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4" r:id="rId7"/>
    <p:sldId id="260" r:id="rId8"/>
    <p:sldId id="261" r:id="rId9"/>
    <p:sldId id="263" r:id="rId10"/>
    <p:sldId id="266" r:id="rId11"/>
    <p:sldId id="265" r:id="rId12"/>
    <p:sldId id="267" r:id="rId13"/>
    <p:sldId id="26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92" userDrawn="1">
          <p15:clr>
            <a:srgbClr val="A4A3A4"/>
          </p15:clr>
        </p15:guide>
        <p15:guide id="2" pos="161" userDrawn="1">
          <p15:clr>
            <a:srgbClr val="A4A3A4"/>
          </p15:clr>
        </p15:guide>
        <p15:guide id="3" orient="horz" pos="10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7" d="100"/>
          <a:sy n="67" d="100"/>
        </p:scale>
        <p:origin x="644" y="56"/>
      </p:cViewPr>
      <p:guideLst>
        <p:guide orient="horz" pos="792"/>
        <p:guide pos="161"/>
        <p:guide orient="horz" pos="10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1905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151586" y="3429000"/>
            <a:ext cx="6870861" cy="1076325"/>
          </a:xfrm>
          <a:prstGeom prst="rect">
            <a:avLst/>
          </a:prstGeom>
          <a:noFill/>
        </p:spPr>
        <p:txBody>
          <a:bodyPr wrap="square" rtlCol="0">
            <a:spAutoFit/>
          </a:bodyPr>
          <a:lstStyle/>
          <a:p>
            <a:pPr algn="r"/>
            <a:r>
              <a:rPr lang="en-US" sz="3200" b="0" i="0" dirty="0">
                <a:solidFill>
                  <a:schemeClr val="bg1"/>
                </a:solidFill>
                <a:effectLst/>
                <a:latin typeface="Roboto" panose="02000000000000000000" pitchFamily="2" charset="0"/>
              </a:rPr>
              <a:t>Visualizing Carbon Footprints</a:t>
            </a:r>
            <a:endParaRPr lang="en-US" sz="3200" b="0" i="0" dirty="0">
              <a:solidFill>
                <a:schemeClr val="bg1"/>
              </a:solidFill>
              <a:effectLst/>
              <a:latin typeface="Roboto" panose="02000000000000000000" pitchFamily="2" charset="0"/>
            </a:endParaRPr>
          </a:p>
          <a:p>
            <a:pPr algn="r"/>
            <a:r>
              <a:rPr lang="en-US" sz="3200" b="0" i="0" dirty="0">
                <a:solidFill>
                  <a:schemeClr val="bg1"/>
                </a:solidFill>
                <a:effectLst/>
                <a:latin typeface="Roboto" panose="02000000000000000000" pitchFamily="2" charset="0"/>
              </a:rPr>
              <a:t> Across Sectors Using Power BI</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6890523" y="742091"/>
            <a:ext cx="2640053" cy="664378"/>
            <a:chOff x="2375536" y="1112060"/>
            <a:chExt cx="3292636" cy="828603"/>
          </a:xfrm>
        </p:grpSpPr>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p:cNvPicPr>
              <a:picLocks noChangeAspect="1"/>
            </p:cNvPicPr>
            <p:nvPr/>
          </p:nvPicPr>
          <p:blipFill>
            <a:blip r:embed="rId3"/>
            <a:stretch>
              <a:fillRect/>
            </a:stretch>
          </p:blipFill>
          <p:spPr>
            <a:xfrm>
              <a:off x="2375536" y="1112060"/>
              <a:ext cx="985475" cy="828603"/>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579" y="1054411"/>
            <a:ext cx="8431696" cy="1631216"/>
          </a:xfrm>
          <a:prstGeom prst="rect">
            <a:avLst/>
          </a:prstGeom>
          <a:noFill/>
        </p:spPr>
        <p:txBody>
          <a:bodyPr wrap="square">
            <a:spAutoFit/>
          </a:bodyPr>
          <a:lstStyle/>
          <a:p>
            <a:r>
              <a:rPr lang="en-US" sz="2000" b="1" dirty="0">
                <a:solidFill>
                  <a:srgbClr val="213163"/>
                </a:solidFill>
              </a:rPr>
              <a:t>Screenshot of Output:</a:t>
            </a:r>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US" sz="2000" b="1" dirty="0">
              <a:solidFill>
                <a:srgbClr val="213163"/>
              </a:solidFill>
            </a:endParaRPr>
          </a:p>
          <a:p>
            <a:endParaRPr lang="en-IN" sz="2000" b="1" dirty="0">
              <a:solidFill>
                <a:srgbClr val="213163"/>
              </a:solidFill>
            </a:endParaRPr>
          </a:p>
        </p:txBody>
      </p:sp>
      <p:pic>
        <p:nvPicPr>
          <p:cNvPr id="4" name="Picture 3"/>
          <p:cNvPicPr>
            <a:picLocks noChangeAspect="1"/>
          </p:cNvPicPr>
          <p:nvPr/>
        </p:nvPicPr>
        <p:blipFill>
          <a:blip r:embed="rId1"/>
          <a:stretch>
            <a:fillRect/>
          </a:stretch>
        </p:blipFill>
        <p:spPr>
          <a:xfrm>
            <a:off x="178435" y="1737360"/>
            <a:ext cx="6888480" cy="4530090"/>
          </a:xfrm>
          <a:prstGeom prst="rect">
            <a:avLst/>
          </a:prstGeom>
        </p:spPr>
      </p:pic>
      <p:sp>
        <p:nvSpPr>
          <p:cNvPr id="2" name="Text Box 1"/>
          <p:cNvSpPr txBox="1"/>
          <p:nvPr/>
        </p:nvSpPr>
        <p:spPr>
          <a:xfrm>
            <a:off x="7312660" y="1737995"/>
            <a:ext cx="4653915" cy="4530090"/>
          </a:xfrm>
          <a:prstGeom prst="rect">
            <a:avLst/>
          </a:prstGeom>
          <a:noFill/>
        </p:spPr>
        <p:txBody>
          <a:bodyPr wrap="square" rtlCol="0" anchor="t">
            <a:noAutofit/>
          </a:bodyPr>
          <a:p>
            <a:pPr algn="just"/>
            <a:r>
              <a:rPr lang="en-US" altLang="en-US"/>
              <a:t>This Power BI dashboard indicates a segmentation of carbon footprints by industry, year, and nation. The top-left table displays the comparison of average carbon footprint amounts by industry for 2019-2023. The treemap on the bottom-left provides each nation's percentage of aggregate carbon emissions with greater blocks reflecting higher emissions. A detailed table of emissions figures by nation and industry, followed by a grand total at the bottom, are presented on the right.</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579" y="1054411"/>
            <a:ext cx="8431696" cy="1631216"/>
          </a:xfrm>
          <a:prstGeom prst="rect">
            <a:avLst/>
          </a:prstGeom>
          <a:noFill/>
        </p:spPr>
        <p:txBody>
          <a:bodyPr wrap="square">
            <a:spAutoFit/>
          </a:bodyPr>
          <a:lstStyle/>
          <a:p>
            <a:r>
              <a:rPr lang="en-US" sz="2000" b="1" dirty="0">
                <a:solidFill>
                  <a:srgbClr val="213163"/>
                </a:solidFill>
              </a:rPr>
              <a:t>Screenshot of Output:</a:t>
            </a:r>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US" sz="2000" b="1" dirty="0">
              <a:solidFill>
                <a:srgbClr val="213163"/>
              </a:solidFill>
            </a:endParaRPr>
          </a:p>
          <a:p>
            <a:endParaRPr lang="en-IN" sz="2000" b="1" dirty="0">
              <a:solidFill>
                <a:srgbClr val="213163"/>
              </a:solidFill>
            </a:endParaRPr>
          </a:p>
        </p:txBody>
      </p:sp>
      <p:pic>
        <p:nvPicPr>
          <p:cNvPr id="7" name="Picture 6"/>
          <p:cNvPicPr>
            <a:picLocks noChangeAspect="1"/>
          </p:cNvPicPr>
          <p:nvPr/>
        </p:nvPicPr>
        <p:blipFill>
          <a:blip r:embed="rId1"/>
          <a:stretch>
            <a:fillRect/>
          </a:stretch>
        </p:blipFill>
        <p:spPr>
          <a:xfrm>
            <a:off x="245745" y="1733550"/>
            <a:ext cx="6949440" cy="4530090"/>
          </a:xfrm>
          <a:prstGeom prst="rect">
            <a:avLst/>
          </a:prstGeom>
        </p:spPr>
      </p:pic>
      <p:sp>
        <p:nvSpPr>
          <p:cNvPr id="2" name="Text Box 1"/>
          <p:cNvSpPr txBox="1"/>
          <p:nvPr/>
        </p:nvSpPr>
        <p:spPr>
          <a:xfrm>
            <a:off x="7427595" y="1733550"/>
            <a:ext cx="4643755" cy="4465320"/>
          </a:xfrm>
          <a:prstGeom prst="rect">
            <a:avLst/>
          </a:prstGeom>
          <a:noFill/>
        </p:spPr>
        <p:txBody>
          <a:bodyPr wrap="square" rtlCol="0" anchor="t">
            <a:noAutofit/>
          </a:bodyPr>
          <a:p>
            <a:pPr algn="just">
              <a:lnSpc>
                <a:spcPct val="110000"/>
              </a:lnSpc>
            </a:pPr>
            <a:r>
              <a:rPr lang="en-US" altLang="en-US"/>
              <a:t>This Power BI dashboard emphasizes carbon emissions data in three primary tables. At the top left, the first table displays each sector's average carbon footprint year on year (2019–2023), and below it, the list of total emissions by country. The third table, on the right, offers a breakdown by country and sector with emissions values and a grand total at the bottom.</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554831" y="1570862"/>
            <a:ext cx="10427494" cy="4974590"/>
          </a:xfrm>
          <a:prstGeom prst="rect">
            <a:avLst/>
          </a:prstGeom>
          <a:noFill/>
        </p:spPr>
        <p:txBody>
          <a:bodyPr wrap="square">
            <a:spAutoFit/>
          </a:bodyPr>
          <a:lstStyle/>
          <a:p>
            <a:pPr algn="just">
              <a:buNone/>
            </a:pPr>
            <a:r>
              <a:rPr lang="en-US" dirty="0"/>
              <a:t>The project effectively showcases the potential of using </a:t>
            </a:r>
            <a:r>
              <a:rPr lang="en-US" b="1" dirty="0"/>
              <a:t>Microsoft Power BI</a:t>
            </a:r>
            <a:r>
              <a:rPr lang="en-US" dirty="0"/>
              <a:t> to visualize intricate environmental data. Some of the key takeaways are:</a:t>
            </a:r>
            <a:endParaRPr lang="en-US" dirty="0"/>
          </a:p>
          <a:p>
            <a:pPr algn="just">
              <a:buNone/>
            </a:pPr>
            <a:r>
              <a:rPr lang="en-US" b="1" dirty="0"/>
              <a:t>Successful Data Communication</a:t>
            </a:r>
            <a:endParaRPr lang="en-US" b="1" dirty="0"/>
          </a:p>
          <a:p>
            <a:pPr algn="just"/>
            <a:r>
              <a:rPr lang="en-US" dirty="0"/>
              <a:t>The interactive visualizations transform complex datasets into clear, comprehensible insights that facilitate informed decision-making.</a:t>
            </a:r>
            <a:endParaRPr lang="en-US" dirty="0"/>
          </a:p>
          <a:p>
            <a:pPr algn="just">
              <a:buNone/>
            </a:pPr>
            <a:r>
              <a:rPr lang="en-US" b="1" dirty="0"/>
              <a:t>Improved Analytical Capabilities</a:t>
            </a:r>
            <a:endParaRPr lang="en-US" b="1" dirty="0"/>
          </a:p>
          <a:p>
            <a:pPr algn="just"/>
            <a:r>
              <a:rPr lang="en-US" dirty="0"/>
              <a:t>Users can dynamically explore data to identify trends and outliers across time, sectors, and geographic regions.</a:t>
            </a:r>
            <a:endParaRPr lang="en-US" dirty="0"/>
          </a:p>
          <a:p>
            <a:pPr algn="just">
              <a:buNone/>
            </a:pPr>
            <a:r>
              <a:rPr lang="en-US" b="1" dirty="0"/>
              <a:t>Facilitation of Environmental Strategy</a:t>
            </a:r>
            <a:endParaRPr lang="en-US" b="1" dirty="0"/>
          </a:p>
          <a:p>
            <a:pPr algn="just"/>
            <a:r>
              <a:rPr lang="en-US" dirty="0"/>
              <a:t>By clearly highlighting regions with high carbon emissions, the dashboard aids policymakers and industry leaders in planning actionable steps to reduce carbon footprints.</a:t>
            </a:r>
            <a:endParaRPr lang="en-US" dirty="0"/>
          </a:p>
          <a:p>
            <a:pPr algn="just">
              <a:buNone/>
            </a:pPr>
            <a:r>
              <a:rPr lang="en-US" b="1" dirty="0"/>
              <a:t>Overall Impact</a:t>
            </a:r>
            <a:endParaRPr lang="en-US" b="1" dirty="0"/>
          </a:p>
          <a:p>
            <a:pPr algn="just"/>
            <a:r>
              <a:rPr lang="en-US" dirty="0"/>
              <a:t>This project not only enhances proficiency in data visualization and business intelligence but also provides a strategic tool for addressing one of the world's most pressing environmental challenges.</a:t>
            </a:r>
            <a:endParaRPr lang="en-US" dirty="0"/>
          </a:p>
          <a:p>
            <a:pPr algn="just"/>
            <a:endParaRPr lang="en-US" dirty="0"/>
          </a:p>
          <a:p>
            <a:pPr algn="just"/>
            <a:r>
              <a:rPr lang="en-US" altLang="en-US" b="1" dirty="0"/>
              <a:t>Git-Hub Repository : </a:t>
            </a:r>
            <a:r>
              <a:rPr lang="en-US" altLang="en-US" dirty="0"/>
              <a:t>https://github.com/Dharmalashiva/Carbon-Footprints.git</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436"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9" name="TextBox 8"/>
          <p:cNvSpPr txBox="1"/>
          <p:nvPr/>
        </p:nvSpPr>
        <p:spPr>
          <a:xfrm>
            <a:off x="345440" y="1442723"/>
            <a:ext cx="6990081" cy="6413422"/>
          </a:xfrm>
          <a:prstGeom prst="rect">
            <a:avLst/>
          </a:prstGeom>
          <a:noFill/>
        </p:spPr>
        <p:txBody>
          <a:bodyPr wrap="square">
            <a:spAutoFit/>
          </a:bodyPr>
          <a:lstStyle/>
          <a:p>
            <a:pPr algn="just">
              <a:buNone/>
            </a:pPr>
            <a:endParaRPr lang="en-US" b="1" dirty="0"/>
          </a:p>
          <a:p>
            <a:pPr algn="just">
              <a:buNone/>
            </a:pPr>
            <a:r>
              <a:rPr lang="en-US" b="1" dirty="0"/>
              <a:t>Data Visualization Mastery :</a:t>
            </a:r>
            <a:r>
              <a:rPr lang="en-US" dirty="0"/>
              <a:t> Appreciate the best practices for effectively converting raw data into useful visuals with an industry-standard tool.</a:t>
            </a:r>
            <a:endParaRPr lang="en-US" dirty="0"/>
          </a:p>
          <a:p>
            <a:pPr algn="just">
              <a:buNone/>
            </a:pPr>
            <a:r>
              <a:rPr lang="en-US" b="1" dirty="0"/>
              <a:t>Insight Generation :</a:t>
            </a:r>
            <a:r>
              <a:rPr lang="en-US" dirty="0"/>
              <a:t> Gain the ability to analyze and interpret multi-dimensional environmental data trends (e.g., monthly, yearly, and sector-wise carbon emission trends).</a:t>
            </a:r>
            <a:endParaRPr lang="en-US" dirty="0"/>
          </a:p>
          <a:p>
            <a:pPr algn="just">
              <a:buNone/>
            </a:pPr>
            <a:r>
              <a:rPr lang="en-US" b="1" dirty="0"/>
              <a:t>Dashboard Development :</a:t>
            </a:r>
            <a:r>
              <a:rPr lang="en-US" dirty="0"/>
              <a:t> Acquire hands-on experience in designing interactive, decision-supporting dashboards.</a:t>
            </a:r>
            <a:endParaRPr lang="en-US" dirty="0"/>
          </a:p>
          <a:p>
            <a:pPr algn="just">
              <a:buNone/>
            </a:pPr>
            <a:r>
              <a:rPr lang="en-US" b="1" dirty="0"/>
              <a:t>Business Intelligence Application : </a:t>
            </a:r>
            <a:r>
              <a:rPr lang="en-US" dirty="0"/>
              <a:t>Gain expertise in utilizing BI solutions to merge data from multiple sources, perform aggregations, and deliver actionable insights.</a:t>
            </a:r>
            <a:endParaRPr lang="en-US" dirty="0"/>
          </a:p>
          <a:p>
            <a:pPr algn="just">
              <a:buNone/>
            </a:pPr>
            <a:r>
              <a:rPr lang="en-US" b="1" dirty="0"/>
              <a:t>Environmental Impact Analysis : </a:t>
            </a:r>
            <a:r>
              <a:rPr lang="en-US" dirty="0"/>
              <a:t> Develop skills to evaluate carbon footprints by geographical location, sector, and over time to guide sustainable planning.</a:t>
            </a: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t>
            </a:r>
            <a:r>
              <a:rPr lang="en-IN" sz="2000" b="1">
                <a:solidFill>
                  <a:srgbClr val="213163"/>
                </a:solidFill>
              </a:rPr>
              <a:t>and </a:t>
            </a:r>
            <a:r>
              <a:rPr lang="en-IN" sz="2000" b="1" dirty="0">
                <a:solidFill>
                  <a:srgbClr val="213163"/>
                </a:solidFill>
              </a:rPr>
              <a:t>Technology used  </a:t>
            </a:r>
            <a:endParaRPr lang="en-IN" sz="2000" b="1" dirty="0">
              <a:solidFill>
                <a:srgbClr val="213163"/>
              </a:solidFill>
            </a:endParaRPr>
          </a:p>
        </p:txBody>
      </p:sp>
      <p:sp>
        <p:nvSpPr>
          <p:cNvPr id="6" name="TextBox 5"/>
          <p:cNvSpPr txBox="1"/>
          <p:nvPr/>
        </p:nvSpPr>
        <p:spPr>
          <a:xfrm>
            <a:off x="135834" y="1468698"/>
            <a:ext cx="11572875" cy="4689489"/>
          </a:xfrm>
          <a:prstGeom prst="rect">
            <a:avLst/>
          </a:prstGeom>
          <a:noFill/>
        </p:spPr>
        <p:txBody>
          <a:bodyPr wrap="square">
            <a:spAutoFit/>
          </a:bodyPr>
          <a:lstStyle/>
          <a:p>
            <a:endParaRPr lang="en-US" dirty="0"/>
          </a:p>
          <a:p>
            <a:pPr algn="just"/>
            <a:r>
              <a:rPr lang="en-US" b="1" dirty="0"/>
              <a:t>Microsoft Power BI Desktop : </a:t>
            </a:r>
            <a:r>
              <a:rPr lang="en-US" dirty="0"/>
              <a:t>Data modeling, data transformation, and visualization are predominantly done using the primary tool employed here. Interactive features of Power BI are utilized to develop interactive charts and dashboards as encountered in the project screens .</a:t>
            </a:r>
            <a:endParaRPr lang="en-US" dirty="0"/>
          </a:p>
          <a:p>
            <a:pPr algn="just"/>
            <a:r>
              <a:rPr lang="en-US" b="1" dirty="0"/>
              <a:t>Sources of Data : </a:t>
            </a:r>
            <a:r>
              <a:rPr lang="en-US" dirty="0"/>
              <a:t>The dashboard deploys carbon emissions data (measured in Megaton units) from various industries and nations spanning five years. Data integration and preparation are conducted within Power BI to provide tidy, analyzable data.</a:t>
            </a:r>
            <a:endParaRPr lang="en-US" dirty="0"/>
          </a:p>
          <a:p>
            <a:pPr algn="just">
              <a:buNone/>
            </a:pPr>
            <a:r>
              <a:rPr lang="en-US" b="1" dirty="0"/>
              <a:t>DAX (Data Analysis Expressions) :</a:t>
            </a:r>
            <a:r>
              <a:rPr lang="en-US" dirty="0"/>
              <a:t> Used within Power BI to create calculated columns, measures, and KPIs for advanced analytics.</a:t>
            </a:r>
            <a:endParaRPr lang="en-US" dirty="0"/>
          </a:p>
          <a:p>
            <a:pPr algn="just">
              <a:buNone/>
            </a:pPr>
            <a:r>
              <a:rPr lang="en-US" b="1" dirty="0"/>
              <a:t>Power Query Editor :</a:t>
            </a:r>
            <a:r>
              <a:rPr lang="en-US" dirty="0"/>
              <a:t> Utilized for data cleaning, transformation, and merging multiple data sources before loading into Power BI models.</a:t>
            </a:r>
            <a:endParaRPr lang="en-US" dirty="0"/>
          </a:p>
          <a:p>
            <a:r>
              <a:rPr lang="en-US" b="1" dirty="0"/>
              <a:t>Visualization Elements</a:t>
            </a:r>
            <a:endParaRPr lang="en-US" dirty="0"/>
          </a:p>
          <a:p>
            <a:pPr algn="just"/>
            <a:r>
              <a:rPr lang="en-US" b="1" dirty="0"/>
              <a:t>Line and Bar Charts : </a:t>
            </a:r>
            <a:r>
              <a:rPr lang="en-US" dirty="0"/>
              <a:t>To present trends over time (months, years) and sector-wise distributions.</a:t>
            </a:r>
            <a:endParaRPr lang="en-US" dirty="0"/>
          </a:p>
          <a:p>
            <a:pPr algn="just"/>
            <a:r>
              <a:rPr lang="en-US" b="1" dirty="0"/>
              <a:t>Pie/Donut Charts or Distribution Charts : </a:t>
            </a:r>
            <a:r>
              <a:rPr lang="en-US" dirty="0"/>
              <a:t>To offer a snapshot presentation of sector-wise or country-wise contributions to the overall carbon footprint.</a:t>
            </a:r>
            <a:endParaRPr lang="en-US" dirty="0"/>
          </a:p>
          <a:p>
            <a:r>
              <a:rPr lang="en-US" b="1" dirty="0"/>
              <a:t>Slicers/Filters : </a:t>
            </a:r>
            <a:r>
              <a:rPr lang="en-US" dirty="0"/>
              <a:t>For interactive exploration of data by country, year, sector, and other variables.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p:cNvSpPr txBox="1"/>
          <p:nvPr/>
        </p:nvSpPr>
        <p:spPr>
          <a:xfrm>
            <a:off x="466725" y="1808384"/>
            <a:ext cx="10906126" cy="5838778"/>
          </a:xfrm>
          <a:prstGeom prst="rect">
            <a:avLst/>
          </a:prstGeom>
          <a:noFill/>
        </p:spPr>
        <p:txBody>
          <a:bodyPr wrap="square">
            <a:spAutoFit/>
          </a:bodyPr>
          <a:lstStyle/>
          <a:p>
            <a:pPr algn="just"/>
            <a:r>
              <a:rPr lang="en-US" b="1" dirty="0"/>
              <a:t>Data Acquisition and Preparation </a:t>
            </a:r>
            <a:endParaRPr lang="en-US" b="1" dirty="0"/>
          </a:p>
          <a:p>
            <a:pPr algn="just"/>
            <a:r>
              <a:rPr lang="en-US" b="1" dirty="0"/>
              <a:t>Collection : </a:t>
            </a:r>
            <a:r>
              <a:rPr lang="en-US" dirty="0"/>
              <a:t>Retrieved carbon footprint information for various countries, sectors, and years.</a:t>
            </a:r>
            <a:endParaRPr lang="en-US" dirty="0"/>
          </a:p>
          <a:p>
            <a:pPr algn="just"/>
            <a:r>
              <a:rPr lang="en-US" b="1" dirty="0"/>
              <a:t>Cleaning and Transformation : </a:t>
            </a:r>
            <a:r>
              <a:rPr lang="en-US" dirty="0"/>
              <a:t>Employed Power BI Query Editor to clean the data—removing discrepancies and formatting values to facilitate interpretation.</a:t>
            </a:r>
            <a:endParaRPr lang="en-US" dirty="0"/>
          </a:p>
          <a:p>
            <a:pPr algn="just"/>
            <a:r>
              <a:rPr lang="en-US" b="1" dirty="0"/>
              <a:t>Data Modeling</a:t>
            </a:r>
            <a:endParaRPr lang="en-US" b="1" dirty="0"/>
          </a:p>
          <a:p>
            <a:pPr algn="just"/>
            <a:r>
              <a:rPr lang="en-US" b="1" dirty="0"/>
              <a:t>Relationships : </a:t>
            </a:r>
            <a:r>
              <a:rPr lang="en-US" dirty="0"/>
              <a:t>Defined relationships among different datasets (e.g., connecting country data with sector emissions).</a:t>
            </a:r>
            <a:endParaRPr lang="en-US" dirty="0"/>
          </a:p>
          <a:p>
            <a:pPr algn="just"/>
            <a:r>
              <a:rPr lang="en-US" b="1" dirty="0"/>
              <a:t>Aggregation : </a:t>
            </a:r>
            <a:r>
              <a:rPr lang="en-US" dirty="0"/>
              <a:t>Calculated key statistics such as overall emissions, mean carbon footprints, and monthly/yearly distributions.</a:t>
            </a:r>
            <a:endParaRPr lang="en-US" dirty="0"/>
          </a:p>
          <a:p>
            <a:pPr algn="just"/>
            <a:r>
              <a:rPr lang="en-US" b="1" dirty="0"/>
              <a:t>Visualization Design</a:t>
            </a:r>
            <a:endParaRPr lang="en-US" b="1" dirty="0"/>
          </a:p>
          <a:p>
            <a:pPr algn="just"/>
            <a:r>
              <a:rPr lang="en-US" b="1" dirty="0"/>
              <a:t>Chart Choice : </a:t>
            </a:r>
            <a:r>
              <a:rPr lang="en-US" dirty="0"/>
              <a:t>Selected relevant visualizations (bar, pie, and line charts) according to the data nature and information needed.</a:t>
            </a:r>
            <a:endParaRPr lang="en-US" dirty="0"/>
          </a:p>
          <a:p>
            <a:pPr algn="just"/>
            <a:r>
              <a:rPr lang="en-US" b="1" dirty="0"/>
              <a:t>Interactivity</a:t>
            </a:r>
            <a:r>
              <a:rPr lang="en-US" dirty="0"/>
              <a:t> : Included dynamic filters and slicers for enabling users to drill down within a certain sector, year, and country.</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268356" y="1658900"/>
            <a:ext cx="11199744" cy="2390911"/>
          </a:xfrm>
          <a:prstGeom prst="rect">
            <a:avLst/>
          </a:prstGeom>
          <a:noFill/>
        </p:spPr>
        <p:txBody>
          <a:bodyPr wrap="square">
            <a:spAutoFit/>
          </a:bodyPr>
          <a:lstStyle/>
          <a:p>
            <a:pPr algn="just"/>
            <a:r>
              <a:rPr lang="en-US" b="1" dirty="0"/>
              <a:t>Assembly and Testing of Dashboards</a:t>
            </a:r>
            <a:endParaRPr lang="en-US" b="1" dirty="0"/>
          </a:p>
          <a:p>
            <a:pPr algn="just"/>
            <a:r>
              <a:rPr lang="en-US" b="1" dirty="0"/>
              <a:t>Layout Arrangement : </a:t>
            </a:r>
            <a:r>
              <a:rPr lang="en-US" dirty="0"/>
              <a:t>Laid out the visuals in an effective dashboard structure that is informative as well as easy to navigate.</a:t>
            </a:r>
            <a:endParaRPr lang="en-US" dirty="0"/>
          </a:p>
          <a:p>
            <a:pPr algn="just"/>
            <a:r>
              <a:rPr lang="en-US" b="1" dirty="0"/>
              <a:t>Validation : </a:t>
            </a:r>
            <a:r>
              <a:rPr lang="en-US" dirty="0"/>
              <a:t>Verified interactivity and data validity through cross-referencing of calculated metrics with the source data.</a:t>
            </a:r>
            <a:endParaRPr lang="en-US" dirty="0"/>
          </a:p>
          <a:p>
            <a:pPr algn="just"/>
            <a:r>
              <a:rPr lang="en-US" b="1" dirty="0"/>
              <a:t>Iteration and Enhancement</a:t>
            </a:r>
            <a:endParaRPr lang="en-US" b="1" dirty="0"/>
          </a:p>
          <a:p>
            <a:pPr algn="just"/>
            <a:r>
              <a:rPr lang="en-US" b="1" dirty="0"/>
              <a:t>Feedback Loop : </a:t>
            </a:r>
            <a:r>
              <a:rPr lang="en-US" dirty="0"/>
              <a:t>Utilized user feedback (from iterative reviews and sessions) to enhance visuals and better the overall user interface for increased decision support.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p:cNvSpPr txBox="1"/>
          <p:nvPr/>
        </p:nvSpPr>
        <p:spPr>
          <a:xfrm>
            <a:off x="383380" y="1654547"/>
            <a:ext cx="10970419" cy="4689489"/>
          </a:xfrm>
          <a:prstGeom prst="rect">
            <a:avLst/>
          </a:prstGeom>
          <a:noFill/>
        </p:spPr>
        <p:txBody>
          <a:bodyPr wrap="square">
            <a:spAutoFit/>
          </a:bodyPr>
          <a:lstStyle/>
          <a:p>
            <a:pPr algn="just">
              <a:buNone/>
            </a:pPr>
            <a:r>
              <a:rPr lang="en-US" dirty="0"/>
              <a:t>The key challenge addressed in this project was the complexity of analyzing and presenting carbon footprint data across multiple dimensions. Major challenges included:</a:t>
            </a:r>
            <a:endParaRPr lang="en-US" dirty="0"/>
          </a:p>
          <a:p>
            <a:pPr algn="just">
              <a:buNone/>
            </a:pPr>
            <a:r>
              <a:rPr lang="en-US" b="1" dirty="0"/>
              <a:t>Fragmented Data Sets</a:t>
            </a:r>
            <a:endParaRPr lang="en-US" b="1" dirty="0"/>
          </a:p>
          <a:p>
            <a:pPr algn="just"/>
            <a:r>
              <a:rPr lang="en-US" dirty="0"/>
              <a:t>Emission values originated from various sectors such as Domestic Aviation, Ground Transport, Industry, International Aviation, Power, and Residential, across multiple nations.</a:t>
            </a:r>
            <a:endParaRPr lang="en-US" dirty="0"/>
          </a:p>
          <a:p>
            <a:pPr algn="just">
              <a:buNone/>
            </a:pPr>
            <a:r>
              <a:rPr lang="en-US" b="1" dirty="0"/>
              <a:t>Temporal Dynamics</a:t>
            </a:r>
            <a:endParaRPr lang="en-US" b="1" dirty="0"/>
          </a:p>
          <a:p>
            <a:pPr algn="just"/>
            <a:r>
              <a:rPr lang="en-US" dirty="0"/>
              <a:t>Five years' worth of data had to be carefully analyzed to detect long-term trends and seasonal variations.</a:t>
            </a:r>
            <a:endParaRPr lang="en-US" dirty="0"/>
          </a:p>
          <a:p>
            <a:pPr algn="just">
              <a:buNone/>
            </a:pPr>
            <a:r>
              <a:rPr lang="en-US" b="1" dirty="0"/>
              <a:t>Decision Support Requirement</a:t>
            </a:r>
            <a:endParaRPr lang="en-US" b="1" dirty="0"/>
          </a:p>
          <a:p>
            <a:pPr algn="just"/>
            <a:r>
              <a:rPr lang="en-US" dirty="0"/>
              <a:t>Stakeholders needed an interactive and easy-to-understand dashboard to identify emission hotspots and recognize opportunities for environmental improvement.</a:t>
            </a:r>
            <a:endParaRPr lang="en-US" dirty="0"/>
          </a:p>
          <a:p>
            <a:pPr algn="just">
              <a:buNone/>
            </a:pPr>
            <a:r>
              <a:rPr lang="en-US" b="1" dirty="0"/>
              <a:t>Overall Challenge</a:t>
            </a:r>
            <a:endParaRPr lang="en-US" b="1" dirty="0"/>
          </a:p>
          <a:p>
            <a:pPr algn="just">
              <a:buNone/>
            </a:pPr>
            <a:r>
              <a:rPr lang="en-US" dirty="0"/>
              <a:t>To design a solution that could:</a:t>
            </a:r>
            <a:endParaRPr lang="en-US" dirty="0"/>
          </a:p>
          <a:p>
            <a:pPr algn="just">
              <a:buFont typeface="Arial" panose="020B0604020202020204" pitchFamily="34" charset="0"/>
              <a:buChar char="•"/>
            </a:pPr>
            <a:r>
              <a:rPr lang="en-US" dirty="0"/>
              <a:t> Aggregate and reformat large-scale emission data into actionable insights.</a:t>
            </a:r>
            <a:endParaRPr lang="en-US" dirty="0"/>
          </a:p>
          <a:p>
            <a:pPr algn="just">
              <a:buFont typeface="Arial" panose="020B0604020202020204" pitchFamily="34" charset="0"/>
              <a:buChar char="•"/>
            </a:pPr>
            <a:r>
              <a:rPr lang="en-US" dirty="0"/>
              <a:t> Display complex data in a clear and interactive visual format. </a:t>
            </a:r>
            <a:endParaRPr lang="en-US" dirty="0"/>
          </a:p>
          <a:p>
            <a:pPr algn="just">
              <a:buFont typeface="Arial" panose="020B0604020202020204" pitchFamily="34" charset="0"/>
              <a:buChar char="•"/>
            </a:pPr>
            <a:r>
              <a:rPr lang="en-US" dirty="0"/>
              <a:t> Enable end users to dynamically explore trends across various parameters.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15" name="TextBox 14"/>
          <p:cNvSpPr txBox="1"/>
          <p:nvPr/>
        </p:nvSpPr>
        <p:spPr>
          <a:xfrm>
            <a:off x="428626" y="1566145"/>
            <a:ext cx="11134724" cy="4976812"/>
          </a:xfrm>
          <a:prstGeom prst="rect">
            <a:avLst/>
          </a:prstGeom>
          <a:noFill/>
        </p:spPr>
        <p:txBody>
          <a:bodyPr wrap="square">
            <a:spAutoFit/>
          </a:bodyPr>
          <a:lstStyle/>
          <a:p>
            <a:pPr algn="just">
              <a:buNone/>
            </a:pPr>
            <a:r>
              <a:rPr lang="en-US" dirty="0"/>
              <a:t>The project’s solution was the development of an interactive Power BI dashboard to visualize the carbon footprint by sector, country, and time period. Key components of the solution include:</a:t>
            </a:r>
            <a:endParaRPr lang="en-US" dirty="0"/>
          </a:p>
          <a:p>
            <a:pPr algn="just">
              <a:buNone/>
            </a:pPr>
            <a:r>
              <a:rPr lang="en-US" b="1" dirty="0"/>
              <a:t>Integration of Multi-Dimensional Data</a:t>
            </a:r>
            <a:endParaRPr lang="en-US" b="1" dirty="0"/>
          </a:p>
          <a:p>
            <a:pPr algn="just"/>
            <a:r>
              <a:rPr lang="en-US" dirty="0"/>
              <a:t>Combined data from 14 countries, 6 sectors, and 5+ years, offering both:</a:t>
            </a:r>
            <a:endParaRPr lang="en-US" dirty="0"/>
          </a:p>
          <a:p>
            <a:pPr marL="742950" lvl="1" indent="-285750" algn="just">
              <a:buFont typeface="Arial" panose="020B0604020202020204" pitchFamily="34" charset="0"/>
              <a:buChar char="•"/>
            </a:pPr>
            <a:r>
              <a:rPr lang="en-US" dirty="0"/>
              <a:t>Macro insights (total emissions and country-wise trends)</a:t>
            </a:r>
            <a:endParaRPr lang="en-US" dirty="0"/>
          </a:p>
          <a:p>
            <a:pPr marL="742950" lvl="1" indent="-285750" algn="just">
              <a:buFont typeface="Arial" panose="020B0604020202020204" pitchFamily="34" charset="0"/>
              <a:buChar char="•"/>
            </a:pPr>
            <a:r>
              <a:rPr lang="en-US" dirty="0"/>
              <a:t>Micro insights (monthly patterns in specific sectors)</a:t>
            </a:r>
            <a:endParaRPr lang="en-US" dirty="0"/>
          </a:p>
          <a:p>
            <a:pPr algn="just">
              <a:buNone/>
            </a:pPr>
            <a:r>
              <a:rPr lang="en-US" b="1" dirty="0"/>
              <a:t>Dynamic and Interactive Visualizations</a:t>
            </a:r>
            <a:endParaRPr lang="en-US" b="1" dirty="0"/>
          </a:p>
          <a:p>
            <a:pPr algn="just"/>
            <a:r>
              <a:rPr lang="en-US" dirty="0"/>
              <a:t>Users can interact with charts to filter by sector, country, or year.</a:t>
            </a:r>
            <a:endParaRPr lang="en-US" dirty="0"/>
          </a:p>
          <a:p>
            <a:pPr algn="just"/>
            <a:r>
              <a:rPr lang="en-US" dirty="0"/>
              <a:t>Key visual components include:</a:t>
            </a:r>
            <a:endParaRPr lang="en-US" dirty="0"/>
          </a:p>
          <a:p>
            <a:pPr marL="742950" lvl="1" indent="-285750" algn="just">
              <a:buFont typeface="Arial" panose="020B0604020202020204" pitchFamily="34" charset="0"/>
              <a:buChar char="•"/>
            </a:pPr>
            <a:r>
              <a:rPr lang="en-US" b="1" dirty="0"/>
              <a:t>Monthly Trends:</a:t>
            </a:r>
            <a:r>
              <a:rPr lang="en-US" dirty="0"/>
              <a:t> Line/bar charts to show sector-wise and month-wise variations.</a:t>
            </a:r>
            <a:endParaRPr lang="en-US" dirty="0"/>
          </a:p>
          <a:p>
            <a:pPr marL="742950" lvl="1" indent="-285750" algn="just">
              <a:buFont typeface="Arial" panose="020B0604020202020204" pitchFamily="34" charset="0"/>
              <a:buChar char="•"/>
            </a:pPr>
            <a:r>
              <a:rPr lang="en-US" b="1" dirty="0"/>
              <a:t>Yearly Distributions and Averages:</a:t>
            </a:r>
            <a:r>
              <a:rPr lang="en-US" dirty="0"/>
              <a:t> Compare emissions over time and across sectors.</a:t>
            </a:r>
            <a:endParaRPr lang="en-US" dirty="0"/>
          </a:p>
          <a:p>
            <a:pPr marL="742950" lvl="1" indent="-285750" algn="just">
              <a:buFont typeface="Arial" panose="020B0604020202020204" pitchFamily="34" charset="0"/>
              <a:buChar char="•"/>
            </a:pPr>
            <a:r>
              <a:rPr lang="en-US" b="1" dirty="0"/>
              <a:t>Sector and Country Distributions:</a:t>
            </a:r>
            <a:r>
              <a:rPr lang="en-US" dirty="0"/>
              <a:t> Visual rankings and percentage contributions by sector and region.</a:t>
            </a:r>
            <a:endParaRPr lang="en-US" dirty="0"/>
          </a:p>
          <a:p>
            <a:pPr algn="just">
              <a:buNone/>
            </a:pPr>
            <a:r>
              <a:rPr lang="en-US" b="1" dirty="0"/>
              <a:t>Actionable Insights</a:t>
            </a:r>
            <a:endParaRPr lang="en-US" b="1" dirty="0"/>
          </a:p>
          <a:p>
            <a:pPr algn="just"/>
            <a:r>
              <a:rPr lang="en-US" dirty="0"/>
              <a:t>The dashboard enables stakeholders to:</a:t>
            </a:r>
            <a:endParaRPr lang="en-US" dirty="0"/>
          </a:p>
          <a:p>
            <a:pPr marL="742950" lvl="1" indent="-285750" algn="just">
              <a:buFont typeface="Arial" panose="020B0604020202020204" pitchFamily="34" charset="0"/>
              <a:buChar char="•"/>
            </a:pPr>
            <a:r>
              <a:rPr lang="en-US" dirty="0"/>
              <a:t>Pinpoint the most polluting sectors and regions.</a:t>
            </a:r>
            <a:endParaRPr lang="en-US" dirty="0"/>
          </a:p>
          <a:p>
            <a:pPr marL="742950" lvl="1" indent="-285750" algn="just">
              <a:buFont typeface="Arial" panose="020B0604020202020204" pitchFamily="34" charset="0"/>
              <a:buChar char="•"/>
            </a:pPr>
            <a:r>
              <a:rPr lang="en-US" dirty="0"/>
              <a:t>Inform policy decisions and support strategic environmental planning.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1"/>
            <a:ext cx="8431696" cy="1323439"/>
          </a:xfrm>
          <a:prstGeom prst="rect">
            <a:avLst/>
          </a:prstGeom>
          <a:noFill/>
        </p:spPr>
        <p:txBody>
          <a:bodyPr wrap="square">
            <a:spAutoFit/>
          </a:bodyPr>
          <a:lstStyle/>
          <a:p>
            <a:r>
              <a:rPr lang="en-US" sz="2000" b="1" dirty="0">
                <a:solidFill>
                  <a:srgbClr val="213163"/>
                </a:solidFill>
              </a:rPr>
              <a:t>Screenshot of Output:</a:t>
            </a:r>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US" sz="2000" b="1" dirty="0">
              <a:solidFill>
                <a:srgbClr val="213163"/>
              </a:solidFill>
            </a:endParaRPr>
          </a:p>
          <a:p>
            <a:endParaRPr lang="en-IN" sz="2000" b="1" dirty="0">
              <a:solidFill>
                <a:srgbClr val="213163"/>
              </a:solidFill>
            </a:endParaRPr>
          </a:p>
        </p:txBody>
      </p:sp>
      <p:pic>
        <p:nvPicPr>
          <p:cNvPr id="6" name="Picture 5"/>
          <p:cNvPicPr>
            <a:picLocks noChangeAspect="1"/>
          </p:cNvPicPr>
          <p:nvPr/>
        </p:nvPicPr>
        <p:blipFill>
          <a:blip r:embed="rId1"/>
          <a:stretch>
            <a:fillRect/>
          </a:stretch>
        </p:blipFill>
        <p:spPr>
          <a:xfrm>
            <a:off x="255270" y="1716405"/>
            <a:ext cx="6656705" cy="4541520"/>
          </a:xfrm>
          <a:prstGeom prst="rect">
            <a:avLst/>
          </a:prstGeom>
        </p:spPr>
      </p:pic>
      <p:sp>
        <p:nvSpPr>
          <p:cNvPr id="2" name="Text Box 1"/>
          <p:cNvSpPr txBox="1"/>
          <p:nvPr/>
        </p:nvSpPr>
        <p:spPr>
          <a:xfrm>
            <a:off x="7235190" y="1716405"/>
            <a:ext cx="4351655" cy="4421505"/>
          </a:xfrm>
          <a:prstGeom prst="rect">
            <a:avLst/>
          </a:prstGeom>
          <a:noFill/>
        </p:spPr>
        <p:txBody>
          <a:bodyPr wrap="square" rtlCol="0" anchor="t">
            <a:noAutofit/>
          </a:bodyPr>
          <a:p>
            <a:pPr algn="just">
              <a:lnSpc>
                <a:spcPct val="110000"/>
              </a:lnSpc>
            </a:pPr>
            <a:r>
              <a:rPr lang="en-US" altLang="en-US"/>
              <a:t>This </a:t>
            </a:r>
            <a:r>
              <a:rPr lang="en-US" altLang="en-US">
                <a:sym typeface="+mn-ea"/>
              </a:rPr>
              <a:t>Power BI dashboard</a:t>
            </a:r>
            <a:r>
              <a:rPr lang="en-US" altLang="en-US"/>
              <a:t> intended to map carbon footprints. It contains the most important summary measures (14 nations, 5 years, 6 sectors), a bar graph showing carbon emissions by sector (with the power sector appearing as the largest contributor), and a treemap showing each nation's contribution to the overall emissions (with nations such as China, the United States, and India as the largest contributors).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1"/>
            <a:ext cx="8431696" cy="1323439"/>
          </a:xfrm>
          <a:prstGeom prst="rect">
            <a:avLst/>
          </a:prstGeom>
          <a:noFill/>
        </p:spPr>
        <p:txBody>
          <a:bodyPr wrap="square">
            <a:spAutoFit/>
          </a:bodyPr>
          <a:lstStyle/>
          <a:p>
            <a:r>
              <a:rPr lang="en-US" sz="2000" b="1" dirty="0">
                <a:solidFill>
                  <a:srgbClr val="213163"/>
                </a:solidFill>
              </a:rPr>
              <a:t>Screenshot of Output:</a:t>
            </a:r>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US" sz="2000" b="1" dirty="0">
              <a:solidFill>
                <a:srgbClr val="213163"/>
              </a:solidFill>
            </a:endParaRPr>
          </a:p>
          <a:p>
            <a:endParaRPr lang="en-IN" sz="2000" b="1" dirty="0">
              <a:solidFill>
                <a:srgbClr val="213163"/>
              </a:solidFill>
            </a:endParaRPr>
          </a:p>
        </p:txBody>
      </p:sp>
      <p:pic>
        <p:nvPicPr>
          <p:cNvPr id="8" name="Picture 7"/>
          <p:cNvPicPr>
            <a:picLocks noChangeAspect="1"/>
          </p:cNvPicPr>
          <p:nvPr/>
        </p:nvPicPr>
        <p:blipFill>
          <a:blip r:embed="rId1"/>
          <a:stretch>
            <a:fillRect/>
          </a:stretch>
        </p:blipFill>
        <p:spPr>
          <a:xfrm>
            <a:off x="400685" y="1716405"/>
            <a:ext cx="6611620" cy="4541520"/>
          </a:xfrm>
          <a:prstGeom prst="rect">
            <a:avLst/>
          </a:prstGeom>
        </p:spPr>
      </p:pic>
      <p:sp>
        <p:nvSpPr>
          <p:cNvPr id="2" name="Text Box 1"/>
          <p:cNvSpPr txBox="1"/>
          <p:nvPr/>
        </p:nvSpPr>
        <p:spPr>
          <a:xfrm>
            <a:off x="7219315" y="1648460"/>
            <a:ext cx="4476115" cy="4609465"/>
          </a:xfrm>
          <a:prstGeom prst="rect">
            <a:avLst/>
          </a:prstGeom>
          <a:noFill/>
        </p:spPr>
        <p:txBody>
          <a:bodyPr wrap="square" rtlCol="0" anchor="t">
            <a:noAutofit/>
          </a:bodyPr>
          <a:p>
            <a:pPr algn="just">
              <a:lnSpc>
                <a:spcPct val="110000"/>
              </a:lnSpc>
            </a:pPr>
            <a:r>
              <a:rPr lang="en-US" altLang="en-US"/>
              <a:t>This Power BI dashboard illustrates monthly carbon footprints in various sectors. The top line charts indicate total emissions by month and emissions by month and sector. There's a pie chart below showing how various sectors contribute to total emissions and a donut chart indicating emissions by year. Left-hand filters enable the choice of individual years or nations (in this case, India) to narrow down the data and learn more about carbon footprint trends.</a:t>
            </a:r>
            <a:endParaRPr lang="en-US" altLang="en-US"/>
          </a:p>
        </p:txBody>
      </p:sp>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8064</Words>
  <Application>WPS Slides</Application>
  <PresentationFormat>Widescreen</PresentationFormat>
  <Paragraphs>138</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Arial</vt:lpstr>
      <vt:lpstr>Roboto</vt:lpstr>
      <vt:lpstr>Times New Roman</vt:lpstr>
      <vt:lpstr>Microsoft YaHei</vt:lpstr>
      <vt:lpstr>Arial Unicode MS</vt:lpstr>
      <vt:lpstr>Calibri</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Darmala Shiva</cp:lastModifiedBy>
  <cp:revision>14</cp:revision>
  <dcterms:created xsi:type="dcterms:W3CDTF">2024-12-31T09:40:00Z</dcterms:created>
  <dcterms:modified xsi:type="dcterms:W3CDTF">2025-04-16T16:18:05Z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6BB6BF37C0C642419A95025E68E6E834_12</vt:lpwstr>
  </property>
  <property fmtid="{D5CDD505-2E9C-101B-9397-08002B2CF9AE}" pid="3" name="KSOProductBuildVer">
    <vt:lpwstr>1033-12.2.0.20795</vt:lpwstr>
  </property>
</Properties>
</file>