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handoutMasterIdLst>
    <p:handoutMasterId r:id="rId22"/>
  </p:handoutMasterIdLst>
  <p:sldIdLst>
    <p:sldId id="256" r:id="rId3"/>
    <p:sldId id="259" r:id="rId4"/>
    <p:sldId id="327" r:id="rId6"/>
    <p:sldId id="333" r:id="rId7"/>
    <p:sldId id="328" r:id="rId8"/>
    <p:sldId id="329" r:id="rId9"/>
    <p:sldId id="335" r:id="rId10"/>
    <p:sldId id="334" r:id="rId11"/>
    <p:sldId id="330" r:id="rId12"/>
    <p:sldId id="336" r:id="rId13"/>
    <p:sldId id="340" r:id="rId14"/>
    <p:sldId id="339" r:id="rId15"/>
    <p:sldId id="338" r:id="rId16"/>
    <p:sldId id="341" r:id="rId17"/>
    <p:sldId id="345" r:id="rId18"/>
    <p:sldId id="347" r:id="rId19"/>
    <p:sldId id="348" r:id="rId20"/>
    <p:sldId id="326"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51" userDrawn="1">
          <p15:clr>
            <a:srgbClr val="A4A3A4"/>
          </p15:clr>
        </p15:guide>
        <p15:guide id="2" pos="29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53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1" autoAdjust="0"/>
    <p:restoredTop sz="94660"/>
  </p:normalViewPr>
  <p:slideViewPr>
    <p:cSldViewPr showGuides="1">
      <p:cViewPr varScale="1">
        <p:scale>
          <a:sx n="90" d="100"/>
          <a:sy n="90" d="100"/>
        </p:scale>
        <p:origin x="1258" y="67"/>
      </p:cViewPr>
      <p:guideLst>
        <p:guide orient="horz" pos="2151"/>
        <p:guide pos="29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18AD1CAA-8E5C-49F6-8938-72360B2BE9BA}"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fld id="{E5D8934D-CC79-41E4-84A0-8E210C28D030}" type="slidenum">
              <a:rPr lang="en-US" altLang="en-US"/>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94D85942-DFC5-4B20-B5C9-CCE8F5D93199}" type="datetimeFigureOut">
              <a:rPr lang="en-US"/>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fld id="{A6A9F5FE-36A4-49E1-AC13-A222A2289585}" type="slidenum">
              <a:rPr lang="en-US" altLang="en-US"/>
            </a:fld>
            <a:endParaRPr lang="en-US" altLang="en-US"/>
          </a:p>
        </p:txBody>
      </p:sp>
    </p:spTree>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en-US" altLang="en-US"/>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CAE71682-A2E8-46DE-A7B3-20F0B3AD6C26}" type="slidenum">
              <a:rPr lang="en-US" altLang="en-US"/>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A9F5FE-36A4-49E1-AC13-A222A2289585}" type="slidenum">
              <a:rPr lang="en-US" altLang="en-US" smtClean="0"/>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685013B-3371-48FC-9407-F92BD42A5CA9}"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CSE MINI PROJECT REVIEW-1</a:t>
            </a:r>
            <a:endParaRPr lang="en-US"/>
          </a:p>
        </p:txBody>
      </p:sp>
      <p:sp>
        <p:nvSpPr>
          <p:cNvPr id="6" name="Slide Number Placeholder 5"/>
          <p:cNvSpPr>
            <a:spLocks noGrp="1"/>
          </p:cNvSpPr>
          <p:nvPr>
            <p:ph type="sldNum" sz="quarter" idx="12"/>
          </p:nvPr>
        </p:nvSpPr>
        <p:spPr/>
        <p:txBody>
          <a:bodyPr/>
          <a:lstStyle>
            <a:lvl1pPr>
              <a:defRPr/>
            </a:lvl1pPr>
          </a:lstStyle>
          <a:p>
            <a:fld id="{381673AE-CDED-468E-9E60-13F9774D8EF6}"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4394FE15-DD9A-40C6-9AF8-2CF0E2DC9FED}"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CSE MINI PROJECT REVIEW-1</a:t>
            </a:r>
            <a:endParaRPr lang="en-US"/>
          </a:p>
        </p:txBody>
      </p:sp>
      <p:sp>
        <p:nvSpPr>
          <p:cNvPr id="6" name="Slide Number Placeholder 5"/>
          <p:cNvSpPr>
            <a:spLocks noGrp="1"/>
          </p:cNvSpPr>
          <p:nvPr>
            <p:ph type="sldNum" sz="quarter" idx="12"/>
          </p:nvPr>
        </p:nvSpPr>
        <p:spPr/>
        <p:txBody>
          <a:bodyPr/>
          <a:lstStyle>
            <a:lvl1pPr>
              <a:defRPr/>
            </a:lvl1pPr>
          </a:lstStyle>
          <a:p>
            <a:fld id="{2A26A04B-D0EF-4595-87CA-07FE647A1A75}"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370FD5AE-DF06-40E8-B10A-A7E8871D9706}"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CSE MINI PROJECT REVIEW-1</a:t>
            </a:r>
            <a:endParaRPr lang="en-US"/>
          </a:p>
        </p:txBody>
      </p:sp>
      <p:sp>
        <p:nvSpPr>
          <p:cNvPr id="6" name="Slide Number Placeholder 5"/>
          <p:cNvSpPr>
            <a:spLocks noGrp="1"/>
          </p:cNvSpPr>
          <p:nvPr>
            <p:ph type="sldNum" sz="quarter" idx="12"/>
          </p:nvPr>
        </p:nvSpPr>
        <p:spPr/>
        <p:txBody>
          <a:bodyPr/>
          <a:lstStyle>
            <a:lvl1pPr>
              <a:defRPr/>
            </a:lvl1pPr>
          </a:lstStyle>
          <a:p>
            <a:fld id="{79B4311E-D5F2-40A4-B2D6-DDC2AFD86103}"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BDE8CA06-C0FA-4A35-B9BF-5CBFE5CB9336}"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CSE MINI PROJECT REVIEW-1</a:t>
            </a:r>
            <a:endParaRPr lang="en-US"/>
          </a:p>
        </p:txBody>
      </p:sp>
      <p:sp>
        <p:nvSpPr>
          <p:cNvPr id="6" name="Slide Number Placeholder 5"/>
          <p:cNvSpPr>
            <a:spLocks noGrp="1"/>
          </p:cNvSpPr>
          <p:nvPr>
            <p:ph type="sldNum" sz="quarter" idx="12"/>
          </p:nvPr>
        </p:nvSpPr>
        <p:spPr/>
        <p:txBody>
          <a:bodyPr/>
          <a:lstStyle>
            <a:lvl1pPr>
              <a:defRPr/>
            </a:lvl1pPr>
          </a:lstStyle>
          <a:p>
            <a:fld id="{E021BEF2-95F5-417E-9097-980329164CCD}"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EDBE9779-8E71-4A34-ACDD-8BB13DEE2332}"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CSE MINI PROJECT REVIEW-1</a:t>
            </a:r>
            <a:endParaRPr lang="en-US"/>
          </a:p>
        </p:txBody>
      </p:sp>
      <p:sp>
        <p:nvSpPr>
          <p:cNvPr id="6" name="Slide Number Placeholder 5"/>
          <p:cNvSpPr>
            <a:spLocks noGrp="1"/>
          </p:cNvSpPr>
          <p:nvPr>
            <p:ph type="sldNum" sz="quarter" idx="12"/>
          </p:nvPr>
        </p:nvSpPr>
        <p:spPr/>
        <p:txBody>
          <a:bodyPr/>
          <a:lstStyle>
            <a:lvl1pPr>
              <a:defRPr/>
            </a:lvl1pPr>
          </a:lstStyle>
          <a:p>
            <a:fld id="{B887B5C6-F485-457A-88E2-FF928EC41EA4}"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3"/>
          <p:cNvSpPr>
            <a:spLocks noGrp="1"/>
          </p:cNvSpPr>
          <p:nvPr>
            <p:ph type="dt" sz="half" idx="10"/>
          </p:nvPr>
        </p:nvSpPr>
        <p:spPr/>
        <p:txBody>
          <a:bodyPr/>
          <a:lstStyle>
            <a:lvl1pPr>
              <a:defRPr/>
            </a:lvl1pPr>
          </a:lstStyle>
          <a:p>
            <a:pPr>
              <a:defRPr/>
            </a:pPr>
            <a:fld id="{0C4B0931-B853-4338-857D-EC51455FBAEA}"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CSE MINI PROJECT REVIEW-1</a:t>
            </a:r>
            <a:endParaRPr lang="en-US"/>
          </a:p>
        </p:txBody>
      </p:sp>
      <p:sp>
        <p:nvSpPr>
          <p:cNvPr id="7" name="Slide Number Placeholder 5"/>
          <p:cNvSpPr>
            <a:spLocks noGrp="1"/>
          </p:cNvSpPr>
          <p:nvPr>
            <p:ph type="sldNum" sz="quarter" idx="12"/>
          </p:nvPr>
        </p:nvSpPr>
        <p:spPr/>
        <p:txBody>
          <a:bodyPr/>
          <a:lstStyle>
            <a:lvl1pPr>
              <a:defRPr/>
            </a:lvl1pPr>
          </a:lstStyle>
          <a:p>
            <a:fld id="{6430785C-3C3F-4D72-B6E5-E6D38F555861}"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p:txBody>
          <a:bodyPr/>
          <a:lstStyle>
            <a:lvl1pPr>
              <a:defRPr/>
            </a:lvl1pPr>
          </a:lstStyle>
          <a:p>
            <a:pPr>
              <a:defRPr/>
            </a:pPr>
            <a:fld id="{D9F35988-ABC1-47B4-8337-180F809C6E04}" type="datetime1">
              <a:rPr lang="en-US"/>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DEPARTMENT OF CSE MINI PROJECT REVIEW-1</a:t>
            </a:r>
            <a:endParaRPr lang="en-US"/>
          </a:p>
        </p:txBody>
      </p:sp>
      <p:sp>
        <p:nvSpPr>
          <p:cNvPr id="9" name="Slide Number Placeholder 5"/>
          <p:cNvSpPr>
            <a:spLocks noGrp="1"/>
          </p:cNvSpPr>
          <p:nvPr>
            <p:ph type="sldNum" sz="quarter" idx="12"/>
          </p:nvPr>
        </p:nvSpPr>
        <p:spPr/>
        <p:txBody>
          <a:bodyPr/>
          <a:lstStyle>
            <a:lvl1pPr>
              <a:defRPr/>
            </a:lvl1pPr>
          </a:lstStyle>
          <a:p>
            <a:fld id="{B998D808-031B-4F6F-A439-4ABFE2BF389D}"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DDF58F0-0B71-4C0D-BBA6-85074C846FE6}" type="datetime1">
              <a:rPr lang="en-US"/>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DEPARTMENT OF CSE MINI PROJECT REVIEW-1</a:t>
            </a:r>
            <a:endParaRPr lang="en-US"/>
          </a:p>
        </p:txBody>
      </p:sp>
      <p:sp>
        <p:nvSpPr>
          <p:cNvPr id="5" name="Slide Number Placeholder 5"/>
          <p:cNvSpPr>
            <a:spLocks noGrp="1"/>
          </p:cNvSpPr>
          <p:nvPr>
            <p:ph type="sldNum" sz="quarter" idx="12"/>
          </p:nvPr>
        </p:nvSpPr>
        <p:spPr/>
        <p:txBody>
          <a:bodyPr/>
          <a:lstStyle>
            <a:lvl1pPr>
              <a:defRPr/>
            </a:lvl1pPr>
          </a:lstStyle>
          <a:p>
            <a:fld id="{81B35500-9D2C-47A3-BF87-3935A794A65A}"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433D11A-F1DE-4A50-95C9-D10180535CA0}" type="datetime1">
              <a:rPr lang="en-US"/>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DEPARTMENT OF CSE MINI PROJECT REVIEW-1</a:t>
            </a:r>
            <a:endParaRPr lang="en-US"/>
          </a:p>
        </p:txBody>
      </p:sp>
      <p:sp>
        <p:nvSpPr>
          <p:cNvPr id="4" name="Slide Number Placeholder 5"/>
          <p:cNvSpPr>
            <a:spLocks noGrp="1"/>
          </p:cNvSpPr>
          <p:nvPr>
            <p:ph type="sldNum" sz="quarter" idx="12"/>
          </p:nvPr>
        </p:nvSpPr>
        <p:spPr/>
        <p:txBody>
          <a:bodyPr/>
          <a:lstStyle>
            <a:lvl1pPr>
              <a:defRPr/>
            </a:lvl1pPr>
          </a:lstStyle>
          <a:p>
            <a:fld id="{D1610838-7400-411B-B689-2F6C35481D0C}"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76D890D1-ADAD-4367-ADA2-AFAFF9F81D11}"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CSE MINI PROJECT REVIEW-1</a:t>
            </a:r>
            <a:endParaRPr lang="en-US"/>
          </a:p>
        </p:txBody>
      </p:sp>
      <p:sp>
        <p:nvSpPr>
          <p:cNvPr id="7" name="Slide Number Placeholder 5"/>
          <p:cNvSpPr>
            <a:spLocks noGrp="1"/>
          </p:cNvSpPr>
          <p:nvPr>
            <p:ph type="sldNum" sz="quarter" idx="12"/>
          </p:nvPr>
        </p:nvSpPr>
        <p:spPr/>
        <p:txBody>
          <a:bodyPr/>
          <a:lstStyle>
            <a:lvl1pPr>
              <a:defRPr/>
            </a:lvl1pPr>
          </a:lstStyle>
          <a:p>
            <a:fld id="{5FEEDBB8-2F2A-4E69-B4E6-C45A1A219323}"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393651B4-9843-45AB-8E22-71543FB46DA2}"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CSE MINI PROJECT REVIEW-1</a:t>
            </a:r>
            <a:endParaRPr lang="en-US"/>
          </a:p>
        </p:txBody>
      </p:sp>
      <p:sp>
        <p:nvSpPr>
          <p:cNvPr id="7" name="Slide Number Placeholder 5"/>
          <p:cNvSpPr>
            <a:spLocks noGrp="1"/>
          </p:cNvSpPr>
          <p:nvPr>
            <p:ph type="sldNum" sz="quarter" idx="12"/>
          </p:nvPr>
        </p:nvSpPr>
        <p:spPr/>
        <p:txBody>
          <a:bodyPr/>
          <a:lstStyle>
            <a:lvl1pPr>
              <a:defRPr/>
            </a:lvl1pPr>
          </a:lstStyle>
          <a:p>
            <a:fld id="{46600780-8261-4F2C-8AB1-4FC7C46475CB}"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06A74232-FC8A-49F8-80E8-B50A0BA80DF4}" type="datetime1">
              <a:rPr lang="en-US"/>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DEPARTMENT OF CSE MINI PROJECT REVIEW-1</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fld id="{1E04AAF9-47BF-4F68-B79A-2D00C1CD1B67}"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52400" y="177230"/>
            <a:ext cx="8839200" cy="6477000"/>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anchor="ctr">
            <a:normAutofit/>
          </a:bodyPr>
          <a:lstStyle/>
          <a:p>
            <a:pPr algn="ctr" fontAlgn="auto">
              <a:spcAft>
                <a:spcPts val="0"/>
              </a:spcAft>
              <a:defRPr/>
            </a:pPr>
            <a:endParaRPr lang="en-US" sz="4400" dirty="0">
              <a:solidFill>
                <a:schemeClr val="tx1"/>
              </a:solidFill>
              <a:latin typeface="+mj-lt"/>
              <a:ea typeface="+mj-ea"/>
              <a:cs typeface="+mj-cs"/>
            </a:endParaRPr>
          </a:p>
        </p:txBody>
      </p:sp>
      <p:sp>
        <p:nvSpPr>
          <p:cNvPr id="2" name="Title 1"/>
          <p:cNvSpPr>
            <a:spLocks noGrp="1"/>
          </p:cNvSpPr>
          <p:nvPr>
            <p:ph type="ctrTitle"/>
          </p:nvPr>
        </p:nvSpPr>
        <p:spPr>
          <a:xfrm>
            <a:off x="990600" y="685800"/>
            <a:ext cx="7315200" cy="838200"/>
          </a:xfrm>
        </p:spPr>
        <p:txBody>
          <a:bodyPr rtlCol="0">
            <a:normAutofit fontScale="90000"/>
          </a:bodyPr>
          <a:lstStyle/>
          <a:p>
            <a:pPr fontAlgn="auto">
              <a:spcAft>
                <a:spcPts val="0"/>
              </a:spcAft>
              <a:defRPr/>
            </a:pPr>
            <a:r>
              <a:rPr lang="en-US" sz="3600" b="1" dirty="0"/>
              <a:t>   </a:t>
            </a:r>
            <a:r>
              <a:rPr lang="en-US" sz="2400" b="1" dirty="0">
                <a:solidFill>
                  <a:srgbClr val="C00000"/>
                </a:solidFill>
              </a:rPr>
              <a:t>VARDHAMAN COLLEGE OF ENGINEERING, HYDERABAD</a:t>
            </a:r>
            <a:br>
              <a:rPr lang="en-US" sz="2400" b="1" dirty="0"/>
            </a:br>
            <a:r>
              <a:rPr lang="en-US" sz="2400" b="1" dirty="0"/>
              <a:t>Autonomous institute affiliated to JNTUH </a:t>
            </a:r>
            <a:br>
              <a:rPr lang="en-US" sz="2400" dirty="0"/>
            </a:br>
            <a:r>
              <a:rPr lang="en-US" sz="2400" b="1" dirty="0">
                <a:solidFill>
                  <a:srgbClr val="FF0000"/>
                </a:solidFill>
              </a:rPr>
              <a:t>DEPARTMENT OF COMPUTER SCIENCE &amp; ENGINEERING </a:t>
            </a:r>
            <a:br>
              <a:rPr lang="en-US" sz="2400" b="1" dirty="0"/>
            </a:br>
            <a:endParaRPr lang="en-US" sz="3600" b="1" dirty="0"/>
          </a:p>
        </p:txBody>
      </p:sp>
      <p:sp>
        <p:nvSpPr>
          <p:cNvPr id="7" name="Subtitle 2"/>
          <p:cNvSpPr txBox="1"/>
          <p:nvPr/>
        </p:nvSpPr>
        <p:spPr>
          <a:xfrm>
            <a:off x="228600" y="5181600"/>
            <a:ext cx="8686800" cy="1371600"/>
          </a:xfrm>
          <a:prstGeom prst="rect">
            <a:avLst/>
          </a:prstGeom>
          <a:ln>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lIns="91440" tIns="45720" rIns="91440" bIns="45720" anchor="t">
            <a:normAutofit fontScale="85000" lnSpcReduction="20000"/>
          </a:bodyPr>
          <a:lstStyle/>
          <a:p>
            <a:pPr algn="ctr" fontAlgn="auto">
              <a:spcBef>
                <a:spcPct val="20000"/>
              </a:spcBef>
              <a:spcAft>
                <a:spcPts val="0"/>
              </a:spcAft>
              <a:buFont typeface="Arial" panose="020B0604020202020204" pitchFamily="34" charset="0"/>
              <a:buNone/>
              <a:defRPr/>
            </a:pPr>
            <a:r>
              <a:rPr lang="en-US" sz="3300" b="1" u="sng" dirty="0">
                <a:solidFill>
                  <a:srgbClr val="FF0000"/>
                </a:solidFill>
              </a:rPr>
              <a:t>Guide Details</a:t>
            </a:r>
            <a:endParaRPr lang="en-US" sz="3300" b="1" u="sng" dirty="0">
              <a:solidFill>
                <a:srgbClr val="FF0000"/>
              </a:solidFill>
            </a:endParaRPr>
          </a:p>
          <a:p>
            <a:pPr algn="ctr" fontAlgn="auto">
              <a:spcBef>
                <a:spcPct val="20000"/>
              </a:spcBef>
              <a:spcAft>
                <a:spcPts val="0"/>
              </a:spcAft>
              <a:defRPr/>
            </a:pPr>
            <a:r>
              <a:rPr lang="en-IN" sz="2800" b="1" dirty="0">
                <a:solidFill>
                  <a:srgbClr val="002060"/>
                </a:solidFill>
                <a:latin typeface="+mj-lt"/>
              </a:rPr>
              <a:t>Ms. J Srilatha</a:t>
            </a:r>
            <a:endParaRPr lang="en-IN" sz="2800" b="1" dirty="0">
              <a:solidFill>
                <a:srgbClr val="002060"/>
              </a:solidFill>
              <a:latin typeface="+mj-lt"/>
            </a:endParaRPr>
          </a:p>
          <a:p>
            <a:pPr algn="ctr" fontAlgn="auto">
              <a:spcBef>
                <a:spcPct val="20000"/>
              </a:spcBef>
              <a:spcAft>
                <a:spcPts val="0"/>
              </a:spcAft>
              <a:defRPr/>
            </a:pPr>
            <a:r>
              <a:rPr lang="en-IN" sz="2100" b="1" dirty="0">
                <a:solidFill>
                  <a:srgbClr val="002060"/>
                </a:solidFill>
              </a:rPr>
              <a:t>Assistant Professor</a:t>
            </a:r>
            <a:endParaRPr lang="en-US" sz="2100" b="1" dirty="0">
              <a:solidFill>
                <a:srgbClr val="002060"/>
              </a:solidFill>
            </a:endParaRPr>
          </a:p>
          <a:p>
            <a:pPr algn="ctr" fontAlgn="auto">
              <a:spcBef>
                <a:spcPct val="20000"/>
              </a:spcBef>
              <a:spcAft>
                <a:spcPts val="0"/>
              </a:spcAft>
              <a:defRPr/>
            </a:pPr>
            <a:r>
              <a:rPr lang="en-US" sz="2200" b="1" dirty="0">
                <a:solidFill>
                  <a:srgbClr val="002060"/>
                </a:solidFill>
              </a:rPr>
              <a:t>Department of CSE</a:t>
            </a:r>
            <a:endParaRPr lang="en-US" sz="2200" b="1" dirty="0">
              <a:solidFill>
                <a:srgbClr val="002060"/>
              </a:solidFill>
            </a:endParaRPr>
          </a:p>
          <a:p>
            <a:pPr algn="ctr" fontAlgn="auto">
              <a:spcBef>
                <a:spcPct val="20000"/>
              </a:spcBef>
              <a:spcAft>
                <a:spcPts val="0"/>
              </a:spcAft>
              <a:buFont typeface="Arial" panose="020B0604020202020204" pitchFamily="34" charset="0"/>
              <a:buNone/>
              <a:defRPr/>
            </a:pPr>
            <a:endParaRPr lang="en-US" sz="1600" b="1" dirty="0">
              <a:solidFill>
                <a:srgbClr val="002060"/>
              </a:solidFill>
            </a:endParaRPr>
          </a:p>
          <a:p>
            <a:pPr fontAlgn="auto">
              <a:spcBef>
                <a:spcPct val="20000"/>
              </a:spcBef>
              <a:spcAft>
                <a:spcPts val="0"/>
              </a:spcAft>
              <a:buFont typeface="Arial" panose="020B0604020202020204" pitchFamily="34" charset="0"/>
              <a:buNone/>
              <a:defRPr/>
            </a:pPr>
            <a:endParaRPr lang="en-US" sz="3200" dirty="0">
              <a:solidFill>
                <a:schemeClr val="tx1">
                  <a:tint val="75000"/>
                </a:schemeClr>
              </a:solidFill>
            </a:endParaRPr>
          </a:p>
        </p:txBody>
      </p:sp>
      <p:sp>
        <p:nvSpPr>
          <p:cNvPr id="9" name="Title 1"/>
          <p:cNvSpPr txBox="1"/>
          <p:nvPr/>
        </p:nvSpPr>
        <p:spPr>
          <a:xfrm>
            <a:off x="2743200" y="2286000"/>
            <a:ext cx="3657600" cy="533400"/>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anchor="ctr">
            <a:normAutofit/>
          </a:bodyPr>
          <a:lstStyle/>
          <a:p>
            <a:pPr algn="ctr" fontAlgn="auto">
              <a:spcAft>
                <a:spcPts val="0"/>
              </a:spcAft>
              <a:defRPr/>
            </a:pPr>
            <a:r>
              <a:rPr lang="en-US" sz="2400" b="1" dirty="0">
                <a:solidFill>
                  <a:schemeClr val="tx1"/>
                </a:solidFill>
                <a:latin typeface="+mj-lt"/>
                <a:ea typeface="+mj-ea"/>
                <a:cs typeface="+mj-cs"/>
              </a:rPr>
              <a:t>BATCH ID : </a:t>
            </a:r>
            <a:r>
              <a:rPr lang="en-IN" sz="2400" dirty="0"/>
              <a:t>22MPCS-B22</a:t>
            </a:r>
            <a:endParaRPr lang="en-US" sz="2400" b="1" dirty="0">
              <a:solidFill>
                <a:schemeClr val="tx1"/>
              </a:solidFill>
              <a:latin typeface="+mj-lt"/>
              <a:ea typeface="+mj-ea"/>
              <a:cs typeface="+mj-cs"/>
            </a:endParaRPr>
          </a:p>
        </p:txBody>
      </p:sp>
      <p:sp>
        <p:nvSpPr>
          <p:cNvPr id="10" name="Title 1"/>
          <p:cNvSpPr txBox="1"/>
          <p:nvPr/>
        </p:nvSpPr>
        <p:spPr>
          <a:xfrm>
            <a:off x="304800" y="1524000"/>
            <a:ext cx="8610600" cy="609600"/>
          </a:xfrm>
          <a:prstGeom prst="rect">
            <a:avLst/>
          </a:prstGeom>
          <a:solidFill>
            <a:schemeClr val="accent1">
              <a:lumMod val="40000"/>
              <a:lumOff val="60000"/>
            </a:schemeClr>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anchor="ctr">
            <a:normAutofit/>
          </a:bodyPr>
          <a:lstStyle/>
          <a:p>
            <a:pPr algn="ctr" fontAlgn="auto">
              <a:spcAft>
                <a:spcPts val="0"/>
              </a:spcAft>
              <a:defRPr/>
            </a:pPr>
            <a:r>
              <a:rPr lang="en-US" sz="2800" b="1" dirty="0">
                <a:solidFill>
                  <a:schemeClr val="tx1"/>
                </a:solidFill>
                <a:latin typeface="+mj-lt"/>
                <a:ea typeface="+mj-ea"/>
                <a:cs typeface="+mj-cs"/>
              </a:rPr>
              <a:t>Title: </a:t>
            </a:r>
            <a:r>
              <a:rPr lang="en-US" sz="2800" b="1" dirty="0">
                <a:solidFill>
                  <a:schemeClr val="tx1"/>
                </a:solidFill>
                <a:latin typeface="+mj-lt"/>
              </a:rPr>
              <a:t>Crime pattern prediction and analysis. </a:t>
            </a:r>
            <a:endParaRPr lang="en-US" sz="2800" b="1" dirty="0">
              <a:solidFill>
                <a:schemeClr val="tx1"/>
              </a:solidFill>
              <a:latin typeface="+mj-lt"/>
              <a:ea typeface="+mj-ea"/>
              <a:cs typeface="+mj-cs"/>
            </a:endParaRPr>
          </a:p>
        </p:txBody>
      </p:sp>
      <p:graphicFrame>
        <p:nvGraphicFramePr>
          <p:cNvPr id="12" name="Table 11"/>
          <p:cNvGraphicFramePr>
            <a:graphicFrameLocks noGrp="1"/>
          </p:cNvGraphicFramePr>
          <p:nvPr/>
        </p:nvGraphicFramePr>
        <p:xfrm>
          <a:off x="1219200" y="2971800"/>
          <a:ext cx="6934200" cy="1584960"/>
        </p:xfrm>
        <a:graphic>
          <a:graphicData uri="http://schemas.openxmlformats.org/drawingml/2006/table">
            <a:tbl>
              <a:tblPr firstRow="1" bandRow="1">
                <a:tableStyleId>{00A15C55-8517-42AA-B614-E9B94910E393}</a:tableStyleId>
              </a:tblPr>
              <a:tblGrid>
                <a:gridCol w="780098"/>
                <a:gridCol w="1839489"/>
                <a:gridCol w="4314613"/>
              </a:tblGrid>
              <a:tr h="370840">
                <a:tc>
                  <a:txBody>
                    <a:bodyPr/>
                    <a:lstStyle/>
                    <a:p>
                      <a:pPr algn="ctr"/>
                      <a:r>
                        <a:rPr lang="en-US" sz="2000" b="1" dirty="0"/>
                        <a:t>S. No</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Roll. No</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Student Name</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000" b="1" dirty="0"/>
                        <a:t>1</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t>22881A0573</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a:t>D SHIVARAM GOUD</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000" b="1" dirty="0"/>
                        <a:t>2</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t>22881A0575</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t>D CHINMAYI</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000" b="1" dirty="0"/>
                        <a:t>3</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t>22881A0582</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1" dirty="0"/>
                        <a:t>K TARUN BABU</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2983" y="366391"/>
            <a:ext cx="1095772" cy="838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a:normAutofit/>
          </a:bodyPr>
          <a:lstStyle/>
          <a:p>
            <a:r>
              <a:rPr lang="en-US" sz="3200" b="1" dirty="0">
                <a:solidFill>
                  <a:srgbClr val="C00000"/>
                </a:solidFill>
                <a:cs typeface="Calibri" panose="020F0502020204030204"/>
              </a:rPr>
              <a:t>USE CASE DIAGRAM</a:t>
            </a:r>
            <a:endParaRPr lang="en-US" sz="3200" b="1" dirty="0">
              <a:solidFill>
                <a:srgbClr val="C0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a:fld>
            <a:endParaRPr lang="en-US"/>
          </a:p>
        </p:txBody>
      </p:sp>
      <p:sp>
        <p:nvSpPr>
          <p:cNvPr id="7" name="Footer Placeholder 6"/>
          <p:cNvSpPr>
            <a:spLocks noGrp="1"/>
          </p:cNvSpPr>
          <p:nvPr>
            <p:ph type="ftr" sz="quarter" idx="11"/>
          </p:nvPr>
        </p:nvSpPr>
        <p:spPr>
          <a:xfrm>
            <a:off x="2362200" y="6356350"/>
            <a:ext cx="4724400" cy="365125"/>
          </a:xfrm>
        </p:spPr>
        <p:txBody>
          <a:bodyPr/>
          <a:lstStyle/>
          <a:p>
            <a:pPr>
              <a:defRPr/>
            </a:pPr>
            <a:r>
              <a:rPr lang="en-US" dirty="0"/>
              <a:t>DEPARTMENT OF CSE MINI PROJECT REVIEW-2</a:t>
            </a:r>
            <a:endParaRPr lang="en-US" dirty="0"/>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59090" y="182880"/>
            <a:ext cx="956310" cy="731520"/>
          </a:xfrm>
          <a:prstGeom prst="rect">
            <a:avLst/>
          </a:prstGeom>
        </p:spPr>
      </p:pic>
      <p:pic>
        <p:nvPicPr>
          <p:cNvPr id="19" name="Content Placeholder 18"/>
          <p:cNvPicPr>
            <a:picLocks noGrp="1" noChangeAspect="1"/>
          </p:cNvPicPr>
          <p:nvPr>
            <p:ph idx="1"/>
          </p:nvPr>
        </p:nvPicPr>
        <p:blipFill>
          <a:blip r:embed="rId2"/>
          <a:stretch>
            <a:fillRect/>
          </a:stretch>
        </p:blipFill>
        <p:spPr>
          <a:xfrm>
            <a:off x="15567" y="1143000"/>
            <a:ext cx="9052233" cy="5334000"/>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a:normAutofit/>
          </a:bodyPr>
          <a:lstStyle/>
          <a:p>
            <a:r>
              <a:rPr lang="en-US" sz="3200" b="1" dirty="0">
                <a:solidFill>
                  <a:srgbClr val="C00000"/>
                </a:solidFill>
                <a:cs typeface="Calibri" panose="020F0502020204030204"/>
              </a:rPr>
              <a:t>CLASS DIAGRAM</a:t>
            </a:r>
            <a:endParaRPr lang="en-US" sz="3200" b="1" dirty="0">
              <a:solidFill>
                <a:srgbClr val="C0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a:fld>
            <a:endParaRPr lang="en-US"/>
          </a:p>
        </p:txBody>
      </p:sp>
      <p:sp>
        <p:nvSpPr>
          <p:cNvPr id="7" name="Footer Placeholder 6"/>
          <p:cNvSpPr>
            <a:spLocks noGrp="1"/>
          </p:cNvSpPr>
          <p:nvPr>
            <p:ph type="ftr" sz="quarter" idx="11"/>
          </p:nvPr>
        </p:nvSpPr>
        <p:spPr>
          <a:xfrm>
            <a:off x="2362200" y="6356350"/>
            <a:ext cx="4343400" cy="365125"/>
          </a:xfrm>
        </p:spPr>
        <p:txBody>
          <a:bodyPr/>
          <a:lstStyle/>
          <a:p>
            <a:pPr>
              <a:defRPr/>
            </a:pPr>
            <a:r>
              <a:rPr lang="en-US" dirty="0"/>
              <a:t>DEPARTMENT OF CSE MINI PROJECT REVIEW-2</a:t>
            </a:r>
            <a:endParaRPr lang="en-US" dirty="0"/>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59090" y="182880"/>
            <a:ext cx="956310" cy="731520"/>
          </a:xfrm>
          <a:prstGeom prst="rect">
            <a:avLst/>
          </a:prstGeom>
        </p:spPr>
      </p:pic>
      <p:pic>
        <p:nvPicPr>
          <p:cNvPr id="4102" name="Picture 6" descr="The example of class diagram of crime profile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1613" y="2790039"/>
            <a:ext cx="3860771" cy="2427798"/>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The example of class diagram of crime profile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14413"/>
            <a:ext cx="8686799" cy="54625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a:normAutofit/>
          </a:bodyPr>
          <a:lstStyle/>
          <a:p>
            <a:r>
              <a:rPr lang="en-US" sz="3200" b="1" dirty="0">
                <a:solidFill>
                  <a:srgbClr val="C00000"/>
                </a:solidFill>
                <a:cs typeface="Calibri" panose="020F0502020204030204"/>
              </a:rPr>
              <a:t>SEQUENCE DIAGRAM</a:t>
            </a:r>
            <a:endParaRPr lang="en-US" sz="3200" b="1" dirty="0">
              <a:solidFill>
                <a:srgbClr val="C0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a:fld>
            <a:endParaRPr lang="en-US"/>
          </a:p>
        </p:txBody>
      </p:sp>
      <p:sp>
        <p:nvSpPr>
          <p:cNvPr id="7" name="Footer Placeholder 6"/>
          <p:cNvSpPr>
            <a:spLocks noGrp="1"/>
          </p:cNvSpPr>
          <p:nvPr>
            <p:ph type="ftr" sz="quarter" idx="11"/>
          </p:nvPr>
        </p:nvSpPr>
        <p:spPr>
          <a:xfrm>
            <a:off x="2362200" y="6356350"/>
            <a:ext cx="4572000" cy="365125"/>
          </a:xfrm>
        </p:spPr>
        <p:txBody>
          <a:bodyPr/>
          <a:lstStyle/>
          <a:p>
            <a:pPr>
              <a:defRPr/>
            </a:pPr>
            <a:r>
              <a:rPr lang="en-US" dirty="0"/>
              <a:t>DEPARTMENT OF CSE MINI PROJECT REVIEW-1</a:t>
            </a:r>
            <a:endParaRPr lang="en-US"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59090" y="182880"/>
            <a:ext cx="956310" cy="731520"/>
          </a:xfrm>
          <a:prstGeom prst="rect">
            <a:avLst/>
          </a:prstGeom>
        </p:spPr>
      </p:pic>
      <p:pic>
        <p:nvPicPr>
          <p:cNvPr id="5122" name="Picture 2" descr="Sequence Diagram UML of Smart Patrol and Crime Prediction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22" y="1447800"/>
            <a:ext cx="8898377" cy="5135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a:normAutofit/>
          </a:bodyPr>
          <a:lstStyle/>
          <a:p>
            <a:r>
              <a:rPr lang="en-US" sz="3200" b="1" dirty="0">
                <a:solidFill>
                  <a:srgbClr val="C00000"/>
                </a:solidFill>
                <a:cs typeface="Calibri" panose="020F0502020204030204"/>
              </a:rPr>
              <a:t>ACTIVITY DIAGRAM</a:t>
            </a:r>
            <a:endParaRPr lang="en-US" sz="3200" b="1" dirty="0">
              <a:solidFill>
                <a:srgbClr val="C0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a:fld>
            <a:endParaRPr lang="en-US"/>
          </a:p>
        </p:txBody>
      </p:sp>
      <p:sp>
        <p:nvSpPr>
          <p:cNvPr id="7" name="Footer Placeholder 6"/>
          <p:cNvSpPr>
            <a:spLocks noGrp="1"/>
          </p:cNvSpPr>
          <p:nvPr>
            <p:ph type="ftr" sz="quarter" idx="11"/>
          </p:nvPr>
        </p:nvSpPr>
        <p:spPr>
          <a:xfrm>
            <a:off x="2362200" y="6356350"/>
            <a:ext cx="4800600" cy="365125"/>
          </a:xfrm>
        </p:spPr>
        <p:txBody>
          <a:bodyPr/>
          <a:lstStyle/>
          <a:p>
            <a:pPr>
              <a:defRPr/>
            </a:pPr>
            <a:r>
              <a:rPr lang="en-US" dirty="0"/>
              <a:t>DEPARTMENT OF CSE MINI PROJECT REVIEW-2</a:t>
            </a:r>
            <a:endParaRPr lang="en-US" dirty="0"/>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59090" y="182880"/>
            <a:ext cx="956310" cy="731520"/>
          </a:xfrm>
          <a:prstGeom prst="rect">
            <a:avLst/>
          </a:prstGeom>
        </p:spPr>
      </p:pic>
      <p:pic>
        <p:nvPicPr>
          <p:cNvPr id="6146" name="Picture 2" descr="Activity diagram UML of Smart Patrol and Crime Prediction Algorith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067538"/>
            <a:ext cx="8534399" cy="5058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a:normAutofit/>
          </a:bodyPr>
          <a:lstStyle/>
          <a:p>
            <a:r>
              <a:rPr lang="en-US" sz="3200" b="1" dirty="0">
                <a:solidFill>
                  <a:srgbClr val="C00000"/>
                </a:solidFill>
                <a:cs typeface="Calibri" panose="020F0502020204030204"/>
              </a:rPr>
              <a:t>STATE CHART DIAGRAM</a:t>
            </a:r>
            <a:endParaRPr lang="en-US" sz="3200" b="1" dirty="0">
              <a:solidFill>
                <a:srgbClr val="C0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a:fld>
            <a:endParaRPr lang="en-US"/>
          </a:p>
        </p:txBody>
      </p:sp>
      <p:sp>
        <p:nvSpPr>
          <p:cNvPr id="7" name="Footer Placeholder 6"/>
          <p:cNvSpPr>
            <a:spLocks noGrp="1"/>
          </p:cNvSpPr>
          <p:nvPr>
            <p:ph type="ftr" sz="quarter" idx="11"/>
          </p:nvPr>
        </p:nvSpPr>
        <p:spPr>
          <a:xfrm>
            <a:off x="2362200" y="6356350"/>
            <a:ext cx="4572000" cy="365125"/>
          </a:xfrm>
        </p:spPr>
        <p:txBody>
          <a:bodyPr/>
          <a:lstStyle/>
          <a:p>
            <a:pPr>
              <a:defRPr/>
            </a:pPr>
            <a:r>
              <a:rPr lang="en-US" dirty="0"/>
              <a:t>DEPARTMENT OF CSE MINI PROJECT REVIEW-2</a:t>
            </a:r>
            <a:endParaRPr lang="en-US" dirty="0"/>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59090" y="182880"/>
            <a:ext cx="956310" cy="731520"/>
          </a:xfrm>
          <a:prstGeom prst="rect">
            <a:avLst/>
          </a:prstGeom>
        </p:spPr>
      </p:pic>
      <p:pic>
        <p:nvPicPr>
          <p:cNvPr id="7170" name="Picture 2" descr="Block diagram of the proposed crime predictive System.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3874" y="1524000"/>
            <a:ext cx="8391525" cy="3886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a:normAutofit/>
          </a:bodyPr>
          <a:lstStyle/>
          <a:p>
            <a:r>
              <a:rPr lang="en-US" sz="3200" b="1" dirty="0">
                <a:solidFill>
                  <a:srgbClr val="C00000"/>
                </a:solidFill>
                <a:cs typeface="Calibri" panose="020F0502020204030204"/>
              </a:rPr>
              <a:t>PROPOSED METHOD AND ALGORITHMS</a:t>
            </a:r>
            <a:endParaRPr lang="en-US" sz="3200" b="1" dirty="0">
              <a:solidFill>
                <a:srgbClr val="C00000"/>
              </a:solidFill>
              <a:cs typeface="Calibri" panose="020F0502020204030204"/>
            </a:endParaRPr>
          </a:p>
        </p:txBody>
      </p:sp>
      <p:sp>
        <p:nvSpPr>
          <p:cNvPr id="5" name="Slide Number Placeholder 4"/>
          <p:cNvSpPr>
            <a:spLocks noGrp="1"/>
          </p:cNvSpPr>
          <p:nvPr>
            <p:ph type="sldNum" sz="quarter" idx="12"/>
          </p:nvPr>
        </p:nvSpPr>
        <p:spPr/>
        <p:txBody>
          <a:bodyPr/>
          <a:lstStyle/>
          <a:p>
            <a:fld id="{B6F15528-21DE-4FAA-801E-634DDDAF4B2B}" type="slidenum">
              <a:rPr lang="en-US"/>
            </a:fld>
            <a:endParaRPr lang="en-US"/>
          </a:p>
        </p:txBody>
      </p:sp>
      <p:sp>
        <p:nvSpPr>
          <p:cNvPr id="7" name="Footer Placeholder 6"/>
          <p:cNvSpPr>
            <a:spLocks noGrp="1"/>
          </p:cNvSpPr>
          <p:nvPr>
            <p:ph type="ftr" sz="quarter" idx="11"/>
          </p:nvPr>
        </p:nvSpPr>
        <p:spPr>
          <a:xfrm>
            <a:off x="2362200" y="6356350"/>
            <a:ext cx="4648200" cy="365125"/>
          </a:xfrm>
        </p:spPr>
        <p:txBody>
          <a:bodyPr/>
          <a:lstStyle/>
          <a:p>
            <a:pPr>
              <a:defRPr/>
            </a:pPr>
            <a:r>
              <a:rPr lang="en-US" dirty="0"/>
              <a:t>DEPARTMENT OF CSE MINI PROJECT REVIEW-2</a:t>
            </a:r>
            <a:endParaRPr lang="en-US" dirty="0"/>
          </a:p>
        </p:txBody>
      </p:sp>
      <p:sp>
        <p:nvSpPr>
          <p:cNvPr id="8" name="Content Placeholder 7"/>
          <p:cNvSpPr>
            <a:spLocks noGrp="1"/>
          </p:cNvSpPr>
          <p:nvPr>
            <p:ph idx="1"/>
          </p:nvPr>
        </p:nvSpPr>
        <p:spPr>
          <a:xfrm>
            <a:off x="228600" y="991870"/>
            <a:ext cx="8458200" cy="5374005"/>
          </a:xfrm>
        </p:spPr>
        <p:txBody>
          <a:bodyPr/>
          <a:lstStyle/>
          <a:p>
            <a:pPr marL="0" indent="0">
              <a:buNone/>
            </a:pPr>
            <a:r>
              <a:rPr lang="en-US" sz="2800" b="1" dirty="0">
                <a:solidFill>
                  <a:srgbClr val="C00000"/>
                </a:solidFill>
                <a:cs typeface="Calibri" panose="020F0502020204030204"/>
                <a:sym typeface="+mn-ea"/>
              </a:rPr>
              <a:t>PROPOSED METHOD</a:t>
            </a:r>
            <a:endParaRPr lang="en-US" sz="2800" b="1" dirty="0">
              <a:solidFill>
                <a:srgbClr val="C00000"/>
              </a:solidFill>
              <a:cs typeface="Calibri" panose="020F0502020204030204"/>
              <a:sym typeface="+mn-ea"/>
            </a:endParaRPr>
          </a:p>
          <a:p>
            <a:pPr marL="514350" indent="-514350">
              <a:buAutoNum type="arabicPeriod"/>
            </a:pPr>
            <a:r>
              <a:rPr lang="en-US" altLang="en-US" sz="2400" b="1"/>
              <a:t>Preprocessing</a:t>
            </a:r>
            <a:endParaRPr lang="en-US" altLang="en-US" sz="2400" b="1"/>
          </a:p>
          <a:p>
            <a:pPr marL="514350" indent="-514350">
              <a:buAutoNum type="arabicPeriod"/>
            </a:pPr>
            <a:r>
              <a:rPr lang="en-US" altLang="en-US" sz="2400" b="1"/>
              <a:t>Exploratory Data Analysis (EDA) :</a:t>
            </a:r>
            <a:r>
              <a:rPr lang="en-US" altLang="en-US" sz="2400"/>
              <a:t> box plots, trend lines, pie charts, and heatmaps</a:t>
            </a:r>
            <a:endParaRPr lang="en-US" altLang="en-US" sz="2400"/>
          </a:p>
          <a:p>
            <a:pPr marL="514350" indent="-514350">
              <a:buAutoNum type="arabicPeriod"/>
            </a:pPr>
            <a:r>
              <a:rPr lang="en-US" altLang="en-US" sz="2400" b="1"/>
              <a:t>Geospatial Analysis :</a:t>
            </a:r>
            <a:r>
              <a:rPr lang="en-US" altLang="en-US" sz="2400"/>
              <a:t> Choropleth/Bubble Maps,K-Means Clustering: Group high-crime districts.</a:t>
            </a:r>
            <a:endParaRPr lang="en-US" altLang="en-US" sz="2400"/>
          </a:p>
          <a:p>
            <a:pPr marL="514350" indent="-514350">
              <a:buAutoNum type="arabicPeriod"/>
            </a:pPr>
            <a:r>
              <a:rPr lang="en-US" altLang="en-US" sz="2400" b="1"/>
              <a:t>Time Series Forecasting </a:t>
            </a:r>
            <a:r>
              <a:rPr lang="en-US" altLang="en-US" sz="2400" b="1"/>
              <a:t>: </a:t>
            </a:r>
            <a:r>
              <a:rPr lang="en-US" altLang="en-US" sz="2400"/>
              <a:t>Applying ARIMA &amp; VAR modeling.</a:t>
            </a:r>
            <a:endParaRPr lang="en-US" altLang="en-US" sz="2400"/>
          </a:p>
          <a:p>
            <a:pPr marL="514350" indent="-514350">
              <a:buAutoNum type="arabicPeriod"/>
            </a:pPr>
            <a:r>
              <a:rPr lang="en-US" altLang="en-US" sz="2400" b="1"/>
              <a:t>Predictive Modeling :- </a:t>
            </a:r>
            <a:r>
              <a:rPr lang="en-US" altLang="en-US" sz="2400"/>
              <a:t>RegressionPredict total crimes (Linear, KNN</a:t>
            </a:r>
            <a:r>
              <a:rPr lang="en-US" altLang="en-US" sz="2400">
                <a:sym typeface="+mn-ea"/>
              </a:rPr>
              <a:t> Gradient Boosting) </a:t>
            </a:r>
            <a:r>
              <a:rPr lang="en-US" altLang="en-US" sz="2400"/>
              <a:t>,,ClassificationCategorize districts by crime level (Random Forest)</a:t>
            </a:r>
            <a:endParaRPr lang="en-US" altLang="en-US" sz="2400" b="1"/>
          </a:p>
          <a:p>
            <a:pPr marL="514350" indent="-514350">
              <a:buAutoNum type="arabicPeriod"/>
            </a:pPr>
            <a:r>
              <a:rPr lang="en-US" altLang="en-US" sz="2400" b="1"/>
              <a:t>Statistical Analysis : </a:t>
            </a:r>
            <a:r>
              <a:rPr lang="en-US" altLang="en-US" sz="2400"/>
              <a:t>performing</a:t>
            </a:r>
            <a:r>
              <a:rPr lang="en-US" altLang="en-US" sz="2400" b="1"/>
              <a:t> </a:t>
            </a:r>
            <a:r>
              <a:rPr lang="en-US" altLang="en-US" sz="2400"/>
              <a:t>Correlation/Variance,T-Test.</a:t>
            </a:r>
            <a:endParaRPr lang="en-US" altLang="en-US" sz="240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59090" y="182880"/>
            <a:ext cx="956310" cy="731520"/>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a:normAutofit/>
          </a:bodyPr>
          <a:lstStyle/>
          <a:p>
            <a:r>
              <a:rPr lang="en-US" sz="3200" b="1" dirty="0">
                <a:solidFill>
                  <a:srgbClr val="C00000"/>
                </a:solidFill>
                <a:cs typeface="Calibri" panose="020F0502020204030204"/>
              </a:rPr>
              <a:t>PROPOSED METHOD AND ALGORITHMS</a:t>
            </a:r>
            <a:endParaRPr lang="en-US" sz="3200" b="1" dirty="0">
              <a:solidFill>
                <a:srgbClr val="C00000"/>
              </a:solidFill>
              <a:cs typeface="Calibri" panose="020F0502020204030204"/>
            </a:endParaRPr>
          </a:p>
        </p:txBody>
      </p:sp>
      <p:sp>
        <p:nvSpPr>
          <p:cNvPr id="5" name="Slide Number Placeholder 4"/>
          <p:cNvSpPr>
            <a:spLocks noGrp="1"/>
          </p:cNvSpPr>
          <p:nvPr>
            <p:ph type="sldNum" sz="quarter" idx="12"/>
          </p:nvPr>
        </p:nvSpPr>
        <p:spPr/>
        <p:txBody>
          <a:bodyPr/>
          <a:lstStyle/>
          <a:p>
            <a:fld id="{B6F15528-21DE-4FAA-801E-634DDDAF4B2B}" type="slidenum">
              <a:rPr lang="en-US"/>
            </a:fld>
            <a:endParaRPr lang="en-US"/>
          </a:p>
        </p:txBody>
      </p:sp>
      <p:sp>
        <p:nvSpPr>
          <p:cNvPr id="7" name="Footer Placeholder 6"/>
          <p:cNvSpPr>
            <a:spLocks noGrp="1"/>
          </p:cNvSpPr>
          <p:nvPr>
            <p:ph type="ftr" sz="quarter" idx="11"/>
          </p:nvPr>
        </p:nvSpPr>
        <p:spPr>
          <a:xfrm>
            <a:off x="2362200" y="6356350"/>
            <a:ext cx="4648200" cy="365125"/>
          </a:xfrm>
        </p:spPr>
        <p:txBody>
          <a:bodyPr/>
          <a:lstStyle/>
          <a:p>
            <a:pPr>
              <a:defRPr/>
            </a:pPr>
            <a:r>
              <a:rPr lang="en-US" dirty="0"/>
              <a:t>DEPARTMENT OF CSE MINI PROJECT REVIEW-2</a:t>
            </a:r>
            <a:endParaRPr lang="en-US" dirty="0"/>
          </a:p>
        </p:txBody>
      </p:sp>
      <p:sp>
        <p:nvSpPr>
          <p:cNvPr id="8" name="Content Placeholder 7"/>
          <p:cNvSpPr>
            <a:spLocks noGrp="1"/>
          </p:cNvSpPr>
          <p:nvPr>
            <p:ph idx="1"/>
          </p:nvPr>
        </p:nvSpPr>
        <p:spPr>
          <a:xfrm>
            <a:off x="304800" y="1174115"/>
            <a:ext cx="8699500" cy="4952365"/>
          </a:xfrm>
        </p:spPr>
        <p:txBody>
          <a:bodyPr/>
          <a:lstStyle/>
          <a:p>
            <a:pPr marL="0" indent="0">
              <a:buNone/>
            </a:pPr>
            <a:r>
              <a:rPr lang="en-US" sz="2400" b="1" dirty="0">
                <a:solidFill>
                  <a:srgbClr val="C00000"/>
                </a:solidFill>
                <a:cs typeface="Calibri" panose="020F0502020204030204"/>
                <a:sym typeface="+mn-ea"/>
              </a:rPr>
              <a:t>ALGORITHMS</a:t>
            </a:r>
            <a:endParaRPr lang="en-US" altLang="en-US" sz="2400"/>
          </a:p>
          <a:p>
            <a:pPr marL="0" indent="0">
              <a:buNone/>
            </a:pPr>
            <a:r>
              <a:rPr lang="en-US" altLang="en-US" sz="2400" b="1"/>
              <a:t>Data Preprocessing :</a:t>
            </a:r>
            <a:r>
              <a:rPr lang="en-US" altLang="en-US" sz="2400"/>
              <a:t> Label Encoding ,One-Hot Encoding,Covariance Matrix.</a:t>
            </a:r>
            <a:endParaRPr lang="en-US" altLang="en-US" sz="2400"/>
          </a:p>
          <a:p>
            <a:pPr marL="0" indent="0" algn="l">
              <a:buNone/>
            </a:pPr>
            <a:r>
              <a:rPr lang="en-US" altLang="en-US" sz="2400" b="1"/>
              <a:t>EDA (Exploratory Data Analysis) :</a:t>
            </a:r>
            <a:r>
              <a:rPr lang="en-US" altLang="en-US" sz="2400"/>
              <a:t> Box Plot,Trend Plot ,Pie Chart ,Heatmap.</a:t>
            </a:r>
            <a:endParaRPr lang="en-US" altLang="en-US" sz="2400"/>
          </a:p>
          <a:p>
            <a:pPr marL="0" indent="0" algn="l">
              <a:buNone/>
            </a:pPr>
            <a:r>
              <a:rPr lang="en-US" altLang="en-US" sz="2400" b="1"/>
              <a:t>Geospatial Analysis :</a:t>
            </a:r>
            <a:r>
              <a:rPr lang="en-US" altLang="en-US" sz="2400"/>
              <a:t> GeoPandas Centroid Extraction,Choropleth Map,Bubble Map,K-Means Clustering – Group high-crime areas.</a:t>
            </a:r>
            <a:endParaRPr lang="en-US" altLang="en-US" sz="2400"/>
          </a:p>
          <a:p>
            <a:pPr marL="0" indent="0" algn="l">
              <a:buNone/>
            </a:pPr>
            <a:r>
              <a:rPr lang="en-US" altLang="en-US" sz="2400" b="1"/>
              <a:t>Time Series Forecasting : </a:t>
            </a:r>
            <a:r>
              <a:rPr lang="en-US" altLang="en-US" sz="2400"/>
              <a:t>ARIMA ,VAR ,ADF Test ,Differencing.</a:t>
            </a:r>
            <a:endParaRPr lang="en-US" altLang="en-US" sz="2400"/>
          </a:p>
          <a:p>
            <a:pPr marL="0" indent="0" algn="l">
              <a:buNone/>
            </a:pPr>
            <a:r>
              <a:rPr lang="en-US" altLang="en-US" sz="2400" b="1"/>
              <a:t>Machine Learning :</a:t>
            </a:r>
            <a:r>
              <a:rPr lang="en-US" altLang="en-US" sz="2400"/>
              <a:t> Linear Regression,KNN Regressor,Gradient Boosting ,Random Forest Classifier.</a:t>
            </a:r>
            <a:endParaRPr lang="en-US" altLang="en-US" sz="2400"/>
          </a:p>
          <a:p>
            <a:pPr marL="0" indent="0" algn="l">
              <a:buNone/>
            </a:pPr>
            <a:r>
              <a:rPr lang="en-US" altLang="en-US" sz="2400" b="1"/>
              <a:t>Statistical Analysis :</a:t>
            </a:r>
            <a:r>
              <a:rPr lang="en-US" altLang="en-US" sz="2400"/>
              <a:t> T-Test ,Correlation Analysis,Variance/IQR.</a:t>
            </a:r>
            <a:endParaRPr lang="en-US" altLang="en-US" sz="240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59090" y="182880"/>
            <a:ext cx="956310" cy="731520"/>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514350" indent="-514350">
              <a:buFont typeface="+mj-lt"/>
              <a:buAutoNum type="arabicPeriod"/>
            </a:pPr>
            <a:r>
              <a:rPr lang="en-US"/>
              <a:t>22881A0573 - D Shivaram Goud</a:t>
            </a:r>
            <a:endParaRPr lang="en-US"/>
          </a:p>
          <a:p>
            <a:pPr marL="3200400" lvl="7" indent="0">
              <a:buFont typeface="+mj-lt"/>
              <a:buNone/>
            </a:pPr>
            <a:r>
              <a:rPr lang="en-US" sz="2800"/>
              <a:t>at Edunet Foundation</a:t>
            </a:r>
            <a:endParaRPr lang="en-US" altLang="en-US" sz="2800"/>
          </a:p>
          <a:p>
            <a:pPr marL="514350" indent="-514350">
              <a:buFont typeface="+mj-lt"/>
              <a:buAutoNum type="arabicPeriod"/>
            </a:pPr>
            <a:r>
              <a:rPr lang="en-US"/>
              <a:t>22881A0575 - D Chinmayi </a:t>
            </a:r>
            <a:endParaRPr lang="en-US"/>
          </a:p>
          <a:p>
            <a:pPr marL="2743200" lvl="6" indent="0">
              <a:buFont typeface="+mj-lt"/>
              <a:buNone/>
            </a:pPr>
            <a:r>
              <a:rPr lang="en-US"/>
              <a:t>        </a:t>
            </a:r>
            <a:r>
              <a:rPr lang="en-US" sz="2800"/>
              <a:t>at codTech IT solutions	</a:t>
            </a:r>
            <a:endParaRPr lang="en-US"/>
          </a:p>
          <a:p>
            <a:pPr marL="514350" indent="-514350">
              <a:buFont typeface="+mj-lt"/>
              <a:buAutoNum type="arabicPeriod"/>
            </a:pPr>
            <a:r>
              <a:rPr lang="en-US"/>
              <a:t>22881A0582 - k Tarun Babu</a:t>
            </a:r>
            <a:endParaRPr lang="en-US"/>
          </a:p>
          <a:p>
            <a:pPr marL="2743200" lvl="6" indent="0">
              <a:buFont typeface="+mj-lt"/>
              <a:buNone/>
            </a:pPr>
            <a:r>
              <a:rPr lang="en-US"/>
              <a:t>        </a:t>
            </a:r>
            <a:r>
              <a:rPr lang="en-US" sz="2800"/>
              <a:t>at</a:t>
            </a:r>
            <a:r>
              <a:rPr lang="en-US"/>
              <a:t>  </a:t>
            </a:r>
            <a:r>
              <a:rPr lang="en-US" sz="2800">
                <a:sym typeface="+mn-ea"/>
              </a:rPr>
              <a:t>codTech IT solutions</a:t>
            </a:r>
            <a:r>
              <a:rPr lang="en-US">
                <a:sym typeface="+mn-ea"/>
              </a:rPr>
              <a:t>	</a:t>
            </a:r>
            <a:endParaRPr lang="en-US"/>
          </a:p>
        </p:txBody>
      </p:sp>
      <p:sp>
        <p:nvSpPr>
          <p:cNvPr id="4" name="Footer Placeholder 3"/>
          <p:cNvSpPr>
            <a:spLocks noGrp="1"/>
          </p:cNvSpPr>
          <p:nvPr>
            <p:ph type="ftr" sz="quarter" idx="11"/>
          </p:nvPr>
        </p:nvSpPr>
        <p:spPr/>
        <p:txBody>
          <a:bodyPr/>
          <a:p>
            <a:pPr>
              <a:defRPr/>
            </a:pPr>
            <a:r>
              <a:rPr lang="en-US"/>
              <a:t>DEPARTMENT OF CSE MINI PROJECT REVIEW-1</a:t>
            </a:r>
            <a:endParaRPr lang="en-US"/>
          </a:p>
        </p:txBody>
      </p:sp>
      <p:sp>
        <p:nvSpPr>
          <p:cNvPr id="5" name="Slide Number Placeholder 4"/>
          <p:cNvSpPr>
            <a:spLocks noGrp="1"/>
          </p:cNvSpPr>
          <p:nvPr>
            <p:ph type="sldNum" sz="quarter" idx="12"/>
          </p:nvPr>
        </p:nvSpPr>
        <p:spPr/>
        <p:txBody>
          <a:bodyPr/>
          <a:p>
            <a:fld id="{E021BEF2-95F5-417E-9097-980329164CCD}" type="slidenum">
              <a:rPr lang="en-US" altLang="en-US"/>
            </a:fld>
            <a:endParaRPr lang="en-US" altLang="en-US"/>
          </a:p>
        </p:txBody>
      </p:sp>
      <p:sp>
        <p:nvSpPr>
          <p:cNvPr id="6" name="Title 1"/>
          <p:cNvSpPr>
            <a:spLocks noGrp="1"/>
          </p:cNvSpPr>
          <p:nvPr/>
        </p:nvSpPr>
        <p:spPr>
          <a:xfrm>
            <a:off x="533400" y="526098"/>
            <a:ext cx="7391400" cy="639762"/>
          </a:xfrm>
          <a:prstGeom prst="rect">
            <a:avLst/>
          </a:prstGeom>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ctr" anchorCtr="0" compatLnSpc="1">
            <a:normAutofit/>
          </a:bodyPr>
          <a:lstStyle>
            <a:lvl1pPr algn="ctr" rtl="0" fontAlgn="base">
              <a:spcBef>
                <a:spcPct val="0"/>
              </a:spcBef>
              <a:spcAft>
                <a:spcPct val="0"/>
              </a:spcAft>
              <a:defRPr sz="4400" kern="1200">
                <a:solidFill>
                  <a:schemeClr val="dk1"/>
                </a:solidFill>
                <a:latin typeface="+mj-lt"/>
                <a:ea typeface="+mj-ea"/>
                <a:cs typeface="+mj-cs"/>
              </a:defRPr>
            </a:lvl1pPr>
            <a:lvl2pPr algn="ctr" rtl="0" fontAlgn="base">
              <a:spcBef>
                <a:spcPct val="0"/>
              </a:spcBef>
              <a:spcAft>
                <a:spcPct val="0"/>
              </a:spcAft>
              <a:defRPr sz="4400">
                <a:solidFill>
                  <a:schemeClr val="dk1"/>
                </a:solidFill>
                <a:latin typeface="Calibri" panose="020F0502020204030204" pitchFamily="34" charset="0"/>
              </a:defRPr>
            </a:lvl2pPr>
            <a:lvl3pPr algn="ctr" rtl="0" fontAlgn="base">
              <a:spcBef>
                <a:spcPct val="0"/>
              </a:spcBef>
              <a:spcAft>
                <a:spcPct val="0"/>
              </a:spcAft>
              <a:defRPr sz="4400">
                <a:solidFill>
                  <a:schemeClr val="dk1"/>
                </a:solidFill>
                <a:latin typeface="Calibri" panose="020F0502020204030204" pitchFamily="34" charset="0"/>
              </a:defRPr>
            </a:lvl3pPr>
            <a:lvl4pPr algn="ctr" rtl="0" fontAlgn="base">
              <a:spcBef>
                <a:spcPct val="0"/>
              </a:spcBef>
              <a:spcAft>
                <a:spcPct val="0"/>
              </a:spcAft>
              <a:defRPr sz="4400">
                <a:solidFill>
                  <a:schemeClr val="dk1"/>
                </a:solidFill>
                <a:latin typeface="Calibri" panose="020F0502020204030204" pitchFamily="34" charset="0"/>
              </a:defRPr>
            </a:lvl4pPr>
            <a:lvl5pPr algn="ctr" rtl="0" fontAlgn="base">
              <a:spcBef>
                <a:spcPct val="0"/>
              </a:spcBef>
              <a:spcAft>
                <a:spcPct val="0"/>
              </a:spcAft>
              <a:defRPr sz="4400">
                <a:solidFill>
                  <a:schemeClr val="dk1"/>
                </a:solidFill>
                <a:latin typeface="Calibri" panose="020F0502020204030204" pitchFamily="34" charset="0"/>
              </a:defRPr>
            </a:lvl5pPr>
            <a:lvl6pPr marL="457200" algn="ctr" rtl="0" fontAlgn="base">
              <a:spcBef>
                <a:spcPct val="0"/>
              </a:spcBef>
              <a:spcAft>
                <a:spcPct val="0"/>
              </a:spcAft>
              <a:defRPr sz="4400">
                <a:solidFill>
                  <a:schemeClr val="dk1"/>
                </a:solidFill>
                <a:latin typeface="Calibri" panose="020F0502020204030204" pitchFamily="34" charset="0"/>
              </a:defRPr>
            </a:lvl6pPr>
            <a:lvl7pPr marL="914400" algn="ctr" rtl="0" fontAlgn="base">
              <a:spcBef>
                <a:spcPct val="0"/>
              </a:spcBef>
              <a:spcAft>
                <a:spcPct val="0"/>
              </a:spcAft>
              <a:defRPr sz="4400">
                <a:solidFill>
                  <a:schemeClr val="dk1"/>
                </a:solidFill>
                <a:latin typeface="Calibri" panose="020F0502020204030204" pitchFamily="34" charset="0"/>
              </a:defRPr>
            </a:lvl7pPr>
            <a:lvl8pPr marL="1371600" algn="ctr" rtl="0" fontAlgn="base">
              <a:spcBef>
                <a:spcPct val="0"/>
              </a:spcBef>
              <a:spcAft>
                <a:spcPct val="0"/>
              </a:spcAft>
              <a:defRPr sz="4400">
                <a:solidFill>
                  <a:schemeClr val="dk1"/>
                </a:solidFill>
                <a:latin typeface="Calibri" panose="020F0502020204030204" pitchFamily="34" charset="0"/>
              </a:defRPr>
            </a:lvl8pPr>
            <a:lvl9pPr marL="1828800" algn="ctr" rtl="0" fontAlgn="base">
              <a:spcBef>
                <a:spcPct val="0"/>
              </a:spcBef>
              <a:spcAft>
                <a:spcPct val="0"/>
              </a:spcAft>
              <a:defRPr sz="4400">
                <a:solidFill>
                  <a:schemeClr val="dk1"/>
                </a:solidFill>
                <a:latin typeface="Calibri" panose="020F0502020204030204" pitchFamily="34" charset="0"/>
              </a:defRPr>
            </a:lvl9pPr>
          </a:lstStyle>
          <a:p>
            <a:r>
              <a:rPr lang="en-US" sz="3200" b="1" dirty="0">
                <a:solidFill>
                  <a:srgbClr val="C00000"/>
                </a:solidFill>
                <a:cs typeface="Calibri" panose="020F0502020204030204"/>
              </a:rPr>
              <a:t>Internship Details</a:t>
            </a:r>
            <a:endParaRPr lang="en-US" sz="3200" b="1" dirty="0">
              <a:solidFill>
                <a:srgbClr val="C00000"/>
              </a:solidFill>
              <a:cs typeface="Calibri" panose="020F050202020403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562600"/>
          </a:xfr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ormAutofit/>
          </a:bodyPr>
          <a:lstStyle/>
          <a:p>
            <a:pPr marL="514350" indent="-514350" fontAlgn="auto">
              <a:spcAft>
                <a:spcPts val="0"/>
              </a:spcAft>
              <a:buFont typeface="Arial" panose="020B0604020202020204" pitchFamily="34" charset="0"/>
              <a:buNone/>
              <a:defRPr/>
            </a:pPr>
            <a:endParaRPr lang="en-US" sz="3600" b="1" dirty="0"/>
          </a:p>
          <a:p>
            <a:pPr marL="514350" indent="-514350" fontAlgn="auto">
              <a:spcAft>
                <a:spcPts val="0"/>
              </a:spcAft>
              <a:buFont typeface="Arial" panose="020B0604020202020204" pitchFamily="34" charset="0"/>
              <a:buNone/>
              <a:defRPr/>
            </a:pPr>
            <a:endParaRPr lang="en-US" sz="2800" b="1" dirty="0"/>
          </a:p>
          <a:p>
            <a:pPr marL="514350" indent="-514350" fontAlgn="auto">
              <a:spcAft>
                <a:spcPts val="0"/>
              </a:spcAft>
              <a:buFont typeface="Arial" panose="020B0604020202020204" pitchFamily="34" charset="0"/>
              <a:buNone/>
              <a:defRPr/>
            </a:pPr>
            <a:endParaRPr lang="en-US" sz="2800" b="1" dirty="0"/>
          </a:p>
          <a:p>
            <a:pPr marL="514350" indent="-514350" algn="ctr" fontAlgn="auto">
              <a:spcAft>
                <a:spcPts val="0"/>
              </a:spcAft>
              <a:buFont typeface="Arial" panose="020B0604020202020204" pitchFamily="34" charset="0"/>
              <a:buNone/>
              <a:defRPr/>
            </a:pPr>
            <a:endParaRPr lang="en-US" b="1" dirty="0"/>
          </a:p>
          <a:p>
            <a:pPr marL="514350" indent="-514350" algn="ctr" fontAlgn="auto">
              <a:spcAft>
                <a:spcPts val="0"/>
              </a:spcAft>
              <a:buFont typeface="Arial" panose="020B0604020202020204" pitchFamily="34" charset="0"/>
              <a:buNone/>
              <a:defRPr/>
            </a:pPr>
            <a:r>
              <a:rPr lang="en-US" sz="4400" b="1" dirty="0"/>
              <a:t>Thank You</a:t>
            </a:r>
            <a:endParaRPr lang="en-US" sz="4400" b="1" dirty="0"/>
          </a:p>
          <a:p>
            <a:pPr marL="514350" indent="-514350" fontAlgn="auto">
              <a:spcAft>
                <a:spcPts val="0"/>
              </a:spcAft>
              <a:buFont typeface="Arial" panose="020B0604020202020204" pitchFamily="34" charset="0"/>
              <a:buNone/>
              <a:defRPr/>
            </a:pPr>
            <a:endParaRPr lang="en-US" sz="2800" b="1" dirty="0"/>
          </a:p>
        </p:txBody>
      </p:sp>
      <p:sp>
        <p:nvSpPr>
          <p:cNvPr id="5" name="Slide Number Placeholder 4"/>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518D7D88-921A-4D31-AE25-21776C2970CA}" type="slidenum">
              <a:rPr lang="en-US" altLang="en-US" dirty="0">
                <a:solidFill>
                  <a:srgbClr val="898989"/>
                </a:solidFill>
              </a:rPr>
            </a:fld>
            <a:endParaRPr lang="en-US" altLang="en-US" dirty="0">
              <a:solidFill>
                <a:srgbClr val="898989"/>
              </a:solidFill>
            </a:endParaRPr>
          </a:p>
        </p:txBody>
      </p:sp>
      <p:sp>
        <p:nvSpPr>
          <p:cNvPr id="7" name="Footer Placeholder 6"/>
          <p:cNvSpPr>
            <a:spLocks noGrp="1"/>
          </p:cNvSpPr>
          <p:nvPr>
            <p:ph type="ftr" sz="quarter" idx="11"/>
          </p:nvPr>
        </p:nvSpPr>
        <p:spPr>
          <a:xfrm>
            <a:off x="2438400" y="6356350"/>
            <a:ext cx="4572000" cy="365125"/>
          </a:xfrm>
        </p:spPr>
        <p:txBody>
          <a:bodyPr/>
          <a:lstStyle/>
          <a:p>
            <a:pPr>
              <a:defRPr/>
            </a:pPr>
            <a:r>
              <a:rPr lang="en-US" dirty="0"/>
              <a:t>DEPARTMENT OF CSE MINI PROJECT REVIEW-2</a:t>
            </a:r>
            <a:endParaRPr lang="en-US" dirty="0"/>
          </a:p>
        </p:txBody>
      </p:sp>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31945" y="136525"/>
            <a:ext cx="956310" cy="7315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fontAlgn="auto">
              <a:spcAft>
                <a:spcPts val="0"/>
              </a:spcAft>
              <a:defRPr/>
            </a:pPr>
            <a:r>
              <a:rPr lang="en-US" sz="3200" b="1" dirty="0">
                <a:solidFill>
                  <a:schemeClr val="accent2">
                    <a:lumMod val="75000"/>
                  </a:schemeClr>
                </a:solidFill>
              </a:rPr>
              <a:t>Mini Project Review-2 Outlines</a:t>
            </a:r>
            <a:endParaRPr lang="en-US" sz="3200" b="1" dirty="0">
              <a:solidFill>
                <a:schemeClr val="accent2">
                  <a:lumMod val="75000"/>
                </a:schemeClr>
              </a:solidFill>
            </a:endParaRPr>
          </a:p>
        </p:txBody>
      </p:sp>
      <p:sp>
        <p:nvSpPr>
          <p:cNvPr id="3" name="Content Placeholder 2"/>
          <p:cNvSpPr>
            <a:spLocks noGrp="1"/>
          </p:cNvSpPr>
          <p:nvPr>
            <p:ph idx="1"/>
          </p:nvPr>
        </p:nvSpPr>
        <p:spPr>
          <a:xfrm>
            <a:off x="228600" y="1014413"/>
            <a:ext cx="8763000" cy="5614987"/>
          </a:xfr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oAutofit/>
          </a:bodyPr>
          <a:lstStyle/>
          <a:p>
            <a:pPr fontAlgn="auto">
              <a:lnSpc>
                <a:spcPct val="110000"/>
              </a:lnSpc>
              <a:spcBef>
                <a:spcPts val="1200"/>
              </a:spcBef>
              <a:spcAft>
                <a:spcPts val="0"/>
              </a:spcAft>
              <a:defRPr/>
            </a:pPr>
            <a:r>
              <a:rPr lang="en-US" sz="2000" b="1" dirty="0">
                <a:ea typeface="+mn-lt"/>
                <a:cs typeface="+mn-lt"/>
              </a:rPr>
              <a:t>Main idea of the Project</a:t>
            </a:r>
            <a:endParaRPr lang="en-US" sz="2000" dirty="0">
              <a:ea typeface="+mn-lt"/>
              <a:cs typeface="+mn-lt"/>
            </a:endParaRPr>
          </a:p>
          <a:p>
            <a:pPr>
              <a:lnSpc>
                <a:spcPct val="110000"/>
              </a:lnSpc>
              <a:spcBef>
                <a:spcPts val="1200"/>
              </a:spcBef>
              <a:spcAft>
                <a:spcPts val="0"/>
              </a:spcAft>
              <a:defRPr/>
            </a:pPr>
            <a:r>
              <a:rPr lang="en-US" sz="2000" b="1" dirty="0">
                <a:ea typeface="+mn-lt"/>
                <a:cs typeface="+mn-lt"/>
              </a:rPr>
              <a:t>Existing System Vs Proposed </a:t>
            </a:r>
            <a:endParaRPr lang="en-US" sz="2000" dirty="0">
              <a:ea typeface="+mn-lt"/>
              <a:cs typeface="+mn-lt"/>
            </a:endParaRPr>
          </a:p>
          <a:p>
            <a:pPr>
              <a:lnSpc>
                <a:spcPct val="110000"/>
              </a:lnSpc>
              <a:spcBef>
                <a:spcPts val="1200"/>
              </a:spcBef>
              <a:spcAft>
                <a:spcPts val="0"/>
              </a:spcAft>
              <a:defRPr/>
            </a:pPr>
            <a:r>
              <a:rPr lang="en-US" sz="2000" b="1" dirty="0">
                <a:ea typeface="+mn-lt"/>
                <a:cs typeface="+mn-lt"/>
              </a:rPr>
              <a:t>Proposed Project Objectives</a:t>
            </a:r>
            <a:endParaRPr lang="en-US" sz="2000" dirty="0">
              <a:ea typeface="+mn-lt"/>
              <a:cs typeface="+mn-lt"/>
            </a:endParaRPr>
          </a:p>
          <a:p>
            <a:pPr>
              <a:lnSpc>
                <a:spcPct val="110000"/>
              </a:lnSpc>
              <a:spcBef>
                <a:spcPts val="1200"/>
              </a:spcBef>
              <a:spcAft>
                <a:spcPts val="0"/>
              </a:spcAft>
              <a:defRPr/>
            </a:pPr>
            <a:r>
              <a:rPr lang="en-US" sz="2000" b="1" dirty="0">
                <a:ea typeface="+mn-lt"/>
                <a:cs typeface="+mn-lt"/>
              </a:rPr>
              <a:t>Proposed Project Outcomes</a:t>
            </a:r>
            <a:endParaRPr lang="en-US" sz="2000" dirty="0">
              <a:ea typeface="+mn-lt"/>
              <a:cs typeface="+mn-lt"/>
            </a:endParaRPr>
          </a:p>
          <a:p>
            <a:pPr>
              <a:lnSpc>
                <a:spcPct val="110000"/>
              </a:lnSpc>
              <a:spcBef>
                <a:spcPts val="1200"/>
              </a:spcBef>
              <a:spcAft>
                <a:spcPts val="0"/>
              </a:spcAft>
              <a:defRPr/>
            </a:pPr>
            <a:r>
              <a:rPr lang="en-US" sz="2000" b="1" dirty="0">
                <a:ea typeface="+mn-lt"/>
                <a:cs typeface="+mn-lt"/>
              </a:rPr>
              <a:t>Software and Hardware Requirements</a:t>
            </a:r>
            <a:endParaRPr lang="en-US" sz="2000" dirty="0">
              <a:ea typeface="+mn-lt"/>
              <a:cs typeface="+mn-lt"/>
            </a:endParaRPr>
          </a:p>
          <a:p>
            <a:pPr>
              <a:lnSpc>
                <a:spcPct val="110000"/>
              </a:lnSpc>
              <a:spcBef>
                <a:spcPts val="1200"/>
              </a:spcBef>
              <a:spcAft>
                <a:spcPts val="0"/>
              </a:spcAft>
              <a:defRPr/>
            </a:pPr>
            <a:r>
              <a:rPr lang="en-US" sz="2000" b="1" dirty="0">
                <a:ea typeface="+mn-lt"/>
                <a:cs typeface="+mn-lt"/>
              </a:rPr>
              <a:t>Process Model</a:t>
            </a:r>
            <a:endParaRPr lang="en-US" sz="2000" dirty="0">
              <a:ea typeface="+mn-lt"/>
              <a:cs typeface="+mn-lt"/>
            </a:endParaRPr>
          </a:p>
          <a:p>
            <a:pPr>
              <a:lnSpc>
                <a:spcPct val="110000"/>
              </a:lnSpc>
              <a:spcBef>
                <a:spcPts val="1200"/>
              </a:spcBef>
              <a:spcAft>
                <a:spcPts val="0"/>
              </a:spcAft>
              <a:defRPr/>
            </a:pPr>
            <a:r>
              <a:rPr lang="en-US" sz="2000" b="1" dirty="0">
                <a:ea typeface="+mn-lt"/>
                <a:cs typeface="+mn-lt"/>
              </a:rPr>
              <a:t>Design Phase</a:t>
            </a:r>
            <a:endParaRPr lang="en-US" sz="2000" dirty="0">
              <a:ea typeface="+mn-lt"/>
              <a:cs typeface="+mn-lt"/>
            </a:endParaRPr>
          </a:p>
          <a:p>
            <a:pPr lvl="1">
              <a:lnSpc>
                <a:spcPct val="110000"/>
              </a:lnSpc>
              <a:spcBef>
                <a:spcPts val="1200"/>
              </a:spcBef>
              <a:spcAft>
                <a:spcPts val="0"/>
              </a:spcAft>
              <a:buFont typeface="Arial,Sans-Serif" panose="020B0604020202020204" pitchFamily="34" charset="0"/>
              <a:defRPr/>
            </a:pPr>
            <a:r>
              <a:rPr lang="en-US" sz="2000" b="1" dirty="0">
                <a:ea typeface="+mn-lt"/>
                <a:cs typeface="+mn-lt"/>
              </a:rPr>
              <a:t>Architectural Diagram [Modified]</a:t>
            </a:r>
            <a:endParaRPr lang="en-US" sz="2000" dirty="0">
              <a:ea typeface="+mn-lt"/>
              <a:cs typeface="+mn-lt"/>
            </a:endParaRPr>
          </a:p>
          <a:p>
            <a:pPr lvl="1">
              <a:lnSpc>
                <a:spcPct val="110000"/>
              </a:lnSpc>
              <a:spcBef>
                <a:spcPts val="1200"/>
              </a:spcBef>
              <a:spcAft>
                <a:spcPts val="0"/>
              </a:spcAft>
              <a:buFont typeface="Arial,Sans-Serif" panose="020B0604020202020204" pitchFamily="34" charset="0"/>
              <a:defRPr/>
            </a:pPr>
            <a:r>
              <a:rPr lang="en-US" sz="2000" b="1" dirty="0">
                <a:ea typeface="+mn-lt"/>
                <a:cs typeface="+mn-lt"/>
              </a:rPr>
              <a:t>[UML Diagrams or Data Flow Diagrams] and ER-Diagrams ; It should be detailed diagrams</a:t>
            </a:r>
            <a:endParaRPr lang="en-US" sz="2000" dirty="0">
              <a:ea typeface="+mn-lt"/>
              <a:cs typeface="+mn-lt"/>
            </a:endParaRPr>
          </a:p>
          <a:p>
            <a:pPr>
              <a:lnSpc>
                <a:spcPct val="110000"/>
              </a:lnSpc>
              <a:spcBef>
                <a:spcPts val="1200"/>
              </a:spcBef>
              <a:spcAft>
                <a:spcPts val="0"/>
              </a:spcAft>
              <a:buFont typeface="Arial,Sans-Serif" panose="020B0604020202020204" pitchFamily="34" charset="0"/>
              <a:defRPr/>
            </a:pPr>
            <a:r>
              <a:rPr lang="en-US" sz="2000" b="1" dirty="0">
                <a:ea typeface="+mn-lt"/>
                <a:cs typeface="+mn-lt"/>
              </a:rPr>
              <a:t>Proposed Method s and Algorithms [ With example]</a:t>
            </a:r>
            <a:endParaRPr lang="en-US" sz="2000" dirty="0">
              <a:ea typeface="+mn-lt"/>
              <a:cs typeface="+mn-lt"/>
            </a:endParaRPr>
          </a:p>
          <a:p>
            <a:pPr>
              <a:lnSpc>
                <a:spcPct val="110000"/>
              </a:lnSpc>
              <a:spcBef>
                <a:spcPts val="1200"/>
              </a:spcBef>
              <a:spcAft>
                <a:spcPts val="0"/>
              </a:spcAft>
              <a:buFont typeface="Arial,Sans-Serif" panose="020B0604020202020204" pitchFamily="34" charset="0"/>
              <a:defRPr/>
            </a:pPr>
            <a:endParaRPr lang="en-US" sz="1200" dirty="0"/>
          </a:p>
          <a:p>
            <a:pPr fontAlgn="auto">
              <a:spcAft>
                <a:spcPts val="0"/>
              </a:spcAft>
              <a:defRPr/>
            </a:pPr>
            <a:endParaRPr lang="en-US" sz="1200" dirty="0"/>
          </a:p>
          <a:p>
            <a:pPr fontAlgn="auto">
              <a:spcAft>
                <a:spcPts val="0"/>
              </a:spcAft>
              <a:defRPr/>
            </a:pPr>
            <a:endParaRPr lang="en-US" sz="1200" dirty="0"/>
          </a:p>
          <a:p>
            <a:pPr fontAlgn="auto">
              <a:spcAft>
                <a:spcPts val="0"/>
              </a:spcAft>
              <a:defRPr/>
            </a:pPr>
            <a:endParaRPr lang="en-US" sz="1200" dirty="0"/>
          </a:p>
          <a:p>
            <a:pPr fontAlgn="auto">
              <a:spcAft>
                <a:spcPts val="0"/>
              </a:spcAft>
              <a:defRPr/>
            </a:pPr>
            <a:endParaRPr lang="en-US" sz="1200" dirty="0"/>
          </a:p>
          <a:p>
            <a:pPr fontAlgn="auto">
              <a:spcAft>
                <a:spcPts val="0"/>
              </a:spcAft>
              <a:defRPr/>
            </a:pPr>
            <a:endParaRPr lang="en-US" sz="1200" dirty="0"/>
          </a:p>
        </p:txBody>
      </p:sp>
      <p:sp>
        <p:nvSpPr>
          <p:cNvPr id="5" name="Slide Number Placeholder 4"/>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3DC7A18A-CF2F-40C0-9C89-65D9A71130B3}" type="slidenum">
              <a:rPr lang="en-US" altLang="en-US">
                <a:solidFill>
                  <a:srgbClr val="898989"/>
                </a:solidFill>
              </a:rPr>
            </a:fld>
            <a:endParaRPr lang="en-US" altLang="en-US">
              <a:solidFill>
                <a:srgbClr val="898989"/>
              </a:solidFill>
            </a:endParaRPr>
          </a:p>
        </p:txBody>
      </p:sp>
      <p:sp>
        <p:nvSpPr>
          <p:cNvPr id="7" name="Footer Placeholder 6"/>
          <p:cNvSpPr>
            <a:spLocks noGrp="1"/>
          </p:cNvSpPr>
          <p:nvPr>
            <p:ph type="ftr" sz="quarter" idx="11"/>
          </p:nvPr>
        </p:nvSpPr>
        <p:spPr>
          <a:xfrm>
            <a:off x="3124200" y="6356350"/>
            <a:ext cx="3962400" cy="365125"/>
          </a:xfrm>
        </p:spPr>
        <p:txBody>
          <a:bodyPr/>
          <a:lstStyle/>
          <a:p>
            <a:pPr>
              <a:defRPr/>
            </a:pPr>
            <a:r>
              <a:rPr lang="en-US" dirty="0"/>
              <a:t>DEPARTMENT OF CSE MINI PROJECT REVIEW-2</a:t>
            </a:r>
            <a:endParaRPr lang="en-US"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59090" y="182880"/>
            <a:ext cx="956310" cy="73152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fontAlgn="auto">
              <a:lnSpc>
                <a:spcPct val="110000"/>
              </a:lnSpc>
              <a:spcBef>
                <a:spcPts val="1200"/>
              </a:spcBef>
              <a:spcAft>
                <a:spcPts val="0"/>
              </a:spcAft>
              <a:defRPr/>
            </a:pPr>
            <a:r>
              <a:rPr lang="en-US" sz="3200" b="1" dirty="0">
                <a:solidFill>
                  <a:srgbClr val="C00000"/>
                </a:solidFill>
              </a:rPr>
              <a:t>Main idea of the Project</a:t>
            </a:r>
            <a:endParaRPr lang="en-US" sz="3200" b="1" dirty="0">
              <a:solidFill>
                <a:srgbClr val="C00000"/>
              </a:solidFill>
            </a:endParaRPr>
          </a:p>
        </p:txBody>
      </p:sp>
      <p:sp>
        <p:nvSpPr>
          <p:cNvPr id="3" name="Content Placeholder 2"/>
          <p:cNvSpPr>
            <a:spLocks noGrp="1"/>
          </p:cNvSpPr>
          <p:nvPr>
            <p:ph idx="1"/>
          </p:nvPr>
        </p:nvSpPr>
        <p:spPr>
          <a:xfrm>
            <a:off x="228600" y="1066800"/>
            <a:ext cx="8763000" cy="5562600"/>
          </a:xfr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ormAutofit/>
          </a:bodyPr>
          <a:lstStyle/>
          <a:p>
            <a:pPr fontAlgn="auto">
              <a:spcAft>
                <a:spcPts val="0"/>
              </a:spcAft>
              <a:defRPr/>
            </a:pPr>
            <a:endParaRPr lang="en-US" sz="1800" dirty="0">
              <a:latin typeface="Times New Roman" panose="02020603050405020304" pitchFamily="18" charset="0"/>
              <a:cs typeface="Times New Roman" panose="02020603050405020304" pitchFamily="18" charset="0"/>
            </a:endParaRPr>
          </a:p>
          <a:p>
            <a:pPr algn="just" fontAlgn="auto">
              <a:spcAft>
                <a:spcPts val="0"/>
              </a:spcAft>
              <a:defRPr/>
            </a:pPr>
            <a:r>
              <a:rPr lang="en-US" sz="1800" dirty="0">
                <a:latin typeface="Times New Roman" panose="02020603050405020304" pitchFamily="18" charset="0"/>
                <a:cs typeface="Times New Roman" panose="02020603050405020304" pitchFamily="18" charset="0"/>
              </a:rPr>
              <a:t>The project addresses rising global crime rates by using advanced data mining techniques to analyze historical crime data. It aims to identify hidden patterns and predict future crimes to aid law enforcement agencies in proactive crime prevention.</a:t>
            </a:r>
            <a:endParaRPr lang="en-US" sz="1800" dirty="0">
              <a:latin typeface="Times New Roman" panose="02020603050405020304" pitchFamily="18" charset="0"/>
              <a:cs typeface="Times New Roman" panose="02020603050405020304" pitchFamily="18" charset="0"/>
            </a:endParaRPr>
          </a:p>
          <a:p>
            <a:pPr algn="just" fontAlgn="auto">
              <a:spcAft>
                <a:spcPts val="0"/>
              </a:spcAft>
              <a:defRPr/>
            </a:pPr>
            <a:r>
              <a:rPr lang="en-US" sz="1800" dirty="0">
                <a:latin typeface="Times New Roman" panose="02020603050405020304" pitchFamily="18" charset="0"/>
                <a:cs typeface="Times New Roman" panose="02020603050405020304" pitchFamily="18" charset="0"/>
              </a:rPr>
              <a:t>Reinforcement learning (RL) is employed to dynamically optimize resource allocation for law enforcement, ensuring real-time responses to crime predictions. Additionally, causal inference models are used to uncover hidden factors, such as socio-economic and environmental conditions, that influence criminal behavior.</a:t>
            </a:r>
            <a:endParaRPr lang="en-US" sz="1800" dirty="0">
              <a:latin typeface="Times New Roman" panose="02020603050405020304" pitchFamily="18" charset="0"/>
              <a:cs typeface="Times New Roman" panose="02020603050405020304" pitchFamily="18" charset="0"/>
            </a:endParaRPr>
          </a:p>
          <a:p>
            <a:pPr algn="just" fontAlgn="auto">
              <a:spcAft>
                <a:spcPts val="0"/>
              </a:spcAft>
              <a:defRPr/>
            </a:pPr>
            <a:r>
              <a:rPr lang="en-US" sz="1800" dirty="0">
                <a:latin typeface="Times New Roman" panose="02020603050405020304" pitchFamily="18" charset="0"/>
                <a:cs typeface="Times New Roman" panose="02020603050405020304" pitchFamily="18" charset="0"/>
              </a:rPr>
              <a:t>The project’s predictive models are rigorously trained and validated to ensure high accuracy and interpretability, providing law enforcement with effective tools to reduce crime and improve public safety.</a:t>
            </a:r>
            <a:endParaRPr lang="en-US" sz="1800" dirty="0">
              <a:latin typeface="Times New Roman" panose="02020603050405020304" pitchFamily="18" charset="0"/>
              <a:cs typeface="Times New Roman" panose="02020603050405020304" pitchFamily="18" charset="0"/>
            </a:endParaRPr>
          </a:p>
          <a:p>
            <a:pPr algn="just" fontAlgn="auto">
              <a:spcAft>
                <a:spcPts val="0"/>
              </a:spcAft>
              <a:defRPr/>
            </a:pPr>
            <a:r>
              <a:rPr lang="en-US" sz="1800" dirty="0">
                <a:latin typeface="Times New Roman" panose="02020603050405020304" pitchFamily="18" charset="0"/>
                <a:cs typeface="Times New Roman" panose="02020603050405020304" pitchFamily="18" charset="0"/>
              </a:rPr>
              <a:t>By integrating data-driven insights, the system empowers law enforcement agencies to move from reactive to proactive strategies, improving decision-making and resource deployment in crime prevention efforts.</a:t>
            </a:r>
            <a:endParaRPr lang="en-US" sz="1800" dirty="0">
              <a:latin typeface="Times New Roman" panose="02020603050405020304" pitchFamily="18" charset="0"/>
              <a:cs typeface="Times New Roman" panose="02020603050405020304" pitchFamily="18" charset="0"/>
            </a:endParaRPr>
          </a:p>
          <a:p>
            <a:pPr algn="just" fontAlgn="auto">
              <a:spcAft>
                <a:spcPts val="0"/>
              </a:spcAft>
              <a:defRPr/>
            </a:pPr>
            <a:r>
              <a:rPr lang="en-US" sz="1800" dirty="0">
                <a:latin typeface="Times New Roman" panose="02020603050405020304" pitchFamily="18" charset="0"/>
                <a:cs typeface="Times New Roman" panose="02020603050405020304" pitchFamily="18" charset="0"/>
              </a:rPr>
              <a:t>The ultimate goal is to enhance public safety by preventing criminal activities before they occur, offering a smarter, more efficient approach to combating crime at local, national, and global levels.</a:t>
            </a:r>
            <a:endParaRPr 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FDEC69A3-0958-4FE2-B1B4-1106920B80C0}" type="slidenum">
              <a:rPr lang="en-US" altLang="en-US">
                <a:solidFill>
                  <a:srgbClr val="898989"/>
                </a:solidFill>
              </a:rPr>
            </a:fld>
            <a:endParaRPr lang="en-US" altLang="en-US">
              <a:solidFill>
                <a:srgbClr val="898989"/>
              </a:solidFill>
            </a:endParaRPr>
          </a:p>
        </p:txBody>
      </p:sp>
      <p:sp>
        <p:nvSpPr>
          <p:cNvPr id="7" name="Footer Placeholder 6"/>
          <p:cNvSpPr>
            <a:spLocks noGrp="1"/>
          </p:cNvSpPr>
          <p:nvPr>
            <p:ph type="ftr" sz="quarter" idx="11"/>
          </p:nvPr>
        </p:nvSpPr>
        <p:spPr>
          <a:xfrm>
            <a:off x="2209800" y="6356350"/>
            <a:ext cx="4038600" cy="365125"/>
          </a:xfrm>
        </p:spPr>
        <p:txBody>
          <a:bodyPr/>
          <a:lstStyle/>
          <a:p>
            <a:pPr>
              <a:defRPr/>
            </a:pPr>
            <a:r>
              <a:rPr lang="en-US" dirty="0"/>
              <a:t>DEPARTMENT OF CSE MINI PROJECT REVIEW-2</a:t>
            </a:r>
            <a:endParaRPr lang="en-US"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59090" y="182880"/>
            <a:ext cx="956310" cy="731520"/>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fontAlgn="auto">
              <a:lnSpc>
                <a:spcPct val="110000"/>
              </a:lnSpc>
              <a:spcBef>
                <a:spcPts val="1200"/>
              </a:spcBef>
              <a:spcAft>
                <a:spcPts val="0"/>
              </a:spcAft>
              <a:defRPr/>
            </a:pPr>
            <a:r>
              <a:rPr lang="en-US" sz="3200" b="1" dirty="0">
                <a:solidFill>
                  <a:srgbClr val="C00000"/>
                </a:solidFill>
              </a:rPr>
              <a:t>Existing System Vs Proposed </a:t>
            </a:r>
            <a:endParaRPr lang="en-US" sz="3200" b="1" dirty="0">
              <a:solidFill>
                <a:srgbClr val="C00000"/>
              </a:solidFill>
            </a:endParaRPr>
          </a:p>
        </p:txBody>
      </p:sp>
      <p:sp>
        <p:nvSpPr>
          <p:cNvPr id="5" name="Slide Number Placeholder 4"/>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D5C5A9F0-E73D-4B60-A9C9-5ECD709B9C67}" type="slidenum">
              <a:rPr lang="en-US" altLang="en-US">
                <a:solidFill>
                  <a:srgbClr val="898989"/>
                </a:solidFill>
              </a:rPr>
            </a:fld>
            <a:endParaRPr lang="en-US" altLang="en-US">
              <a:solidFill>
                <a:srgbClr val="898989"/>
              </a:solidFill>
            </a:endParaRPr>
          </a:p>
        </p:txBody>
      </p:sp>
      <p:sp>
        <p:nvSpPr>
          <p:cNvPr id="7" name="Footer Placeholder 6"/>
          <p:cNvSpPr>
            <a:spLocks noGrp="1"/>
          </p:cNvSpPr>
          <p:nvPr>
            <p:ph type="ftr" sz="quarter" idx="11"/>
          </p:nvPr>
        </p:nvSpPr>
        <p:spPr>
          <a:xfrm>
            <a:off x="2362200" y="6356350"/>
            <a:ext cx="4114800" cy="365125"/>
          </a:xfrm>
        </p:spPr>
        <p:txBody>
          <a:bodyPr/>
          <a:lstStyle/>
          <a:p>
            <a:pPr>
              <a:defRPr/>
            </a:pPr>
            <a:r>
              <a:rPr lang="en-US" dirty="0"/>
              <a:t>DEPARTMENT OF CSE MINI PROJECT REVIEW-1</a:t>
            </a:r>
            <a:endParaRPr lang="en-US" dirty="0"/>
          </a:p>
        </p:txBody>
      </p:sp>
      <p:sp>
        <p:nvSpPr>
          <p:cNvPr id="9" name="Content Placeholder 8"/>
          <p:cNvSpPr>
            <a:spLocks noGrp="1"/>
          </p:cNvSpPr>
          <p:nvPr>
            <p:ph idx="1"/>
          </p:nvPr>
        </p:nvSpPr>
        <p:spPr/>
        <p:txBody>
          <a:bodyPr/>
          <a:lstStyle/>
          <a:p>
            <a:endParaRPr lang="en-US"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59090" y="182880"/>
            <a:ext cx="956310" cy="731520"/>
          </a:xfrm>
          <a:prstGeom prst="rect">
            <a:avLst/>
          </a:prstGeom>
        </p:spPr>
      </p:pic>
      <p:sp>
        <p:nvSpPr>
          <p:cNvPr id="4" name="Content Placeholder 2"/>
          <p:cNvSpPr txBox="1"/>
          <p:nvPr/>
        </p:nvSpPr>
        <p:spPr bwMode="auto">
          <a:xfrm>
            <a:off x="228600" y="1066800"/>
            <a:ext cx="8763000" cy="5562600"/>
          </a:xfrm>
          <a:prstGeom prst="rect">
            <a:avLst/>
          </a:prstGeom>
          <a:ln w="25400" cap="flat" cmpd="sng" algn="ctr">
            <a:solidFill>
              <a:schemeClr val="accent1">
                <a:lumMod val="75000"/>
              </a:schemeClr>
            </a:solidFill>
            <a:prstDash val="soli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normAutofit/>
          </a:bodyPr>
          <a:lstStyle>
            <a:lvl1pPr marL="342900" indent="-342900" algn="l" rtl="0" fontAlgn="base">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None/>
            </a:pPr>
            <a:r>
              <a:rPr lang="en-US" sz="1800" b="1" dirty="0"/>
              <a:t>Existing System:</a:t>
            </a:r>
            <a:endParaRPr lang="en-US" sz="1800" b="1" dirty="0"/>
          </a:p>
          <a:p>
            <a:pPr algn="just">
              <a:buFont typeface="+mj-lt"/>
              <a:buAutoNum type="arabicPeriod"/>
            </a:pPr>
            <a:r>
              <a:rPr lang="en-US" sz="1600" b="1" dirty="0"/>
              <a:t>Manual Crime Analysis</a:t>
            </a:r>
            <a:r>
              <a:rPr lang="en-US" sz="1600" dirty="0"/>
              <a:t> – Law enforcement agencies rely on manual record-keeping and traditional statistical methods to analyze crime trends..</a:t>
            </a:r>
            <a:endParaRPr lang="en-US" sz="1600" dirty="0"/>
          </a:p>
          <a:p>
            <a:pPr algn="just">
              <a:buFont typeface="+mj-lt"/>
              <a:buAutoNum type="arabicPeriod"/>
            </a:pPr>
            <a:r>
              <a:rPr lang="en-US" sz="1600" b="1" dirty="0"/>
              <a:t>Limited Use of Data Science</a:t>
            </a:r>
            <a:r>
              <a:rPr lang="en-US" sz="1600" dirty="0"/>
              <a:t> – The current system does not fully utilize machine learning, reinforcement learning, or causal inference for crime prediction.</a:t>
            </a:r>
            <a:endParaRPr lang="en-US" sz="1600" dirty="0"/>
          </a:p>
          <a:p>
            <a:pPr algn="just">
              <a:buFont typeface="+mj-lt"/>
              <a:buAutoNum type="arabicPeriod"/>
            </a:pPr>
            <a:r>
              <a:rPr lang="en-US" sz="1600" b="1" dirty="0"/>
              <a:t>Resource Allocation Issues</a:t>
            </a:r>
            <a:r>
              <a:rPr lang="en-US" sz="1600" dirty="0"/>
              <a:t> – Law enforcement resource deployment is static and not optimized based on real-time data.</a:t>
            </a:r>
            <a:endParaRPr lang="en-US" sz="1600" dirty="0"/>
          </a:p>
          <a:p>
            <a:pPr algn="just">
              <a:buFont typeface="+mj-lt"/>
              <a:buAutoNum type="arabicPeriod"/>
            </a:pPr>
            <a:r>
              <a:rPr lang="en-US" sz="1600" b="1" dirty="0"/>
              <a:t>Lack of Socio-Economic Insights</a:t>
            </a:r>
            <a:r>
              <a:rPr lang="en-US" sz="1600" dirty="0"/>
              <a:t> – The influence of external factors like demographics, economic conditions, and environmental factors is often overlooked.</a:t>
            </a:r>
            <a:endParaRPr lang="en-US" sz="1600" dirty="0"/>
          </a:p>
          <a:p>
            <a:pPr marL="0" indent="0">
              <a:buNone/>
            </a:pPr>
            <a:r>
              <a:rPr lang="en-US" sz="1800" b="1" dirty="0"/>
              <a:t>Proposed System:</a:t>
            </a:r>
            <a:endParaRPr lang="en-US" sz="1800" b="1" dirty="0"/>
          </a:p>
          <a:p>
            <a:pPr algn="just">
              <a:buFont typeface="+mj-lt"/>
              <a:buAutoNum type="arabicPeriod"/>
            </a:pPr>
            <a:r>
              <a:rPr lang="en-US" sz="1600" b="1" dirty="0"/>
              <a:t>AI-Driven Crime Prediction</a:t>
            </a:r>
            <a:r>
              <a:rPr lang="en-US" sz="1600" dirty="0"/>
              <a:t> – Uses data mining techniques and machine learning models to identify hidden crime patterns.</a:t>
            </a:r>
            <a:endParaRPr lang="en-US" sz="1600" dirty="0"/>
          </a:p>
          <a:p>
            <a:pPr algn="just">
              <a:buFont typeface="+mj-lt"/>
              <a:buAutoNum type="arabicPeriod"/>
            </a:pPr>
            <a:r>
              <a:rPr lang="en-US" sz="1600" b="1" dirty="0"/>
              <a:t>Proactive Crime Prevention</a:t>
            </a:r>
            <a:r>
              <a:rPr lang="en-US" sz="1600" dirty="0"/>
              <a:t> – Predicts future crimes using predictive analytics, enabling law enforcement to prevent incidents before they occur.</a:t>
            </a:r>
            <a:endParaRPr lang="en-US" sz="1600" dirty="0"/>
          </a:p>
          <a:p>
            <a:pPr algn="just">
              <a:buFont typeface="+mj-lt"/>
              <a:buAutoNum type="arabicPeriod"/>
            </a:pPr>
            <a:r>
              <a:rPr lang="en-US" sz="1600" b="1" dirty="0"/>
              <a:t>Reinforcement Learning for Resource Allocation</a:t>
            </a:r>
            <a:r>
              <a:rPr lang="en-US" sz="1600" dirty="0"/>
              <a:t> – Implements dynamic real-time optimization of law enforcement resources.</a:t>
            </a:r>
            <a:endParaRPr lang="en-US" sz="1600" dirty="0"/>
          </a:p>
          <a:p>
            <a:pPr algn="just">
              <a:buFont typeface="+mj-lt"/>
              <a:buAutoNum type="arabicPeriod"/>
            </a:pPr>
            <a:r>
              <a:rPr lang="en-US" sz="1600" b="1" dirty="0"/>
              <a:t>Causal Inference Models</a:t>
            </a:r>
            <a:r>
              <a:rPr lang="en-US" sz="1600" dirty="0"/>
              <a:t> – Analyzes external factors such as socio-economic conditions, weather, and demographics to understand crime patterns better.</a:t>
            </a:r>
            <a:endParaRPr lang="en-US" sz="1600" dirty="0"/>
          </a:p>
          <a:p>
            <a:pPr algn="just">
              <a:buFont typeface="+mj-lt"/>
              <a:buAutoNum type="arabicPeriod"/>
            </a:pPr>
            <a:r>
              <a:rPr lang="en-US" sz="1600" b="1" dirty="0"/>
              <a:t>Automated Decision Support</a:t>
            </a:r>
            <a:r>
              <a:rPr lang="en-US" sz="1600" dirty="0"/>
              <a:t> – Provides law enforcement with actionable insights for better decision-making in crime detection and prevention.</a:t>
            </a:r>
            <a:endParaRPr lang="en-US" sz="16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fontAlgn="auto">
              <a:lnSpc>
                <a:spcPct val="110000"/>
              </a:lnSpc>
              <a:spcBef>
                <a:spcPts val="1200"/>
              </a:spcBef>
              <a:spcAft>
                <a:spcPts val="0"/>
              </a:spcAft>
              <a:defRPr/>
            </a:pPr>
            <a:r>
              <a:rPr lang="en-US" sz="3200" b="1" dirty="0">
                <a:solidFill>
                  <a:srgbClr val="C00000"/>
                </a:solidFill>
              </a:rPr>
              <a:t>Proposed Project Objectives</a:t>
            </a:r>
            <a:endParaRPr lang="en-US" sz="3200" b="1" dirty="0">
              <a:solidFill>
                <a:srgbClr val="C00000"/>
              </a:solidFill>
            </a:endParaRPr>
          </a:p>
        </p:txBody>
      </p:sp>
      <p:sp>
        <p:nvSpPr>
          <p:cNvPr id="3" name="Content Placeholder 2"/>
          <p:cNvSpPr>
            <a:spLocks noGrp="1"/>
          </p:cNvSpPr>
          <p:nvPr>
            <p:ph idx="1"/>
          </p:nvPr>
        </p:nvSpPr>
        <p:spPr>
          <a:xfrm>
            <a:off x="228600" y="1066800"/>
            <a:ext cx="8763000" cy="5562600"/>
          </a:xfr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oAutofit/>
          </a:bodyPr>
          <a:lstStyle/>
          <a:p>
            <a:pPr algn="just" fontAlgn="auto">
              <a:spcAft>
                <a:spcPts val="0"/>
              </a:spcAft>
              <a:defRPr/>
            </a:pPr>
            <a:r>
              <a:rPr lang="en-US" sz="1800" dirty="0">
                <a:latin typeface="Times New Roman" panose="02020603050405020304" pitchFamily="18" charset="0"/>
                <a:cs typeface="Times New Roman" panose="02020603050405020304" pitchFamily="18" charset="0"/>
              </a:rPr>
              <a:t>Analyze historical crime data to identify patterns and trends, enabling more accurate predictions of future crimes. This will help law enforcement agencies target crime hotspots and allocate resources more effectively.</a:t>
            </a:r>
            <a:endParaRPr lang="en-US" sz="1800" dirty="0">
              <a:latin typeface="Times New Roman" panose="02020603050405020304" pitchFamily="18" charset="0"/>
              <a:cs typeface="Times New Roman" panose="02020603050405020304" pitchFamily="18" charset="0"/>
            </a:endParaRPr>
          </a:p>
          <a:p>
            <a:pPr algn="just" fontAlgn="auto">
              <a:spcAft>
                <a:spcPts val="0"/>
              </a:spcAft>
              <a:defRPr/>
            </a:pPr>
            <a:r>
              <a:rPr lang="en-US" sz="1800" dirty="0">
                <a:latin typeface="Times New Roman" panose="02020603050405020304" pitchFamily="18" charset="0"/>
                <a:cs typeface="Times New Roman" panose="02020603050405020304" pitchFamily="18" charset="0"/>
              </a:rPr>
              <a:t>Implement reinforcement learning (RL) to optimize real-time resource allocation for law enforcement, ensuring dynamic and efficient responses to crime predictions. The RL model will adapt based on incoming data for continuous improvement.</a:t>
            </a:r>
            <a:endParaRPr lang="en-US" sz="1800" dirty="0">
              <a:latin typeface="Times New Roman" panose="02020603050405020304" pitchFamily="18" charset="0"/>
              <a:cs typeface="Times New Roman" panose="02020603050405020304" pitchFamily="18" charset="0"/>
            </a:endParaRPr>
          </a:p>
          <a:p>
            <a:pPr algn="just" fontAlgn="auto">
              <a:spcAft>
                <a:spcPts val="0"/>
              </a:spcAft>
              <a:defRPr/>
            </a:pPr>
            <a:r>
              <a:rPr lang="en-US" sz="1800" dirty="0">
                <a:latin typeface="Times New Roman" panose="02020603050405020304" pitchFamily="18" charset="0"/>
                <a:cs typeface="Times New Roman" panose="02020603050405020304" pitchFamily="18" charset="0"/>
              </a:rPr>
              <a:t>Use causal inference models to identify socio-economic, demographic, and environmental factors that contribute to criminal behavior. This will provide deeper insights into the root causes of crime, improving prevention strategies.</a:t>
            </a:r>
            <a:endParaRPr lang="en-US" sz="1800" dirty="0">
              <a:latin typeface="Times New Roman" panose="02020603050405020304" pitchFamily="18" charset="0"/>
              <a:cs typeface="Times New Roman" panose="02020603050405020304" pitchFamily="18" charset="0"/>
            </a:endParaRPr>
          </a:p>
          <a:p>
            <a:pPr algn="just" fontAlgn="auto">
              <a:spcAft>
                <a:spcPts val="0"/>
              </a:spcAft>
              <a:defRPr/>
            </a:pPr>
            <a:r>
              <a:rPr lang="en-US" sz="1800" dirty="0">
                <a:latin typeface="Times New Roman" panose="02020603050405020304" pitchFamily="18" charset="0"/>
                <a:cs typeface="Times New Roman" panose="02020603050405020304" pitchFamily="18" charset="0"/>
              </a:rPr>
              <a:t>Develop predictive models that forecast future criminal activities, allowing law enforcement to take proactive measures before crimes occur. These models will be rigorously trained and validated for accuracy.</a:t>
            </a:r>
            <a:endParaRPr lang="en-US" sz="1800" dirty="0">
              <a:latin typeface="Times New Roman" panose="02020603050405020304" pitchFamily="18" charset="0"/>
              <a:cs typeface="Times New Roman" panose="02020603050405020304" pitchFamily="18" charset="0"/>
            </a:endParaRPr>
          </a:p>
          <a:p>
            <a:pPr algn="just" fontAlgn="auto">
              <a:spcAft>
                <a:spcPts val="0"/>
              </a:spcAft>
              <a:defRPr/>
            </a:pPr>
            <a:r>
              <a:rPr lang="en-US" sz="1800" dirty="0">
                <a:latin typeface="Times New Roman" panose="02020603050405020304" pitchFamily="18" charset="0"/>
                <a:cs typeface="Times New Roman" panose="02020603050405020304" pitchFamily="18" charset="0"/>
              </a:rPr>
              <a:t>Equip law enforcement with actionable insights and tools for better decision-making in crime detection, prevention, and resource management. This will enable agencies to respond more effectively to emerging crime patterns.</a:t>
            </a:r>
            <a:endParaRPr lang="en-US" sz="1800" dirty="0">
              <a:latin typeface="Times New Roman" panose="02020603050405020304" pitchFamily="18" charset="0"/>
              <a:cs typeface="Times New Roman" panose="02020603050405020304" pitchFamily="18" charset="0"/>
            </a:endParaRPr>
          </a:p>
          <a:p>
            <a:pPr algn="just" fontAlgn="auto">
              <a:spcAft>
                <a:spcPts val="0"/>
              </a:spcAft>
              <a:defRPr/>
            </a:pPr>
            <a:r>
              <a:rPr lang="en-US" sz="1800" dirty="0">
                <a:latin typeface="Times New Roman" panose="02020603050405020304" pitchFamily="18" charset="0"/>
                <a:cs typeface="Times New Roman" panose="02020603050405020304" pitchFamily="18" charset="0"/>
              </a:rPr>
              <a:t>Enhance public safety by providing data-driven tools that allow law enforcement to move from reactive to proactive crime prevention, ultimately improving the overall effectiveness of crime control efforts.</a:t>
            </a:r>
            <a:endParaRPr 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83C13DFD-FA58-48AD-B109-2C30D8D6F058}" type="slidenum">
              <a:rPr lang="en-US" altLang="en-US">
                <a:solidFill>
                  <a:srgbClr val="898989"/>
                </a:solidFill>
              </a:rPr>
            </a:fld>
            <a:endParaRPr lang="en-US" altLang="en-US">
              <a:solidFill>
                <a:srgbClr val="898989"/>
              </a:solidFill>
            </a:endParaRPr>
          </a:p>
        </p:txBody>
      </p:sp>
      <p:sp>
        <p:nvSpPr>
          <p:cNvPr id="7" name="Footer Placeholder 6"/>
          <p:cNvSpPr>
            <a:spLocks noGrp="1"/>
          </p:cNvSpPr>
          <p:nvPr>
            <p:ph type="ftr" sz="quarter" idx="11"/>
          </p:nvPr>
        </p:nvSpPr>
        <p:spPr>
          <a:xfrm>
            <a:off x="2819400" y="6356350"/>
            <a:ext cx="4114800" cy="365125"/>
          </a:xfrm>
        </p:spPr>
        <p:txBody>
          <a:bodyPr/>
          <a:lstStyle/>
          <a:p>
            <a:pPr>
              <a:defRPr/>
            </a:pPr>
            <a:r>
              <a:rPr lang="en-US" dirty="0"/>
              <a:t>DEPARTMENT OF CSE MINI PROJECT REVIEW-2</a:t>
            </a:r>
            <a:endParaRPr lang="en-US"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59090" y="182880"/>
            <a:ext cx="956310" cy="731520"/>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a:normAutofit/>
          </a:bodyPr>
          <a:lstStyle/>
          <a:p>
            <a:pPr>
              <a:lnSpc>
                <a:spcPct val="110000"/>
              </a:lnSpc>
              <a:spcBef>
                <a:spcPts val="1200"/>
              </a:spcBef>
            </a:pPr>
            <a:r>
              <a:rPr lang="en-US" sz="3200" b="1" dirty="0">
                <a:solidFill>
                  <a:srgbClr val="C00000"/>
                </a:solidFill>
              </a:rPr>
              <a:t>Proposed Project Outcomes</a:t>
            </a:r>
            <a:endParaRPr lang="en-US" sz="3200" b="1" dirty="0">
              <a:solidFill>
                <a:srgbClr val="C00000"/>
              </a:solidFill>
            </a:endParaRPr>
          </a:p>
        </p:txBody>
      </p:sp>
      <p:sp>
        <p:nvSpPr>
          <p:cNvPr id="3" name="Content Placeholder 2"/>
          <p:cNvSpPr>
            <a:spLocks noGrp="1"/>
          </p:cNvSpPr>
          <p:nvPr>
            <p:ph idx="1"/>
          </p:nvPr>
        </p:nvSpPr>
        <p:spPr>
          <a:xfrm>
            <a:off x="228600" y="1066800"/>
            <a:ext cx="8763000" cy="5562600"/>
          </a:xfr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a:normAutofit/>
          </a:bodyPr>
          <a:lstStyle/>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project will enable law enforcement agencies to identify organized crime networks through data analysis. By recognizing patterns across multiple data points, agencies will be able to detect and dismantle criminal organizations more effectively.</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Improved crime prediction accuracy will allow for better preparedness and preemptive actions by law enforcement. This proactive approach will reduce the need for reactive responses, minimizing the impact of crimes on communities.</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By leveraging causal inference, the project will uncover previously unknown correlations between crime and external factors like economic conditions, weather, and demographic shifts. This deeper understanding will help law enforcement anticipate and mitigate crime based on broader social trends.</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integration of reinforcement learning will lead to the development of a continuously improving crime prevention system. As the system receives more data, it will learn and adapt its strategies to maximize the efficiency of crime prevention efforts.</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Ultimately, the project will reduce crime rates by using evidence-based, proactive strategies rather than relying on reactive policing methods. This shift will lead to safer communities and more efficient use of law enforcement resources.</a:t>
            </a:r>
            <a:endParaRPr lang="en-US" sz="1800" dirty="0">
              <a:latin typeface="Times New Roman" panose="02020603050405020304" pitchFamily="18" charset="0"/>
              <a:cs typeface="Times New Roman" panose="02020603050405020304" pitchFamily="18" charset="0"/>
            </a:endParaRPr>
          </a:p>
          <a:p>
            <a:endParaRPr lang="en-US" sz="1800" dirty="0"/>
          </a:p>
        </p:txBody>
      </p:sp>
      <p:sp>
        <p:nvSpPr>
          <p:cNvPr id="5" name="Slide Number Placeholder 4"/>
          <p:cNvSpPr>
            <a:spLocks noGrp="1"/>
          </p:cNvSpPr>
          <p:nvPr>
            <p:ph type="sldNum" sz="quarter" idx="12"/>
          </p:nvPr>
        </p:nvSpPr>
        <p:spPr/>
        <p:txBody>
          <a:bodyPr/>
          <a:lstStyle/>
          <a:p>
            <a:fld id="{B6F15528-21DE-4FAA-801E-634DDDAF4B2B}" type="slidenum">
              <a:rPr lang="en-US"/>
            </a:fld>
            <a:endParaRPr lang="en-US"/>
          </a:p>
        </p:txBody>
      </p:sp>
      <p:sp>
        <p:nvSpPr>
          <p:cNvPr id="7" name="Footer Placeholder 6"/>
          <p:cNvSpPr>
            <a:spLocks noGrp="1"/>
          </p:cNvSpPr>
          <p:nvPr>
            <p:ph type="ftr" sz="quarter" idx="11"/>
          </p:nvPr>
        </p:nvSpPr>
        <p:spPr>
          <a:xfrm>
            <a:off x="2819400" y="6356350"/>
            <a:ext cx="4191000" cy="365125"/>
          </a:xfrm>
        </p:spPr>
        <p:txBody>
          <a:bodyPr/>
          <a:lstStyle/>
          <a:p>
            <a:pPr>
              <a:defRPr/>
            </a:pPr>
            <a:r>
              <a:rPr lang="en-US" dirty="0"/>
              <a:t>DEPARTMENT OF CSE MINI PROJECT REVIEW-2</a:t>
            </a:r>
            <a:endParaRPr lang="en-US" dirty="0"/>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59090" y="182880"/>
            <a:ext cx="956310" cy="731520"/>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a:normAutofit/>
          </a:bodyPr>
          <a:lstStyle/>
          <a:p>
            <a:pPr>
              <a:lnSpc>
                <a:spcPct val="110000"/>
              </a:lnSpc>
              <a:spcBef>
                <a:spcPts val="1200"/>
              </a:spcBef>
            </a:pPr>
            <a:r>
              <a:rPr lang="en-US" sz="3200" b="1" dirty="0">
                <a:solidFill>
                  <a:srgbClr val="C00000"/>
                </a:solidFill>
              </a:rPr>
              <a:t>Software and Hardware Requirements</a:t>
            </a:r>
            <a:endParaRPr lang="en-US" sz="3200" b="1" dirty="0">
              <a:solidFill>
                <a:srgbClr val="C00000"/>
              </a:solidFill>
            </a:endParaRPr>
          </a:p>
        </p:txBody>
      </p:sp>
      <p:sp>
        <p:nvSpPr>
          <p:cNvPr id="3" name="Content Placeholder 2"/>
          <p:cNvSpPr>
            <a:spLocks noGrp="1"/>
          </p:cNvSpPr>
          <p:nvPr>
            <p:ph idx="1"/>
          </p:nvPr>
        </p:nvSpPr>
        <p:spPr>
          <a:xfrm>
            <a:off x="228600" y="1066800"/>
            <a:ext cx="8763000" cy="5562600"/>
          </a:xfr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a:normAutofit/>
          </a:bodyPr>
          <a:lstStyle/>
          <a:p>
            <a:pPr marL="0" indent="0">
              <a:buNone/>
            </a:pPr>
            <a:r>
              <a:rPr lang="en-IN" sz="1800" b="1" dirty="0">
                <a:latin typeface="Times New Roman" panose="02020603050405020304" pitchFamily="18" charset="0"/>
                <a:cs typeface="Times New Roman" panose="02020603050405020304" pitchFamily="18" charset="0"/>
              </a:rPr>
              <a:t>Software Requirements:</a:t>
            </a:r>
            <a:endParaRPr lang="en-IN" sz="18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Programming Languages</a:t>
            </a:r>
            <a:r>
              <a:rPr lang="en-IN" sz="1800" dirty="0">
                <a:latin typeface="Times New Roman" panose="02020603050405020304" pitchFamily="18" charset="0"/>
                <a:cs typeface="Times New Roman" panose="02020603050405020304" pitchFamily="18" charset="0"/>
              </a:rPr>
              <a:t>: Python, R, SQL</a:t>
            </a:r>
            <a:endParaRPr lang="en-IN"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Libraries/Frameworks</a:t>
            </a:r>
            <a:r>
              <a:rPr lang="en-IN" sz="1800" dirty="0">
                <a:latin typeface="Times New Roman" panose="02020603050405020304" pitchFamily="18" charset="0"/>
                <a:cs typeface="Times New Roman" panose="02020603050405020304" pitchFamily="18" charset="0"/>
              </a:rPr>
              <a:t>: Pandas, NumPy, Matplotlib, Seaborn, Scikit-learn, TensorFlow, </a:t>
            </a:r>
            <a:r>
              <a:rPr lang="en-IN" sz="1800" dirty="0" err="1">
                <a:latin typeface="Times New Roman" panose="02020603050405020304" pitchFamily="18" charset="0"/>
                <a:cs typeface="Times New Roman" panose="02020603050405020304" pitchFamily="18" charset="0"/>
              </a:rPr>
              <a:t>Keras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PyTorch</a:t>
            </a:r>
            <a:r>
              <a:rPr lang="en-IN" sz="1800" dirty="0">
                <a:latin typeface="Times New Roman" panose="02020603050405020304" pitchFamily="18" charset="0"/>
                <a:cs typeface="Times New Roman" panose="02020603050405020304" pitchFamily="18" charset="0"/>
              </a:rPr>
              <a:t>, OpenAI Gym, Stable Baselines3, </a:t>
            </a:r>
            <a:r>
              <a:rPr lang="en-IN" sz="1800" dirty="0" err="1">
                <a:latin typeface="Times New Roman" panose="02020603050405020304" pitchFamily="18" charset="0"/>
                <a:cs typeface="Times New Roman" panose="02020603050405020304" pitchFamily="18" charset="0"/>
              </a:rPr>
              <a:t>CausalImpact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DoWhy</a:t>
            </a:r>
            <a:endParaRPr lang="en-IN"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Database Management</a:t>
            </a:r>
            <a:r>
              <a:rPr lang="en-IN" sz="1800" dirty="0">
                <a:latin typeface="Times New Roman" panose="02020603050405020304" pitchFamily="18" charset="0"/>
                <a:cs typeface="Times New Roman" panose="02020603050405020304" pitchFamily="18" charset="0"/>
              </a:rPr>
              <a:t>: MySQL, PostgreSQL, SQLite</a:t>
            </a:r>
            <a:endParaRPr lang="en-IN"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Data Science Tools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Jupyter</a:t>
            </a:r>
            <a:r>
              <a:rPr lang="en-IN" sz="1800" dirty="0">
                <a:latin typeface="Times New Roman" panose="02020603050405020304" pitchFamily="18" charset="0"/>
                <a:cs typeface="Times New Roman" panose="02020603050405020304" pitchFamily="18" charset="0"/>
              </a:rPr>
              <a:t> Notebook, Anaconda</a:t>
            </a:r>
            <a:endParaRPr lang="en-IN"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Version Control</a:t>
            </a:r>
            <a:r>
              <a:rPr lang="en-IN" sz="1800" dirty="0">
                <a:latin typeface="Times New Roman" panose="02020603050405020304" pitchFamily="18" charset="0"/>
                <a:cs typeface="Times New Roman" panose="02020603050405020304" pitchFamily="18" charset="0"/>
              </a:rPr>
              <a:t>: Git, GitHub</a:t>
            </a:r>
            <a:endParaRPr lang="en-IN"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Development Environment</a:t>
            </a:r>
            <a:r>
              <a:rPr lang="en-IN" sz="1800" dirty="0">
                <a:latin typeface="Times New Roman" panose="02020603050405020304" pitchFamily="18" charset="0"/>
                <a:cs typeface="Times New Roman" panose="02020603050405020304" pitchFamily="18" charset="0"/>
              </a:rPr>
              <a:t>: Visual Studio Code, PyCharm</a:t>
            </a:r>
            <a:endParaRPr lang="en-IN"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Operating System</a:t>
            </a:r>
            <a:r>
              <a:rPr lang="en-IN" sz="1800" dirty="0">
                <a:latin typeface="Times New Roman" panose="02020603050405020304" pitchFamily="18" charset="0"/>
                <a:cs typeface="Times New Roman" panose="02020603050405020304" pitchFamily="18" charset="0"/>
              </a:rPr>
              <a:t>: Windows, Linux, macOS</a:t>
            </a:r>
            <a:endParaRPr lang="en-IN" sz="1800"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Hardware Requirements:</a:t>
            </a:r>
            <a:endParaRPr lang="en-IN" sz="18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Processor</a:t>
            </a:r>
            <a:r>
              <a:rPr lang="en-IN" sz="1800" dirty="0">
                <a:latin typeface="Times New Roman" panose="02020603050405020304" pitchFamily="18" charset="0"/>
                <a:cs typeface="Times New Roman" panose="02020603050405020304" pitchFamily="18" charset="0"/>
              </a:rPr>
              <a:t>: Intel Core i7 (minimum), Intel Core i9 (recommended)</a:t>
            </a:r>
            <a:endParaRPr lang="en-IN"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RAM</a:t>
            </a:r>
            <a:r>
              <a:rPr lang="en-IN" sz="1800" dirty="0">
                <a:latin typeface="Times New Roman" panose="02020603050405020304" pitchFamily="18" charset="0"/>
                <a:cs typeface="Times New Roman" panose="02020603050405020304" pitchFamily="18" charset="0"/>
              </a:rPr>
              <a:t>: 16 GB (minimum), 32 GB (recommended)</a:t>
            </a:r>
            <a:endParaRPr lang="en-IN"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Storage</a:t>
            </a:r>
            <a:r>
              <a:rPr lang="en-IN" sz="1800" dirty="0">
                <a:latin typeface="Times New Roman" panose="02020603050405020304" pitchFamily="18" charset="0"/>
                <a:cs typeface="Times New Roman" panose="02020603050405020304" pitchFamily="18" charset="0"/>
              </a:rPr>
              <a:t>: 1 TB SSD (minimum)</a:t>
            </a:r>
            <a:endParaRPr lang="en-IN"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Graphics Card</a:t>
            </a:r>
            <a:r>
              <a:rPr lang="en-IN" sz="1800" dirty="0">
                <a:latin typeface="Times New Roman" panose="02020603050405020304" pitchFamily="18" charset="0"/>
                <a:cs typeface="Times New Roman" panose="02020603050405020304" pitchFamily="18" charset="0"/>
              </a:rPr>
              <a:t>: NVIDIA GPU (optional, recommended for heavy ML tasks)</a:t>
            </a:r>
            <a:endParaRPr lang="en-IN"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Network</a:t>
            </a:r>
            <a:r>
              <a:rPr lang="en-IN" sz="1800" dirty="0">
                <a:latin typeface="Times New Roman" panose="02020603050405020304" pitchFamily="18" charset="0"/>
                <a:cs typeface="Times New Roman" panose="02020603050405020304" pitchFamily="18" charset="0"/>
              </a:rPr>
              <a:t>: Stable internet connection</a:t>
            </a:r>
            <a:endParaRPr lang="en-IN"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Display</a:t>
            </a:r>
            <a:r>
              <a:rPr lang="en-IN" sz="1800" dirty="0">
                <a:latin typeface="Times New Roman" panose="02020603050405020304" pitchFamily="18" charset="0"/>
                <a:cs typeface="Times New Roman" panose="02020603050405020304" pitchFamily="18" charset="0"/>
              </a:rPr>
              <a:t>: Full HD (1920x1080) resolution</a:t>
            </a:r>
            <a:endParaRPr lang="en-IN" sz="1800" dirty="0">
              <a:latin typeface="Times New Roman" panose="02020603050405020304" pitchFamily="18" charset="0"/>
              <a:cs typeface="Times New Roman" panose="02020603050405020304" pitchFamily="18" charset="0"/>
            </a:endParaRPr>
          </a:p>
          <a:p>
            <a:pPr>
              <a:buNone/>
            </a:pPr>
            <a:endParaRPr lang="en-US" sz="2800" dirty="0"/>
          </a:p>
        </p:txBody>
      </p:sp>
      <p:sp>
        <p:nvSpPr>
          <p:cNvPr id="5" name="Slide Number Placeholder 4"/>
          <p:cNvSpPr>
            <a:spLocks noGrp="1"/>
          </p:cNvSpPr>
          <p:nvPr>
            <p:ph type="sldNum" sz="quarter" idx="12"/>
          </p:nvPr>
        </p:nvSpPr>
        <p:spPr/>
        <p:txBody>
          <a:bodyPr/>
          <a:lstStyle/>
          <a:p>
            <a:fld id="{B6F15528-21DE-4FAA-801E-634DDDAF4B2B}" type="slidenum">
              <a:rPr lang="en-US"/>
            </a:fld>
            <a:endParaRPr lang="en-US"/>
          </a:p>
        </p:txBody>
      </p:sp>
      <p:sp>
        <p:nvSpPr>
          <p:cNvPr id="7" name="Footer Placeholder 6"/>
          <p:cNvSpPr>
            <a:spLocks noGrp="1"/>
          </p:cNvSpPr>
          <p:nvPr>
            <p:ph type="ftr" sz="quarter" idx="11"/>
          </p:nvPr>
        </p:nvSpPr>
        <p:spPr>
          <a:xfrm>
            <a:off x="2667000" y="6356350"/>
            <a:ext cx="4343400" cy="365125"/>
          </a:xfrm>
        </p:spPr>
        <p:txBody>
          <a:bodyPr/>
          <a:lstStyle/>
          <a:p>
            <a:pPr>
              <a:defRPr/>
            </a:pPr>
            <a:r>
              <a:rPr lang="en-US" dirty="0"/>
              <a:t>DEPARTMENT OF CSE MINI PROJECT REVIEW-2</a:t>
            </a:r>
            <a:endParaRPr lang="en-US" dirty="0"/>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59090" y="182880"/>
            <a:ext cx="956310" cy="731520"/>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fontAlgn="auto">
              <a:lnSpc>
                <a:spcPct val="110000"/>
              </a:lnSpc>
              <a:spcBef>
                <a:spcPts val="1200"/>
              </a:spcBef>
              <a:spcAft>
                <a:spcPts val="0"/>
              </a:spcAft>
              <a:defRPr/>
            </a:pPr>
            <a:r>
              <a:rPr lang="en-US" sz="3200" b="1" dirty="0">
                <a:solidFill>
                  <a:srgbClr val="C00000"/>
                </a:solidFill>
              </a:rPr>
              <a:t>Process Model</a:t>
            </a:r>
            <a:endParaRPr lang="en-US" sz="3200" b="1" dirty="0">
              <a:solidFill>
                <a:srgbClr val="C00000"/>
              </a:solidFill>
            </a:endParaRPr>
          </a:p>
        </p:txBody>
      </p:sp>
      <p:sp>
        <p:nvSpPr>
          <p:cNvPr id="5" name="Slide Number Placeholder 4"/>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2F14D1DE-E57B-4FC7-9D83-AB1C4CB583B1}" type="slidenum">
              <a:rPr lang="en-US" altLang="en-US">
                <a:solidFill>
                  <a:srgbClr val="898989"/>
                </a:solidFill>
              </a:rPr>
            </a:fld>
            <a:endParaRPr lang="en-US" altLang="en-US">
              <a:solidFill>
                <a:srgbClr val="898989"/>
              </a:solidFill>
            </a:endParaRPr>
          </a:p>
        </p:txBody>
      </p:sp>
      <p:sp>
        <p:nvSpPr>
          <p:cNvPr id="7" name="Footer Placeholder 6"/>
          <p:cNvSpPr>
            <a:spLocks noGrp="1"/>
          </p:cNvSpPr>
          <p:nvPr>
            <p:ph type="ftr" sz="quarter" idx="11"/>
          </p:nvPr>
        </p:nvSpPr>
        <p:spPr>
          <a:xfrm>
            <a:off x="2590800" y="6356350"/>
            <a:ext cx="4191000" cy="365125"/>
          </a:xfrm>
        </p:spPr>
        <p:txBody>
          <a:bodyPr/>
          <a:lstStyle/>
          <a:p>
            <a:pPr>
              <a:defRPr/>
            </a:pPr>
            <a:r>
              <a:rPr lang="en-US" dirty="0"/>
              <a:t>DEPARTMENT OF CSE MINI PROJECT REVIEW-2</a:t>
            </a:r>
            <a:endParaRPr lang="en-US"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59090" y="182880"/>
            <a:ext cx="956310" cy="731520"/>
          </a:xfrm>
          <a:prstGeom prst="rect">
            <a:avLst/>
          </a:prstGeom>
        </p:spPr>
      </p:pic>
      <p:pic>
        <p:nvPicPr>
          <p:cNvPr id="1030" name="Picture 6" descr="Crime forecasting: a machine learning and computer vision approach to crime  prediction and prevention | Visual Computing for Industry, Biomedicine, and  Art | Full Tex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020978"/>
            <a:ext cx="6324599" cy="51051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95" y="-47743"/>
            <a:ext cx="7638305" cy="611161"/>
          </a:xfrm>
        </p:spPr>
        <p:style>
          <a:lnRef idx="2">
            <a:schemeClr val="accent5"/>
          </a:lnRef>
          <a:fillRef idx="1">
            <a:schemeClr val="lt1"/>
          </a:fillRef>
          <a:effectRef idx="0">
            <a:schemeClr val="accent5"/>
          </a:effectRef>
          <a:fontRef idx="minor">
            <a:schemeClr val="dk1"/>
          </a:fontRef>
        </p:style>
        <p:txBody>
          <a:bodyPr>
            <a:normAutofit/>
          </a:bodyPr>
          <a:lstStyle/>
          <a:p>
            <a:pPr>
              <a:lnSpc>
                <a:spcPct val="110000"/>
              </a:lnSpc>
              <a:spcBef>
                <a:spcPts val="1200"/>
              </a:spcBef>
            </a:pPr>
            <a:r>
              <a:rPr lang="en-US" sz="3200" b="1" dirty="0">
                <a:solidFill>
                  <a:srgbClr val="C00000"/>
                </a:solidFill>
              </a:rPr>
              <a:t>Architectural Diagram</a:t>
            </a:r>
            <a:endParaRPr lang="en-US" sz="3200" b="1" dirty="0">
              <a:solidFill>
                <a:srgbClr val="C00000"/>
              </a:solidFill>
            </a:endParaRPr>
          </a:p>
        </p:txBody>
      </p:sp>
      <p:sp>
        <p:nvSpPr>
          <p:cNvPr id="5" name="Slide Number Placeholder 4"/>
          <p:cNvSpPr>
            <a:spLocks noGrp="1"/>
          </p:cNvSpPr>
          <p:nvPr>
            <p:ph type="sldNum" sz="quarter" idx="12"/>
          </p:nvPr>
        </p:nvSpPr>
        <p:spPr>
          <a:xfrm>
            <a:off x="7010400" y="6492875"/>
            <a:ext cx="2133600" cy="365125"/>
          </a:xfrm>
        </p:spPr>
        <p:txBody>
          <a:bodyPr/>
          <a:lstStyle/>
          <a:p>
            <a:fld id="{B6F15528-21DE-4FAA-801E-634DDDAF4B2B}" type="slidenum">
              <a:rPr lang="en-US"/>
            </a:fld>
            <a:endParaRPr lang="en-US"/>
          </a:p>
        </p:txBody>
      </p:sp>
      <p:sp>
        <p:nvSpPr>
          <p:cNvPr id="7" name="Footer Placeholder 6"/>
          <p:cNvSpPr>
            <a:spLocks noGrp="1"/>
          </p:cNvSpPr>
          <p:nvPr>
            <p:ph type="ftr" sz="quarter" idx="11"/>
          </p:nvPr>
        </p:nvSpPr>
        <p:spPr>
          <a:xfrm>
            <a:off x="2545918" y="6536206"/>
            <a:ext cx="4540681" cy="365125"/>
          </a:xfrm>
        </p:spPr>
        <p:txBody>
          <a:bodyPr/>
          <a:lstStyle/>
          <a:p>
            <a:pPr>
              <a:defRPr/>
            </a:pPr>
            <a:r>
              <a:rPr lang="en-US" dirty="0"/>
              <a:t>DEPARTMENT OF CSE MINI PROJECT REVIEW-2</a:t>
            </a:r>
            <a:endParaRPr lang="en-US"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59090" y="182880"/>
            <a:ext cx="956310" cy="731520"/>
          </a:xfrm>
          <a:prstGeom prst="rect">
            <a:avLst/>
          </a:prstGeom>
        </p:spPr>
      </p:pic>
      <p:pic>
        <p:nvPicPr>
          <p:cNvPr id="2050" name="Picture 2" descr="Crime prediction system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732707"/>
            <a:ext cx="6095999" cy="57168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8617</Words>
  <Application>WPS Slides</Application>
  <PresentationFormat>On-screen Show (4:3)</PresentationFormat>
  <Paragraphs>232</Paragraphs>
  <Slides>18</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Calibri</vt:lpstr>
      <vt:lpstr>Arial,Sans-Serif</vt:lpstr>
      <vt:lpstr>Segoe Print</vt:lpstr>
      <vt:lpstr>Times New Roman</vt:lpstr>
      <vt:lpstr>Calibri</vt:lpstr>
      <vt:lpstr>Microsoft YaHei</vt:lpstr>
      <vt:lpstr>Arial Unicode MS</vt:lpstr>
      <vt:lpstr>Office Theme</vt:lpstr>
      <vt:lpstr>   VARDHAMAN COLLEGE OF ENGINEERING, HYDERABAD Autonomous institute affiliated to JNTUH  DEPARTMENT OF COMPUTER SCIENCE &amp; ENGINEERING  </vt:lpstr>
      <vt:lpstr>Mini Project Review-2 Outlines</vt:lpstr>
      <vt:lpstr>Main idea of the Project</vt:lpstr>
      <vt:lpstr>Existing System Vs Proposed </vt:lpstr>
      <vt:lpstr>Proposed Project Objectives</vt:lpstr>
      <vt:lpstr>Proposed Project Outcomes</vt:lpstr>
      <vt:lpstr>Software and Hardware Requirements</vt:lpstr>
      <vt:lpstr>Process Model</vt:lpstr>
      <vt:lpstr>Architectural Diagram</vt:lpstr>
      <vt:lpstr>USE CASE DIAGRAM</vt:lpstr>
      <vt:lpstr>CLASS DIAGRAM</vt:lpstr>
      <vt:lpstr>SEQUENCE DIAGRAM</vt:lpstr>
      <vt:lpstr>ACTIVITY DIAGRAM</vt:lpstr>
      <vt:lpstr>STATE CHART DIAGRAM</vt:lpstr>
      <vt:lpstr>PROPOSED METHOD AND ALGORITHMS</vt:lpstr>
      <vt:lpstr>PROPOSED METHOD AND ALGORITHMS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Venu Gopal Sakkera</dc:creator>
  <cp:lastModifiedBy>Darmala Shiva</cp:lastModifiedBy>
  <cp:revision>530</cp:revision>
  <dcterms:created xsi:type="dcterms:W3CDTF">2006-08-16T00:00:00Z</dcterms:created>
  <dcterms:modified xsi:type="dcterms:W3CDTF">2025-04-27T16:02:15Z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E514164FB85448CE84F88D8CFA12CC31_13</vt:lpwstr>
  </property>
  <property fmtid="{D5CDD505-2E9C-101B-9397-08002B2CF9AE}" pid="3" name="KSOProductBuildVer">
    <vt:lpwstr>1033-12.2.0.20795</vt:lpwstr>
  </property>
</Properties>
</file>