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Comic Sans" charset="1" panose="03000702030302020204"/>
      <p:regular r:id="rId14"/>
    </p:embeddedFont>
    <p:embeddedFont>
      <p:font typeface="Carelia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63033" y="6195861"/>
            <a:ext cx="6914093" cy="5028432"/>
          </a:xfrm>
          <a:custGeom>
            <a:avLst/>
            <a:gdLst/>
            <a:ahLst/>
            <a:cxnLst/>
            <a:rect r="r" b="b" t="t" l="l"/>
            <a:pathLst>
              <a:path h="5028432" w="6914093">
                <a:moveTo>
                  <a:pt x="0" y="0"/>
                </a:moveTo>
                <a:lnTo>
                  <a:pt x="6914093" y="0"/>
                </a:lnTo>
                <a:lnTo>
                  <a:pt x="6914093" y="5028431"/>
                </a:lnTo>
                <a:lnTo>
                  <a:pt x="0" y="50284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456379" y="5404911"/>
            <a:ext cx="8246933" cy="6247677"/>
          </a:xfrm>
          <a:custGeom>
            <a:avLst/>
            <a:gdLst/>
            <a:ahLst/>
            <a:cxnLst/>
            <a:rect r="r" b="b" t="t" l="l"/>
            <a:pathLst>
              <a:path h="6247677" w="8246933">
                <a:moveTo>
                  <a:pt x="0" y="0"/>
                </a:moveTo>
                <a:lnTo>
                  <a:pt x="8246933" y="0"/>
                </a:lnTo>
                <a:lnTo>
                  <a:pt x="8246933" y="6247677"/>
                </a:lnTo>
                <a:lnTo>
                  <a:pt x="0" y="62476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08980" y="-1652824"/>
            <a:ext cx="8905028" cy="5575060"/>
          </a:xfrm>
          <a:custGeom>
            <a:avLst/>
            <a:gdLst/>
            <a:ahLst/>
            <a:cxnLst/>
            <a:rect r="r" b="b" t="t" l="l"/>
            <a:pathLst>
              <a:path h="5575060" w="8905028">
                <a:moveTo>
                  <a:pt x="0" y="0"/>
                </a:moveTo>
                <a:lnTo>
                  <a:pt x="8905029" y="0"/>
                </a:lnTo>
                <a:lnTo>
                  <a:pt x="8905029" y="5575060"/>
                </a:lnTo>
                <a:lnTo>
                  <a:pt x="0" y="55750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495846">
            <a:off x="-3929800" y="-2685694"/>
            <a:ext cx="5243739" cy="7338566"/>
          </a:xfrm>
          <a:custGeom>
            <a:avLst/>
            <a:gdLst/>
            <a:ahLst/>
            <a:cxnLst/>
            <a:rect r="r" b="b" t="t" l="l"/>
            <a:pathLst>
              <a:path h="7338566" w="5243739">
                <a:moveTo>
                  <a:pt x="0" y="0"/>
                </a:moveTo>
                <a:lnTo>
                  <a:pt x="5243739" y="0"/>
                </a:lnTo>
                <a:lnTo>
                  <a:pt x="5243739" y="7338565"/>
                </a:lnTo>
                <a:lnTo>
                  <a:pt x="0" y="733856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57653" y="529110"/>
            <a:ext cx="9930522" cy="1202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42"/>
              </a:lnSpc>
            </a:pPr>
            <a:r>
              <a:rPr lang="en-US" sz="7030" u="sng">
                <a:solidFill>
                  <a:srgbClr val="01070A"/>
                </a:solidFill>
                <a:latin typeface="Comic Sans"/>
                <a:ea typeface="Comic Sans"/>
                <a:cs typeface="Comic Sans"/>
                <a:sym typeface="Comic Sans"/>
              </a:rPr>
              <a:t>DESIGN LAB PROJECT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89963" y="1837965"/>
            <a:ext cx="5902047" cy="1161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1"/>
              </a:lnSpc>
              <a:spcBef>
                <a:spcPct val="0"/>
              </a:spcBef>
            </a:pPr>
            <a:r>
              <a:rPr lang="en-US" sz="6779" u="sng">
                <a:solidFill>
                  <a:srgbClr val="01070A"/>
                </a:solidFill>
                <a:latin typeface="Comic Sans"/>
                <a:ea typeface="Comic Sans"/>
                <a:cs typeface="Comic Sans"/>
                <a:sym typeface="Comic Sans"/>
              </a:rPr>
              <a:t>PANTOGRAPH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26364" y="3134130"/>
            <a:ext cx="4429244" cy="912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70"/>
              </a:lnSpc>
              <a:spcBef>
                <a:spcPct val="0"/>
              </a:spcBef>
            </a:pPr>
            <a:r>
              <a:rPr lang="en-US" sz="5335">
                <a:solidFill>
                  <a:srgbClr val="01070A"/>
                </a:solidFill>
                <a:latin typeface="Comic Sans"/>
                <a:ea typeface="Comic Sans"/>
                <a:cs typeface="Comic Sans"/>
                <a:sym typeface="Comic Sans"/>
              </a:rPr>
              <a:t>Submitted to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17820" y="4181604"/>
            <a:ext cx="7210187" cy="895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22"/>
              </a:lnSpc>
              <a:spcBef>
                <a:spcPct val="0"/>
              </a:spcBef>
            </a:pPr>
            <a:r>
              <a:rPr lang="en-US" sz="5230">
                <a:solidFill>
                  <a:srgbClr val="01070A"/>
                </a:solidFill>
                <a:latin typeface="Comic Sans"/>
                <a:ea typeface="Comic Sans"/>
                <a:cs typeface="Comic Sans"/>
                <a:sym typeface="Comic Sans"/>
              </a:rPr>
              <a:t>Dr. Prabhat.k.Agnihotri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78436" y="5233964"/>
            <a:ext cx="6116121" cy="912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2"/>
              </a:lnSpc>
              <a:spcBef>
                <a:spcPct val="0"/>
              </a:spcBef>
            </a:pPr>
            <a:r>
              <a:rPr lang="en-US" sz="5330">
                <a:solidFill>
                  <a:srgbClr val="01070A"/>
                </a:solidFill>
                <a:latin typeface="Comic Sans"/>
                <a:ea typeface="Comic Sans"/>
                <a:cs typeface="Comic Sans"/>
                <a:sym typeface="Comic Sans"/>
              </a:rPr>
              <a:t>Dr. Manish Agrawal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48322" y="6281586"/>
            <a:ext cx="7749183" cy="912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2"/>
              </a:lnSpc>
              <a:spcBef>
                <a:spcPct val="0"/>
              </a:spcBef>
            </a:pPr>
            <a:r>
              <a:rPr lang="en-US" sz="5330">
                <a:solidFill>
                  <a:srgbClr val="01070A"/>
                </a:solidFill>
                <a:latin typeface="Comic Sans"/>
                <a:ea typeface="Comic Sans"/>
                <a:cs typeface="Comic Sans"/>
                <a:sym typeface="Comic Sans"/>
              </a:rPr>
              <a:t>Dr. Satwinder Jit Singh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826922" y="8796057"/>
            <a:ext cx="4846796" cy="853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2"/>
              </a:lnSpc>
              <a:spcBef>
                <a:spcPct val="0"/>
              </a:spcBef>
            </a:pPr>
            <a:r>
              <a:rPr lang="en-US" sz="5030">
                <a:solidFill>
                  <a:srgbClr val="01070A"/>
                </a:solidFill>
                <a:latin typeface="Comic Sans"/>
                <a:ea typeface="Comic Sans"/>
                <a:cs typeface="Comic Sans"/>
                <a:sym typeface="Comic Sans"/>
              </a:rPr>
              <a:t>26th April,2024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201433" y="7557807"/>
            <a:ext cx="4097774" cy="869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82"/>
              </a:lnSpc>
              <a:spcBef>
                <a:spcPct val="0"/>
              </a:spcBef>
            </a:pPr>
            <a:r>
              <a:rPr lang="en-US" sz="5130">
                <a:solidFill>
                  <a:srgbClr val="01070A"/>
                </a:solidFill>
                <a:latin typeface="Comic Sans"/>
                <a:ea typeface="Comic Sans"/>
                <a:cs typeface="Comic Sans"/>
                <a:sym typeface="Comic Sans"/>
              </a:rPr>
              <a:t>Submitted 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382358" y="0"/>
            <a:ext cx="9805078" cy="12247451"/>
            <a:chOff x="0" y="0"/>
            <a:chExt cx="2582407" cy="32256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82407" cy="3225666"/>
            </a:xfrm>
            <a:custGeom>
              <a:avLst/>
              <a:gdLst/>
              <a:ahLst/>
              <a:cxnLst/>
              <a:rect r="r" b="b" t="t" l="l"/>
              <a:pathLst>
                <a:path h="3225666" w="2582407">
                  <a:moveTo>
                    <a:pt x="0" y="0"/>
                  </a:moveTo>
                  <a:lnTo>
                    <a:pt x="2582407" y="0"/>
                  </a:lnTo>
                  <a:lnTo>
                    <a:pt x="2582407" y="3225666"/>
                  </a:lnTo>
                  <a:lnTo>
                    <a:pt x="0" y="322566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582407" cy="32732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13187436" y="6439986"/>
            <a:ext cx="5565196" cy="4047415"/>
          </a:xfrm>
          <a:custGeom>
            <a:avLst/>
            <a:gdLst/>
            <a:ahLst/>
            <a:cxnLst/>
            <a:rect r="r" b="b" t="t" l="l"/>
            <a:pathLst>
              <a:path h="4047415" w="5565196">
                <a:moveTo>
                  <a:pt x="5565195" y="0"/>
                </a:moveTo>
                <a:lnTo>
                  <a:pt x="0" y="0"/>
                </a:lnTo>
                <a:lnTo>
                  <a:pt x="0" y="4047415"/>
                </a:lnTo>
                <a:lnTo>
                  <a:pt x="5565195" y="4047415"/>
                </a:lnTo>
                <a:lnTo>
                  <a:pt x="556519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85500" y="275555"/>
            <a:ext cx="5394683" cy="871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104"/>
              </a:lnSpc>
              <a:spcBef>
                <a:spcPct val="0"/>
              </a:spcBef>
            </a:pPr>
            <a:r>
              <a:rPr lang="en-US" sz="5074">
                <a:solidFill>
                  <a:srgbClr val="01070A"/>
                </a:solidFill>
                <a:latin typeface="Comic Sans"/>
                <a:ea typeface="Comic Sans"/>
                <a:cs typeface="Comic Sans"/>
                <a:sym typeface="Comic Sans"/>
              </a:rPr>
              <a:t>Submitted by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432083" y="6439986"/>
            <a:ext cx="3190321" cy="3316969"/>
          </a:xfrm>
          <a:custGeom>
            <a:avLst/>
            <a:gdLst/>
            <a:ahLst/>
            <a:cxnLst/>
            <a:rect r="r" b="b" t="t" l="l"/>
            <a:pathLst>
              <a:path h="3316969" w="3190321">
                <a:moveTo>
                  <a:pt x="3190320" y="0"/>
                </a:moveTo>
                <a:lnTo>
                  <a:pt x="0" y="0"/>
                </a:lnTo>
                <a:lnTo>
                  <a:pt x="0" y="3316968"/>
                </a:lnTo>
                <a:lnTo>
                  <a:pt x="3190320" y="3316968"/>
                </a:lnTo>
                <a:lnTo>
                  <a:pt x="319032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823514" y="1103610"/>
            <a:ext cx="3008471" cy="1313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2"/>
              </a:lnSpc>
            </a:pPr>
            <a:r>
              <a:rPr lang="en-US" sz="4273">
                <a:solidFill>
                  <a:srgbClr val="01070A"/>
                </a:solidFill>
                <a:latin typeface="Comic Sans"/>
                <a:ea typeface="Comic Sans"/>
                <a:cs typeface="Comic Sans"/>
                <a:sym typeface="Comic Sans"/>
              </a:rPr>
              <a:t>TUE_GRP-B</a:t>
            </a:r>
          </a:p>
          <a:p>
            <a:pPr algn="ctr">
              <a:lnSpc>
                <a:spcPts val="4594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4979737" y="1781346"/>
            <a:ext cx="5370909" cy="770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78046" indent="-489023" lvl="1">
              <a:lnSpc>
                <a:spcPts val="6342"/>
              </a:lnSpc>
              <a:buAutoNum type="arabicPeriod" startAt="1"/>
            </a:pPr>
            <a:r>
              <a:rPr lang="en-US" sz="4530">
                <a:solidFill>
                  <a:srgbClr val="01070A"/>
                </a:solidFill>
                <a:latin typeface="Comic Sans"/>
                <a:ea typeface="Comic Sans"/>
                <a:cs typeface="Comic Sans"/>
                <a:sym typeface="Comic Sans"/>
              </a:rPr>
              <a:t>Dharmansh Vyas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99238" y="2395581"/>
            <a:ext cx="3651409" cy="737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2"/>
              </a:lnSpc>
              <a:spcBef>
                <a:spcPct val="0"/>
              </a:spcBef>
            </a:pPr>
            <a:r>
              <a:rPr lang="en-US" sz="4330">
                <a:solidFill>
                  <a:srgbClr val="01070A"/>
                </a:solidFill>
                <a:latin typeface="Comic Sans"/>
                <a:ea typeface="Comic Sans"/>
                <a:cs typeface="Comic Sans"/>
                <a:sym typeface="Comic Sans"/>
              </a:rPr>
              <a:t>2022meb1306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76456" y="3196187"/>
            <a:ext cx="4508778" cy="777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2"/>
              </a:lnSpc>
              <a:spcBef>
                <a:spcPct val="0"/>
              </a:spcBef>
            </a:pPr>
            <a:r>
              <a:rPr lang="en-US" sz="4630">
                <a:solidFill>
                  <a:srgbClr val="01070A"/>
                </a:solidFill>
                <a:latin typeface="Comic Sans"/>
                <a:ea typeface="Comic Sans"/>
                <a:cs typeface="Comic Sans"/>
                <a:sym typeface="Comic Sans"/>
              </a:rPr>
              <a:t>2.Dhruv Agarwal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99238" y="3977743"/>
            <a:ext cx="3651409" cy="737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2"/>
              </a:lnSpc>
              <a:spcBef>
                <a:spcPct val="0"/>
              </a:spcBef>
            </a:pPr>
            <a:r>
              <a:rPr lang="en-US" sz="4330">
                <a:solidFill>
                  <a:srgbClr val="01070A"/>
                </a:solidFill>
                <a:latin typeface="Comic Sans"/>
                <a:ea typeface="Comic Sans"/>
                <a:cs typeface="Comic Sans"/>
                <a:sym typeface="Comic Sans"/>
              </a:rPr>
              <a:t>2022meb1307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536761" y="4768825"/>
            <a:ext cx="5087064" cy="737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2"/>
              </a:lnSpc>
              <a:spcBef>
                <a:spcPct val="0"/>
              </a:spcBef>
            </a:pPr>
            <a:r>
              <a:rPr lang="en-US" sz="4330">
                <a:solidFill>
                  <a:srgbClr val="01070A"/>
                </a:solidFill>
                <a:latin typeface="Comic Sans"/>
                <a:ea typeface="Comic Sans"/>
                <a:cs typeface="Comic Sans"/>
                <a:sym typeface="Comic Sans"/>
              </a:rPr>
              <a:t>3.Gandhe Harshitha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628925" y="5519901"/>
            <a:ext cx="5792034" cy="770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2"/>
              </a:lnSpc>
              <a:spcBef>
                <a:spcPct val="0"/>
              </a:spcBef>
            </a:pPr>
            <a:r>
              <a:rPr lang="en-US" sz="4530">
                <a:solidFill>
                  <a:srgbClr val="01070A"/>
                </a:solidFill>
                <a:latin typeface="Comic Sans"/>
                <a:ea typeface="Comic Sans"/>
                <a:cs typeface="Comic Sans"/>
                <a:sym typeface="Comic Sans"/>
              </a:rPr>
              <a:t>2022meb1308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387988" y="6254466"/>
            <a:ext cx="4349948" cy="770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2"/>
              </a:lnSpc>
              <a:spcBef>
                <a:spcPct val="0"/>
              </a:spcBef>
            </a:pPr>
            <a:r>
              <a:rPr lang="en-US" sz="4530">
                <a:solidFill>
                  <a:srgbClr val="01070A"/>
                </a:solidFill>
                <a:latin typeface="Comic Sans"/>
                <a:ea typeface="Comic Sans"/>
                <a:cs typeface="Comic Sans"/>
                <a:sym typeface="Comic Sans"/>
              </a:rPr>
              <a:t>4.Ganesh Gurjar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783474" y="6996017"/>
            <a:ext cx="3735943" cy="763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2"/>
              </a:lnSpc>
              <a:spcBef>
                <a:spcPct val="0"/>
              </a:spcBef>
            </a:pPr>
            <a:r>
              <a:rPr lang="en-US" sz="4430">
                <a:solidFill>
                  <a:srgbClr val="01070A"/>
                </a:solidFill>
                <a:latin typeface="Comic Sans"/>
                <a:ea typeface="Comic Sans"/>
                <a:cs typeface="Comic Sans"/>
                <a:sym typeface="Comic Sans"/>
              </a:rPr>
              <a:t>2022meb1309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297029" y="7738967"/>
            <a:ext cx="5387936" cy="770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2"/>
              </a:lnSpc>
              <a:spcBef>
                <a:spcPct val="0"/>
              </a:spcBef>
            </a:pPr>
            <a:r>
              <a:rPr lang="en-US" sz="4530">
                <a:solidFill>
                  <a:srgbClr val="01070A"/>
                </a:solidFill>
                <a:latin typeface="Comic Sans"/>
                <a:ea typeface="Comic Sans"/>
                <a:cs typeface="Comic Sans"/>
                <a:sym typeface="Comic Sans"/>
              </a:rPr>
              <a:t>5.Haravath Shirisha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833362" y="8497028"/>
            <a:ext cx="3636169" cy="770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2"/>
              </a:lnSpc>
              <a:spcBef>
                <a:spcPct val="0"/>
              </a:spcBef>
            </a:pPr>
            <a:r>
              <a:rPr lang="en-US" sz="4530">
                <a:solidFill>
                  <a:srgbClr val="01070A"/>
                </a:solidFill>
                <a:latin typeface="Comic Sans"/>
                <a:ea typeface="Comic Sans"/>
                <a:cs typeface="Comic Sans"/>
                <a:sym typeface="Comic Sans"/>
              </a:rPr>
              <a:t>2022meb1311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69229" y="757985"/>
            <a:ext cx="15803401" cy="8697198"/>
            <a:chOff x="0" y="0"/>
            <a:chExt cx="4162213" cy="22906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62213" cy="2290620"/>
            </a:xfrm>
            <a:custGeom>
              <a:avLst/>
              <a:gdLst/>
              <a:ahLst/>
              <a:cxnLst/>
              <a:rect r="r" b="b" t="t" l="l"/>
              <a:pathLst>
                <a:path h="2290620" w="4162213">
                  <a:moveTo>
                    <a:pt x="5389" y="0"/>
                  </a:moveTo>
                  <a:lnTo>
                    <a:pt x="4156824" y="0"/>
                  </a:lnTo>
                  <a:cubicBezTo>
                    <a:pt x="4159800" y="0"/>
                    <a:pt x="4162213" y="2413"/>
                    <a:pt x="4162213" y="5389"/>
                  </a:cubicBezTo>
                  <a:lnTo>
                    <a:pt x="4162213" y="2285231"/>
                  </a:lnTo>
                  <a:cubicBezTo>
                    <a:pt x="4162213" y="2288207"/>
                    <a:pt x="4159800" y="2290620"/>
                    <a:pt x="4156824" y="2290620"/>
                  </a:cubicBezTo>
                  <a:lnTo>
                    <a:pt x="5389" y="2290620"/>
                  </a:lnTo>
                  <a:cubicBezTo>
                    <a:pt x="2413" y="2290620"/>
                    <a:pt x="0" y="2288207"/>
                    <a:pt x="0" y="2285231"/>
                  </a:cubicBezTo>
                  <a:lnTo>
                    <a:pt x="0" y="5389"/>
                  </a:lnTo>
                  <a:cubicBezTo>
                    <a:pt x="0" y="2413"/>
                    <a:pt x="2413" y="0"/>
                    <a:pt x="5389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162213" cy="23382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775502" y="1771268"/>
            <a:ext cx="10185979" cy="7199318"/>
          </a:xfrm>
          <a:custGeom>
            <a:avLst/>
            <a:gdLst/>
            <a:ahLst/>
            <a:cxnLst/>
            <a:rect r="r" b="b" t="t" l="l"/>
            <a:pathLst>
              <a:path h="7199318" w="10185979">
                <a:moveTo>
                  <a:pt x="0" y="0"/>
                </a:moveTo>
                <a:lnTo>
                  <a:pt x="10185979" y="0"/>
                </a:lnTo>
                <a:lnTo>
                  <a:pt x="10185979" y="7199318"/>
                </a:lnTo>
                <a:lnTo>
                  <a:pt x="0" y="71993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590" t="-5855" r="-3382" b="-5855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89461" y="942975"/>
            <a:ext cx="6909078" cy="157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2"/>
              </a:lnSpc>
            </a:pPr>
            <a:r>
              <a:rPr lang="en-US" sz="4530" u="sng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Velocity Analysis Diagram</a:t>
            </a:r>
          </a:p>
          <a:p>
            <a:pPr algn="ctr">
              <a:lnSpc>
                <a:spcPts val="634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90723" y="634933"/>
            <a:ext cx="15532686" cy="8795640"/>
            <a:chOff x="0" y="0"/>
            <a:chExt cx="4090913" cy="23165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90913" cy="2316547"/>
            </a:xfrm>
            <a:custGeom>
              <a:avLst/>
              <a:gdLst/>
              <a:ahLst/>
              <a:cxnLst/>
              <a:rect r="r" b="b" t="t" l="l"/>
              <a:pathLst>
                <a:path h="2316547" w="4090913">
                  <a:moveTo>
                    <a:pt x="5483" y="0"/>
                  </a:moveTo>
                  <a:lnTo>
                    <a:pt x="4085430" y="0"/>
                  </a:lnTo>
                  <a:cubicBezTo>
                    <a:pt x="4086885" y="0"/>
                    <a:pt x="4088279" y="578"/>
                    <a:pt x="4089307" y="1606"/>
                  </a:cubicBezTo>
                  <a:cubicBezTo>
                    <a:pt x="4090336" y="2634"/>
                    <a:pt x="4090913" y="4029"/>
                    <a:pt x="4090913" y="5483"/>
                  </a:cubicBezTo>
                  <a:lnTo>
                    <a:pt x="4090913" y="2311064"/>
                  </a:lnTo>
                  <a:cubicBezTo>
                    <a:pt x="4090913" y="2312518"/>
                    <a:pt x="4090336" y="2313913"/>
                    <a:pt x="4089307" y="2314941"/>
                  </a:cubicBezTo>
                  <a:cubicBezTo>
                    <a:pt x="4088279" y="2315969"/>
                    <a:pt x="4086885" y="2316547"/>
                    <a:pt x="4085430" y="2316547"/>
                  </a:cubicBezTo>
                  <a:lnTo>
                    <a:pt x="5483" y="2316547"/>
                  </a:lnTo>
                  <a:cubicBezTo>
                    <a:pt x="4029" y="2316547"/>
                    <a:pt x="2634" y="2315969"/>
                    <a:pt x="1606" y="2314941"/>
                  </a:cubicBezTo>
                  <a:cubicBezTo>
                    <a:pt x="578" y="2313913"/>
                    <a:pt x="0" y="2312518"/>
                    <a:pt x="0" y="2311064"/>
                  </a:cubicBezTo>
                  <a:lnTo>
                    <a:pt x="0" y="5483"/>
                  </a:lnTo>
                  <a:cubicBezTo>
                    <a:pt x="0" y="4029"/>
                    <a:pt x="578" y="2634"/>
                    <a:pt x="1606" y="1606"/>
                  </a:cubicBezTo>
                  <a:cubicBezTo>
                    <a:pt x="2634" y="578"/>
                    <a:pt x="4029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090913" cy="23641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94019" y="2221965"/>
            <a:ext cx="8413743" cy="6522090"/>
          </a:xfrm>
          <a:custGeom>
            <a:avLst/>
            <a:gdLst/>
            <a:ahLst/>
            <a:cxnLst/>
            <a:rect r="r" b="b" t="t" l="l"/>
            <a:pathLst>
              <a:path h="6522090" w="8413743">
                <a:moveTo>
                  <a:pt x="0" y="0"/>
                </a:moveTo>
                <a:lnTo>
                  <a:pt x="8413742" y="0"/>
                </a:lnTo>
                <a:lnTo>
                  <a:pt x="8413742" y="6522090"/>
                </a:lnTo>
                <a:lnTo>
                  <a:pt x="0" y="6522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902285" y="933450"/>
            <a:ext cx="6483429" cy="952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82"/>
              </a:lnSpc>
              <a:spcBef>
                <a:spcPct val="0"/>
              </a:spcBef>
            </a:pPr>
            <a:r>
              <a:rPr lang="en-US" sz="5630" u="sng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Torque Calculations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826" y="2155290"/>
            <a:ext cx="6126621" cy="2024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70"/>
              </a:lnSpc>
            </a:pPr>
            <a:r>
              <a:rPr lang="en-US" sz="3907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Required</a:t>
            </a:r>
          </a:p>
          <a:p>
            <a:pPr algn="ctr">
              <a:lnSpc>
                <a:spcPts val="5470"/>
              </a:lnSpc>
            </a:pPr>
            <a:r>
              <a:rPr lang="en-US" sz="3907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input </a:t>
            </a:r>
          </a:p>
          <a:p>
            <a:pPr algn="ctr">
              <a:lnSpc>
                <a:spcPts val="5470"/>
              </a:lnSpc>
              <a:spcBef>
                <a:spcPct val="0"/>
              </a:spcBef>
            </a:pPr>
            <a:r>
              <a:rPr lang="en-US" sz="3907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Torque=0.07688 N.m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2190" y="708765"/>
            <a:ext cx="16123336" cy="8967912"/>
            <a:chOff x="0" y="0"/>
            <a:chExt cx="4246475" cy="23619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46475" cy="2361919"/>
            </a:xfrm>
            <a:custGeom>
              <a:avLst/>
              <a:gdLst/>
              <a:ahLst/>
              <a:cxnLst/>
              <a:rect r="r" b="b" t="t" l="l"/>
              <a:pathLst>
                <a:path h="2361919" w="4246475">
                  <a:moveTo>
                    <a:pt x="5282" y="0"/>
                  </a:moveTo>
                  <a:lnTo>
                    <a:pt x="4241193" y="0"/>
                  </a:lnTo>
                  <a:cubicBezTo>
                    <a:pt x="4244111" y="0"/>
                    <a:pt x="4246475" y="2365"/>
                    <a:pt x="4246475" y="5282"/>
                  </a:cubicBezTo>
                  <a:lnTo>
                    <a:pt x="4246475" y="2356638"/>
                  </a:lnTo>
                  <a:cubicBezTo>
                    <a:pt x="4246475" y="2359555"/>
                    <a:pt x="4244111" y="2361919"/>
                    <a:pt x="4241193" y="2361919"/>
                  </a:cubicBezTo>
                  <a:lnTo>
                    <a:pt x="5282" y="2361919"/>
                  </a:lnTo>
                  <a:cubicBezTo>
                    <a:pt x="2365" y="2361919"/>
                    <a:pt x="0" y="2359555"/>
                    <a:pt x="0" y="2356638"/>
                  </a:cubicBezTo>
                  <a:lnTo>
                    <a:pt x="0" y="5282"/>
                  </a:lnTo>
                  <a:cubicBezTo>
                    <a:pt x="0" y="2365"/>
                    <a:pt x="2365" y="0"/>
                    <a:pt x="5282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46475" cy="2409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775642" y="2079943"/>
            <a:ext cx="9210060" cy="6225556"/>
          </a:xfrm>
          <a:custGeom>
            <a:avLst/>
            <a:gdLst/>
            <a:ahLst/>
            <a:cxnLst/>
            <a:rect r="r" b="b" t="t" l="l"/>
            <a:pathLst>
              <a:path h="6225556" w="9210060">
                <a:moveTo>
                  <a:pt x="0" y="0"/>
                </a:moveTo>
                <a:lnTo>
                  <a:pt x="9210060" y="0"/>
                </a:lnTo>
                <a:lnTo>
                  <a:pt x="9210060" y="6225556"/>
                </a:lnTo>
                <a:lnTo>
                  <a:pt x="0" y="62255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251202" y="2003743"/>
            <a:ext cx="4399240" cy="283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42"/>
              </a:lnSpc>
            </a:pPr>
            <a:r>
              <a:rPr lang="en-US" sz="403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Required</a:t>
            </a:r>
          </a:p>
          <a:p>
            <a:pPr algn="ctr">
              <a:lnSpc>
                <a:spcPts val="5642"/>
              </a:lnSpc>
            </a:pPr>
            <a:r>
              <a:rPr lang="en-US" sz="403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input </a:t>
            </a:r>
          </a:p>
          <a:p>
            <a:pPr algn="ctr">
              <a:lnSpc>
                <a:spcPts val="5642"/>
              </a:lnSpc>
            </a:pPr>
            <a:r>
              <a:rPr lang="en-US" sz="403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Torque=0.048 N.m</a:t>
            </a:r>
          </a:p>
          <a:p>
            <a:pPr algn="ctr">
              <a:lnSpc>
                <a:spcPts val="564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942564"/>
            <a:ext cx="15729569" cy="8401873"/>
            <a:chOff x="0" y="0"/>
            <a:chExt cx="4142767" cy="22128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42767" cy="2212839"/>
            </a:xfrm>
            <a:custGeom>
              <a:avLst/>
              <a:gdLst/>
              <a:ahLst/>
              <a:cxnLst/>
              <a:rect r="r" b="b" t="t" l="l"/>
              <a:pathLst>
                <a:path h="2212839" w="4142767">
                  <a:moveTo>
                    <a:pt x="5414" y="0"/>
                  </a:moveTo>
                  <a:lnTo>
                    <a:pt x="4137353" y="0"/>
                  </a:lnTo>
                  <a:cubicBezTo>
                    <a:pt x="4138789" y="0"/>
                    <a:pt x="4140166" y="570"/>
                    <a:pt x="4141182" y="1586"/>
                  </a:cubicBezTo>
                  <a:cubicBezTo>
                    <a:pt x="4142197" y="2601"/>
                    <a:pt x="4142767" y="3978"/>
                    <a:pt x="4142767" y="5414"/>
                  </a:cubicBezTo>
                  <a:lnTo>
                    <a:pt x="4142767" y="2207425"/>
                  </a:lnTo>
                  <a:cubicBezTo>
                    <a:pt x="4142767" y="2208861"/>
                    <a:pt x="4142197" y="2210238"/>
                    <a:pt x="4141182" y="2211253"/>
                  </a:cubicBezTo>
                  <a:cubicBezTo>
                    <a:pt x="4140166" y="2212269"/>
                    <a:pt x="4138789" y="2212839"/>
                    <a:pt x="4137353" y="2212839"/>
                  </a:cubicBezTo>
                  <a:lnTo>
                    <a:pt x="5414" y="2212839"/>
                  </a:lnTo>
                  <a:cubicBezTo>
                    <a:pt x="3978" y="2212839"/>
                    <a:pt x="2601" y="2212269"/>
                    <a:pt x="1586" y="2211253"/>
                  </a:cubicBezTo>
                  <a:cubicBezTo>
                    <a:pt x="570" y="2210238"/>
                    <a:pt x="0" y="2208861"/>
                    <a:pt x="0" y="2207425"/>
                  </a:cubicBezTo>
                  <a:lnTo>
                    <a:pt x="0" y="5414"/>
                  </a:lnTo>
                  <a:cubicBezTo>
                    <a:pt x="0" y="3978"/>
                    <a:pt x="570" y="2601"/>
                    <a:pt x="1586" y="1586"/>
                  </a:cubicBezTo>
                  <a:cubicBezTo>
                    <a:pt x="2601" y="570"/>
                    <a:pt x="3978" y="0"/>
                    <a:pt x="5414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142767" cy="2260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849473" y="1587371"/>
            <a:ext cx="8783646" cy="6324872"/>
          </a:xfrm>
          <a:custGeom>
            <a:avLst/>
            <a:gdLst/>
            <a:ahLst/>
            <a:cxnLst/>
            <a:rect r="r" b="b" t="t" l="l"/>
            <a:pathLst>
              <a:path h="6324872" w="8783646">
                <a:moveTo>
                  <a:pt x="0" y="0"/>
                </a:moveTo>
                <a:lnTo>
                  <a:pt x="8783646" y="0"/>
                </a:lnTo>
                <a:lnTo>
                  <a:pt x="8783646" y="6324872"/>
                </a:lnTo>
                <a:lnTo>
                  <a:pt x="0" y="63248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830564" y="1520696"/>
            <a:ext cx="4649867" cy="2674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62"/>
              </a:lnSpc>
            </a:pPr>
            <a:r>
              <a:rPr lang="en-US" sz="383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Required</a:t>
            </a:r>
          </a:p>
          <a:p>
            <a:pPr algn="ctr">
              <a:lnSpc>
                <a:spcPts val="5362"/>
              </a:lnSpc>
            </a:pPr>
            <a:r>
              <a:rPr lang="en-US" sz="383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input </a:t>
            </a:r>
          </a:p>
          <a:p>
            <a:pPr algn="ctr">
              <a:lnSpc>
                <a:spcPts val="5362"/>
              </a:lnSpc>
            </a:pPr>
            <a:r>
              <a:rPr lang="en-US" sz="383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Torque=0.0156 N.cm</a:t>
            </a:r>
          </a:p>
          <a:p>
            <a:pPr algn="ctr">
              <a:lnSpc>
                <a:spcPts val="5362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709180" y="5076825"/>
            <a:ext cx="6049089" cy="347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2"/>
              </a:lnSpc>
            </a:pPr>
            <a:r>
              <a:rPr lang="en-US" sz="3330" u="sng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The torque of the servo motor</a:t>
            </a:r>
          </a:p>
          <a:p>
            <a:pPr algn="ctr">
              <a:lnSpc>
                <a:spcPts val="4662"/>
              </a:lnSpc>
            </a:pPr>
            <a:r>
              <a:rPr lang="en-US" sz="3330" u="sng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we used was 0.85 N.m</a:t>
            </a:r>
          </a:p>
          <a:p>
            <a:pPr algn="ctr">
              <a:lnSpc>
                <a:spcPts val="4662"/>
              </a:lnSpc>
            </a:pPr>
            <a:r>
              <a:rPr lang="en-US" sz="3330" u="sng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It is easily visible</a:t>
            </a:r>
          </a:p>
          <a:p>
            <a:pPr algn="ctr">
              <a:lnSpc>
                <a:spcPts val="4662"/>
              </a:lnSpc>
            </a:pPr>
            <a:r>
              <a:rPr lang="en-US" sz="3330" u="sng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that our tool is</a:t>
            </a:r>
          </a:p>
          <a:p>
            <a:pPr algn="ctr">
              <a:lnSpc>
                <a:spcPts val="4662"/>
              </a:lnSpc>
            </a:pPr>
            <a:r>
              <a:rPr lang="en-US" sz="3330" u="sng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capable of lifting</a:t>
            </a:r>
          </a:p>
          <a:p>
            <a:pPr algn="ctr">
              <a:lnSpc>
                <a:spcPts val="4242"/>
              </a:lnSpc>
              <a:spcBef>
                <a:spcPct val="0"/>
              </a:spcBef>
            </a:pPr>
            <a:r>
              <a:rPr lang="en-US" sz="3030" u="sng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the mechanism.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1817" y="733375"/>
            <a:ext cx="16713986" cy="8771029"/>
            <a:chOff x="0" y="0"/>
            <a:chExt cx="4402037" cy="23100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02038" cy="2310065"/>
            </a:xfrm>
            <a:custGeom>
              <a:avLst/>
              <a:gdLst/>
              <a:ahLst/>
              <a:cxnLst/>
              <a:rect r="r" b="b" t="t" l="l"/>
              <a:pathLst>
                <a:path h="2310065" w="4402038">
                  <a:moveTo>
                    <a:pt x="5095" y="0"/>
                  </a:moveTo>
                  <a:lnTo>
                    <a:pt x="4396942" y="0"/>
                  </a:lnTo>
                  <a:cubicBezTo>
                    <a:pt x="4399756" y="0"/>
                    <a:pt x="4402038" y="2281"/>
                    <a:pt x="4402038" y="5095"/>
                  </a:cubicBezTo>
                  <a:lnTo>
                    <a:pt x="4402038" y="2304970"/>
                  </a:lnTo>
                  <a:cubicBezTo>
                    <a:pt x="4402038" y="2307784"/>
                    <a:pt x="4399756" y="2310065"/>
                    <a:pt x="4396942" y="2310065"/>
                  </a:cubicBezTo>
                  <a:lnTo>
                    <a:pt x="5095" y="2310065"/>
                  </a:lnTo>
                  <a:cubicBezTo>
                    <a:pt x="2281" y="2310065"/>
                    <a:pt x="0" y="2307784"/>
                    <a:pt x="0" y="2304970"/>
                  </a:cubicBezTo>
                  <a:lnTo>
                    <a:pt x="0" y="5095"/>
                  </a:lnTo>
                  <a:cubicBezTo>
                    <a:pt x="0" y="2281"/>
                    <a:pt x="2281" y="0"/>
                    <a:pt x="5095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402037" cy="2357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17689" y="647650"/>
            <a:ext cx="15852622" cy="770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2"/>
              </a:lnSpc>
              <a:spcBef>
                <a:spcPct val="0"/>
              </a:spcBef>
            </a:pPr>
            <a:r>
              <a:rPr lang="en-US" sz="453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CONTRIBUTION: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332686"/>
            <a:ext cx="15852622" cy="157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2"/>
              </a:lnSpc>
            </a:pPr>
            <a:r>
              <a:rPr lang="en-US" sz="453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Dharmansh Vyas and Dhruv agarwal:                                             </a:t>
            </a:r>
          </a:p>
          <a:p>
            <a:pPr algn="ctr">
              <a:lnSpc>
                <a:spcPts val="6342"/>
              </a:lnSpc>
            </a:pPr>
            <a:r>
              <a:rPr lang="en-US" sz="453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                                   </a:t>
            </a:r>
            <a:r>
              <a:rPr lang="en-US" sz="453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075254"/>
            <a:ext cx="15015867" cy="157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78046" indent="-489023" lvl="1">
              <a:lnSpc>
                <a:spcPts val="6342"/>
              </a:lnSpc>
              <a:buFont typeface="Arial"/>
              <a:buChar char="•"/>
            </a:pPr>
            <a:r>
              <a:rPr lang="en-US" sz="453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Velocity Analysis,Selection of materials, Complete manufacturing of model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0323" y="3447443"/>
            <a:ext cx="15852622" cy="770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2"/>
              </a:lnSpc>
              <a:spcBef>
                <a:spcPct val="0"/>
              </a:spcBef>
            </a:pPr>
            <a:r>
              <a:rPr lang="en-US" sz="453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Gandhe Harshitha :                                                         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1817" y="4132478"/>
            <a:ext cx="15015867" cy="2370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78046" indent="-489023" lvl="1">
              <a:lnSpc>
                <a:spcPts val="6342"/>
              </a:lnSpc>
              <a:buFont typeface="Arial"/>
              <a:buChar char="•"/>
            </a:pPr>
            <a:r>
              <a:rPr lang="en-US" sz="453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Made the CAD model &amp; synthesized the mechanism, ensuring collector head remains always straight throughout motion.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17689" y="5961278"/>
            <a:ext cx="3922990" cy="770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2"/>
              </a:lnSpc>
              <a:spcBef>
                <a:spcPct val="0"/>
              </a:spcBef>
            </a:pPr>
            <a:r>
              <a:rPr lang="en-US" sz="453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Ganesh Gujar 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6646314"/>
            <a:ext cx="16041611" cy="770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78046" indent="-489023" lvl="1">
              <a:lnSpc>
                <a:spcPts val="6342"/>
              </a:lnSpc>
              <a:buFont typeface="Arial"/>
              <a:buChar char="•"/>
            </a:pPr>
            <a:r>
              <a:rPr lang="en-US" sz="453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Selection of design, making CAD model &amp; arduino code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7560332"/>
            <a:ext cx="4733211" cy="770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2"/>
              </a:lnSpc>
              <a:spcBef>
                <a:spcPct val="0"/>
              </a:spcBef>
            </a:pPr>
            <a:r>
              <a:rPr lang="en-US" sz="453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Haravath Sirisha: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8245368"/>
            <a:ext cx="6279170" cy="770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78046" indent="-489023" lvl="1">
              <a:lnSpc>
                <a:spcPts val="6342"/>
              </a:lnSpc>
              <a:buFont typeface="Arial"/>
              <a:buChar char="•"/>
            </a:pPr>
            <a:r>
              <a:rPr lang="en-US" sz="453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Torque calculations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57225" cap="sq">
              <a:solidFill>
                <a:srgbClr val="1E3F48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09974" y="3176616"/>
            <a:ext cx="13084292" cy="1774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34"/>
              </a:lnSpc>
            </a:pPr>
            <a:r>
              <a:rPr lang="en-US" sz="10381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Thank you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117286">
            <a:off x="12579947" y="4223882"/>
            <a:ext cx="3828638" cy="4509103"/>
          </a:xfrm>
          <a:custGeom>
            <a:avLst/>
            <a:gdLst/>
            <a:ahLst/>
            <a:cxnLst/>
            <a:rect r="r" b="b" t="t" l="l"/>
            <a:pathLst>
              <a:path h="4509103" w="3828638">
                <a:moveTo>
                  <a:pt x="0" y="0"/>
                </a:moveTo>
                <a:lnTo>
                  <a:pt x="3828638" y="0"/>
                </a:lnTo>
                <a:lnTo>
                  <a:pt x="3828638" y="4509103"/>
                </a:lnTo>
                <a:lnTo>
                  <a:pt x="0" y="45091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DAGDeA6zb64</dc:identifier>
  <dcterms:modified xsi:type="dcterms:W3CDTF">2011-08-01T06:04:30Z</dcterms:modified>
  <cp:revision>1</cp:revision>
  <dc:title>DesignLabProjectPPT</dc:title>
</cp:coreProperties>
</file>