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2"/>
    <p:sldId id="257" r:id="rId3"/>
    <p:sldId id="267" r:id="rId4"/>
    <p:sldId id="258" r:id="rId5"/>
    <p:sldId id="263" r:id="rId6"/>
    <p:sldId id="268" r:id="rId7"/>
    <p:sldId id="262" r:id="rId8"/>
    <p:sldId id="264" r:id="rId9"/>
    <p:sldId id="266" r:id="rId10"/>
  </p:sldIdLst>
  <p:sldSz cx="18288000" cy="10287000"/>
  <p:notesSz cx="6858000" cy="9144000"/>
  <p:embeddedFontLst>
    <p:embeddedFont>
      <p:font typeface="Public Sans" panose="020B0604020202020204" charset="0"/>
      <p:regular r:id="rId12"/>
    </p:embeddedFont>
    <p:embeddedFont>
      <p:font typeface="Public Sans Bold" panose="020B0604020202020204" charset="0"/>
      <p:regular r:id="rId13"/>
    </p:embeddedFont>
    <p:embeddedFont>
      <p:font typeface="Public Sans Heavy" panose="020B0604020202020204" charset="0"/>
      <p:regular r:id="rId14"/>
    </p:embeddedFont>
    <p:embeddedFont>
      <p:font typeface="Public Sans Medium" panose="020B0604020202020204" charset="0"/>
      <p:regular r:id="rId15"/>
    </p:embeddedFont>
    <p:embeddedFont>
      <p:font typeface="Raleway Heavy"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4BB476-0F35-483A-AE9B-C83AB5CA096A}" v="1" dt="2024-11-18T00:01:20.2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61501" autoAdjust="0"/>
  </p:normalViewPr>
  <p:slideViewPr>
    <p:cSldViewPr>
      <p:cViewPr varScale="1">
        <p:scale>
          <a:sx n="46" d="100"/>
          <a:sy n="46" d="100"/>
        </p:scale>
        <p:origin x="2154"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rmanshi Sangani" userId="2f597afb-9389-4471-981d-f753a3f6211a" providerId="ADAL" clId="{784BB476-0F35-483A-AE9B-C83AB5CA096A}"/>
    <pc:docChg chg="undo custSel modSld">
      <pc:chgData name="Dharmanshi Sangani" userId="2f597afb-9389-4471-981d-f753a3f6211a" providerId="ADAL" clId="{784BB476-0F35-483A-AE9B-C83AB5CA096A}" dt="2024-11-18T00:02:45.141" v="136" actId="1076"/>
      <pc:docMkLst>
        <pc:docMk/>
      </pc:docMkLst>
      <pc:sldChg chg="addSp modSp mod">
        <pc:chgData name="Dharmanshi Sangani" userId="2f597afb-9389-4471-981d-f753a3f6211a" providerId="ADAL" clId="{784BB476-0F35-483A-AE9B-C83AB5CA096A}" dt="2024-11-18T00:02:45.141" v="136" actId="1076"/>
        <pc:sldMkLst>
          <pc:docMk/>
          <pc:sldMk cId="0" sldId="263"/>
        </pc:sldMkLst>
        <pc:spChg chg="mod">
          <ac:chgData name="Dharmanshi Sangani" userId="2f597afb-9389-4471-981d-f753a3f6211a" providerId="ADAL" clId="{784BB476-0F35-483A-AE9B-C83AB5CA096A}" dt="2024-11-18T00:02:45.141" v="136" actId="1076"/>
          <ac:spMkLst>
            <pc:docMk/>
            <pc:sldMk cId="0" sldId="263"/>
            <ac:spMk id="2" creationId="{00000000-0000-0000-0000-000000000000}"/>
          </ac:spMkLst>
        </pc:spChg>
        <pc:spChg chg="mod">
          <ac:chgData name="Dharmanshi Sangani" userId="2f597afb-9389-4471-981d-f753a3f6211a" providerId="ADAL" clId="{784BB476-0F35-483A-AE9B-C83AB5CA096A}" dt="2024-11-18T00:02:45.141" v="136" actId="1076"/>
          <ac:spMkLst>
            <pc:docMk/>
            <pc:sldMk cId="0" sldId="263"/>
            <ac:spMk id="3" creationId="{00000000-0000-0000-0000-000000000000}"/>
          </ac:spMkLst>
        </pc:spChg>
        <pc:spChg chg="mod">
          <ac:chgData name="Dharmanshi Sangani" userId="2f597afb-9389-4471-981d-f753a3f6211a" providerId="ADAL" clId="{784BB476-0F35-483A-AE9B-C83AB5CA096A}" dt="2024-11-18T00:02:45.141" v="136" actId="1076"/>
          <ac:spMkLst>
            <pc:docMk/>
            <pc:sldMk cId="0" sldId="263"/>
            <ac:spMk id="4" creationId="{00000000-0000-0000-0000-000000000000}"/>
          </ac:spMkLst>
        </pc:spChg>
        <pc:spChg chg="mod">
          <ac:chgData name="Dharmanshi Sangani" userId="2f597afb-9389-4471-981d-f753a3f6211a" providerId="ADAL" clId="{784BB476-0F35-483A-AE9B-C83AB5CA096A}" dt="2024-11-18T00:02:45.141" v="136" actId="1076"/>
          <ac:spMkLst>
            <pc:docMk/>
            <pc:sldMk cId="0" sldId="263"/>
            <ac:spMk id="6" creationId="{00000000-0000-0000-0000-000000000000}"/>
          </ac:spMkLst>
        </pc:spChg>
        <pc:spChg chg="mod">
          <ac:chgData name="Dharmanshi Sangani" userId="2f597afb-9389-4471-981d-f753a3f6211a" providerId="ADAL" clId="{784BB476-0F35-483A-AE9B-C83AB5CA096A}" dt="2024-11-18T00:02:45.141" v="136" actId="1076"/>
          <ac:spMkLst>
            <pc:docMk/>
            <pc:sldMk cId="0" sldId="263"/>
            <ac:spMk id="7" creationId="{00000000-0000-0000-0000-000000000000}"/>
          </ac:spMkLst>
        </pc:spChg>
        <pc:spChg chg="mod">
          <ac:chgData name="Dharmanshi Sangani" userId="2f597afb-9389-4471-981d-f753a3f6211a" providerId="ADAL" clId="{784BB476-0F35-483A-AE9B-C83AB5CA096A}" dt="2024-11-18T00:02:45.141" v="136" actId="1076"/>
          <ac:spMkLst>
            <pc:docMk/>
            <pc:sldMk cId="0" sldId="263"/>
            <ac:spMk id="8" creationId="{00000000-0000-0000-0000-000000000000}"/>
          </ac:spMkLst>
        </pc:spChg>
        <pc:spChg chg="mod">
          <ac:chgData name="Dharmanshi Sangani" userId="2f597afb-9389-4471-981d-f753a3f6211a" providerId="ADAL" clId="{784BB476-0F35-483A-AE9B-C83AB5CA096A}" dt="2024-11-18T00:02:45.141" v="136" actId="1076"/>
          <ac:spMkLst>
            <pc:docMk/>
            <pc:sldMk cId="0" sldId="263"/>
            <ac:spMk id="9" creationId="{00000000-0000-0000-0000-000000000000}"/>
          </ac:spMkLst>
        </pc:spChg>
        <pc:spChg chg="mod">
          <ac:chgData name="Dharmanshi Sangani" userId="2f597afb-9389-4471-981d-f753a3f6211a" providerId="ADAL" clId="{784BB476-0F35-483A-AE9B-C83AB5CA096A}" dt="2024-11-18T00:02:45.141" v="136" actId="1076"/>
          <ac:spMkLst>
            <pc:docMk/>
            <pc:sldMk cId="0" sldId="263"/>
            <ac:spMk id="10" creationId="{00000000-0000-0000-0000-000000000000}"/>
          </ac:spMkLst>
        </pc:spChg>
        <pc:spChg chg="mod">
          <ac:chgData name="Dharmanshi Sangani" userId="2f597afb-9389-4471-981d-f753a3f6211a" providerId="ADAL" clId="{784BB476-0F35-483A-AE9B-C83AB5CA096A}" dt="2024-11-18T00:02:45.141" v="136" actId="1076"/>
          <ac:spMkLst>
            <pc:docMk/>
            <pc:sldMk cId="0" sldId="263"/>
            <ac:spMk id="11" creationId="{00000000-0000-0000-0000-000000000000}"/>
          </ac:spMkLst>
        </pc:spChg>
        <pc:spChg chg="add mod">
          <ac:chgData name="Dharmanshi Sangani" userId="2f597afb-9389-4471-981d-f753a3f6211a" providerId="ADAL" clId="{784BB476-0F35-483A-AE9B-C83AB5CA096A}" dt="2024-11-18T00:02:45.141" v="136" actId="1076"/>
          <ac:spMkLst>
            <pc:docMk/>
            <pc:sldMk cId="0" sldId="263"/>
            <ac:spMk id="12" creationId="{EFC79AFB-5C3A-2773-C954-81F7A85EB50E}"/>
          </ac:spMkLst>
        </pc:spChg>
        <pc:spChg chg="add mod">
          <ac:chgData name="Dharmanshi Sangani" userId="2f597afb-9389-4471-981d-f753a3f6211a" providerId="ADAL" clId="{784BB476-0F35-483A-AE9B-C83AB5CA096A}" dt="2024-11-18T00:02:45.141" v="136" actId="1076"/>
          <ac:spMkLst>
            <pc:docMk/>
            <pc:sldMk cId="0" sldId="263"/>
            <ac:spMk id="13" creationId="{F0A6C0C9-463D-97B1-0291-D52DC7CC9DD8}"/>
          </ac:spMkLst>
        </pc:spChg>
        <pc:spChg chg="add mod">
          <ac:chgData name="Dharmanshi Sangani" userId="2f597afb-9389-4471-981d-f753a3f6211a" providerId="ADAL" clId="{784BB476-0F35-483A-AE9B-C83AB5CA096A}" dt="2024-11-18T00:02:45.141" v="136" actId="1076"/>
          <ac:spMkLst>
            <pc:docMk/>
            <pc:sldMk cId="0" sldId="263"/>
            <ac:spMk id="14" creationId="{4F3F32BF-982F-DFAB-F11B-53E34ECBD5B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DF7535-D596-4AC1-AD9A-D924CA502424}" type="datetimeFigureOut">
              <a:rPr lang="en-GB" smtClean="0"/>
              <a:t>09/01/2025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F9C79D-5C5B-4DF8-AF81-E156419D6607}" type="slidenum">
              <a:rPr lang="en-GB" smtClean="0"/>
              <a:t>‹#›</a:t>
            </a:fld>
            <a:endParaRPr lang="en-GB"/>
          </a:p>
        </p:txBody>
      </p:sp>
    </p:spTree>
    <p:extLst>
      <p:ext uri="{BB962C8B-B14F-4D97-AF65-F5344CB8AC3E}">
        <p14:creationId xmlns:p14="http://schemas.microsoft.com/office/powerpoint/2010/main" val="4086669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My name is Dharmanshi Sangani, and I’m excited to share our project on automated testing for an e-commerce site using Playwright.</a:t>
            </a:r>
          </a:p>
        </p:txBody>
      </p:sp>
      <p:sp>
        <p:nvSpPr>
          <p:cNvPr id="4" name="Slide Number Placeholder 3"/>
          <p:cNvSpPr>
            <a:spLocks noGrp="1"/>
          </p:cNvSpPr>
          <p:nvPr>
            <p:ph type="sldNum" sz="quarter" idx="5"/>
          </p:nvPr>
        </p:nvSpPr>
        <p:spPr/>
        <p:txBody>
          <a:bodyPr/>
          <a:lstStyle/>
          <a:p>
            <a:fld id="{ACF9C79D-5C5B-4DF8-AF81-E156419D6607}" type="slidenum">
              <a:rPr lang="en-GB" smtClean="0"/>
              <a:t>1</a:t>
            </a:fld>
            <a:endParaRPr lang="en-GB"/>
          </a:p>
        </p:txBody>
      </p:sp>
    </p:spTree>
    <p:extLst>
      <p:ext uri="{BB962C8B-B14F-4D97-AF65-F5344CB8AC3E}">
        <p14:creationId xmlns:p14="http://schemas.microsoft.com/office/powerpoint/2010/main" val="2202646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"Here’s what we’ll cover today:</a:t>
            </a:r>
          </a:p>
          <a:p>
            <a:pPr>
              <a:buFont typeface="+mj-lt"/>
              <a:buAutoNum type="arabicPeriod"/>
            </a:pPr>
            <a:r>
              <a:rPr lang="en-GB" dirty="0"/>
              <a:t>First, we’ll discuss the </a:t>
            </a:r>
            <a:r>
              <a:rPr lang="en-GB" b="1" dirty="0"/>
              <a:t>Implementation and Architecture</a:t>
            </a:r>
            <a:r>
              <a:rPr lang="en-GB" dirty="0"/>
              <a:t> of the testing framework.</a:t>
            </a:r>
          </a:p>
          <a:p>
            <a:pPr>
              <a:buFont typeface="+mj-lt"/>
              <a:buAutoNum type="arabicPeriod"/>
            </a:pPr>
            <a:r>
              <a:rPr lang="en-GB" dirty="0"/>
              <a:t>Next, I’ll explain </a:t>
            </a:r>
            <a:r>
              <a:rPr lang="en-GB" b="1" dirty="0"/>
              <a:t>Why Playwright</a:t>
            </a:r>
            <a:r>
              <a:rPr lang="en-GB" dirty="0"/>
              <a:t> was chosen as the tool for this project.</a:t>
            </a:r>
          </a:p>
          <a:p>
            <a:pPr>
              <a:buFont typeface="+mj-lt"/>
              <a:buAutoNum type="arabicPeriod"/>
            </a:pPr>
            <a:r>
              <a:rPr lang="en-GB" dirty="0"/>
              <a:t>We’ll then look at </a:t>
            </a:r>
            <a:r>
              <a:rPr lang="en-GB" b="1" dirty="0"/>
              <a:t>Allure Reporting</a:t>
            </a:r>
            <a:r>
              <a:rPr lang="en-GB" dirty="0"/>
              <a:t>, a powerful way to </a:t>
            </a:r>
            <a:r>
              <a:rPr lang="en-GB" dirty="0" err="1"/>
              <a:t>analyze</a:t>
            </a:r>
            <a:r>
              <a:rPr lang="en-GB" dirty="0"/>
              <a:t> and present test results.</a:t>
            </a:r>
          </a:p>
          <a:p>
            <a:pPr>
              <a:buFont typeface="+mj-lt"/>
              <a:buAutoNum type="arabicPeriod"/>
            </a:pPr>
            <a:r>
              <a:rPr lang="en-GB" dirty="0"/>
              <a:t>Finally, I’ll guide you through a quick </a:t>
            </a:r>
            <a:r>
              <a:rPr lang="en-GB" b="1" dirty="0"/>
              <a:t>Demo</a:t>
            </a:r>
            <a:r>
              <a:rPr lang="en-GB" dirty="0"/>
              <a:t> to see it all in action.</a:t>
            </a:r>
            <a:br>
              <a:rPr lang="en-GB" dirty="0"/>
            </a:br>
            <a:r>
              <a:rPr lang="en-GB" dirty="0"/>
              <a:t>By the end of this presentation, you’ll have a clear understanding of how these components work together to create an effective automated testing solution."</a:t>
            </a:r>
          </a:p>
          <a:p>
            <a:endParaRPr lang="en-GB" dirty="0"/>
          </a:p>
        </p:txBody>
      </p:sp>
      <p:sp>
        <p:nvSpPr>
          <p:cNvPr id="4" name="Slide Number Placeholder 3"/>
          <p:cNvSpPr>
            <a:spLocks noGrp="1"/>
          </p:cNvSpPr>
          <p:nvPr>
            <p:ph type="sldNum" sz="quarter" idx="5"/>
          </p:nvPr>
        </p:nvSpPr>
        <p:spPr/>
        <p:txBody>
          <a:bodyPr/>
          <a:lstStyle/>
          <a:p>
            <a:fld id="{ACF9C79D-5C5B-4DF8-AF81-E156419D6607}" type="slidenum">
              <a:rPr lang="en-GB" smtClean="0"/>
              <a:t>2</a:t>
            </a:fld>
            <a:endParaRPr lang="en-GB"/>
          </a:p>
        </p:txBody>
      </p:sp>
    </p:spTree>
    <p:extLst>
      <p:ext uri="{BB962C8B-B14F-4D97-AF65-F5344CB8AC3E}">
        <p14:creationId xmlns:p14="http://schemas.microsoft.com/office/powerpoint/2010/main" val="560108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project focuses on automating key workflows of an e-commerce website.</a:t>
            </a:r>
            <a:br>
              <a:rPr lang="en-GB" dirty="0"/>
            </a:br>
            <a:r>
              <a:rPr lang="en-GB" dirty="0"/>
              <a:t>The first test is the </a:t>
            </a:r>
            <a:r>
              <a:rPr lang="en-GB" b="1" dirty="0"/>
              <a:t>Coupon Test</a:t>
            </a:r>
            <a:r>
              <a:rPr lang="en-GB" dirty="0"/>
              <a:t>. Here, the test logs in as a registered user, purchases a clothing item, applies a discount code, and verifies that the total price reflects the discount and shipping correctly.</a:t>
            </a:r>
            <a:br>
              <a:rPr lang="en-GB" dirty="0"/>
            </a:br>
            <a:r>
              <a:rPr lang="en-GB" dirty="0"/>
              <a:t>The second test is the </a:t>
            </a:r>
            <a:r>
              <a:rPr lang="en-GB" b="1" dirty="0"/>
              <a:t>Order Submission Test</a:t>
            </a:r>
            <a:r>
              <a:rPr lang="en-GB" dirty="0"/>
              <a:t>. In this scenario, the test logs in, completes a purchase, captures the order number, and confirms that it appears in the 'My Orders' section.</a:t>
            </a:r>
            <a:br>
              <a:rPr lang="en-GB" dirty="0"/>
            </a:br>
            <a:r>
              <a:rPr lang="en-GB" dirty="0"/>
              <a:t>These tests ensure the accuracy of key functionalities, mimicking real user interactions."</a:t>
            </a:r>
          </a:p>
        </p:txBody>
      </p:sp>
      <p:sp>
        <p:nvSpPr>
          <p:cNvPr id="4" name="Slide Number Placeholder 3"/>
          <p:cNvSpPr>
            <a:spLocks noGrp="1"/>
          </p:cNvSpPr>
          <p:nvPr>
            <p:ph type="sldNum" sz="quarter" idx="5"/>
          </p:nvPr>
        </p:nvSpPr>
        <p:spPr/>
        <p:txBody>
          <a:bodyPr/>
          <a:lstStyle/>
          <a:p>
            <a:fld id="{ACF9C79D-5C5B-4DF8-AF81-E156419D6607}" type="slidenum">
              <a:rPr lang="en-GB" smtClean="0"/>
              <a:t>3</a:t>
            </a:fld>
            <a:endParaRPr lang="en-GB"/>
          </a:p>
        </p:txBody>
      </p:sp>
    </p:spTree>
    <p:extLst>
      <p:ext uri="{BB962C8B-B14F-4D97-AF65-F5344CB8AC3E}">
        <p14:creationId xmlns:p14="http://schemas.microsoft.com/office/powerpoint/2010/main" val="3969957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achieve these goals, we leveraged a range of tools and frameworks:</a:t>
            </a:r>
          </a:p>
          <a:p>
            <a:pPr>
              <a:buFont typeface="Arial" panose="020B0604020202020204" pitchFamily="34" charset="0"/>
              <a:buChar char="•"/>
            </a:pPr>
            <a:r>
              <a:rPr lang="en-GB" b="1" dirty="0"/>
              <a:t>Playwright</a:t>
            </a:r>
            <a:r>
              <a:rPr lang="en-GB" dirty="0"/>
              <a:t>, a modern framework for end-to-end web testing, was our main tool.</a:t>
            </a:r>
          </a:p>
          <a:p>
            <a:pPr>
              <a:buFont typeface="Arial" panose="020B0604020202020204" pitchFamily="34" charset="0"/>
              <a:buChar char="•"/>
            </a:pPr>
            <a:r>
              <a:rPr lang="en-GB" dirty="0"/>
              <a:t>We used </a:t>
            </a:r>
            <a:r>
              <a:rPr lang="en-GB" b="1" dirty="0"/>
              <a:t>TypeScript</a:t>
            </a:r>
            <a:r>
              <a:rPr lang="en-GB" dirty="0"/>
              <a:t>, a strongly-typed superset of JavaScript, for better reliability and maintainability in coding.</a:t>
            </a:r>
          </a:p>
          <a:p>
            <a:pPr>
              <a:buFont typeface="Arial" panose="020B0604020202020204" pitchFamily="34" charset="0"/>
              <a:buChar char="•"/>
            </a:pPr>
            <a:r>
              <a:rPr lang="en-GB" dirty="0"/>
              <a:t>Development and debugging were done in </a:t>
            </a:r>
            <a:r>
              <a:rPr lang="en-GB" b="1" dirty="0"/>
              <a:t>Visual Studio Code</a:t>
            </a:r>
            <a:r>
              <a:rPr lang="en-GB" dirty="0"/>
              <a:t>, a highly efficient environment.</a:t>
            </a:r>
          </a:p>
          <a:p>
            <a:pPr>
              <a:buFont typeface="Arial" panose="020B0604020202020204" pitchFamily="34" charset="0"/>
              <a:buChar char="•"/>
            </a:pPr>
            <a:r>
              <a:rPr lang="en-GB" dirty="0"/>
              <a:t>Lastly, we utilized </a:t>
            </a:r>
            <a:r>
              <a:rPr lang="en-GB" b="1" dirty="0"/>
              <a:t>Playwright Test Runner</a:t>
            </a:r>
            <a:r>
              <a:rPr lang="en-GB" dirty="0"/>
              <a:t> for executing tests and </a:t>
            </a:r>
            <a:r>
              <a:rPr lang="en-GB" b="1" dirty="0"/>
              <a:t>Allure Reporting</a:t>
            </a:r>
            <a:r>
              <a:rPr lang="en-GB" dirty="0"/>
              <a:t> for presenting results.</a:t>
            </a:r>
            <a:br>
              <a:rPr lang="en-GB" dirty="0"/>
            </a:br>
            <a:r>
              <a:rPr lang="en-GB" dirty="0"/>
              <a:t>Together, these tools provided a comprehensive and efficient framework for automated testing."</a:t>
            </a:r>
          </a:p>
          <a:p>
            <a:endParaRPr lang="en-GB" dirty="0"/>
          </a:p>
        </p:txBody>
      </p:sp>
      <p:sp>
        <p:nvSpPr>
          <p:cNvPr id="4" name="Slide Number Placeholder 3"/>
          <p:cNvSpPr>
            <a:spLocks noGrp="1"/>
          </p:cNvSpPr>
          <p:nvPr>
            <p:ph type="sldNum" sz="quarter" idx="5"/>
          </p:nvPr>
        </p:nvSpPr>
        <p:spPr/>
        <p:txBody>
          <a:bodyPr/>
          <a:lstStyle/>
          <a:p>
            <a:fld id="{ACF9C79D-5C5B-4DF8-AF81-E156419D6607}" type="slidenum">
              <a:rPr lang="en-GB" smtClean="0"/>
              <a:t>4</a:t>
            </a:fld>
            <a:endParaRPr lang="en-GB"/>
          </a:p>
        </p:txBody>
      </p:sp>
    </p:spTree>
    <p:extLst>
      <p:ext uri="{BB962C8B-B14F-4D97-AF65-F5344CB8AC3E}">
        <p14:creationId xmlns:p14="http://schemas.microsoft.com/office/powerpoint/2010/main" val="2106052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"Playwright was chosen for its unique capabilities:</a:t>
            </a:r>
          </a:p>
          <a:p>
            <a:pPr>
              <a:buFont typeface="Arial" panose="020B0604020202020204" pitchFamily="34" charset="0"/>
              <a:buChar char="•"/>
            </a:pPr>
            <a:r>
              <a:rPr lang="en-GB" dirty="0"/>
              <a:t>It supports </a:t>
            </a:r>
            <a:r>
              <a:rPr lang="en-GB" b="1" dirty="0"/>
              <a:t>cross-browser testing</a:t>
            </a:r>
            <a:r>
              <a:rPr lang="en-GB" dirty="0"/>
              <a:t> for Chromium, Firefox, and WebKit, ensuring broad coverage.</a:t>
            </a:r>
          </a:p>
          <a:p>
            <a:pPr>
              <a:buFont typeface="Arial" panose="020B0604020202020204" pitchFamily="34" charset="0"/>
              <a:buChar char="•"/>
            </a:pPr>
            <a:r>
              <a:rPr lang="en-GB" dirty="0"/>
              <a:t>Its ability to handle </a:t>
            </a:r>
            <a:r>
              <a:rPr lang="en-GB" b="1" dirty="0"/>
              <a:t>dynamic waits</a:t>
            </a:r>
            <a:r>
              <a:rPr lang="en-GB" dirty="0"/>
              <a:t> makes tests more reliable and resilient.</a:t>
            </a:r>
          </a:p>
          <a:p>
            <a:pPr>
              <a:buFont typeface="Arial" panose="020B0604020202020204" pitchFamily="34" charset="0"/>
              <a:buChar char="•"/>
            </a:pPr>
            <a:r>
              <a:rPr lang="en-GB" dirty="0"/>
              <a:t>Features like </a:t>
            </a:r>
            <a:r>
              <a:rPr lang="en-GB" b="1" dirty="0"/>
              <a:t>auto-waiting</a:t>
            </a:r>
            <a:r>
              <a:rPr lang="en-GB" dirty="0"/>
              <a:t> and </a:t>
            </a:r>
            <a:r>
              <a:rPr lang="en-GB" b="1" dirty="0"/>
              <a:t>trace viewer</a:t>
            </a:r>
            <a:r>
              <a:rPr lang="en-GB" dirty="0"/>
              <a:t> streamline debugging and reduce time spent on troubleshooting.</a:t>
            </a:r>
          </a:p>
          <a:p>
            <a:pPr>
              <a:buFont typeface="Arial" panose="020B0604020202020204" pitchFamily="34" charset="0"/>
              <a:buChar char="•"/>
            </a:pPr>
            <a:r>
              <a:rPr lang="en-GB" dirty="0"/>
              <a:t>Built-in tools and </a:t>
            </a:r>
            <a:r>
              <a:rPr lang="en-GB" b="1" dirty="0"/>
              <a:t>parallel execution</a:t>
            </a:r>
            <a:r>
              <a:rPr lang="en-GB" dirty="0"/>
              <a:t> significantly cut down test run times, making the framework both powerful and efficient."</a:t>
            </a:r>
          </a:p>
          <a:p>
            <a:endParaRPr lang="en-GB" dirty="0"/>
          </a:p>
        </p:txBody>
      </p:sp>
      <p:sp>
        <p:nvSpPr>
          <p:cNvPr id="4" name="Slide Number Placeholder 3"/>
          <p:cNvSpPr>
            <a:spLocks noGrp="1"/>
          </p:cNvSpPr>
          <p:nvPr>
            <p:ph type="sldNum" sz="quarter" idx="5"/>
          </p:nvPr>
        </p:nvSpPr>
        <p:spPr/>
        <p:txBody>
          <a:bodyPr/>
          <a:lstStyle/>
          <a:p>
            <a:fld id="{ACF9C79D-5C5B-4DF8-AF81-E156419D6607}" type="slidenum">
              <a:rPr lang="en-GB" smtClean="0"/>
              <a:t>5</a:t>
            </a:fld>
            <a:endParaRPr lang="en-GB"/>
          </a:p>
        </p:txBody>
      </p:sp>
    </p:spTree>
    <p:extLst>
      <p:ext uri="{BB962C8B-B14F-4D97-AF65-F5344CB8AC3E}">
        <p14:creationId xmlns:p14="http://schemas.microsoft.com/office/powerpoint/2010/main" val="678756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dive into the implementation:</a:t>
            </a:r>
          </a:p>
          <a:p>
            <a:pPr>
              <a:buFont typeface="Arial" panose="020B0604020202020204" pitchFamily="34" charset="0"/>
              <a:buChar char="•"/>
            </a:pPr>
            <a:r>
              <a:rPr lang="en-GB" dirty="0"/>
              <a:t>In the </a:t>
            </a:r>
            <a:r>
              <a:rPr lang="en-GB" b="1" dirty="0"/>
              <a:t>Before Each</a:t>
            </a:r>
            <a:r>
              <a:rPr lang="en-GB" dirty="0"/>
              <a:t> phase, we log in to set up preconditions and capture screenshots for any failures.</a:t>
            </a:r>
          </a:p>
          <a:p>
            <a:pPr>
              <a:buFont typeface="Arial" panose="020B0604020202020204" pitchFamily="34" charset="0"/>
              <a:buChar char="•"/>
            </a:pPr>
            <a:r>
              <a:rPr lang="en-GB" dirty="0"/>
              <a:t>The </a:t>
            </a:r>
            <a:r>
              <a:rPr lang="en-GB" b="1" dirty="0"/>
              <a:t>After Each</a:t>
            </a:r>
            <a:r>
              <a:rPr lang="en-GB" dirty="0"/>
              <a:t> phase verifies the expected outcomes using assertions.</a:t>
            </a:r>
          </a:p>
          <a:p>
            <a:pPr>
              <a:buFont typeface="Arial" panose="020B0604020202020204" pitchFamily="34" charset="0"/>
              <a:buChar char="•"/>
            </a:pPr>
            <a:r>
              <a:rPr lang="en-GB" dirty="0"/>
              <a:t>We utilized the </a:t>
            </a:r>
            <a:r>
              <a:rPr lang="en-GB" b="1" dirty="0"/>
              <a:t>Page Object Model (POM)</a:t>
            </a:r>
            <a:r>
              <a:rPr lang="en-GB" dirty="0"/>
              <a:t> design pattern to enhance test structure.</a:t>
            </a:r>
          </a:p>
          <a:p>
            <a:pPr marL="742950" lvl="1" indent="-285750">
              <a:buFont typeface="Arial" panose="020B0604020202020204" pitchFamily="34" charset="0"/>
              <a:buChar char="•"/>
            </a:pPr>
            <a:r>
              <a:rPr lang="en-GB" dirty="0"/>
              <a:t>Locators are initialized in the constructor, ensuring they are tied to the correct page instance.</a:t>
            </a:r>
          </a:p>
          <a:p>
            <a:pPr marL="742950" lvl="1" indent="-285750">
              <a:buFont typeface="Arial" panose="020B0604020202020204" pitchFamily="34" charset="0"/>
              <a:buChar char="•"/>
            </a:pPr>
            <a:r>
              <a:rPr lang="en-GB" dirty="0"/>
              <a:t>Service methods perform actions like entering text or clicking buttons but don’t include assertions, keeping logic reusable.</a:t>
            </a:r>
          </a:p>
          <a:p>
            <a:pPr marL="742950" lvl="1" indent="-285750">
              <a:buFont typeface="Arial" panose="020B0604020202020204" pitchFamily="34" charset="0"/>
              <a:buChar char="•"/>
            </a:pPr>
            <a:r>
              <a:rPr lang="en-GB" dirty="0"/>
              <a:t>This separation improves maintainability and allows the same class to be reused across multiple test cases, enhancing efficiency."</a:t>
            </a:r>
          </a:p>
          <a:p>
            <a:endParaRPr lang="en-GB" dirty="0"/>
          </a:p>
        </p:txBody>
      </p:sp>
      <p:sp>
        <p:nvSpPr>
          <p:cNvPr id="4" name="Slide Number Placeholder 3"/>
          <p:cNvSpPr>
            <a:spLocks noGrp="1"/>
          </p:cNvSpPr>
          <p:nvPr>
            <p:ph type="sldNum" sz="quarter" idx="5"/>
          </p:nvPr>
        </p:nvSpPr>
        <p:spPr/>
        <p:txBody>
          <a:bodyPr/>
          <a:lstStyle/>
          <a:p>
            <a:fld id="{ACF9C79D-5C5B-4DF8-AF81-E156419D6607}" type="slidenum">
              <a:rPr lang="en-GB" smtClean="0"/>
              <a:t>6</a:t>
            </a:fld>
            <a:endParaRPr lang="en-GB"/>
          </a:p>
        </p:txBody>
      </p:sp>
    </p:spTree>
    <p:extLst>
      <p:ext uri="{BB962C8B-B14F-4D97-AF65-F5344CB8AC3E}">
        <p14:creationId xmlns:p14="http://schemas.microsoft.com/office/powerpoint/2010/main" val="3399575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"Reporting is a crucial aspect of testing, and we chose </a:t>
            </a:r>
            <a:r>
              <a:rPr lang="en-GB" b="1" dirty="0"/>
              <a:t>Allure Reporting</a:t>
            </a:r>
            <a:r>
              <a:rPr lang="en-GB" dirty="0"/>
              <a:t> for its clarity and versatility.</a:t>
            </a:r>
          </a:p>
          <a:p>
            <a:pPr>
              <a:buFont typeface="Arial" panose="020B0604020202020204" pitchFamily="34" charset="0"/>
              <a:buChar char="•"/>
            </a:pPr>
            <a:r>
              <a:rPr lang="en-GB" dirty="0"/>
              <a:t>It provides detailed test reports that integrate seamlessly with CI/CD pipelines, giving us a comprehensive view of results.</a:t>
            </a:r>
          </a:p>
          <a:p>
            <a:pPr>
              <a:buFont typeface="Arial" panose="020B0604020202020204" pitchFamily="34" charset="0"/>
              <a:buChar char="•"/>
            </a:pPr>
            <a:r>
              <a:rPr lang="en-GB" dirty="0"/>
              <a:t>The visually appealing interface makes it easier to understand test outcomes at a glance.</a:t>
            </a:r>
          </a:p>
          <a:p>
            <a:pPr>
              <a:buFont typeface="Arial" panose="020B0604020202020204" pitchFamily="34" charset="0"/>
              <a:buChar char="•"/>
            </a:pPr>
            <a:r>
              <a:rPr lang="en-GB" dirty="0"/>
              <a:t>It supports attachments like screenshots and logs, making debugging straightforward.</a:t>
            </a:r>
            <a:br>
              <a:rPr lang="en-GB" dirty="0"/>
            </a:br>
            <a:r>
              <a:rPr lang="en-GB" dirty="0"/>
              <a:t>These features make Allure Reporting an invaluable part of our testing framework."</a:t>
            </a:r>
          </a:p>
          <a:p>
            <a:endParaRPr lang="en-GB" dirty="0"/>
          </a:p>
        </p:txBody>
      </p:sp>
      <p:sp>
        <p:nvSpPr>
          <p:cNvPr id="4" name="Slide Number Placeholder 3"/>
          <p:cNvSpPr>
            <a:spLocks noGrp="1"/>
          </p:cNvSpPr>
          <p:nvPr>
            <p:ph type="sldNum" sz="quarter" idx="5"/>
          </p:nvPr>
        </p:nvSpPr>
        <p:spPr/>
        <p:txBody>
          <a:bodyPr/>
          <a:lstStyle/>
          <a:p>
            <a:fld id="{ACF9C79D-5C5B-4DF8-AF81-E156419D6607}" type="slidenum">
              <a:rPr lang="en-GB" smtClean="0"/>
              <a:t>8</a:t>
            </a:fld>
            <a:endParaRPr lang="en-GB"/>
          </a:p>
        </p:txBody>
      </p:sp>
    </p:spTree>
    <p:extLst>
      <p:ext uri="{BB962C8B-B14F-4D97-AF65-F5344CB8AC3E}">
        <p14:creationId xmlns:p14="http://schemas.microsoft.com/office/powerpoint/2010/main" val="1755608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14057237" y="6754074"/>
            <a:ext cx="3202063" cy="4114800"/>
          </a:xfrm>
          <a:custGeom>
            <a:avLst/>
            <a:gdLst/>
            <a:ahLst/>
            <a:cxnLst/>
            <a:rect l="l" t="t" r="r" b="b"/>
            <a:pathLst>
              <a:path w="3202063" h="4114800">
                <a:moveTo>
                  <a:pt x="0" y="0"/>
                </a:moveTo>
                <a:lnTo>
                  <a:pt x="3202063" y="0"/>
                </a:lnTo>
                <a:lnTo>
                  <a:pt x="3202063"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3" name="TextBox 3"/>
          <p:cNvSpPr txBox="1"/>
          <p:nvPr/>
        </p:nvSpPr>
        <p:spPr>
          <a:xfrm>
            <a:off x="895350" y="1628775"/>
            <a:ext cx="12916225" cy="4619625"/>
          </a:xfrm>
          <a:prstGeom prst="rect">
            <a:avLst/>
          </a:prstGeom>
        </p:spPr>
        <p:txBody>
          <a:bodyPr lIns="0" tIns="0" rIns="0" bIns="0" rtlCol="0" anchor="t">
            <a:spAutoFit/>
          </a:bodyPr>
          <a:lstStyle/>
          <a:p>
            <a:pPr algn="l">
              <a:lnSpc>
                <a:spcPts val="11550"/>
              </a:lnSpc>
            </a:pPr>
            <a:r>
              <a:rPr lang="en-US" sz="15000" b="1" spc="-1500" dirty="0">
                <a:solidFill>
                  <a:srgbClr val="272727"/>
                </a:solidFill>
                <a:latin typeface="Public Sans Medium"/>
                <a:ea typeface="Public Sans Medium"/>
                <a:cs typeface="Public Sans Medium"/>
                <a:sym typeface="Public Sans Medium"/>
              </a:rPr>
              <a:t>E-Commerce Site</a:t>
            </a:r>
          </a:p>
          <a:p>
            <a:pPr algn="l">
              <a:lnSpc>
                <a:spcPts val="11550"/>
              </a:lnSpc>
            </a:pPr>
            <a:r>
              <a:rPr lang="en-US" sz="15000" b="1" spc="-1500" dirty="0">
                <a:solidFill>
                  <a:srgbClr val="272727"/>
                </a:solidFill>
                <a:latin typeface="Public Sans Medium"/>
                <a:ea typeface="Public Sans Medium"/>
                <a:cs typeface="Public Sans Medium"/>
                <a:sym typeface="Public Sans Medium"/>
              </a:rPr>
              <a:t>Automated Testing</a:t>
            </a:r>
          </a:p>
        </p:txBody>
      </p:sp>
      <p:sp>
        <p:nvSpPr>
          <p:cNvPr id="4" name="TextBox 4"/>
          <p:cNvSpPr txBox="1"/>
          <p:nvPr/>
        </p:nvSpPr>
        <p:spPr>
          <a:xfrm>
            <a:off x="1028700" y="8746827"/>
            <a:ext cx="5137210" cy="359073"/>
          </a:xfrm>
          <a:prstGeom prst="rect">
            <a:avLst/>
          </a:prstGeom>
        </p:spPr>
        <p:txBody>
          <a:bodyPr lIns="0" tIns="0" rIns="0" bIns="0" rtlCol="0" anchor="t">
            <a:spAutoFit/>
          </a:bodyPr>
          <a:lstStyle/>
          <a:p>
            <a:pPr algn="l">
              <a:lnSpc>
                <a:spcPts val="2799"/>
              </a:lnSpc>
            </a:pPr>
            <a:r>
              <a:rPr lang="en-US" sz="2400" dirty="0">
                <a:solidFill>
                  <a:srgbClr val="272727"/>
                </a:solidFill>
                <a:latin typeface="Public Sans"/>
                <a:ea typeface="Public Sans"/>
                <a:cs typeface="Public Sans"/>
                <a:sym typeface="Public Sans"/>
              </a:rPr>
              <a:t>Dharmanshi Sangani</a:t>
            </a:r>
          </a:p>
        </p:txBody>
      </p:sp>
      <p:sp>
        <p:nvSpPr>
          <p:cNvPr id="5" name="TextBox 5"/>
          <p:cNvSpPr txBox="1"/>
          <p:nvPr/>
        </p:nvSpPr>
        <p:spPr>
          <a:xfrm>
            <a:off x="1028700" y="8403435"/>
            <a:ext cx="3202062" cy="373244"/>
          </a:xfrm>
          <a:prstGeom prst="rect">
            <a:avLst/>
          </a:prstGeom>
        </p:spPr>
        <p:txBody>
          <a:bodyPr wrap="square" lIns="0" tIns="0" rIns="0" bIns="0" rtlCol="0" anchor="t">
            <a:spAutoFit/>
          </a:bodyPr>
          <a:lstStyle/>
          <a:p>
            <a:pPr algn="l">
              <a:lnSpc>
                <a:spcPts val="2879"/>
              </a:lnSpc>
            </a:pPr>
            <a:r>
              <a:rPr lang="en-US" sz="3200" b="1" dirty="0">
                <a:solidFill>
                  <a:srgbClr val="272727"/>
                </a:solidFill>
                <a:latin typeface="Public Sans Bold"/>
                <a:ea typeface="Public Sans Bold"/>
                <a:cs typeface="Public Sans Bold"/>
                <a:sym typeface="Public Sans Bold"/>
              </a:rPr>
              <a:t>PRESENTED BY</a:t>
            </a:r>
          </a:p>
        </p:txBody>
      </p:sp>
      <p:sp>
        <p:nvSpPr>
          <p:cNvPr id="6" name="TextBox 6"/>
          <p:cNvSpPr txBox="1"/>
          <p:nvPr/>
        </p:nvSpPr>
        <p:spPr>
          <a:xfrm>
            <a:off x="14361926" y="1759681"/>
            <a:ext cx="2897374" cy="371475"/>
          </a:xfrm>
          <a:prstGeom prst="rect">
            <a:avLst/>
          </a:prstGeom>
        </p:spPr>
        <p:txBody>
          <a:bodyPr lIns="0" tIns="0" rIns="0" bIns="0" rtlCol="0" anchor="t">
            <a:spAutoFit/>
          </a:bodyPr>
          <a:lstStyle/>
          <a:p>
            <a:pPr algn="r">
              <a:lnSpc>
                <a:spcPts val="2879"/>
              </a:lnSpc>
            </a:pPr>
            <a:r>
              <a:rPr lang="en-US" sz="2400" b="1">
                <a:solidFill>
                  <a:srgbClr val="272727"/>
                </a:solidFill>
                <a:latin typeface="Public Sans Bold"/>
                <a:ea typeface="Public Sans Bold"/>
                <a:cs typeface="Public Sans Bold"/>
                <a:sym typeface="Public Sans Bold"/>
              </a:rPr>
              <a:t>nFocus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4E2DD"/>
        </a:solidFill>
        <a:effectLst/>
      </p:bgPr>
    </p:bg>
    <p:spTree>
      <p:nvGrpSpPr>
        <p:cNvPr id="1" name=""/>
        <p:cNvGrpSpPr/>
        <p:nvPr/>
      </p:nvGrpSpPr>
      <p:grpSpPr>
        <a:xfrm>
          <a:off x="0" y="0"/>
          <a:ext cx="0" cy="0"/>
          <a:chOff x="0" y="0"/>
          <a:chExt cx="0" cy="0"/>
        </a:xfrm>
      </p:grpSpPr>
      <p:sp>
        <p:nvSpPr>
          <p:cNvPr id="4" name="TextBox 4"/>
          <p:cNvSpPr txBox="1"/>
          <p:nvPr/>
        </p:nvSpPr>
        <p:spPr>
          <a:xfrm>
            <a:off x="1028700" y="1009650"/>
            <a:ext cx="11655758" cy="1238250"/>
          </a:xfrm>
          <a:prstGeom prst="rect">
            <a:avLst/>
          </a:prstGeom>
        </p:spPr>
        <p:txBody>
          <a:bodyPr lIns="0" tIns="0" rIns="0" bIns="0" rtlCol="0" anchor="t">
            <a:spAutoFit/>
          </a:bodyPr>
          <a:lstStyle/>
          <a:p>
            <a:pPr algn="l">
              <a:lnSpc>
                <a:spcPts val="9600"/>
              </a:lnSpc>
            </a:pPr>
            <a:r>
              <a:rPr lang="en-US" sz="8000" spc="-800" dirty="0">
                <a:solidFill>
                  <a:srgbClr val="272727"/>
                </a:solidFill>
                <a:latin typeface="Public Sans"/>
                <a:ea typeface="Public Sans"/>
                <a:cs typeface="Public Sans"/>
                <a:sym typeface="Public Sans"/>
              </a:rPr>
              <a:t>Agenda</a:t>
            </a:r>
          </a:p>
        </p:txBody>
      </p:sp>
      <p:sp>
        <p:nvSpPr>
          <p:cNvPr id="2" name="Freeform 2">
            <a:extLst>
              <a:ext uri="{FF2B5EF4-FFF2-40B4-BE49-F238E27FC236}">
                <a16:creationId xmlns:a16="http://schemas.microsoft.com/office/drawing/2014/main" id="{EA797ECA-960A-D03B-1DAF-F8AEF09295ED}"/>
              </a:ext>
            </a:extLst>
          </p:cNvPr>
          <p:cNvSpPr/>
          <p:nvPr/>
        </p:nvSpPr>
        <p:spPr>
          <a:xfrm>
            <a:off x="1028700" y="3238500"/>
            <a:ext cx="616017" cy="617140"/>
          </a:xfrm>
          <a:custGeom>
            <a:avLst/>
            <a:gdLst/>
            <a:ahLst/>
            <a:cxnLst/>
            <a:rect l="l" t="t" r="r" b="b"/>
            <a:pathLst>
              <a:path w="616017" h="617140">
                <a:moveTo>
                  <a:pt x="0" y="0"/>
                </a:moveTo>
                <a:lnTo>
                  <a:pt x="616018" y="0"/>
                </a:lnTo>
                <a:lnTo>
                  <a:pt x="616018" y="617140"/>
                </a:lnTo>
                <a:lnTo>
                  <a:pt x="0" y="61714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3" name="TextBox 6">
            <a:extLst>
              <a:ext uri="{FF2B5EF4-FFF2-40B4-BE49-F238E27FC236}">
                <a16:creationId xmlns:a16="http://schemas.microsoft.com/office/drawing/2014/main" id="{9866C03E-504D-AAB7-2552-FFD0CDF8E0C1}"/>
              </a:ext>
            </a:extLst>
          </p:cNvPr>
          <p:cNvSpPr txBox="1"/>
          <p:nvPr/>
        </p:nvSpPr>
        <p:spPr>
          <a:xfrm>
            <a:off x="2813713" y="5599087"/>
            <a:ext cx="13416855" cy="410369"/>
          </a:xfrm>
          <a:prstGeom prst="rect">
            <a:avLst/>
          </a:prstGeom>
        </p:spPr>
        <p:txBody>
          <a:bodyPr lIns="0" tIns="0" rIns="0" bIns="0" rtlCol="0" anchor="t">
            <a:spAutoFit/>
          </a:bodyPr>
          <a:lstStyle/>
          <a:p>
            <a:pPr algn="just">
              <a:lnSpc>
                <a:spcPts val="3219"/>
              </a:lnSpc>
            </a:pPr>
            <a:r>
              <a:rPr lang="en-US" sz="2800" dirty="0">
                <a:solidFill>
                  <a:srgbClr val="272727"/>
                </a:solidFill>
                <a:latin typeface="Public Sans"/>
                <a:ea typeface="Public Sans"/>
                <a:cs typeface="Public Sans"/>
                <a:sym typeface="Public Sans"/>
              </a:rPr>
              <a:t>Implementation &amp; Architecture</a:t>
            </a:r>
          </a:p>
        </p:txBody>
      </p:sp>
      <p:sp>
        <p:nvSpPr>
          <p:cNvPr id="7" name="Freeform 2">
            <a:extLst>
              <a:ext uri="{FF2B5EF4-FFF2-40B4-BE49-F238E27FC236}">
                <a16:creationId xmlns:a16="http://schemas.microsoft.com/office/drawing/2014/main" id="{08652242-FD76-A415-1330-03BB6E827750}"/>
              </a:ext>
            </a:extLst>
          </p:cNvPr>
          <p:cNvSpPr/>
          <p:nvPr/>
        </p:nvSpPr>
        <p:spPr>
          <a:xfrm>
            <a:off x="1028700" y="5492738"/>
            <a:ext cx="616017" cy="617140"/>
          </a:xfrm>
          <a:custGeom>
            <a:avLst/>
            <a:gdLst/>
            <a:ahLst/>
            <a:cxnLst/>
            <a:rect l="l" t="t" r="r" b="b"/>
            <a:pathLst>
              <a:path w="616017" h="617140">
                <a:moveTo>
                  <a:pt x="0" y="0"/>
                </a:moveTo>
                <a:lnTo>
                  <a:pt x="616018" y="0"/>
                </a:lnTo>
                <a:lnTo>
                  <a:pt x="616018" y="617140"/>
                </a:lnTo>
                <a:lnTo>
                  <a:pt x="0" y="61714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8" name="TextBox 6">
            <a:extLst>
              <a:ext uri="{FF2B5EF4-FFF2-40B4-BE49-F238E27FC236}">
                <a16:creationId xmlns:a16="http://schemas.microsoft.com/office/drawing/2014/main" id="{D4BD7C42-C7C5-FBC7-EF26-E0231323B683}"/>
              </a:ext>
            </a:extLst>
          </p:cNvPr>
          <p:cNvSpPr txBox="1"/>
          <p:nvPr/>
        </p:nvSpPr>
        <p:spPr>
          <a:xfrm>
            <a:off x="2813712" y="4504531"/>
            <a:ext cx="13416855" cy="410369"/>
          </a:xfrm>
          <a:prstGeom prst="rect">
            <a:avLst/>
          </a:prstGeom>
        </p:spPr>
        <p:txBody>
          <a:bodyPr lIns="0" tIns="0" rIns="0" bIns="0" rtlCol="0" anchor="t">
            <a:spAutoFit/>
          </a:bodyPr>
          <a:lstStyle/>
          <a:p>
            <a:pPr algn="just">
              <a:lnSpc>
                <a:spcPts val="3219"/>
              </a:lnSpc>
            </a:pPr>
            <a:r>
              <a:rPr lang="en-US" sz="2800" dirty="0">
                <a:solidFill>
                  <a:srgbClr val="272727"/>
                </a:solidFill>
                <a:latin typeface="Public Sans"/>
                <a:ea typeface="Public Sans"/>
                <a:cs typeface="Public Sans"/>
                <a:sym typeface="Public Sans"/>
              </a:rPr>
              <a:t>Why Playwright?</a:t>
            </a:r>
          </a:p>
        </p:txBody>
      </p:sp>
      <p:sp>
        <p:nvSpPr>
          <p:cNvPr id="9" name="TextBox 6">
            <a:extLst>
              <a:ext uri="{FF2B5EF4-FFF2-40B4-BE49-F238E27FC236}">
                <a16:creationId xmlns:a16="http://schemas.microsoft.com/office/drawing/2014/main" id="{A36F1A92-3A29-F7A9-9088-6705357B91B5}"/>
              </a:ext>
            </a:extLst>
          </p:cNvPr>
          <p:cNvSpPr txBox="1"/>
          <p:nvPr/>
        </p:nvSpPr>
        <p:spPr>
          <a:xfrm>
            <a:off x="2813713" y="6802136"/>
            <a:ext cx="13416855" cy="410369"/>
          </a:xfrm>
          <a:prstGeom prst="rect">
            <a:avLst/>
          </a:prstGeom>
        </p:spPr>
        <p:txBody>
          <a:bodyPr lIns="0" tIns="0" rIns="0" bIns="0" rtlCol="0" anchor="t">
            <a:spAutoFit/>
          </a:bodyPr>
          <a:lstStyle/>
          <a:p>
            <a:pPr algn="just">
              <a:lnSpc>
                <a:spcPts val="3219"/>
              </a:lnSpc>
            </a:pPr>
            <a:r>
              <a:rPr lang="en-US" sz="2800" dirty="0">
                <a:solidFill>
                  <a:srgbClr val="272727"/>
                </a:solidFill>
                <a:latin typeface="Public Sans"/>
                <a:ea typeface="Public Sans"/>
                <a:cs typeface="Public Sans"/>
                <a:sym typeface="Public Sans"/>
              </a:rPr>
              <a:t>Allure Reporting</a:t>
            </a:r>
          </a:p>
        </p:txBody>
      </p:sp>
      <p:sp>
        <p:nvSpPr>
          <p:cNvPr id="10" name="Freeform 2">
            <a:extLst>
              <a:ext uri="{FF2B5EF4-FFF2-40B4-BE49-F238E27FC236}">
                <a16:creationId xmlns:a16="http://schemas.microsoft.com/office/drawing/2014/main" id="{5DEB7278-5828-CB02-11E7-10D5B4F88675}"/>
              </a:ext>
            </a:extLst>
          </p:cNvPr>
          <p:cNvSpPr/>
          <p:nvPr/>
        </p:nvSpPr>
        <p:spPr>
          <a:xfrm>
            <a:off x="1028700" y="6695787"/>
            <a:ext cx="616017" cy="617140"/>
          </a:xfrm>
          <a:custGeom>
            <a:avLst/>
            <a:gdLst/>
            <a:ahLst/>
            <a:cxnLst/>
            <a:rect l="l" t="t" r="r" b="b"/>
            <a:pathLst>
              <a:path w="616017" h="617140">
                <a:moveTo>
                  <a:pt x="0" y="0"/>
                </a:moveTo>
                <a:lnTo>
                  <a:pt x="616018" y="0"/>
                </a:lnTo>
                <a:lnTo>
                  <a:pt x="616018" y="617140"/>
                </a:lnTo>
                <a:lnTo>
                  <a:pt x="0" y="61714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3" name="TextBox 6">
            <a:extLst>
              <a:ext uri="{FF2B5EF4-FFF2-40B4-BE49-F238E27FC236}">
                <a16:creationId xmlns:a16="http://schemas.microsoft.com/office/drawing/2014/main" id="{6D2B532B-6A53-E6C4-307C-6766A794A424}"/>
              </a:ext>
            </a:extLst>
          </p:cNvPr>
          <p:cNvSpPr txBox="1"/>
          <p:nvPr/>
        </p:nvSpPr>
        <p:spPr>
          <a:xfrm>
            <a:off x="2813713" y="8061709"/>
            <a:ext cx="13416855" cy="410369"/>
          </a:xfrm>
          <a:prstGeom prst="rect">
            <a:avLst/>
          </a:prstGeom>
        </p:spPr>
        <p:txBody>
          <a:bodyPr lIns="0" tIns="0" rIns="0" bIns="0" rtlCol="0" anchor="t">
            <a:spAutoFit/>
          </a:bodyPr>
          <a:lstStyle/>
          <a:p>
            <a:pPr algn="just">
              <a:lnSpc>
                <a:spcPts val="3219"/>
              </a:lnSpc>
            </a:pPr>
            <a:r>
              <a:rPr lang="en-US" sz="2800" dirty="0">
                <a:solidFill>
                  <a:srgbClr val="272727"/>
                </a:solidFill>
                <a:latin typeface="Public Sans"/>
                <a:ea typeface="Public Sans"/>
                <a:cs typeface="Public Sans"/>
                <a:sym typeface="Public Sans"/>
              </a:rPr>
              <a:t>Demo</a:t>
            </a:r>
          </a:p>
        </p:txBody>
      </p:sp>
      <p:sp>
        <p:nvSpPr>
          <p:cNvPr id="14" name="Freeform 2">
            <a:extLst>
              <a:ext uri="{FF2B5EF4-FFF2-40B4-BE49-F238E27FC236}">
                <a16:creationId xmlns:a16="http://schemas.microsoft.com/office/drawing/2014/main" id="{EFD80A99-38D5-0EDD-9CB9-4C603FB64D2D}"/>
              </a:ext>
            </a:extLst>
          </p:cNvPr>
          <p:cNvSpPr/>
          <p:nvPr/>
        </p:nvSpPr>
        <p:spPr>
          <a:xfrm>
            <a:off x="1028700" y="7955360"/>
            <a:ext cx="616017" cy="617140"/>
          </a:xfrm>
          <a:custGeom>
            <a:avLst/>
            <a:gdLst/>
            <a:ahLst/>
            <a:cxnLst/>
            <a:rect l="l" t="t" r="r" b="b"/>
            <a:pathLst>
              <a:path w="616017" h="617140">
                <a:moveTo>
                  <a:pt x="0" y="0"/>
                </a:moveTo>
                <a:lnTo>
                  <a:pt x="616018" y="0"/>
                </a:lnTo>
                <a:lnTo>
                  <a:pt x="616018" y="617140"/>
                </a:lnTo>
                <a:lnTo>
                  <a:pt x="0" y="61714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5" name="Freeform 2">
            <a:extLst>
              <a:ext uri="{FF2B5EF4-FFF2-40B4-BE49-F238E27FC236}">
                <a16:creationId xmlns:a16="http://schemas.microsoft.com/office/drawing/2014/main" id="{A485AA3A-C885-3E8F-6F03-47CCAB37E202}"/>
              </a:ext>
            </a:extLst>
          </p:cNvPr>
          <p:cNvSpPr/>
          <p:nvPr/>
        </p:nvSpPr>
        <p:spPr>
          <a:xfrm>
            <a:off x="1028700" y="4416417"/>
            <a:ext cx="616017" cy="617140"/>
          </a:xfrm>
          <a:custGeom>
            <a:avLst/>
            <a:gdLst/>
            <a:ahLst/>
            <a:cxnLst/>
            <a:rect l="l" t="t" r="r" b="b"/>
            <a:pathLst>
              <a:path w="616017" h="617140">
                <a:moveTo>
                  <a:pt x="0" y="0"/>
                </a:moveTo>
                <a:lnTo>
                  <a:pt x="616018" y="0"/>
                </a:lnTo>
                <a:lnTo>
                  <a:pt x="616018" y="617140"/>
                </a:lnTo>
                <a:lnTo>
                  <a:pt x="0" y="61714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6" name="TextBox 6">
            <a:extLst>
              <a:ext uri="{FF2B5EF4-FFF2-40B4-BE49-F238E27FC236}">
                <a16:creationId xmlns:a16="http://schemas.microsoft.com/office/drawing/2014/main" id="{FD2286DB-FE6B-689E-F857-A552E4804075}"/>
              </a:ext>
            </a:extLst>
          </p:cNvPr>
          <p:cNvSpPr txBox="1"/>
          <p:nvPr/>
        </p:nvSpPr>
        <p:spPr>
          <a:xfrm>
            <a:off x="2793240" y="3390900"/>
            <a:ext cx="13416855" cy="410369"/>
          </a:xfrm>
          <a:prstGeom prst="rect">
            <a:avLst/>
          </a:prstGeom>
        </p:spPr>
        <p:txBody>
          <a:bodyPr lIns="0" tIns="0" rIns="0" bIns="0" rtlCol="0" anchor="t">
            <a:spAutoFit/>
          </a:bodyPr>
          <a:lstStyle/>
          <a:p>
            <a:pPr algn="just">
              <a:lnSpc>
                <a:spcPts val="3219"/>
              </a:lnSpc>
            </a:pPr>
            <a:r>
              <a:rPr lang="en-US" sz="2800" dirty="0">
                <a:solidFill>
                  <a:srgbClr val="272727"/>
                </a:solidFill>
                <a:latin typeface="Public Sans"/>
                <a:ea typeface="Public Sans"/>
                <a:cs typeface="Public Sans"/>
                <a:sym typeface="Public Sans"/>
              </a:rPr>
              <a:t>Project Outline</a:t>
            </a: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4E2DD"/>
        </a:solidFill>
        <a:effectLst/>
      </p:bgPr>
    </p:bg>
    <p:spTree>
      <p:nvGrpSpPr>
        <p:cNvPr id="1" name="">
          <a:extLst>
            <a:ext uri="{FF2B5EF4-FFF2-40B4-BE49-F238E27FC236}">
              <a16:creationId xmlns:a16="http://schemas.microsoft.com/office/drawing/2014/main" id="{907D5ED9-BB02-B448-65F5-214A71632D6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BFE9E58-56DD-C356-38A5-74CB4530569D}"/>
              </a:ext>
            </a:extLst>
          </p:cNvPr>
          <p:cNvSpPr/>
          <p:nvPr/>
        </p:nvSpPr>
        <p:spPr>
          <a:xfrm rot="5400000">
            <a:off x="1041961" y="3058462"/>
            <a:ext cx="616017" cy="617140"/>
          </a:xfrm>
          <a:custGeom>
            <a:avLst/>
            <a:gdLst/>
            <a:ahLst/>
            <a:cxnLst/>
            <a:rect l="l" t="t" r="r" b="b"/>
            <a:pathLst>
              <a:path w="616017" h="617140">
                <a:moveTo>
                  <a:pt x="0" y="0"/>
                </a:moveTo>
                <a:lnTo>
                  <a:pt x="616018" y="0"/>
                </a:lnTo>
                <a:lnTo>
                  <a:pt x="616018" y="617140"/>
                </a:lnTo>
                <a:lnTo>
                  <a:pt x="0" y="61714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3" name="Freeform 3">
            <a:extLst>
              <a:ext uri="{FF2B5EF4-FFF2-40B4-BE49-F238E27FC236}">
                <a16:creationId xmlns:a16="http://schemas.microsoft.com/office/drawing/2014/main" id="{DFC86CFA-7727-A42E-08EB-556BFEA57F6C}"/>
              </a:ext>
            </a:extLst>
          </p:cNvPr>
          <p:cNvSpPr/>
          <p:nvPr/>
        </p:nvSpPr>
        <p:spPr>
          <a:xfrm rot="5400000">
            <a:off x="1029261" y="5666123"/>
            <a:ext cx="616017" cy="617140"/>
          </a:xfrm>
          <a:custGeom>
            <a:avLst/>
            <a:gdLst/>
            <a:ahLst/>
            <a:cxnLst/>
            <a:rect l="l" t="t" r="r" b="b"/>
            <a:pathLst>
              <a:path w="616017" h="617140">
                <a:moveTo>
                  <a:pt x="0" y="0"/>
                </a:moveTo>
                <a:lnTo>
                  <a:pt x="616018" y="0"/>
                </a:lnTo>
                <a:lnTo>
                  <a:pt x="616018" y="617140"/>
                </a:lnTo>
                <a:lnTo>
                  <a:pt x="0" y="61714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4" name="TextBox 4">
            <a:extLst>
              <a:ext uri="{FF2B5EF4-FFF2-40B4-BE49-F238E27FC236}">
                <a16:creationId xmlns:a16="http://schemas.microsoft.com/office/drawing/2014/main" id="{CC8A885E-8F48-49D9-214A-AB8EA261A9EC}"/>
              </a:ext>
            </a:extLst>
          </p:cNvPr>
          <p:cNvSpPr txBox="1"/>
          <p:nvPr/>
        </p:nvSpPr>
        <p:spPr>
          <a:xfrm>
            <a:off x="1028700" y="1009650"/>
            <a:ext cx="11655758" cy="1238250"/>
          </a:xfrm>
          <a:prstGeom prst="rect">
            <a:avLst/>
          </a:prstGeom>
        </p:spPr>
        <p:txBody>
          <a:bodyPr lIns="0" tIns="0" rIns="0" bIns="0" rtlCol="0" anchor="t">
            <a:spAutoFit/>
          </a:bodyPr>
          <a:lstStyle/>
          <a:p>
            <a:pPr algn="l">
              <a:lnSpc>
                <a:spcPts val="9600"/>
              </a:lnSpc>
            </a:pPr>
            <a:r>
              <a:rPr lang="en-US" sz="8000" spc="-800">
                <a:solidFill>
                  <a:srgbClr val="272727"/>
                </a:solidFill>
                <a:latin typeface="Public Sans"/>
                <a:ea typeface="Public Sans"/>
                <a:cs typeface="Public Sans"/>
                <a:sym typeface="Public Sans"/>
              </a:rPr>
              <a:t>Project Outline</a:t>
            </a:r>
          </a:p>
        </p:txBody>
      </p:sp>
      <p:sp>
        <p:nvSpPr>
          <p:cNvPr id="5" name="TextBox 5">
            <a:extLst>
              <a:ext uri="{FF2B5EF4-FFF2-40B4-BE49-F238E27FC236}">
                <a16:creationId xmlns:a16="http://schemas.microsoft.com/office/drawing/2014/main" id="{F1D28D7F-FCBB-14A5-6A91-2B1399A1E421}"/>
              </a:ext>
            </a:extLst>
          </p:cNvPr>
          <p:cNvSpPr txBox="1"/>
          <p:nvPr/>
        </p:nvSpPr>
        <p:spPr>
          <a:xfrm>
            <a:off x="1028700" y="4047435"/>
            <a:ext cx="2294267" cy="704849"/>
          </a:xfrm>
          <a:prstGeom prst="rect">
            <a:avLst/>
          </a:prstGeom>
        </p:spPr>
        <p:txBody>
          <a:bodyPr lIns="0" tIns="0" rIns="0" bIns="0" rtlCol="0" anchor="t">
            <a:spAutoFit/>
          </a:bodyPr>
          <a:lstStyle/>
          <a:p>
            <a:pPr algn="l">
              <a:lnSpc>
                <a:spcPts val="2699"/>
              </a:lnSpc>
            </a:pPr>
            <a:r>
              <a:rPr lang="en-US" sz="2999" b="1" spc="-239">
                <a:solidFill>
                  <a:srgbClr val="272727"/>
                </a:solidFill>
                <a:latin typeface="Public Sans Bold"/>
                <a:ea typeface="Public Sans Bold"/>
                <a:cs typeface="Public Sans Bold"/>
                <a:sym typeface="Public Sans Bold"/>
              </a:rPr>
              <a:t>Apply Coupon for 15% off</a:t>
            </a:r>
          </a:p>
        </p:txBody>
      </p:sp>
      <p:sp>
        <p:nvSpPr>
          <p:cNvPr id="6" name="TextBox 6">
            <a:extLst>
              <a:ext uri="{FF2B5EF4-FFF2-40B4-BE49-F238E27FC236}">
                <a16:creationId xmlns:a16="http://schemas.microsoft.com/office/drawing/2014/main" id="{D76C1095-C24F-7A32-90A0-81D6407E9998}"/>
              </a:ext>
            </a:extLst>
          </p:cNvPr>
          <p:cNvSpPr txBox="1"/>
          <p:nvPr/>
        </p:nvSpPr>
        <p:spPr>
          <a:xfrm>
            <a:off x="3842445" y="3059023"/>
            <a:ext cx="13416855" cy="1598930"/>
          </a:xfrm>
          <a:prstGeom prst="rect">
            <a:avLst/>
          </a:prstGeom>
        </p:spPr>
        <p:txBody>
          <a:bodyPr lIns="0" tIns="0" rIns="0" bIns="0" rtlCol="0" anchor="t">
            <a:spAutoFit/>
          </a:bodyPr>
          <a:lstStyle/>
          <a:p>
            <a:pPr algn="just">
              <a:lnSpc>
                <a:spcPts val="3219"/>
              </a:lnSpc>
            </a:pPr>
            <a:r>
              <a:rPr lang="en-US" sz="2299" dirty="0">
                <a:solidFill>
                  <a:srgbClr val="272727"/>
                </a:solidFill>
                <a:latin typeface="Public Sans"/>
                <a:ea typeface="Public Sans"/>
                <a:cs typeface="Public Sans"/>
                <a:sym typeface="Public Sans"/>
              </a:rPr>
              <a:t>The test will login to an e-commerce site as a registered user, purchase an item of clothing, apply a discount code.</a:t>
            </a:r>
          </a:p>
          <a:p>
            <a:pPr algn="just">
              <a:lnSpc>
                <a:spcPts val="3219"/>
              </a:lnSpc>
            </a:pPr>
            <a:endParaRPr lang="en-US" sz="2299" dirty="0">
              <a:solidFill>
                <a:srgbClr val="272727"/>
              </a:solidFill>
              <a:latin typeface="Public Sans"/>
              <a:ea typeface="Public Sans"/>
              <a:cs typeface="Public Sans"/>
              <a:sym typeface="Public Sans"/>
            </a:endParaRPr>
          </a:p>
          <a:p>
            <a:pPr algn="just">
              <a:lnSpc>
                <a:spcPts val="3219"/>
              </a:lnSpc>
            </a:pPr>
            <a:r>
              <a:rPr lang="en-US" sz="2299" dirty="0">
                <a:solidFill>
                  <a:srgbClr val="272727"/>
                </a:solidFill>
                <a:latin typeface="Public Sans"/>
                <a:ea typeface="Public Sans"/>
                <a:cs typeface="Public Sans"/>
                <a:sym typeface="Public Sans"/>
              </a:rPr>
              <a:t>Check the total is correct after the discount &amp; shipping is applied. </a:t>
            </a:r>
          </a:p>
        </p:txBody>
      </p:sp>
      <p:sp>
        <p:nvSpPr>
          <p:cNvPr id="7" name="TextBox 7">
            <a:extLst>
              <a:ext uri="{FF2B5EF4-FFF2-40B4-BE49-F238E27FC236}">
                <a16:creationId xmlns:a16="http://schemas.microsoft.com/office/drawing/2014/main" id="{28DA4999-FBBE-BF6E-BCA2-9F2FA464F212}"/>
              </a:ext>
            </a:extLst>
          </p:cNvPr>
          <p:cNvSpPr txBox="1"/>
          <p:nvPr/>
        </p:nvSpPr>
        <p:spPr>
          <a:xfrm>
            <a:off x="1028700" y="6611526"/>
            <a:ext cx="2813745" cy="1038224"/>
          </a:xfrm>
          <a:prstGeom prst="rect">
            <a:avLst/>
          </a:prstGeom>
        </p:spPr>
        <p:txBody>
          <a:bodyPr lIns="0" tIns="0" rIns="0" bIns="0" rtlCol="0" anchor="t">
            <a:spAutoFit/>
          </a:bodyPr>
          <a:lstStyle/>
          <a:p>
            <a:pPr algn="l">
              <a:lnSpc>
                <a:spcPts val="2699"/>
              </a:lnSpc>
            </a:pPr>
            <a:r>
              <a:rPr lang="en-US" sz="2999" b="1" spc="-239">
                <a:solidFill>
                  <a:srgbClr val="272727"/>
                </a:solidFill>
                <a:latin typeface="Public Sans Bold"/>
                <a:ea typeface="Public Sans Bold"/>
                <a:cs typeface="Public Sans Bold"/>
                <a:sym typeface="Public Sans Bold"/>
              </a:rPr>
              <a:t>Order is submitted successfully</a:t>
            </a:r>
          </a:p>
        </p:txBody>
      </p:sp>
      <p:sp>
        <p:nvSpPr>
          <p:cNvPr id="8" name="TextBox 8">
            <a:extLst>
              <a:ext uri="{FF2B5EF4-FFF2-40B4-BE49-F238E27FC236}">
                <a16:creationId xmlns:a16="http://schemas.microsoft.com/office/drawing/2014/main" id="{1B102D2B-984D-A463-F1EC-16C4739E674F}"/>
              </a:ext>
            </a:extLst>
          </p:cNvPr>
          <p:cNvSpPr txBox="1"/>
          <p:nvPr/>
        </p:nvSpPr>
        <p:spPr>
          <a:xfrm>
            <a:off x="3842445" y="5650770"/>
            <a:ext cx="13416855" cy="1998980"/>
          </a:xfrm>
          <a:prstGeom prst="rect">
            <a:avLst/>
          </a:prstGeom>
        </p:spPr>
        <p:txBody>
          <a:bodyPr lIns="0" tIns="0" rIns="0" bIns="0" rtlCol="0" anchor="t">
            <a:spAutoFit/>
          </a:bodyPr>
          <a:lstStyle/>
          <a:p>
            <a:pPr algn="just">
              <a:lnSpc>
                <a:spcPts val="3219"/>
              </a:lnSpc>
            </a:pPr>
            <a:r>
              <a:rPr lang="en-US" sz="2299" dirty="0">
                <a:solidFill>
                  <a:srgbClr val="272727"/>
                </a:solidFill>
                <a:latin typeface="Public Sans"/>
                <a:ea typeface="Public Sans"/>
                <a:cs typeface="Public Sans"/>
                <a:sym typeface="Public Sans"/>
              </a:rPr>
              <a:t>The test will login to an e-commerce site as a registered user, purchase an item of clothing and go through checkout. </a:t>
            </a:r>
          </a:p>
          <a:p>
            <a:pPr algn="just">
              <a:lnSpc>
                <a:spcPts val="3219"/>
              </a:lnSpc>
            </a:pPr>
            <a:endParaRPr lang="en-US" sz="2299" dirty="0">
              <a:solidFill>
                <a:srgbClr val="272727"/>
              </a:solidFill>
              <a:latin typeface="Public Sans"/>
              <a:ea typeface="Public Sans"/>
              <a:cs typeface="Public Sans"/>
              <a:sym typeface="Public Sans"/>
            </a:endParaRPr>
          </a:p>
          <a:p>
            <a:pPr algn="just">
              <a:lnSpc>
                <a:spcPts val="3219"/>
              </a:lnSpc>
            </a:pPr>
            <a:r>
              <a:rPr lang="en-US" sz="2299" dirty="0">
                <a:solidFill>
                  <a:srgbClr val="272727"/>
                </a:solidFill>
                <a:latin typeface="Public Sans"/>
                <a:ea typeface="Public Sans"/>
                <a:cs typeface="Public Sans"/>
                <a:sym typeface="Public Sans"/>
              </a:rPr>
              <a:t>It will capture the order number and check the order is also present in the ‘My Orders’ section of the site.</a:t>
            </a:r>
          </a:p>
        </p:txBody>
      </p:sp>
    </p:spTree>
    <p:extLst>
      <p:ext uri="{BB962C8B-B14F-4D97-AF65-F5344CB8AC3E}">
        <p14:creationId xmlns:p14="http://schemas.microsoft.com/office/powerpoint/2010/main" val="1951883905"/>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extBox 2"/>
          <p:cNvSpPr txBox="1"/>
          <p:nvPr/>
        </p:nvSpPr>
        <p:spPr>
          <a:xfrm>
            <a:off x="8077200" y="1573438"/>
            <a:ext cx="7112443" cy="581954"/>
          </a:xfrm>
          <a:prstGeom prst="rect">
            <a:avLst/>
          </a:prstGeom>
        </p:spPr>
        <p:txBody>
          <a:bodyPr lIns="0" tIns="0" rIns="0" bIns="0" rtlCol="0" anchor="t">
            <a:spAutoFit/>
          </a:bodyPr>
          <a:lstStyle/>
          <a:p>
            <a:pPr marL="0" lvl="0" indent="0" algn="l">
              <a:lnSpc>
                <a:spcPts val="4881"/>
              </a:lnSpc>
              <a:spcBef>
                <a:spcPct val="0"/>
              </a:spcBef>
            </a:pPr>
            <a:r>
              <a:rPr lang="en-US" sz="3755" b="1" dirty="0">
                <a:solidFill>
                  <a:srgbClr val="1D1D1F"/>
                </a:solidFill>
                <a:latin typeface="Public Sans Heavy"/>
                <a:ea typeface="Public Sans Heavy"/>
                <a:cs typeface="Public Sans Heavy"/>
                <a:sym typeface="Public Sans Heavy"/>
              </a:rPr>
              <a:t>Playwright Test</a:t>
            </a:r>
          </a:p>
        </p:txBody>
      </p:sp>
      <p:sp>
        <p:nvSpPr>
          <p:cNvPr id="3" name="TextBox 3"/>
          <p:cNvSpPr txBox="1"/>
          <p:nvPr/>
        </p:nvSpPr>
        <p:spPr>
          <a:xfrm>
            <a:off x="8077200" y="4826398"/>
            <a:ext cx="8079821" cy="581954"/>
          </a:xfrm>
          <a:prstGeom prst="rect">
            <a:avLst/>
          </a:prstGeom>
        </p:spPr>
        <p:txBody>
          <a:bodyPr lIns="0" tIns="0" rIns="0" bIns="0" rtlCol="0" anchor="t">
            <a:spAutoFit/>
          </a:bodyPr>
          <a:lstStyle/>
          <a:p>
            <a:pPr marL="0" lvl="0" indent="0" algn="l">
              <a:lnSpc>
                <a:spcPts val="4881"/>
              </a:lnSpc>
              <a:spcBef>
                <a:spcPct val="0"/>
              </a:spcBef>
            </a:pPr>
            <a:r>
              <a:rPr lang="en-US" sz="3755" b="1" dirty="0">
                <a:solidFill>
                  <a:srgbClr val="1D1D1F"/>
                </a:solidFill>
                <a:latin typeface="Public Sans Heavy"/>
                <a:ea typeface="Public Sans Heavy"/>
                <a:cs typeface="Public Sans Heavy"/>
                <a:sym typeface="Public Sans Heavy"/>
              </a:rPr>
              <a:t>Visual Studio Code</a:t>
            </a:r>
          </a:p>
        </p:txBody>
      </p:sp>
      <p:sp>
        <p:nvSpPr>
          <p:cNvPr id="4" name="TextBox 4"/>
          <p:cNvSpPr txBox="1"/>
          <p:nvPr/>
        </p:nvSpPr>
        <p:spPr>
          <a:xfrm>
            <a:off x="8077200" y="3195205"/>
            <a:ext cx="8079821" cy="581954"/>
          </a:xfrm>
          <a:prstGeom prst="rect">
            <a:avLst/>
          </a:prstGeom>
        </p:spPr>
        <p:txBody>
          <a:bodyPr lIns="0" tIns="0" rIns="0" bIns="0" rtlCol="0" anchor="t">
            <a:spAutoFit/>
          </a:bodyPr>
          <a:lstStyle/>
          <a:p>
            <a:pPr marL="0" lvl="0" indent="0" algn="l">
              <a:lnSpc>
                <a:spcPts val="4881"/>
              </a:lnSpc>
              <a:spcBef>
                <a:spcPct val="0"/>
              </a:spcBef>
            </a:pPr>
            <a:r>
              <a:rPr lang="en-US" sz="3755" b="1" dirty="0">
                <a:solidFill>
                  <a:srgbClr val="1D1D1F"/>
                </a:solidFill>
                <a:latin typeface="Public Sans Heavy"/>
                <a:ea typeface="Public Sans Heavy"/>
                <a:cs typeface="Public Sans Heavy"/>
                <a:sym typeface="Public Sans Heavy"/>
              </a:rPr>
              <a:t>TypeScript</a:t>
            </a:r>
          </a:p>
        </p:txBody>
      </p:sp>
      <p:sp>
        <p:nvSpPr>
          <p:cNvPr id="5" name="TextBox 5"/>
          <p:cNvSpPr txBox="1"/>
          <p:nvPr/>
        </p:nvSpPr>
        <p:spPr>
          <a:xfrm>
            <a:off x="8077200" y="6457591"/>
            <a:ext cx="8079821" cy="1210331"/>
          </a:xfrm>
          <a:prstGeom prst="rect">
            <a:avLst/>
          </a:prstGeom>
        </p:spPr>
        <p:txBody>
          <a:bodyPr lIns="0" tIns="0" rIns="0" bIns="0" rtlCol="0" anchor="t">
            <a:spAutoFit/>
          </a:bodyPr>
          <a:lstStyle/>
          <a:p>
            <a:pPr marL="0" lvl="0" indent="0" algn="l">
              <a:lnSpc>
                <a:spcPts val="4881"/>
              </a:lnSpc>
              <a:spcBef>
                <a:spcPct val="0"/>
              </a:spcBef>
            </a:pPr>
            <a:r>
              <a:rPr lang="en-US" sz="3755" b="1" dirty="0">
                <a:solidFill>
                  <a:srgbClr val="1D1D1F"/>
                </a:solidFill>
                <a:latin typeface="Public Sans Heavy"/>
                <a:ea typeface="Public Sans Heavy"/>
                <a:cs typeface="Public Sans Heavy"/>
                <a:sym typeface="Public Sans Heavy"/>
              </a:rPr>
              <a:t>Playwright Test Runner &amp; Allure Reporting</a:t>
            </a:r>
          </a:p>
        </p:txBody>
      </p:sp>
      <p:sp>
        <p:nvSpPr>
          <p:cNvPr id="10" name="Freeform 10"/>
          <p:cNvSpPr/>
          <p:nvPr/>
        </p:nvSpPr>
        <p:spPr>
          <a:xfrm>
            <a:off x="2466504" y="4823679"/>
            <a:ext cx="3176947" cy="3097918"/>
          </a:xfrm>
          <a:custGeom>
            <a:avLst/>
            <a:gdLst/>
            <a:ahLst/>
            <a:cxnLst/>
            <a:rect l="l" t="t" r="r" b="b"/>
            <a:pathLst>
              <a:path w="3176947" h="3097918">
                <a:moveTo>
                  <a:pt x="0" y="0"/>
                </a:moveTo>
                <a:lnTo>
                  <a:pt x="3176947" y="0"/>
                </a:lnTo>
                <a:lnTo>
                  <a:pt x="3176947" y="3097919"/>
                </a:lnTo>
                <a:lnTo>
                  <a:pt x="0" y="3097919"/>
                </a:lnTo>
                <a:lnTo>
                  <a:pt x="0" y="0"/>
                </a:lnTo>
                <a:close/>
              </a:path>
            </a:pathLst>
          </a:custGeom>
          <a:blipFill>
            <a:blip r:embed="rId3"/>
            <a:stretch>
              <a:fillRect/>
            </a:stretch>
          </a:blipFill>
        </p:spPr>
        <p:txBody>
          <a:bodyPr/>
          <a:lstStyle/>
          <a:p>
            <a:endParaRPr lang="en-GB"/>
          </a:p>
        </p:txBody>
      </p:sp>
      <p:sp>
        <p:nvSpPr>
          <p:cNvPr id="11" name="TextBox 11"/>
          <p:cNvSpPr txBox="1"/>
          <p:nvPr/>
        </p:nvSpPr>
        <p:spPr>
          <a:xfrm>
            <a:off x="1416743" y="2608791"/>
            <a:ext cx="5966276" cy="1988560"/>
          </a:xfrm>
          <a:prstGeom prst="rect">
            <a:avLst/>
          </a:prstGeom>
        </p:spPr>
        <p:txBody>
          <a:bodyPr lIns="0" tIns="0" rIns="0" bIns="0" rtlCol="0" anchor="t">
            <a:spAutoFit/>
          </a:bodyPr>
          <a:lstStyle/>
          <a:p>
            <a:pPr algn="ctr">
              <a:lnSpc>
                <a:spcPts val="7994"/>
              </a:lnSpc>
            </a:pPr>
            <a:r>
              <a:rPr lang="en-US" sz="5710">
                <a:solidFill>
                  <a:srgbClr val="1D1D1F"/>
                </a:solidFill>
                <a:latin typeface="Public Sans"/>
                <a:ea typeface="Public Sans"/>
                <a:cs typeface="Public Sans"/>
                <a:sym typeface="Public Sans"/>
              </a:rPr>
              <a:t>TOOLS AND FRAMEWORKS</a:t>
            </a:r>
          </a:p>
        </p:txBody>
      </p:sp>
      <p:sp>
        <p:nvSpPr>
          <p:cNvPr id="12" name="TextBox 12"/>
          <p:cNvSpPr txBox="1"/>
          <p:nvPr/>
        </p:nvSpPr>
        <p:spPr>
          <a:xfrm>
            <a:off x="8077200" y="2195340"/>
            <a:ext cx="8946600" cy="584840"/>
          </a:xfrm>
          <a:prstGeom prst="rect">
            <a:avLst/>
          </a:prstGeom>
        </p:spPr>
        <p:txBody>
          <a:bodyPr wrap="square" lIns="0" tIns="0" rIns="0" bIns="0" rtlCol="0" anchor="t">
            <a:spAutoFit/>
          </a:bodyPr>
          <a:lstStyle/>
          <a:p>
            <a:pPr algn="l">
              <a:lnSpc>
                <a:spcPts val="5135"/>
              </a:lnSpc>
            </a:pPr>
            <a:r>
              <a:rPr lang="en-US" sz="3200" dirty="0">
                <a:solidFill>
                  <a:srgbClr val="606060"/>
                </a:solidFill>
                <a:latin typeface="Public Sans"/>
                <a:ea typeface="Public Sans"/>
                <a:cs typeface="Public Sans"/>
                <a:sym typeface="Public Sans"/>
              </a:rPr>
              <a:t>Modern framework for end-to-end web testing</a:t>
            </a:r>
          </a:p>
        </p:txBody>
      </p:sp>
      <p:sp>
        <p:nvSpPr>
          <p:cNvPr id="13" name="TextBox 13"/>
          <p:cNvSpPr txBox="1"/>
          <p:nvPr/>
        </p:nvSpPr>
        <p:spPr>
          <a:xfrm>
            <a:off x="8077200" y="3817107"/>
            <a:ext cx="8600015" cy="591380"/>
          </a:xfrm>
          <a:prstGeom prst="rect">
            <a:avLst/>
          </a:prstGeom>
        </p:spPr>
        <p:txBody>
          <a:bodyPr lIns="0" tIns="0" rIns="0" bIns="0" rtlCol="0" anchor="t">
            <a:spAutoFit/>
          </a:bodyPr>
          <a:lstStyle/>
          <a:p>
            <a:pPr algn="l">
              <a:lnSpc>
                <a:spcPts val="5135"/>
              </a:lnSpc>
            </a:pPr>
            <a:r>
              <a:rPr lang="en-US" sz="3423" dirty="0">
                <a:solidFill>
                  <a:srgbClr val="606060"/>
                </a:solidFill>
                <a:latin typeface="Public Sans"/>
                <a:ea typeface="Public Sans"/>
                <a:cs typeface="Public Sans"/>
                <a:sym typeface="Public Sans"/>
              </a:rPr>
              <a:t>Strongly-typed superset of JavaScript</a:t>
            </a:r>
          </a:p>
        </p:txBody>
      </p:sp>
      <p:sp>
        <p:nvSpPr>
          <p:cNvPr id="14" name="TextBox 14"/>
          <p:cNvSpPr txBox="1"/>
          <p:nvPr/>
        </p:nvSpPr>
        <p:spPr>
          <a:xfrm>
            <a:off x="8077200" y="5448300"/>
            <a:ext cx="8600015" cy="625585"/>
          </a:xfrm>
          <a:prstGeom prst="rect">
            <a:avLst/>
          </a:prstGeom>
        </p:spPr>
        <p:txBody>
          <a:bodyPr lIns="0" tIns="0" rIns="0" bIns="0" rtlCol="0" anchor="t">
            <a:spAutoFit/>
          </a:bodyPr>
          <a:lstStyle/>
          <a:p>
            <a:pPr algn="l">
              <a:lnSpc>
                <a:spcPts val="5135"/>
              </a:lnSpc>
            </a:pPr>
            <a:r>
              <a:rPr lang="en-US" sz="3423">
                <a:solidFill>
                  <a:srgbClr val="606060"/>
                </a:solidFill>
                <a:latin typeface="Public Sans"/>
                <a:ea typeface="Public Sans"/>
                <a:cs typeface="Public Sans"/>
                <a:sym typeface="Public Sans"/>
              </a:rPr>
              <a:t>Development Environment and Debugging</a:t>
            </a:r>
          </a:p>
        </p:txBody>
      </p:sp>
      <p:sp>
        <p:nvSpPr>
          <p:cNvPr id="15" name="TextBox 15"/>
          <p:cNvSpPr txBox="1"/>
          <p:nvPr/>
        </p:nvSpPr>
        <p:spPr>
          <a:xfrm>
            <a:off x="8077200" y="7652274"/>
            <a:ext cx="8946600" cy="591380"/>
          </a:xfrm>
          <a:prstGeom prst="rect">
            <a:avLst/>
          </a:prstGeom>
        </p:spPr>
        <p:txBody>
          <a:bodyPr wrap="square" lIns="0" tIns="0" rIns="0" bIns="0" rtlCol="0" anchor="t">
            <a:spAutoFit/>
          </a:bodyPr>
          <a:lstStyle/>
          <a:p>
            <a:pPr algn="l">
              <a:lnSpc>
                <a:spcPts val="5135"/>
              </a:lnSpc>
            </a:pPr>
            <a:r>
              <a:rPr lang="en-US" sz="3423" dirty="0">
                <a:solidFill>
                  <a:srgbClr val="606060"/>
                </a:solidFill>
                <a:latin typeface="Public Sans"/>
                <a:ea typeface="Public Sans"/>
                <a:cs typeface="Public Sans"/>
                <a:sym typeface="Public Sans"/>
              </a:rPr>
              <a:t>Comprehensive test reporting and analysis</a:t>
            </a: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1145681" y="1994473"/>
            <a:ext cx="616017" cy="617140"/>
          </a:xfrm>
          <a:custGeom>
            <a:avLst/>
            <a:gdLst/>
            <a:ahLst/>
            <a:cxnLst/>
            <a:rect l="l" t="t" r="r" b="b"/>
            <a:pathLst>
              <a:path w="616017" h="617140">
                <a:moveTo>
                  <a:pt x="0" y="0"/>
                </a:moveTo>
                <a:lnTo>
                  <a:pt x="616017" y="0"/>
                </a:lnTo>
                <a:lnTo>
                  <a:pt x="616017" y="617139"/>
                </a:lnTo>
                <a:lnTo>
                  <a:pt x="0" y="6171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3" name="Freeform 3"/>
          <p:cNvSpPr/>
          <p:nvPr/>
        </p:nvSpPr>
        <p:spPr>
          <a:xfrm>
            <a:off x="1145681" y="3660541"/>
            <a:ext cx="616017" cy="617140"/>
          </a:xfrm>
          <a:custGeom>
            <a:avLst/>
            <a:gdLst/>
            <a:ahLst/>
            <a:cxnLst/>
            <a:rect l="l" t="t" r="r" b="b"/>
            <a:pathLst>
              <a:path w="616017" h="617140">
                <a:moveTo>
                  <a:pt x="0" y="0"/>
                </a:moveTo>
                <a:lnTo>
                  <a:pt x="616017" y="0"/>
                </a:lnTo>
                <a:lnTo>
                  <a:pt x="616017" y="617139"/>
                </a:lnTo>
                <a:lnTo>
                  <a:pt x="0" y="6171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4" name="Freeform 4"/>
          <p:cNvSpPr/>
          <p:nvPr/>
        </p:nvSpPr>
        <p:spPr>
          <a:xfrm>
            <a:off x="1145681" y="5489341"/>
            <a:ext cx="616017" cy="617140"/>
          </a:xfrm>
          <a:custGeom>
            <a:avLst/>
            <a:gdLst/>
            <a:ahLst/>
            <a:cxnLst/>
            <a:rect l="l" t="t" r="r" b="b"/>
            <a:pathLst>
              <a:path w="616017" h="617140">
                <a:moveTo>
                  <a:pt x="0" y="0"/>
                </a:moveTo>
                <a:lnTo>
                  <a:pt x="616017" y="0"/>
                </a:lnTo>
                <a:lnTo>
                  <a:pt x="616017" y="617140"/>
                </a:lnTo>
                <a:lnTo>
                  <a:pt x="0" y="61714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5" name="TextBox 5"/>
          <p:cNvSpPr txBox="1"/>
          <p:nvPr/>
        </p:nvSpPr>
        <p:spPr>
          <a:xfrm>
            <a:off x="10363200" y="4481619"/>
            <a:ext cx="7086600" cy="928267"/>
          </a:xfrm>
          <a:prstGeom prst="rect">
            <a:avLst/>
          </a:prstGeom>
        </p:spPr>
        <p:txBody>
          <a:bodyPr wrap="square" lIns="0" tIns="0" rIns="0" bIns="0" rtlCol="0" anchor="t">
            <a:spAutoFit/>
          </a:bodyPr>
          <a:lstStyle/>
          <a:p>
            <a:pPr algn="l">
              <a:lnSpc>
                <a:spcPts val="7200"/>
              </a:lnSpc>
            </a:pPr>
            <a:r>
              <a:rPr lang="en-US" sz="8000" spc="-640" dirty="0">
                <a:solidFill>
                  <a:srgbClr val="272727"/>
                </a:solidFill>
                <a:latin typeface="Public Sans"/>
                <a:ea typeface="Public Sans"/>
                <a:cs typeface="Public Sans"/>
                <a:sym typeface="Public Sans"/>
              </a:rPr>
              <a:t>Why Playwright?</a:t>
            </a:r>
          </a:p>
        </p:txBody>
      </p:sp>
      <p:sp>
        <p:nvSpPr>
          <p:cNvPr id="6" name="TextBox 6"/>
          <p:cNvSpPr txBox="1"/>
          <p:nvPr/>
        </p:nvSpPr>
        <p:spPr>
          <a:xfrm>
            <a:off x="2412923" y="2155405"/>
            <a:ext cx="4610856" cy="348109"/>
          </a:xfrm>
          <a:prstGeom prst="rect">
            <a:avLst/>
          </a:prstGeom>
        </p:spPr>
        <p:txBody>
          <a:bodyPr lIns="0" tIns="0" rIns="0" bIns="0" rtlCol="0" anchor="t">
            <a:spAutoFit/>
          </a:bodyPr>
          <a:lstStyle/>
          <a:p>
            <a:pPr algn="l">
              <a:lnSpc>
                <a:spcPts val="2699"/>
              </a:lnSpc>
            </a:pPr>
            <a:r>
              <a:rPr lang="en-US" sz="2999" b="1" spc="-239" dirty="0">
                <a:solidFill>
                  <a:srgbClr val="272727"/>
                </a:solidFill>
                <a:latin typeface="Public Sans Bold"/>
                <a:ea typeface="Public Sans Bold"/>
                <a:cs typeface="Public Sans Bold"/>
                <a:sym typeface="Public Sans Bold"/>
              </a:rPr>
              <a:t>Modern Framework</a:t>
            </a:r>
          </a:p>
        </p:txBody>
      </p:sp>
      <p:sp>
        <p:nvSpPr>
          <p:cNvPr id="7" name="TextBox 7"/>
          <p:cNvSpPr txBox="1"/>
          <p:nvPr/>
        </p:nvSpPr>
        <p:spPr>
          <a:xfrm>
            <a:off x="3200400" y="2729750"/>
            <a:ext cx="6414408" cy="785921"/>
          </a:xfrm>
          <a:prstGeom prst="rect">
            <a:avLst/>
          </a:prstGeom>
        </p:spPr>
        <p:txBody>
          <a:bodyPr lIns="0" tIns="0" rIns="0" bIns="0" rtlCol="0" anchor="t">
            <a:spAutoFit/>
          </a:bodyPr>
          <a:lstStyle/>
          <a:p>
            <a:pPr marL="496569" lvl="1" indent="-248284" algn="just">
              <a:lnSpc>
                <a:spcPts val="3219"/>
              </a:lnSpc>
              <a:buFont typeface="Arial"/>
              <a:buChar char="•"/>
            </a:pPr>
            <a:r>
              <a:rPr lang="en-US" sz="2299" dirty="0">
                <a:solidFill>
                  <a:srgbClr val="272727"/>
                </a:solidFill>
                <a:latin typeface="Public Sans"/>
                <a:ea typeface="Public Sans"/>
                <a:cs typeface="Public Sans"/>
                <a:sym typeface="Public Sans"/>
              </a:rPr>
              <a:t>Cross-browser testing (Chromium, Firefox, WebKit)</a:t>
            </a:r>
          </a:p>
        </p:txBody>
      </p:sp>
      <p:sp>
        <p:nvSpPr>
          <p:cNvPr id="8" name="TextBox 8"/>
          <p:cNvSpPr txBox="1"/>
          <p:nvPr/>
        </p:nvSpPr>
        <p:spPr>
          <a:xfrm>
            <a:off x="3200400" y="4458656"/>
            <a:ext cx="6414408" cy="785921"/>
          </a:xfrm>
          <a:prstGeom prst="rect">
            <a:avLst/>
          </a:prstGeom>
        </p:spPr>
        <p:txBody>
          <a:bodyPr lIns="0" tIns="0" rIns="0" bIns="0" rtlCol="0" anchor="t">
            <a:spAutoFit/>
          </a:bodyPr>
          <a:lstStyle/>
          <a:p>
            <a:pPr marL="496569" lvl="1" indent="-248284" algn="just">
              <a:lnSpc>
                <a:spcPts val="3219"/>
              </a:lnSpc>
              <a:buFont typeface="Arial"/>
              <a:buChar char="•"/>
            </a:pPr>
            <a:r>
              <a:rPr lang="en-US" sz="2299" dirty="0">
                <a:solidFill>
                  <a:srgbClr val="272727"/>
                </a:solidFill>
                <a:latin typeface="Public Sans"/>
                <a:ea typeface="Public Sans"/>
                <a:cs typeface="Public Sans"/>
                <a:sym typeface="Public Sans"/>
              </a:rPr>
              <a:t>Handles dynamic waits for reliable test execution</a:t>
            </a:r>
          </a:p>
        </p:txBody>
      </p:sp>
      <p:sp>
        <p:nvSpPr>
          <p:cNvPr id="9" name="TextBox 9"/>
          <p:cNvSpPr txBox="1"/>
          <p:nvPr/>
        </p:nvSpPr>
        <p:spPr>
          <a:xfrm>
            <a:off x="2412923" y="3906206"/>
            <a:ext cx="4610856" cy="348109"/>
          </a:xfrm>
          <a:prstGeom prst="rect">
            <a:avLst/>
          </a:prstGeom>
        </p:spPr>
        <p:txBody>
          <a:bodyPr lIns="0" tIns="0" rIns="0" bIns="0" rtlCol="0" anchor="t">
            <a:spAutoFit/>
          </a:bodyPr>
          <a:lstStyle/>
          <a:p>
            <a:pPr algn="l">
              <a:lnSpc>
                <a:spcPts val="2699"/>
              </a:lnSpc>
            </a:pPr>
            <a:r>
              <a:rPr lang="en-US" sz="2999" b="1" spc="-239" dirty="0">
                <a:solidFill>
                  <a:srgbClr val="272727"/>
                </a:solidFill>
                <a:latin typeface="Public Sans Bold"/>
                <a:ea typeface="Public Sans Bold"/>
                <a:cs typeface="Public Sans Bold"/>
                <a:sym typeface="Public Sans Bold"/>
              </a:rPr>
              <a:t>Auto-Waiting</a:t>
            </a:r>
          </a:p>
        </p:txBody>
      </p:sp>
      <p:sp>
        <p:nvSpPr>
          <p:cNvPr id="10" name="TextBox 10"/>
          <p:cNvSpPr txBox="1"/>
          <p:nvPr/>
        </p:nvSpPr>
        <p:spPr>
          <a:xfrm>
            <a:off x="3200400" y="6286500"/>
            <a:ext cx="6414408" cy="785921"/>
          </a:xfrm>
          <a:prstGeom prst="rect">
            <a:avLst/>
          </a:prstGeom>
        </p:spPr>
        <p:txBody>
          <a:bodyPr lIns="0" tIns="0" rIns="0" bIns="0" rtlCol="0" anchor="t">
            <a:spAutoFit/>
          </a:bodyPr>
          <a:lstStyle/>
          <a:p>
            <a:pPr marL="496569" lvl="1" indent="-248284" algn="just">
              <a:lnSpc>
                <a:spcPts val="3219"/>
              </a:lnSpc>
              <a:buFont typeface="Arial"/>
              <a:buChar char="•"/>
            </a:pPr>
            <a:r>
              <a:rPr lang="en-US" sz="2299" dirty="0">
                <a:solidFill>
                  <a:srgbClr val="272727"/>
                </a:solidFill>
                <a:latin typeface="Public Sans"/>
                <a:ea typeface="Public Sans"/>
                <a:cs typeface="Public Sans"/>
                <a:sym typeface="Public Sans"/>
              </a:rPr>
              <a:t>Includes trace viewer and reporting for debugging</a:t>
            </a:r>
          </a:p>
        </p:txBody>
      </p:sp>
      <p:sp>
        <p:nvSpPr>
          <p:cNvPr id="11" name="TextBox 11"/>
          <p:cNvSpPr txBox="1"/>
          <p:nvPr/>
        </p:nvSpPr>
        <p:spPr>
          <a:xfrm>
            <a:off x="2412923" y="5650274"/>
            <a:ext cx="4610856" cy="348109"/>
          </a:xfrm>
          <a:prstGeom prst="rect">
            <a:avLst/>
          </a:prstGeom>
        </p:spPr>
        <p:txBody>
          <a:bodyPr lIns="0" tIns="0" rIns="0" bIns="0" rtlCol="0" anchor="t">
            <a:spAutoFit/>
          </a:bodyPr>
          <a:lstStyle/>
          <a:p>
            <a:pPr algn="l">
              <a:lnSpc>
                <a:spcPts val="2699"/>
              </a:lnSpc>
            </a:pPr>
            <a:r>
              <a:rPr lang="en-US" sz="2999" b="1" spc="-239" dirty="0">
                <a:solidFill>
                  <a:srgbClr val="272727"/>
                </a:solidFill>
                <a:latin typeface="Public Sans Bold"/>
                <a:ea typeface="Public Sans Bold"/>
                <a:cs typeface="Public Sans Bold"/>
                <a:sym typeface="Public Sans Bold"/>
              </a:rPr>
              <a:t>Built-in Tools</a:t>
            </a:r>
          </a:p>
        </p:txBody>
      </p:sp>
      <p:sp>
        <p:nvSpPr>
          <p:cNvPr id="12" name="Freeform 4">
            <a:extLst>
              <a:ext uri="{FF2B5EF4-FFF2-40B4-BE49-F238E27FC236}">
                <a16:creationId xmlns:a16="http://schemas.microsoft.com/office/drawing/2014/main" id="{EFC79AFB-5C3A-2773-C954-81F7A85EB50E}"/>
              </a:ext>
            </a:extLst>
          </p:cNvPr>
          <p:cNvSpPr/>
          <p:nvPr/>
        </p:nvSpPr>
        <p:spPr>
          <a:xfrm>
            <a:off x="1145681" y="7241941"/>
            <a:ext cx="616017" cy="617140"/>
          </a:xfrm>
          <a:custGeom>
            <a:avLst/>
            <a:gdLst/>
            <a:ahLst/>
            <a:cxnLst/>
            <a:rect l="l" t="t" r="r" b="b"/>
            <a:pathLst>
              <a:path w="616017" h="617140">
                <a:moveTo>
                  <a:pt x="0" y="0"/>
                </a:moveTo>
                <a:lnTo>
                  <a:pt x="616017" y="0"/>
                </a:lnTo>
                <a:lnTo>
                  <a:pt x="616017" y="617140"/>
                </a:lnTo>
                <a:lnTo>
                  <a:pt x="0" y="61714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3" name="TextBox 10">
            <a:extLst>
              <a:ext uri="{FF2B5EF4-FFF2-40B4-BE49-F238E27FC236}">
                <a16:creationId xmlns:a16="http://schemas.microsoft.com/office/drawing/2014/main" id="{F0A6C0C9-463D-97B1-0291-D52DC7CC9DD8}"/>
              </a:ext>
            </a:extLst>
          </p:cNvPr>
          <p:cNvSpPr txBox="1"/>
          <p:nvPr/>
        </p:nvSpPr>
        <p:spPr>
          <a:xfrm>
            <a:off x="3200400" y="8091294"/>
            <a:ext cx="6414408" cy="385618"/>
          </a:xfrm>
          <a:prstGeom prst="rect">
            <a:avLst/>
          </a:prstGeom>
        </p:spPr>
        <p:txBody>
          <a:bodyPr lIns="0" tIns="0" rIns="0" bIns="0" rtlCol="0" anchor="t">
            <a:spAutoFit/>
          </a:bodyPr>
          <a:lstStyle/>
          <a:p>
            <a:pPr marL="496569" lvl="1" indent="-248284" algn="just">
              <a:lnSpc>
                <a:spcPts val="3219"/>
              </a:lnSpc>
              <a:buFont typeface="Arial"/>
              <a:buChar char="•"/>
            </a:pPr>
            <a:r>
              <a:rPr lang="en-US" sz="2299" dirty="0">
                <a:solidFill>
                  <a:srgbClr val="272727"/>
                </a:solidFill>
                <a:latin typeface="Public Sans"/>
                <a:ea typeface="Public Sans"/>
                <a:cs typeface="Public Sans"/>
                <a:sym typeface="Public Sans"/>
              </a:rPr>
              <a:t>Reduces test run times</a:t>
            </a:r>
          </a:p>
        </p:txBody>
      </p:sp>
      <p:sp>
        <p:nvSpPr>
          <p:cNvPr id="14" name="TextBox 11">
            <a:extLst>
              <a:ext uri="{FF2B5EF4-FFF2-40B4-BE49-F238E27FC236}">
                <a16:creationId xmlns:a16="http://schemas.microsoft.com/office/drawing/2014/main" id="{4F3F32BF-982F-DFAB-F11B-53E34ECBD5B2}"/>
              </a:ext>
            </a:extLst>
          </p:cNvPr>
          <p:cNvSpPr txBox="1"/>
          <p:nvPr/>
        </p:nvSpPr>
        <p:spPr>
          <a:xfrm>
            <a:off x="2412923" y="7402874"/>
            <a:ext cx="4610856" cy="348109"/>
          </a:xfrm>
          <a:prstGeom prst="rect">
            <a:avLst/>
          </a:prstGeom>
        </p:spPr>
        <p:txBody>
          <a:bodyPr lIns="0" tIns="0" rIns="0" bIns="0" rtlCol="0" anchor="t">
            <a:spAutoFit/>
          </a:bodyPr>
          <a:lstStyle/>
          <a:p>
            <a:pPr algn="l">
              <a:lnSpc>
                <a:spcPts val="2699"/>
              </a:lnSpc>
            </a:pPr>
            <a:r>
              <a:rPr lang="en-US" sz="2999" b="1" spc="-239" dirty="0">
                <a:solidFill>
                  <a:srgbClr val="272727"/>
                </a:solidFill>
                <a:latin typeface="Public Sans Bold"/>
                <a:ea typeface="Public Sans Bold"/>
                <a:cs typeface="Public Sans Bold"/>
                <a:sym typeface="Public Sans Bold"/>
              </a:rPr>
              <a:t>Parallel Execution</a:t>
            </a: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a:extLst>
            <a:ext uri="{FF2B5EF4-FFF2-40B4-BE49-F238E27FC236}">
              <a16:creationId xmlns:a16="http://schemas.microsoft.com/office/drawing/2014/main" id="{FACCF6EE-24FE-2461-07C4-46ED326AECA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FDFAC2F7-1B94-AFC5-9C25-C14A1FE146EC}"/>
              </a:ext>
            </a:extLst>
          </p:cNvPr>
          <p:cNvSpPr/>
          <p:nvPr/>
        </p:nvSpPr>
        <p:spPr>
          <a:xfrm>
            <a:off x="8232281" y="1953432"/>
            <a:ext cx="616017" cy="617140"/>
          </a:xfrm>
          <a:custGeom>
            <a:avLst/>
            <a:gdLst/>
            <a:ahLst/>
            <a:cxnLst/>
            <a:rect l="l" t="t" r="r" b="b"/>
            <a:pathLst>
              <a:path w="616017" h="617140">
                <a:moveTo>
                  <a:pt x="0" y="0"/>
                </a:moveTo>
                <a:lnTo>
                  <a:pt x="616017" y="0"/>
                </a:lnTo>
                <a:lnTo>
                  <a:pt x="616017" y="617139"/>
                </a:lnTo>
                <a:lnTo>
                  <a:pt x="0" y="6171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3" name="Freeform 3">
            <a:extLst>
              <a:ext uri="{FF2B5EF4-FFF2-40B4-BE49-F238E27FC236}">
                <a16:creationId xmlns:a16="http://schemas.microsoft.com/office/drawing/2014/main" id="{96E4CB05-61A1-1652-AD1A-DB9F14709672}"/>
              </a:ext>
            </a:extLst>
          </p:cNvPr>
          <p:cNvSpPr/>
          <p:nvPr/>
        </p:nvSpPr>
        <p:spPr>
          <a:xfrm>
            <a:off x="8232281" y="4411003"/>
            <a:ext cx="616017" cy="617140"/>
          </a:xfrm>
          <a:custGeom>
            <a:avLst/>
            <a:gdLst/>
            <a:ahLst/>
            <a:cxnLst/>
            <a:rect l="l" t="t" r="r" b="b"/>
            <a:pathLst>
              <a:path w="616017" h="617140">
                <a:moveTo>
                  <a:pt x="0" y="0"/>
                </a:moveTo>
                <a:lnTo>
                  <a:pt x="616017" y="0"/>
                </a:lnTo>
                <a:lnTo>
                  <a:pt x="616017" y="617139"/>
                </a:lnTo>
                <a:lnTo>
                  <a:pt x="0" y="6171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4" name="Freeform 4">
            <a:extLst>
              <a:ext uri="{FF2B5EF4-FFF2-40B4-BE49-F238E27FC236}">
                <a16:creationId xmlns:a16="http://schemas.microsoft.com/office/drawing/2014/main" id="{673FC921-E3F6-92A3-AAF0-AEDBB762699D}"/>
              </a:ext>
            </a:extLst>
          </p:cNvPr>
          <p:cNvSpPr/>
          <p:nvPr/>
        </p:nvSpPr>
        <p:spPr>
          <a:xfrm>
            <a:off x="8232281" y="6910216"/>
            <a:ext cx="616017" cy="617140"/>
          </a:xfrm>
          <a:custGeom>
            <a:avLst/>
            <a:gdLst/>
            <a:ahLst/>
            <a:cxnLst/>
            <a:rect l="l" t="t" r="r" b="b"/>
            <a:pathLst>
              <a:path w="616017" h="617140">
                <a:moveTo>
                  <a:pt x="0" y="0"/>
                </a:moveTo>
                <a:lnTo>
                  <a:pt x="616017" y="0"/>
                </a:lnTo>
                <a:lnTo>
                  <a:pt x="616017" y="617140"/>
                </a:lnTo>
                <a:lnTo>
                  <a:pt x="0" y="61714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5" name="TextBox 5">
            <a:extLst>
              <a:ext uri="{FF2B5EF4-FFF2-40B4-BE49-F238E27FC236}">
                <a16:creationId xmlns:a16="http://schemas.microsoft.com/office/drawing/2014/main" id="{1173B7C9-5597-A92F-BDC6-3DE593AFDEBC}"/>
              </a:ext>
            </a:extLst>
          </p:cNvPr>
          <p:cNvSpPr txBox="1"/>
          <p:nvPr/>
        </p:nvSpPr>
        <p:spPr>
          <a:xfrm>
            <a:off x="1003179" y="4247821"/>
            <a:ext cx="6414408" cy="928267"/>
          </a:xfrm>
          <a:prstGeom prst="rect">
            <a:avLst/>
          </a:prstGeom>
        </p:spPr>
        <p:txBody>
          <a:bodyPr wrap="square" lIns="0" tIns="0" rIns="0" bIns="0" rtlCol="0" anchor="t">
            <a:spAutoFit/>
          </a:bodyPr>
          <a:lstStyle/>
          <a:p>
            <a:pPr algn="l">
              <a:lnSpc>
                <a:spcPts val="7200"/>
              </a:lnSpc>
            </a:pPr>
            <a:r>
              <a:rPr lang="en-US" sz="8000" spc="-640" dirty="0">
                <a:solidFill>
                  <a:srgbClr val="272727"/>
                </a:solidFill>
                <a:latin typeface="Public Sans"/>
                <a:ea typeface="Public Sans"/>
                <a:cs typeface="Public Sans"/>
                <a:sym typeface="Public Sans"/>
              </a:rPr>
              <a:t>Implementation</a:t>
            </a:r>
          </a:p>
        </p:txBody>
      </p:sp>
      <p:sp>
        <p:nvSpPr>
          <p:cNvPr id="6" name="TextBox 6">
            <a:extLst>
              <a:ext uri="{FF2B5EF4-FFF2-40B4-BE49-F238E27FC236}">
                <a16:creationId xmlns:a16="http://schemas.microsoft.com/office/drawing/2014/main" id="{0EFCE746-D275-B4C7-4D05-4CD1FEF2E685}"/>
              </a:ext>
            </a:extLst>
          </p:cNvPr>
          <p:cNvSpPr txBox="1"/>
          <p:nvPr/>
        </p:nvSpPr>
        <p:spPr>
          <a:xfrm>
            <a:off x="9499523" y="2114364"/>
            <a:ext cx="4610856" cy="348109"/>
          </a:xfrm>
          <a:prstGeom prst="rect">
            <a:avLst/>
          </a:prstGeom>
        </p:spPr>
        <p:txBody>
          <a:bodyPr lIns="0" tIns="0" rIns="0" bIns="0" rtlCol="0" anchor="t">
            <a:spAutoFit/>
          </a:bodyPr>
          <a:lstStyle/>
          <a:p>
            <a:pPr algn="l">
              <a:lnSpc>
                <a:spcPts val="2699"/>
              </a:lnSpc>
            </a:pPr>
            <a:r>
              <a:rPr lang="en-US" sz="2999" b="1" spc="-239" dirty="0">
                <a:solidFill>
                  <a:srgbClr val="272727"/>
                </a:solidFill>
                <a:latin typeface="Public Sans Bold"/>
                <a:ea typeface="Public Sans Bold"/>
                <a:cs typeface="Public Sans Bold"/>
                <a:sym typeface="Public Sans Bold"/>
              </a:rPr>
              <a:t>Before Each</a:t>
            </a:r>
          </a:p>
        </p:txBody>
      </p:sp>
      <p:sp>
        <p:nvSpPr>
          <p:cNvPr id="7" name="TextBox 7">
            <a:extLst>
              <a:ext uri="{FF2B5EF4-FFF2-40B4-BE49-F238E27FC236}">
                <a16:creationId xmlns:a16="http://schemas.microsoft.com/office/drawing/2014/main" id="{26D49397-CA98-7F2A-0F6C-4B2A115826E6}"/>
              </a:ext>
            </a:extLst>
          </p:cNvPr>
          <p:cNvSpPr txBox="1"/>
          <p:nvPr/>
        </p:nvSpPr>
        <p:spPr>
          <a:xfrm>
            <a:off x="10287000" y="2905338"/>
            <a:ext cx="6414408" cy="375552"/>
          </a:xfrm>
          <a:prstGeom prst="rect">
            <a:avLst/>
          </a:prstGeom>
        </p:spPr>
        <p:txBody>
          <a:bodyPr lIns="0" tIns="0" rIns="0" bIns="0" rtlCol="0" anchor="t">
            <a:spAutoFit/>
          </a:bodyPr>
          <a:lstStyle/>
          <a:p>
            <a:pPr marL="496569" lvl="1" indent="-248284" algn="just">
              <a:lnSpc>
                <a:spcPts val="3219"/>
              </a:lnSpc>
              <a:buFont typeface="Arial"/>
              <a:buChar char="•"/>
            </a:pPr>
            <a:r>
              <a:rPr lang="en-US" sz="2299" dirty="0">
                <a:solidFill>
                  <a:srgbClr val="272727"/>
                </a:solidFill>
                <a:latin typeface="Public Sans"/>
                <a:ea typeface="Public Sans"/>
                <a:cs typeface="Public Sans"/>
                <a:sym typeface="Public Sans"/>
              </a:rPr>
              <a:t>Logs in to ensure test preconditions</a:t>
            </a:r>
          </a:p>
        </p:txBody>
      </p:sp>
      <p:sp>
        <p:nvSpPr>
          <p:cNvPr id="8" name="TextBox 8">
            <a:extLst>
              <a:ext uri="{FF2B5EF4-FFF2-40B4-BE49-F238E27FC236}">
                <a16:creationId xmlns:a16="http://schemas.microsoft.com/office/drawing/2014/main" id="{FF67B780-A548-7D3D-7631-B84ECB9469A8}"/>
              </a:ext>
            </a:extLst>
          </p:cNvPr>
          <p:cNvSpPr txBox="1"/>
          <p:nvPr/>
        </p:nvSpPr>
        <p:spPr>
          <a:xfrm>
            <a:off x="10287000" y="5319819"/>
            <a:ext cx="6414408" cy="375552"/>
          </a:xfrm>
          <a:prstGeom prst="rect">
            <a:avLst/>
          </a:prstGeom>
        </p:spPr>
        <p:txBody>
          <a:bodyPr lIns="0" tIns="0" rIns="0" bIns="0" rtlCol="0" anchor="t">
            <a:spAutoFit/>
          </a:bodyPr>
          <a:lstStyle/>
          <a:p>
            <a:pPr marL="496569" lvl="1" indent="-248284" algn="just">
              <a:lnSpc>
                <a:spcPts val="3219"/>
              </a:lnSpc>
              <a:buFont typeface="Arial"/>
              <a:buChar char="•"/>
            </a:pPr>
            <a:r>
              <a:rPr lang="en-US" sz="2299" dirty="0">
                <a:solidFill>
                  <a:srgbClr val="272727"/>
                </a:solidFill>
                <a:latin typeface="Public Sans"/>
                <a:ea typeface="Public Sans"/>
                <a:cs typeface="Public Sans"/>
                <a:sym typeface="Public Sans"/>
              </a:rPr>
              <a:t>Logs out and captures failure screenshots</a:t>
            </a:r>
          </a:p>
        </p:txBody>
      </p:sp>
      <p:sp>
        <p:nvSpPr>
          <p:cNvPr id="9" name="TextBox 9">
            <a:extLst>
              <a:ext uri="{FF2B5EF4-FFF2-40B4-BE49-F238E27FC236}">
                <a16:creationId xmlns:a16="http://schemas.microsoft.com/office/drawing/2014/main" id="{E922B6AB-9822-D7C1-06D0-93E366C40D8E}"/>
              </a:ext>
            </a:extLst>
          </p:cNvPr>
          <p:cNvSpPr txBox="1"/>
          <p:nvPr/>
        </p:nvSpPr>
        <p:spPr>
          <a:xfrm>
            <a:off x="9499523" y="4656668"/>
            <a:ext cx="4610856" cy="348109"/>
          </a:xfrm>
          <a:prstGeom prst="rect">
            <a:avLst/>
          </a:prstGeom>
        </p:spPr>
        <p:txBody>
          <a:bodyPr lIns="0" tIns="0" rIns="0" bIns="0" rtlCol="0" anchor="t">
            <a:spAutoFit/>
          </a:bodyPr>
          <a:lstStyle/>
          <a:p>
            <a:pPr algn="l">
              <a:lnSpc>
                <a:spcPts val="2699"/>
              </a:lnSpc>
            </a:pPr>
            <a:r>
              <a:rPr lang="en-US" sz="2999" b="1" spc="-239" dirty="0">
                <a:solidFill>
                  <a:srgbClr val="272727"/>
                </a:solidFill>
                <a:latin typeface="Public Sans Bold"/>
                <a:ea typeface="Public Sans Bold"/>
                <a:cs typeface="Public Sans Bold"/>
                <a:sym typeface="Public Sans Bold"/>
              </a:rPr>
              <a:t>After Each</a:t>
            </a:r>
          </a:p>
        </p:txBody>
      </p:sp>
      <p:sp>
        <p:nvSpPr>
          <p:cNvPr id="10" name="TextBox 10">
            <a:extLst>
              <a:ext uri="{FF2B5EF4-FFF2-40B4-BE49-F238E27FC236}">
                <a16:creationId xmlns:a16="http://schemas.microsoft.com/office/drawing/2014/main" id="{65A99E20-4232-495D-5A09-AB4261180898}"/>
              </a:ext>
            </a:extLst>
          </p:cNvPr>
          <p:cNvSpPr txBox="1"/>
          <p:nvPr/>
        </p:nvSpPr>
        <p:spPr>
          <a:xfrm>
            <a:off x="10287000" y="7734300"/>
            <a:ext cx="6414408" cy="1144993"/>
          </a:xfrm>
          <a:prstGeom prst="rect">
            <a:avLst/>
          </a:prstGeom>
        </p:spPr>
        <p:txBody>
          <a:bodyPr lIns="0" tIns="0" rIns="0" bIns="0" rtlCol="0" anchor="t">
            <a:spAutoFit/>
          </a:bodyPr>
          <a:lstStyle/>
          <a:p>
            <a:pPr marL="468821" lvl="1" indent="-234411" algn="just">
              <a:lnSpc>
                <a:spcPts val="3040"/>
              </a:lnSpc>
              <a:buFont typeface="Arial"/>
              <a:buChar char="•"/>
            </a:pPr>
            <a:r>
              <a:rPr lang="en-US" sz="2400" dirty="0">
                <a:solidFill>
                  <a:srgbClr val="272727"/>
                </a:solidFill>
                <a:latin typeface="Public Sans"/>
                <a:ea typeface="Public Sans"/>
                <a:cs typeface="Public Sans"/>
                <a:sym typeface="Public Sans"/>
              </a:rPr>
              <a:t>Used to verify that the application behaves as expected. </a:t>
            </a:r>
          </a:p>
          <a:p>
            <a:pPr algn="just">
              <a:lnSpc>
                <a:spcPts val="3219"/>
              </a:lnSpc>
            </a:pPr>
            <a:endParaRPr lang="en-US" sz="2299" dirty="0">
              <a:solidFill>
                <a:srgbClr val="272727"/>
              </a:solidFill>
              <a:latin typeface="Public Sans"/>
              <a:ea typeface="Public Sans"/>
              <a:cs typeface="Public Sans"/>
              <a:sym typeface="Public Sans"/>
            </a:endParaRPr>
          </a:p>
        </p:txBody>
      </p:sp>
      <p:sp>
        <p:nvSpPr>
          <p:cNvPr id="11" name="TextBox 11">
            <a:extLst>
              <a:ext uri="{FF2B5EF4-FFF2-40B4-BE49-F238E27FC236}">
                <a16:creationId xmlns:a16="http://schemas.microsoft.com/office/drawing/2014/main" id="{C7A0242C-4EA5-E553-8E47-19374659B3EF}"/>
              </a:ext>
            </a:extLst>
          </p:cNvPr>
          <p:cNvSpPr txBox="1"/>
          <p:nvPr/>
        </p:nvSpPr>
        <p:spPr>
          <a:xfrm>
            <a:off x="9499523" y="7071149"/>
            <a:ext cx="4610856" cy="348109"/>
          </a:xfrm>
          <a:prstGeom prst="rect">
            <a:avLst/>
          </a:prstGeom>
        </p:spPr>
        <p:txBody>
          <a:bodyPr lIns="0" tIns="0" rIns="0" bIns="0" rtlCol="0" anchor="t">
            <a:spAutoFit/>
          </a:bodyPr>
          <a:lstStyle/>
          <a:p>
            <a:pPr algn="l">
              <a:lnSpc>
                <a:spcPts val="2699"/>
              </a:lnSpc>
            </a:pPr>
            <a:r>
              <a:rPr lang="en-US" sz="2999" b="1" spc="-239" dirty="0">
                <a:solidFill>
                  <a:srgbClr val="272727"/>
                </a:solidFill>
                <a:latin typeface="Public Sans Bold"/>
                <a:ea typeface="Public Sans Bold"/>
                <a:cs typeface="Public Sans Bold"/>
                <a:sym typeface="Public Sans Bold"/>
              </a:rPr>
              <a:t>Assertions</a:t>
            </a:r>
          </a:p>
        </p:txBody>
      </p:sp>
    </p:spTree>
    <p:extLst>
      <p:ext uri="{BB962C8B-B14F-4D97-AF65-F5344CB8AC3E}">
        <p14:creationId xmlns:p14="http://schemas.microsoft.com/office/powerpoint/2010/main" val="1446233957"/>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4E2DD"/>
        </a:solidFill>
        <a:effectLst/>
      </p:bgPr>
    </p:bg>
    <p:spTree>
      <p:nvGrpSpPr>
        <p:cNvPr id="1" name=""/>
        <p:cNvGrpSpPr/>
        <p:nvPr/>
      </p:nvGrpSpPr>
      <p:grpSpPr>
        <a:xfrm>
          <a:off x="0" y="0"/>
          <a:ext cx="0" cy="0"/>
          <a:chOff x="0" y="0"/>
          <a:chExt cx="0" cy="0"/>
        </a:xfrm>
      </p:grpSpPr>
      <p:sp>
        <p:nvSpPr>
          <p:cNvPr id="4" name="TextBox 4"/>
          <p:cNvSpPr txBox="1"/>
          <p:nvPr/>
        </p:nvSpPr>
        <p:spPr>
          <a:xfrm>
            <a:off x="1041488" y="817963"/>
            <a:ext cx="16679144" cy="1009651"/>
          </a:xfrm>
          <a:prstGeom prst="rect">
            <a:avLst/>
          </a:prstGeom>
        </p:spPr>
        <p:txBody>
          <a:bodyPr lIns="0" tIns="0" rIns="0" bIns="0" rtlCol="0" anchor="t">
            <a:spAutoFit/>
          </a:bodyPr>
          <a:lstStyle/>
          <a:p>
            <a:pPr algn="l">
              <a:lnSpc>
                <a:spcPts val="7200"/>
              </a:lnSpc>
            </a:pPr>
            <a:r>
              <a:rPr lang="en-US" sz="8000" spc="-640">
                <a:solidFill>
                  <a:srgbClr val="272727"/>
                </a:solidFill>
                <a:latin typeface="Public Sans"/>
                <a:ea typeface="Public Sans"/>
                <a:cs typeface="Public Sans"/>
                <a:sym typeface="Public Sans"/>
              </a:rPr>
              <a:t>Design Pattern: Page Object Model (POM)</a:t>
            </a:r>
          </a:p>
        </p:txBody>
      </p:sp>
      <p:sp>
        <p:nvSpPr>
          <p:cNvPr id="5" name="TextBox 5"/>
          <p:cNvSpPr txBox="1"/>
          <p:nvPr/>
        </p:nvSpPr>
        <p:spPr>
          <a:xfrm>
            <a:off x="1041488" y="2402522"/>
            <a:ext cx="1419677" cy="438895"/>
          </a:xfrm>
          <a:prstGeom prst="rect">
            <a:avLst/>
          </a:prstGeom>
        </p:spPr>
        <p:txBody>
          <a:bodyPr lIns="0" tIns="0" rIns="0" bIns="0" rtlCol="0" anchor="t">
            <a:spAutoFit/>
          </a:bodyPr>
          <a:lstStyle/>
          <a:p>
            <a:pPr algn="l">
              <a:lnSpc>
                <a:spcPts val="3106"/>
              </a:lnSpc>
            </a:pPr>
            <a:r>
              <a:rPr lang="en-US" sz="3451" b="1" spc="-276">
                <a:solidFill>
                  <a:srgbClr val="272727"/>
                </a:solidFill>
                <a:latin typeface="Public Sans Bold"/>
                <a:ea typeface="Public Sans Bold"/>
                <a:cs typeface="Public Sans Bold"/>
                <a:sym typeface="Public Sans Bold"/>
              </a:rPr>
              <a:t>01</a:t>
            </a:r>
          </a:p>
        </p:txBody>
      </p:sp>
      <p:sp>
        <p:nvSpPr>
          <p:cNvPr id="6" name="TextBox 6"/>
          <p:cNvSpPr txBox="1"/>
          <p:nvPr/>
        </p:nvSpPr>
        <p:spPr>
          <a:xfrm>
            <a:off x="2461165" y="2369706"/>
            <a:ext cx="14810923" cy="369332"/>
          </a:xfrm>
          <a:prstGeom prst="rect">
            <a:avLst/>
          </a:prstGeom>
        </p:spPr>
        <p:txBody>
          <a:bodyPr lIns="0" tIns="0" rIns="0" bIns="0" rtlCol="0" anchor="t">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Public Sans" panose="020B0604020202020204" charset="0"/>
              </a:rPr>
              <a:t>Locators are initialised within the constructor, ensuring that they are tied to the correct Page instance.</a:t>
            </a:r>
          </a:p>
        </p:txBody>
      </p:sp>
      <p:sp>
        <p:nvSpPr>
          <p:cNvPr id="7" name="TextBox 7"/>
          <p:cNvSpPr txBox="1"/>
          <p:nvPr/>
        </p:nvSpPr>
        <p:spPr>
          <a:xfrm>
            <a:off x="1041488" y="3239869"/>
            <a:ext cx="1419677" cy="438895"/>
          </a:xfrm>
          <a:prstGeom prst="rect">
            <a:avLst/>
          </a:prstGeom>
        </p:spPr>
        <p:txBody>
          <a:bodyPr lIns="0" tIns="0" rIns="0" bIns="0" rtlCol="0" anchor="t">
            <a:spAutoFit/>
          </a:bodyPr>
          <a:lstStyle/>
          <a:p>
            <a:pPr algn="l">
              <a:lnSpc>
                <a:spcPts val="3106"/>
              </a:lnSpc>
            </a:pPr>
            <a:r>
              <a:rPr lang="en-US" sz="3451" b="1" spc="-276">
                <a:solidFill>
                  <a:srgbClr val="272727"/>
                </a:solidFill>
                <a:latin typeface="Public Sans Bold"/>
                <a:ea typeface="Public Sans Bold"/>
                <a:cs typeface="Public Sans Bold"/>
                <a:sym typeface="Public Sans Bold"/>
              </a:rPr>
              <a:t>02</a:t>
            </a:r>
          </a:p>
        </p:txBody>
      </p:sp>
      <p:sp>
        <p:nvSpPr>
          <p:cNvPr id="9" name="TextBox 9"/>
          <p:cNvSpPr txBox="1"/>
          <p:nvPr/>
        </p:nvSpPr>
        <p:spPr>
          <a:xfrm>
            <a:off x="1041488" y="4269107"/>
            <a:ext cx="1419677" cy="438895"/>
          </a:xfrm>
          <a:prstGeom prst="rect">
            <a:avLst/>
          </a:prstGeom>
        </p:spPr>
        <p:txBody>
          <a:bodyPr lIns="0" tIns="0" rIns="0" bIns="0" rtlCol="0" anchor="t">
            <a:spAutoFit/>
          </a:bodyPr>
          <a:lstStyle/>
          <a:p>
            <a:pPr algn="l">
              <a:lnSpc>
                <a:spcPts val="3106"/>
              </a:lnSpc>
            </a:pPr>
            <a:r>
              <a:rPr lang="en-US" sz="3451" b="1" spc="-276">
                <a:solidFill>
                  <a:srgbClr val="272727"/>
                </a:solidFill>
                <a:latin typeface="Public Sans Bold"/>
                <a:ea typeface="Public Sans Bold"/>
                <a:cs typeface="Public Sans Bold"/>
                <a:sym typeface="Public Sans Bold"/>
              </a:rPr>
              <a:t>03</a:t>
            </a:r>
          </a:p>
        </p:txBody>
      </p:sp>
      <p:sp>
        <p:nvSpPr>
          <p:cNvPr id="10" name="TextBox 10"/>
          <p:cNvSpPr txBox="1"/>
          <p:nvPr/>
        </p:nvSpPr>
        <p:spPr>
          <a:xfrm>
            <a:off x="2449792" y="3042439"/>
            <a:ext cx="14810923" cy="833754"/>
          </a:xfrm>
          <a:prstGeom prst="rect">
            <a:avLst/>
          </a:prstGeom>
        </p:spPr>
        <p:txBody>
          <a:bodyPr lIns="0" tIns="0" rIns="0" bIns="0" rtlCol="0" anchor="t">
            <a:spAutoFit/>
          </a:bodyPr>
          <a:lstStyle/>
          <a:p>
            <a:pPr algn="just">
              <a:lnSpc>
                <a:spcPts val="3359"/>
              </a:lnSpc>
            </a:pPr>
            <a:r>
              <a:rPr lang="en-US" sz="2399" dirty="0">
                <a:solidFill>
                  <a:srgbClr val="272727"/>
                </a:solidFill>
                <a:latin typeface="Public Sans"/>
                <a:ea typeface="Public Sans"/>
                <a:cs typeface="Public Sans"/>
                <a:sym typeface="Public Sans"/>
              </a:rPr>
              <a:t>Service methods perform actions on the web page, such as entering text, clicking buttons, and verifying elements. These methods interact with the locators defined in the class, but not include any assertions.</a:t>
            </a:r>
          </a:p>
        </p:txBody>
      </p:sp>
      <p:sp>
        <p:nvSpPr>
          <p:cNvPr id="12" name="TextBox 10">
            <a:extLst>
              <a:ext uri="{FF2B5EF4-FFF2-40B4-BE49-F238E27FC236}">
                <a16:creationId xmlns:a16="http://schemas.microsoft.com/office/drawing/2014/main" id="{4034839C-B534-A2DA-DD20-88A4348FA44F}"/>
              </a:ext>
            </a:extLst>
          </p:cNvPr>
          <p:cNvSpPr txBox="1"/>
          <p:nvPr/>
        </p:nvSpPr>
        <p:spPr>
          <a:xfrm>
            <a:off x="2435589" y="4081146"/>
            <a:ext cx="14810923" cy="833754"/>
          </a:xfrm>
          <a:prstGeom prst="rect">
            <a:avLst/>
          </a:prstGeom>
        </p:spPr>
        <p:txBody>
          <a:bodyPr lIns="0" tIns="0" rIns="0" bIns="0" rtlCol="0" anchor="t">
            <a:spAutoFit/>
          </a:bodyPr>
          <a:lstStyle/>
          <a:p>
            <a:pPr algn="just">
              <a:lnSpc>
                <a:spcPts val="3359"/>
              </a:lnSpc>
            </a:pPr>
            <a:r>
              <a:rPr lang="en-US" sz="2399" dirty="0">
                <a:solidFill>
                  <a:srgbClr val="272727"/>
                </a:solidFill>
                <a:latin typeface="Public Sans"/>
                <a:ea typeface="Public Sans"/>
                <a:cs typeface="Public Sans"/>
                <a:sym typeface="Public Sans"/>
              </a:rPr>
              <a:t>The POM class focuses purely on page-specific logic. This separation enhances maintainability and allows the same class to be reused across multiple test cases.</a:t>
            </a:r>
          </a:p>
        </p:txBody>
      </p:sp>
      <p:pic>
        <p:nvPicPr>
          <p:cNvPr id="14" name="Picture 13">
            <a:extLst>
              <a:ext uri="{FF2B5EF4-FFF2-40B4-BE49-F238E27FC236}">
                <a16:creationId xmlns:a16="http://schemas.microsoft.com/office/drawing/2014/main" id="{7BB52F2A-116D-8904-F95A-72C5AA6666CA}"/>
              </a:ext>
            </a:extLst>
          </p:cNvPr>
          <p:cNvPicPr>
            <a:picLocks noChangeAspect="1"/>
          </p:cNvPicPr>
          <p:nvPr/>
        </p:nvPicPr>
        <p:blipFill>
          <a:blip r:embed="rId2"/>
          <a:stretch>
            <a:fillRect/>
          </a:stretch>
        </p:blipFill>
        <p:spPr>
          <a:xfrm>
            <a:off x="2895600" y="5372101"/>
            <a:ext cx="3897249" cy="4100584"/>
          </a:xfrm>
          <a:prstGeom prst="rect">
            <a:avLst/>
          </a:prstGeom>
        </p:spPr>
      </p:pic>
      <p:pic>
        <p:nvPicPr>
          <p:cNvPr id="16" name="Picture 15">
            <a:extLst>
              <a:ext uri="{FF2B5EF4-FFF2-40B4-BE49-F238E27FC236}">
                <a16:creationId xmlns:a16="http://schemas.microsoft.com/office/drawing/2014/main" id="{1B86197B-1EBD-8060-F289-281B2F618688}"/>
              </a:ext>
            </a:extLst>
          </p:cNvPr>
          <p:cNvPicPr>
            <a:picLocks noChangeAspect="1"/>
          </p:cNvPicPr>
          <p:nvPr/>
        </p:nvPicPr>
        <p:blipFill>
          <a:blip r:embed="rId3"/>
          <a:stretch>
            <a:fillRect/>
          </a:stretch>
        </p:blipFill>
        <p:spPr>
          <a:xfrm>
            <a:off x="7924800" y="5119853"/>
            <a:ext cx="7180952" cy="4831835"/>
          </a:xfrm>
          <a:prstGeom prst="rect">
            <a:avLst/>
          </a:prstGeom>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1080739" y="2812192"/>
            <a:ext cx="616017" cy="617140"/>
          </a:xfrm>
          <a:custGeom>
            <a:avLst/>
            <a:gdLst/>
            <a:ahLst/>
            <a:cxnLst/>
            <a:rect l="l" t="t" r="r" b="b"/>
            <a:pathLst>
              <a:path w="616017" h="617140">
                <a:moveTo>
                  <a:pt x="0" y="0"/>
                </a:moveTo>
                <a:lnTo>
                  <a:pt x="616017" y="0"/>
                </a:lnTo>
                <a:lnTo>
                  <a:pt x="616017" y="617140"/>
                </a:lnTo>
                <a:lnTo>
                  <a:pt x="0" y="61714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3" name="Freeform 3"/>
          <p:cNvSpPr/>
          <p:nvPr/>
        </p:nvSpPr>
        <p:spPr>
          <a:xfrm>
            <a:off x="1080739" y="5269763"/>
            <a:ext cx="616017" cy="617140"/>
          </a:xfrm>
          <a:custGeom>
            <a:avLst/>
            <a:gdLst/>
            <a:ahLst/>
            <a:cxnLst/>
            <a:rect l="l" t="t" r="r" b="b"/>
            <a:pathLst>
              <a:path w="616017" h="617140">
                <a:moveTo>
                  <a:pt x="0" y="0"/>
                </a:moveTo>
                <a:lnTo>
                  <a:pt x="616017" y="0"/>
                </a:lnTo>
                <a:lnTo>
                  <a:pt x="616017" y="617140"/>
                </a:lnTo>
                <a:lnTo>
                  <a:pt x="0" y="61714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4" name="Freeform 4"/>
          <p:cNvSpPr/>
          <p:nvPr/>
        </p:nvSpPr>
        <p:spPr>
          <a:xfrm>
            <a:off x="1080739" y="7768977"/>
            <a:ext cx="616017" cy="617140"/>
          </a:xfrm>
          <a:custGeom>
            <a:avLst/>
            <a:gdLst/>
            <a:ahLst/>
            <a:cxnLst/>
            <a:rect l="l" t="t" r="r" b="b"/>
            <a:pathLst>
              <a:path w="616017" h="617140">
                <a:moveTo>
                  <a:pt x="0" y="0"/>
                </a:moveTo>
                <a:lnTo>
                  <a:pt x="616017" y="0"/>
                </a:lnTo>
                <a:lnTo>
                  <a:pt x="616017" y="617139"/>
                </a:lnTo>
                <a:lnTo>
                  <a:pt x="0" y="6171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8" name="TextBox 8"/>
          <p:cNvSpPr txBox="1"/>
          <p:nvPr/>
        </p:nvSpPr>
        <p:spPr>
          <a:xfrm>
            <a:off x="1080739" y="1238250"/>
            <a:ext cx="6552222" cy="1009651"/>
          </a:xfrm>
          <a:prstGeom prst="rect">
            <a:avLst/>
          </a:prstGeom>
        </p:spPr>
        <p:txBody>
          <a:bodyPr lIns="0" tIns="0" rIns="0" bIns="0" rtlCol="0" anchor="t">
            <a:spAutoFit/>
          </a:bodyPr>
          <a:lstStyle/>
          <a:p>
            <a:pPr algn="l">
              <a:lnSpc>
                <a:spcPts val="7200"/>
              </a:lnSpc>
            </a:pPr>
            <a:r>
              <a:rPr lang="en-US" sz="8000" spc="-640">
                <a:solidFill>
                  <a:srgbClr val="272727"/>
                </a:solidFill>
                <a:latin typeface="Public Sans"/>
                <a:ea typeface="Public Sans"/>
                <a:cs typeface="Public Sans"/>
                <a:sym typeface="Public Sans"/>
              </a:rPr>
              <a:t>Allure Reporting</a:t>
            </a:r>
          </a:p>
        </p:txBody>
      </p:sp>
      <p:sp>
        <p:nvSpPr>
          <p:cNvPr id="9" name="TextBox 9"/>
          <p:cNvSpPr txBox="1"/>
          <p:nvPr/>
        </p:nvSpPr>
        <p:spPr>
          <a:xfrm>
            <a:off x="2347981" y="2973125"/>
            <a:ext cx="5284980" cy="371474"/>
          </a:xfrm>
          <a:prstGeom prst="rect">
            <a:avLst/>
          </a:prstGeom>
        </p:spPr>
        <p:txBody>
          <a:bodyPr lIns="0" tIns="0" rIns="0" bIns="0" rtlCol="0" anchor="t">
            <a:spAutoFit/>
          </a:bodyPr>
          <a:lstStyle/>
          <a:p>
            <a:pPr algn="l">
              <a:lnSpc>
                <a:spcPts val="2699"/>
              </a:lnSpc>
            </a:pPr>
            <a:r>
              <a:rPr lang="en-US" sz="2999" b="1" spc="-239">
                <a:solidFill>
                  <a:srgbClr val="272727"/>
                </a:solidFill>
                <a:latin typeface="Public Sans Bold"/>
                <a:ea typeface="Public Sans Bold"/>
                <a:cs typeface="Public Sans Bold"/>
                <a:sym typeface="Public Sans Bold"/>
              </a:rPr>
              <a:t>Clear and Detailed Test Reports</a:t>
            </a:r>
          </a:p>
        </p:txBody>
      </p:sp>
      <p:sp>
        <p:nvSpPr>
          <p:cNvPr id="10" name="TextBox 10"/>
          <p:cNvSpPr txBox="1"/>
          <p:nvPr/>
        </p:nvSpPr>
        <p:spPr>
          <a:xfrm>
            <a:off x="2347981" y="3487873"/>
            <a:ext cx="7201886" cy="1198880"/>
          </a:xfrm>
          <a:prstGeom prst="rect">
            <a:avLst/>
          </a:prstGeom>
        </p:spPr>
        <p:txBody>
          <a:bodyPr lIns="0" tIns="0" rIns="0" bIns="0" rtlCol="0" anchor="t">
            <a:spAutoFit/>
          </a:bodyPr>
          <a:lstStyle/>
          <a:p>
            <a:pPr algn="just">
              <a:lnSpc>
                <a:spcPts val="3219"/>
              </a:lnSpc>
            </a:pPr>
            <a:r>
              <a:rPr lang="en-US" sz="2299">
                <a:solidFill>
                  <a:srgbClr val="272727"/>
                </a:solidFill>
                <a:latin typeface="Public Sans"/>
                <a:ea typeface="Public Sans"/>
                <a:cs typeface="Public Sans"/>
                <a:sym typeface="Public Sans"/>
              </a:rPr>
              <a:t>Integrates with various testing frameworks and CI/CD tools, offering a comprehensive view of test results, including detailed steps.</a:t>
            </a:r>
          </a:p>
        </p:txBody>
      </p:sp>
      <p:sp>
        <p:nvSpPr>
          <p:cNvPr id="11" name="TextBox 11"/>
          <p:cNvSpPr txBox="1"/>
          <p:nvPr/>
        </p:nvSpPr>
        <p:spPr>
          <a:xfrm>
            <a:off x="2347981" y="6178579"/>
            <a:ext cx="7201886" cy="798830"/>
          </a:xfrm>
          <a:prstGeom prst="rect">
            <a:avLst/>
          </a:prstGeom>
        </p:spPr>
        <p:txBody>
          <a:bodyPr lIns="0" tIns="0" rIns="0" bIns="0" rtlCol="0" anchor="t">
            <a:spAutoFit/>
          </a:bodyPr>
          <a:lstStyle/>
          <a:p>
            <a:pPr algn="just">
              <a:lnSpc>
                <a:spcPts val="3219"/>
              </a:lnSpc>
            </a:pPr>
            <a:r>
              <a:rPr lang="en-US" sz="2299">
                <a:solidFill>
                  <a:srgbClr val="272727"/>
                </a:solidFill>
                <a:latin typeface="Public Sans"/>
                <a:ea typeface="Public Sans"/>
                <a:cs typeface="Public Sans"/>
                <a:sym typeface="Public Sans"/>
              </a:rPr>
              <a:t>Easy-to-read reports, making it easier to understand test results.</a:t>
            </a:r>
          </a:p>
        </p:txBody>
      </p:sp>
      <p:sp>
        <p:nvSpPr>
          <p:cNvPr id="12" name="TextBox 12"/>
          <p:cNvSpPr txBox="1"/>
          <p:nvPr/>
        </p:nvSpPr>
        <p:spPr>
          <a:xfrm>
            <a:off x="2347981" y="5515429"/>
            <a:ext cx="4610856" cy="371474"/>
          </a:xfrm>
          <a:prstGeom prst="rect">
            <a:avLst/>
          </a:prstGeom>
        </p:spPr>
        <p:txBody>
          <a:bodyPr lIns="0" tIns="0" rIns="0" bIns="0" rtlCol="0" anchor="t">
            <a:spAutoFit/>
          </a:bodyPr>
          <a:lstStyle/>
          <a:p>
            <a:pPr algn="l">
              <a:lnSpc>
                <a:spcPts val="2699"/>
              </a:lnSpc>
            </a:pPr>
            <a:r>
              <a:rPr lang="en-US" sz="2999" b="1" spc="-239">
                <a:solidFill>
                  <a:srgbClr val="272727"/>
                </a:solidFill>
                <a:latin typeface="Public Sans Bold"/>
                <a:ea typeface="Public Sans Bold"/>
                <a:cs typeface="Public Sans Bold"/>
                <a:sym typeface="Public Sans Bold"/>
              </a:rPr>
              <a:t>Visually Apealling</a:t>
            </a:r>
          </a:p>
        </p:txBody>
      </p:sp>
      <p:sp>
        <p:nvSpPr>
          <p:cNvPr id="13" name="TextBox 13"/>
          <p:cNvSpPr txBox="1"/>
          <p:nvPr/>
        </p:nvSpPr>
        <p:spPr>
          <a:xfrm>
            <a:off x="2347981" y="8593060"/>
            <a:ext cx="7201886" cy="798830"/>
          </a:xfrm>
          <a:prstGeom prst="rect">
            <a:avLst/>
          </a:prstGeom>
        </p:spPr>
        <p:txBody>
          <a:bodyPr lIns="0" tIns="0" rIns="0" bIns="0" rtlCol="0" anchor="t">
            <a:spAutoFit/>
          </a:bodyPr>
          <a:lstStyle/>
          <a:p>
            <a:pPr algn="just">
              <a:lnSpc>
                <a:spcPts val="3219"/>
              </a:lnSpc>
            </a:pPr>
            <a:r>
              <a:rPr lang="en-US" sz="2299">
                <a:solidFill>
                  <a:srgbClr val="272727"/>
                </a:solidFill>
                <a:latin typeface="Public Sans"/>
                <a:ea typeface="Public Sans"/>
                <a:cs typeface="Public Sans"/>
                <a:sym typeface="Public Sans"/>
              </a:rPr>
              <a:t>Supports adding screenshots, logs, and other attachments to test results for better debugging.</a:t>
            </a:r>
          </a:p>
        </p:txBody>
      </p:sp>
      <p:sp>
        <p:nvSpPr>
          <p:cNvPr id="14" name="TextBox 14"/>
          <p:cNvSpPr txBox="1"/>
          <p:nvPr/>
        </p:nvSpPr>
        <p:spPr>
          <a:xfrm>
            <a:off x="2347981" y="7929909"/>
            <a:ext cx="4610856" cy="371474"/>
          </a:xfrm>
          <a:prstGeom prst="rect">
            <a:avLst/>
          </a:prstGeom>
        </p:spPr>
        <p:txBody>
          <a:bodyPr lIns="0" tIns="0" rIns="0" bIns="0" rtlCol="0" anchor="t">
            <a:spAutoFit/>
          </a:bodyPr>
          <a:lstStyle/>
          <a:p>
            <a:pPr algn="l">
              <a:lnSpc>
                <a:spcPts val="2699"/>
              </a:lnSpc>
            </a:pPr>
            <a:r>
              <a:rPr lang="en-US" sz="2999" b="1" spc="-239">
                <a:solidFill>
                  <a:srgbClr val="272727"/>
                </a:solidFill>
                <a:latin typeface="Public Sans Bold"/>
                <a:ea typeface="Public Sans Bold"/>
                <a:cs typeface="Public Sans Bold"/>
                <a:sym typeface="Public Sans Bold"/>
              </a:rPr>
              <a:t>Attachements</a:t>
            </a:r>
          </a:p>
        </p:txBody>
      </p:sp>
      <p:pic>
        <p:nvPicPr>
          <p:cNvPr id="16" name="Picture 15">
            <a:extLst>
              <a:ext uri="{FF2B5EF4-FFF2-40B4-BE49-F238E27FC236}">
                <a16:creationId xmlns:a16="http://schemas.microsoft.com/office/drawing/2014/main" id="{4226637F-4DE4-367E-466E-42C799D3E3EF}"/>
              </a:ext>
            </a:extLst>
          </p:cNvPr>
          <p:cNvPicPr>
            <a:picLocks noChangeAspect="1"/>
          </p:cNvPicPr>
          <p:nvPr/>
        </p:nvPicPr>
        <p:blipFill>
          <a:blip r:embed="rId5"/>
          <a:stretch>
            <a:fillRect/>
          </a:stretch>
        </p:blipFill>
        <p:spPr>
          <a:xfrm>
            <a:off x="10020985" y="1093540"/>
            <a:ext cx="7163530" cy="2229993"/>
          </a:xfrm>
          <a:prstGeom prst="rect">
            <a:avLst/>
          </a:prstGeom>
        </p:spPr>
      </p:pic>
      <p:pic>
        <p:nvPicPr>
          <p:cNvPr id="18" name="Picture 17">
            <a:extLst>
              <a:ext uri="{FF2B5EF4-FFF2-40B4-BE49-F238E27FC236}">
                <a16:creationId xmlns:a16="http://schemas.microsoft.com/office/drawing/2014/main" id="{99A98F77-06C5-44CB-BDF1-4CC3FA79C4B2}"/>
              </a:ext>
            </a:extLst>
          </p:cNvPr>
          <p:cNvPicPr>
            <a:picLocks noChangeAspect="1"/>
          </p:cNvPicPr>
          <p:nvPr/>
        </p:nvPicPr>
        <p:blipFill>
          <a:blip r:embed="rId6"/>
          <a:stretch>
            <a:fillRect/>
          </a:stretch>
        </p:blipFill>
        <p:spPr>
          <a:xfrm>
            <a:off x="10020986" y="3619500"/>
            <a:ext cx="7163530" cy="5675583"/>
          </a:xfrm>
          <a:prstGeom prst="rect">
            <a:avLst/>
          </a:prstGeom>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extBox 2"/>
          <p:cNvSpPr txBox="1"/>
          <p:nvPr/>
        </p:nvSpPr>
        <p:spPr>
          <a:xfrm>
            <a:off x="3072479" y="3479650"/>
            <a:ext cx="12143041" cy="1980135"/>
          </a:xfrm>
          <a:prstGeom prst="rect">
            <a:avLst/>
          </a:prstGeom>
        </p:spPr>
        <p:txBody>
          <a:bodyPr lIns="0" tIns="0" rIns="0" bIns="0" rtlCol="0" anchor="t">
            <a:spAutoFit/>
          </a:bodyPr>
          <a:lstStyle/>
          <a:p>
            <a:pPr algn="ctr">
              <a:lnSpc>
                <a:spcPts val="16198"/>
              </a:lnSpc>
            </a:pPr>
            <a:r>
              <a:rPr lang="en-US" sz="11570" b="1">
                <a:solidFill>
                  <a:srgbClr val="1D1D1F"/>
                </a:solidFill>
                <a:latin typeface="Raleway Heavy"/>
                <a:ea typeface="Raleway Heavy"/>
                <a:cs typeface="Raleway Heavy"/>
                <a:sym typeface="Raleway Heavy"/>
              </a:rPr>
              <a:t>THANK YOU</a:t>
            </a:r>
          </a:p>
        </p:txBody>
      </p:sp>
      <p:sp>
        <p:nvSpPr>
          <p:cNvPr id="4" name="AutoShape 4"/>
          <p:cNvSpPr/>
          <p:nvPr/>
        </p:nvSpPr>
        <p:spPr>
          <a:xfrm>
            <a:off x="8289000" y="5661499"/>
            <a:ext cx="1710000" cy="0"/>
          </a:xfrm>
          <a:prstGeom prst="line">
            <a:avLst/>
          </a:prstGeom>
          <a:ln w="57150" cap="flat">
            <a:solidFill>
              <a:srgbClr val="A28231"/>
            </a:solidFill>
            <a:prstDash val="solid"/>
            <a:headEnd type="none" w="sm" len="sm"/>
            <a:tailEnd type="none" w="sm" len="sm"/>
          </a:ln>
        </p:spPr>
        <p:txBody>
          <a:bodyPr/>
          <a:lstStyle/>
          <a:p>
            <a:endParaRPr lang="en-GB"/>
          </a:p>
        </p:txBody>
      </p:sp>
    </p:spTree>
  </p:cSld>
  <p:clrMapOvr>
    <a:masterClrMapping/>
  </p:clrMapOvr>
  <p:transition>
    <p:circl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13295</TotalTime>
  <Words>969</Words>
  <Application>Microsoft Office PowerPoint</Application>
  <PresentationFormat>Custom</PresentationFormat>
  <Paragraphs>95</Paragraphs>
  <Slides>9</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Public Sans Medium</vt:lpstr>
      <vt:lpstr>Raleway Heavy</vt:lpstr>
      <vt:lpstr>Public Sans Heavy</vt:lpstr>
      <vt:lpstr>Arial</vt:lpstr>
      <vt:lpstr>Calibri</vt:lpstr>
      <vt:lpstr>Aptos</vt:lpstr>
      <vt:lpstr>Public Sans</vt:lpstr>
      <vt:lpstr>Public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nFocus: eCommerce Site Automated Testing Project</dc:title>
  <cp:lastModifiedBy>Dharmanshi Sangani</cp:lastModifiedBy>
  <cp:revision>9</cp:revision>
  <dcterms:created xsi:type="dcterms:W3CDTF">2006-08-16T00:00:00Z</dcterms:created>
  <dcterms:modified xsi:type="dcterms:W3CDTF">2025-01-09T17:06:46Z</dcterms:modified>
  <dc:identifier>DAGWxWXgrmM</dc:identifier>
</cp:coreProperties>
</file>