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Now Bold"/>
      <p:regular r:id="rId13"/>
    </p:embeddedFont>
    <p:embeddedFont>
      <p:font typeface="Public Sans"/>
      <p:regular r:id="rId14"/>
    </p:embeddedFont>
    <p:embeddedFont>
      <p:font typeface="Public Sans Bold"/>
      <p:regular r:id="rId15"/>
    </p:embeddedFont>
    <p:embeddedFont>
      <p:font typeface="Public Sans Heavy"/>
      <p:regular r:id="rId16"/>
    </p:embeddedFont>
    <p:embeddedFont>
      <p:font typeface="Public Sans Medium"/>
      <p:regular r:id="rId17"/>
    </p:embeddedFont>
    <p:embeddedFont>
      <p:font typeface="Raleway Heavy"/>
      <p:regular r:id="rId18"/>
    </p:embeddedFont>
    <p:embeddedFont>
      <p:font typeface="Telegraf"/>
      <p:regular r:id="rId19"/>
    </p:embeddedFont>
    <p:embeddedFont>
      <p:font typeface="Telegraf Bold"/>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4BB476-0F35-483A-AE9B-C83AB5CA096A}" v="1" dt="2024-11-18T00:01:20.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37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manshi Sangani" userId="2f597afb-9389-4471-981d-f753a3f6211a" providerId="ADAL" clId="{784BB476-0F35-483A-AE9B-C83AB5CA096A}"/>
    <pc:docChg chg="undo custSel modSld">
      <pc:chgData name="Dharmanshi Sangani" userId="2f597afb-9389-4471-981d-f753a3f6211a" providerId="ADAL" clId="{784BB476-0F35-483A-AE9B-C83AB5CA096A}" dt="2024-11-18T00:02:45.141" v="136" actId="1076"/>
      <pc:docMkLst>
        <pc:docMk/>
      </pc:docMkLst>
      <pc:sldChg chg="addSp modSp mod">
        <pc:chgData name="Dharmanshi Sangani" userId="2f597afb-9389-4471-981d-f753a3f6211a" providerId="ADAL" clId="{784BB476-0F35-483A-AE9B-C83AB5CA096A}" dt="2024-11-18T00:02:45.141" v="136" actId="1076"/>
        <pc:sldMkLst>
          <pc:docMk/>
          <pc:sldMk cId="0" sldId="263"/>
        </pc:sldMkLst>
        <pc:spChg chg="mod">
          <ac:chgData name="Dharmanshi Sangani" userId="2f597afb-9389-4471-981d-f753a3f6211a" providerId="ADAL" clId="{784BB476-0F35-483A-AE9B-C83AB5CA096A}" dt="2024-11-18T00:02:45.141" v="136" actId="1076"/>
          <ac:spMkLst>
            <pc:docMk/>
            <pc:sldMk cId="0" sldId="263"/>
            <ac:spMk id="2"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3"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4"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6"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7"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8"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9"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10"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11" creationId="{00000000-0000-0000-0000-000000000000}"/>
          </ac:spMkLst>
        </pc:spChg>
        <pc:spChg chg="add mod">
          <ac:chgData name="Dharmanshi Sangani" userId="2f597afb-9389-4471-981d-f753a3f6211a" providerId="ADAL" clId="{784BB476-0F35-483A-AE9B-C83AB5CA096A}" dt="2024-11-18T00:02:45.141" v="136" actId="1076"/>
          <ac:spMkLst>
            <pc:docMk/>
            <pc:sldMk cId="0" sldId="263"/>
            <ac:spMk id="12" creationId="{EFC79AFB-5C3A-2773-C954-81F7A85EB50E}"/>
          </ac:spMkLst>
        </pc:spChg>
        <pc:spChg chg="add mod">
          <ac:chgData name="Dharmanshi Sangani" userId="2f597afb-9389-4471-981d-f753a3f6211a" providerId="ADAL" clId="{784BB476-0F35-483A-AE9B-C83AB5CA096A}" dt="2024-11-18T00:02:45.141" v="136" actId="1076"/>
          <ac:spMkLst>
            <pc:docMk/>
            <pc:sldMk cId="0" sldId="263"/>
            <ac:spMk id="13" creationId="{F0A6C0C9-463D-97B1-0291-D52DC7CC9DD8}"/>
          </ac:spMkLst>
        </pc:spChg>
        <pc:spChg chg="add mod">
          <ac:chgData name="Dharmanshi Sangani" userId="2f597afb-9389-4471-981d-f753a3f6211a" providerId="ADAL" clId="{784BB476-0F35-483A-AE9B-C83AB5CA096A}" dt="2024-11-18T00:02:45.141" v="136" actId="1076"/>
          <ac:spMkLst>
            <pc:docMk/>
            <pc:sldMk cId="0" sldId="263"/>
            <ac:spMk id="14" creationId="{4F3F32BF-982F-DFAB-F11B-53E34ECBD5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4057237" y="6754074"/>
            <a:ext cx="3202063" cy="4114800"/>
          </a:xfrm>
          <a:custGeom>
            <a:avLst/>
            <a:gdLst/>
            <a:ahLst/>
            <a:cxnLst/>
            <a:rect l="l" t="t" r="r" b="b"/>
            <a:pathLst>
              <a:path w="3202063" h="4114800">
                <a:moveTo>
                  <a:pt x="0" y="0"/>
                </a:moveTo>
                <a:lnTo>
                  <a:pt x="3202063" y="0"/>
                </a:lnTo>
                <a:lnTo>
                  <a:pt x="320206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895350" y="1628775"/>
            <a:ext cx="12916225" cy="4619625"/>
          </a:xfrm>
          <a:prstGeom prst="rect">
            <a:avLst/>
          </a:prstGeom>
        </p:spPr>
        <p:txBody>
          <a:bodyPr lIns="0" tIns="0" rIns="0" bIns="0" rtlCol="0" anchor="t">
            <a:spAutoFit/>
          </a:bodyPr>
          <a:lstStyle/>
          <a:p>
            <a:pPr algn="l">
              <a:lnSpc>
                <a:spcPts val="11550"/>
              </a:lnSpc>
            </a:pPr>
            <a:r>
              <a:rPr lang="en-US" sz="15000" b="1" spc="-1500" dirty="0">
                <a:solidFill>
                  <a:srgbClr val="272727"/>
                </a:solidFill>
                <a:latin typeface="Public Sans Medium"/>
                <a:ea typeface="Public Sans Medium"/>
                <a:cs typeface="Public Sans Medium"/>
                <a:sym typeface="Public Sans Medium"/>
              </a:rPr>
              <a:t>E-Commerce Site</a:t>
            </a:r>
          </a:p>
          <a:p>
            <a:pPr algn="l">
              <a:lnSpc>
                <a:spcPts val="11550"/>
              </a:lnSpc>
            </a:pPr>
            <a:r>
              <a:rPr lang="en-US" sz="15000" b="1" spc="-1500" dirty="0">
                <a:solidFill>
                  <a:srgbClr val="272727"/>
                </a:solidFill>
                <a:latin typeface="Public Sans Medium"/>
                <a:ea typeface="Public Sans Medium"/>
                <a:cs typeface="Public Sans Medium"/>
                <a:sym typeface="Public Sans Medium"/>
              </a:rPr>
              <a:t>Automated Testing</a:t>
            </a:r>
          </a:p>
        </p:txBody>
      </p:sp>
      <p:sp>
        <p:nvSpPr>
          <p:cNvPr id="4" name="TextBox 4"/>
          <p:cNvSpPr txBox="1"/>
          <p:nvPr/>
        </p:nvSpPr>
        <p:spPr>
          <a:xfrm>
            <a:off x="1028700" y="8860738"/>
            <a:ext cx="5137210" cy="359073"/>
          </a:xfrm>
          <a:prstGeom prst="rect">
            <a:avLst/>
          </a:prstGeom>
        </p:spPr>
        <p:txBody>
          <a:bodyPr lIns="0" tIns="0" rIns="0" bIns="0" rtlCol="0" anchor="t">
            <a:spAutoFit/>
          </a:bodyPr>
          <a:lstStyle/>
          <a:p>
            <a:pPr algn="l">
              <a:lnSpc>
                <a:spcPts val="2799"/>
              </a:lnSpc>
            </a:pPr>
            <a:r>
              <a:rPr lang="en-US" sz="2400" dirty="0">
                <a:solidFill>
                  <a:srgbClr val="272727"/>
                </a:solidFill>
                <a:latin typeface="Public Sans"/>
                <a:ea typeface="Public Sans"/>
                <a:cs typeface="Public Sans"/>
                <a:sym typeface="Public Sans"/>
              </a:rPr>
              <a:t>Dharmanshi Sangani</a:t>
            </a:r>
          </a:p>
        </p:txBody>
      </p:sp>
      <p:sp>
        <p:nvSpPr>
          <p:cNvPr id="5" name="TextBox 5"/>
          <p:cNvSpPr txBox="1"/>
          <p:nvPr/>
        </p:nvSpPr>
        <p:spPr>
          <a:xfrm>
            <a:off x="1028700" y="8403435"/>
            <a:ext cx="2897374" cy="387286"/>
          </a:xfrm>
          <a:prstGeom prst="rect">
            <a:avLst/>
          </a:prstGeom>
        </p:spPr>
        <p:txBody>
          <a:bodyPr lIns="0" tIns="0" rIns="0" bIns="0" rtlCol="0" anchor="t">
            <a:spAutoFit/>
          </a:bodyPr>
          <a:lstStyle/>
          <a:p>
            <a:pPr algn="l">
              <a:lnSpc>
                <a:spcPts val="2879"/>
              </a:lnSpc>
            </a:pPr>
            <a:r>
              <a:rPr lang="en-US" sz="3200" b="1" dirty="0">
                <a:solidFill>
                  <a:srgbClr val="272727"/>
                </a:solidFill>
                <a:latin typeface="Public Sans Bold"/>
                <a:ea typeface="Public Sans Bold"/>
                <a:cs typeface="Public Sans Bold"/>
                <a:sym typeface="Public Sans Bold"/>
              </a:rPr>
              <a:t>PRESENTED BY</a:t>
            </a:r>
          </a:p>
        </p:txBody>
      </p:sp>
      <p:sp>
        <p:nvSpPr>
          <p:cNvPr id="6" name="TextBox 6"/>
          <p:cNvSpPr txBox="1"/>
          <p:nvPr/>
        </p:nvSpPr>
        <p:spPr>
          <a:xfrm>
            <a:off x="14361926" y="1759681"/>
            <a:ext cx="2897374" cy="371475"/>
          </a:xfrm>
          <a:prstGeom prst="rect">
            <a:avLst/>
          </a:prstGeom>
        </p:spPr>
        <p:txBody>
          <a:bodyPr lIns="0" tIns="0" rIns="0" bIns="0" rtlCol="0" anchor="t">
            <a:spAutoFit/>
          </a:bodyPr>
          <a:lstStyle/>
          <a:p>
            <a:pPr algn="r">
              <a:lnSpc>
                <a:spcPts val="2879"/>
              </a:lnSpc>
            </a:pPr>
            <a:r>
              <a:rPr lang="en-US" sz="2400" b="1">
                <a:solidFill>
                  <a:srgbClr val="272727"/>
                </a:solidFill>
                <a:latin typeface="Public Sans Bold"/>
                <a:ea typeface="Public Sans Bold"/>
                <a:cs typeface="Public Sans Bold"/>
                <a:sym typeface="Public Sans Bold"/>
              </a:rPr>
              <a:t>nFocus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a:off x="3072479" y="3928751"/>
            <a:ext cx="12143041" cy="1980135"/>
          </a:xfrm>
          <a:prstGeom prst="rect">
            <a:avLst/>
          </a:prstGeom>
        </p:spPr>
        <p:txBody>
          <a:bodyPr lIns="0" tIns="0" rIns="0" bIns="0" rtlCol="0" anchor="t">
            <a:spAutoFit/>
          </a:bodyPr>
          <a:lstStyle/>
          <a:p>
            <a:pPr algn="ctr">
              <a:lnSpc>
                <a:spcPts val="16198"/>
              </a:lnSpc>
            </a:pPr>
            <a:r>
              <a:rPr lang="en-US" sz="11570" b="1">
                <a:solidFill>
                  <a:srgbClr val="1D1D1F"/>
                </a:solidFill>
                <a:latin typeface="Raleway Heavy"/>
                <a:ea typeface="Raleway Heavy"/>
                <a:cs typeface="Raleway Heavy"/>
                <a:sym typeface="Raleway Heavy"/>
              </a:rPr>
              <a:t>DEMO</a:t>
            </a:r>
          </a:p>
        </p:txBody>
      </p:sp>
      <p:sp>
        <p:nvSpPr>
          <p:cNvPr id="3" name="AutoShape 3"/>
          <p:cNvSpPr/>
          <p:nvPr/>
        </p:nvSpPr>
        <p:spPr>
          <a:xfrm>
            <a:off x="8289000" y="6110599"/>
            <a:ext cx="1710000" cy="0"/>
          </a:xfrm>
          <a:prstGeom prst="line">
            <a:avLst/>
          </a:prstGeom>
          <a:ln w="57150" cap="flat">
            <a:solidFill>
              <a:srgbClr val="A28231"/>
            </a:solidFill>
            <a:prstDash val="solid"/>
            <a:headEnd type="none" w="sm" len="sm"/>
            <a:tailEnd type="none" w="sm" len="sm"/>
          </a:ln>
        </p:spPr>
        <p:txBody>
          <a:bodyPr/>
          <a:lstStyle/>
          <a:p>
            <a:endParaRPr lang="en-GB"/>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a:off x="3072479" y="3479650"/>
            <a:ext cx="12143041" cy="1980135"/>
          </a:xfrm>
          <a:prstGeom prst="rect">
            <a:avLst/>
          </a:prstGeom>
        </p:spPr>
        <p:txBody>
          <a:bodyPr lIns="0" tIns="0" rIns="0" bIns="0" rtlCol="0" anchor="t">
            <a:spAutoFit/>
          </a:bodyPr>
          <a:lstStyle/>
          <a:p>
            <a:pPr algn="ctr">
              <a:lnSpc>
                <a:spcPts val="16198"/>
              </a:lnSpc>
            </a:pPr>
            <a:r>
              <a:rPr lang="en-US" sz="11570" b="1">
                <a:solidFill>
                  <a:srgbClr val="1D1D1F"/>
                </a:solidFill>
                <a:latin typeface="Raleway Heavy"/>
                <a:ea typeface="Raleway Heavy"/>
                <a:cs typeface="Raleway Heavy"/>
                <a:sym typeface="Raleway Heavy"/>
              </a:rPr>
              <a:t>THANK YOU</a:t>
            </a:r>
          </a:p>
        </p:txBody>
      </p:sp>
      <p:sp>
        <p:nvSpPr>
          <p:cNvPr id="3" name="TextBox 3"/>
          <p:cNvSpPr txBox="1"/>
          <p:nvPr/>
        </p:nvSpPr>
        <p:spPr>
          <a:xfrm>
            <a:off x="5447039" y="6090286"/>
            <a:ext cx="7393922" cy="497989"/>
          </a:xfrm>
          <a:prstGeom prst="rect">
            <a:avLst/>
          </a:prstGeom>
        </p:spPr>
        <p:txBody>
          <a:bodyPr lIns="0" tIns="0" rIns="0" bIns="0" rtlCol="0" anchor="t">
            <a:spAutoFit/>
          </a:bodyPr>
          <a:lstStyle/>
          <a:p>
            <a:pPr algn="ctr">
              <a:lnSpc>
                <a:spcPts val="4049"/>
              </a:lnSpc>
            </a:pPr>
            <a:r>
              <a:rPr lang="en-US" sz="2892" b="1" spc="578">
                <a:solidFill>
                  <a:srgbClr val="1D1D1F"/>
                </a:solidFill>
                <a:latin typeface="Now Bold"/>
                <a:ea typeface="Now Bold"/>
                <a:cs typeface="Now Bold"/>
                <a:sym typeface="Now Bold"/>
              </a:rPr>
              <a:t>ANY QUESTIONS?</a:t>
            </a:r>
          </a:p>
        </p:txBody>
      </p:sp>
      <p:sp>
        <p:nvSpPr>
          <p:cNvPr id="4" name="AutoShape 4"/>
          <p:cNvSpPr/>
          <p:nvPr/>
        </p:nvSpPr>
        <p:spPr>
          <a:xfrm>
            <a:off x="8289000" y="5661499"/>
            <a:ext cx="1710000" cy="0"/>
          </a:xfrm>
          <a:prstGeom prst="line">
            <a:avLst/>
          </a:prstGeom>
          <a:ln w="57150" cap="flat">
            <a:solidFill>
              <a:srgbClr val="A28231"/>
            </a:solidFill>
            <a:prstDash val="solid"/>
            <a:headEnd type="none" w="sm" len="sm"/>
            <a:tailEnd type="none" w="sm" len="sm"/>
          </a:ln>
        </p:spPr>
        <p:txBody>
          <a:bodyPr/>
          <a:lstStyle/>
          <a:p>
            <a:endParaRPr lang="en-GB"/>
          </a:p>
        </p:txBody>
      </p:sp>
    </p:spTree>
  </p:cSld>
  <p:clrMapOvr>
    <a:masterClrMapping/>
  </p:clrMapOvr>
  <p:transition>
    <p:circl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E2DD"/>
        </a:solidFill>
        <a:effectLst/>
      </p:bgPr>
    </p:bg>
    <p:spTree>
      <p:nvGrpSpPr>
        <p:cNvPr id="1" name=""/>
        <p:cNvGrpSpPr/>
        <p:nvPr/>
      </p:nvGrpSpPr>
      <p:grpSpPr>
        <a:xfrm>
          <a:off x="0" y="0"/>
          <a:ext cx="0" cy="0"/>
          <a:chOff x="0" y="0"/>
          <a:chExt cx="0" cy="0"/>
        </a:xfrm>
      </p:grpSpPr>
      <p:sp>
        <p:nvSpPr>
          <p:cNvPr id="2" name="Freeform 2"/>
          <p:cNvSpPr/>
          <p:nvPr/>
        </p:nvSpPr>
        <p:spPr>
          <a:xfrm rot="5400000">
            <a:off x="1029261" y="3115612"/>
            <a:ext cx="616017" cy="617140"/>
          </a:xfrm>
          <a:custGeom>
            <a:avLst/>
            <a:gdLst/>
            <a:ahLst/>
            <a:cxnLst/>
            <a:rect l="l" t="t" r="r" b="b"/>
            <a:pathLst>
              <a:path w="616017" h="617140">
                <a:moveTo>
                  <a:pt x="0" y="0"/>
                </a:moveTo>
                <a:lnTo>
                  <a:pt x="616018" y="0"/>
                </a:lnTo>
                <a:lnTo>
                  <a:pt x="616018" y="617140"/>
                </a:lnTo>
                <a:lnTo>
                  <a:pt x="0" y="617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Freeform 3"/>
          <p:cNvSpPr/>
          <p:nvPr/>
        </p:nvSpPr>
        <p:spPr>
          <a:xfrm rot="5400000">
            <a:off x="1029261" y="5666123"/>
            <a:ext cx="616017" cy="617140"/>
          </a:xfrm>
          <a:custGeom>
            <a:avLst/>
            <a:gdLst/>
            <a:ahLst/>
            <a:cxnLst/>
            <a:rect l="l" t="t" r="r" b="b"/>
            <a:pathLst>
              <a:path w="616017" h="617140">
                <a:moveTo>
                  <a:pt x="0" y="0"/>
                </a:moveTo>
                <a:lnTo>
                  <a:pt x="616018" y="0"/>
                </a:lnTo>
                <a:lnTo>
                  <a:pt x="616018" y="617140"/>
                </a:lnTo>
                <a:lnTo>
                  <a:pt x="0" y="617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009650"/>
            <a:ext cx="11655758" cy="1238250"/>
          </a:xfrm>
          <a:prstGeom prst="rect">
            <a:avLst/>
          </a:prstGeom>
        </p:spPr>
        <p:txBody>
          <a:bodyPr lIns="0" tIns="0" rIns="0" bIns="0" rtlCol="0" anchor="t">
            <a:spAutoFit/>
          </a:bodyPr>
          <a:lstStyle/>
          <a:p>
            <a:pPr algn="l">
              <a:lnSpc>
                <a:spcPts val="9600"/>
              </a:lnSpc>
            </a:pPr>
            <a:r>
              <a:rPr lang="en-US" sz="8000" spc="-800">
                <a:solidFill>
                  <a:srgbClr val="272727"/>
                </a:solidFill>
                <a:latin typeface="Public Sans"/>
                <a:ea typeface="Public Sans"/>
                <a:cs typeface="Public Sans"/>
                <a:sym typeface="Public Sans"/>
              </a:rPr>
              <a:t>Project Outline</a:t>
            </a:r>
          </a:p>
        </p:txBody>
      </p:sp>
      <p:sp>
        <p:nvSpPr>
          <p:cNvPr id="5" name="TextBox 5"/>
          <p:cNvSpPr txBox="1"/>
          <p:nvPr/>
        </p:nvSpPr>
        <p:spPr>
          <a:xfrm>
            <a:off x="1028700" y="4047435"/>
            <a:ext cx="2294267" cy="704849"/>
          </a:xfrm>
          <a:prstGeom prst="rect">
            <a:avLst/>
          </a:prstGeom>
        </p:spPr>
        <p:txBody>
          <a:bodyPr lIns="0" tIns="0" rIns="0" bIns="0" rtlCol="0" anchor="t">
            <a:spAutoFit/>
          </a:bodyPr>
          <a:lstStyle/>
          <a:p>
            <a:pPr algn="l">
              <a:lnSpc>
                <a:spcPts val="2699"/>
              </a:lnSpc>
            </a:pPr>
            <a:r>
              <a:rPr lang="en-US" sz="2999" b="1" spc="-239">
                <a:solidFill>
                  <a:srgbClr val="272727"/>
                </a:solidFill>
                <a:latin typeface="Public Sans Bold"/>
                <a:ea typeface="Public Sans Bold"/>
                <a:cs typeface="Public Sans Bold"/>
                <a:sym typeface="Public Sans Bold"/>
              </a:rPr>
              <a:t>Apply Coupon for 15% off</a:t>
            </a:r>
          </a:p>
        </p:txBody>
      </p:sp>
      <p:sp>
        <p:nvSpPr>
          <p:cNvPr id="6" name="TextBox 6"/>
          <p:cNvSpPr txBox="1"/>
          <p:nvPr/>
        </p:nvSpPr>
        <p:spPr>
          <a:xfrm>
            <a:off x="3842445" y="3059023"/>
            <a:ext cx="13416855" cy="1598930"/>
          </a:xfrm>
          <a:prstGeom prst="rect">
            <a:avLst/>
          </a:prstGeom>
        </p:spPr>
        <p:txBody>
          <a:bodyPr lIns="0" tIns="0" rIns="0" bIns="0" rtlCol="0" anchor="t">
            <a:spAutoFit/>
          </a:bodyPr>
          <a:lstStyle/>
          <a:p>
            <a:pPr algn="just">
              <a:lnSpc>
                <a:spcPts val="3219"/>
              </a:lnSpc>
            </a:pPr>
            <a:r>
              <a:rPr lang="en-US" sz="2299" dirty="0">
                <a:solidFill>
                  <a:srgbClr val="272727"/>
                </a:solidFill>
                <a:latin typeface="Public Sans"/>
                <a:ea typeface="Public Sans"/>
                <a:cs typeface="Public Sans"/>
                <a:sym typeface="Public Sans"/>
              </a:rPr>
              <a:t>The test will login to an e-commerce site as a registered user, purchase an item of clothing, apply a discount code.</a:t>
            </a:r>
          </a:p>
          <a:p>
            <a:pPr algn="just">
              <a:lnSpc>
                <a:spcPts val="3219"/>
              </a:lnSpc>
            </a:pPr>
            <a:endParaRPr lang="en-US" sz="2299" dirty="0">
              <a:solidFill>
                <a:srgbClr val="272727"/>
              </a:solidFill>
              <a:latin typeface="Public Sans"/>
              <a:ea typeface="Public Sans"/>
              <a:cs typeface="Public Sans"/>
              <a:sym typeface="Public Sans"/>
            </a:endParaRPr>
          </a:p>
          <a:p>
            <a:pPr algn="just">
              <a:lnSpc>
                <a:spcPts val="3219"/>
              </a:lnSpc>
            </a:pPr>
            <a:r>
              <a:rPr lang="en-US" sz="2299" dirty="0">
                <a:solidFill>
                  <a:srgbClr val="272727"/>
                </a:solidFill>
                <a:latin typeface="Public Sans"/>
                <a:ea typeface="Public Sans"/>
                <a:cs typeface="Public Sans"/>
                <a:sym typeface="Public Sans"/>
              </a:rPr>
              <a:t>Check that the total is correct after the discount &amp; shipping is applied. </a:t>
            </a:r>
          </a:p>
        </p:txBody>
      </p:sp>
      <p:sp>
        <p:nvSpPr>
          <p:cNvPr id="7" name="TextBox 7"/>
          <p:cNvSpPr txBox="1"/>
          <p:nvPr/>
        </p:nvSpPr>
        <p:spPr>
          <a:xfrm>
            <a:off x="1028700" y="6611526"/>
            <a:ext cx="2813745" cy="1038224"/>
          </a:xfrm>
          <a:prstGeom prst="rect">
            <a:avLst/>
          </a:prstGeom>
        </p:spPr>
        <p:txBody>
          <a:bodyPr lIns="0" tIns="0" rIns="0" bIns="0" rtlCol="0" anchor="t">
            <a:spAutoFit/>
          </a:bodyPr>
          <a:lstStyle/>
          <a:p>
            <a:pPr algn="l">
              <a:lnSpc>
                <a:spcPts val="2699"/>
              </a:lnSpc>
            </a:pPr>
            <a:r>
              <a:rPr lang="en-US" sz="2999" b="1" spc="-239">
                <a:solidFill>
                  <a:srgbClr val="272727"/>
                </a:solidFill>
                <a:latin typeface="Public Sans Bold"/>
                <a:ea typeface="Public Sans Bold"/>
                <a:cs typeface="Public Sans Bold"/>
                <a:sym typeface="Public Sans Bold"/>
              </a:rPr>
              <a:t>Order is submitted successfully</a:t>
            </a:r>
          </a:p>
        </p:txBody>
      </p:sp>
      <p:sp>
        <p:nvSpPr>
          <p:cNvPr id="8" name="TextBox 8"/>
          <p:cNvSpPr txBox="1"/>
          <p:nvPr/>
        </p:nvSpPr>
        <p:spPr>
          <a:xfrm>
            <a:off x="3842445" y="5650770"/>
            <a:ext cx="13416855" cy="1998980"/>
          </a:xfrm>
          <a:prstGeom prst="rect">
            <a:avLst/>
          </a:prstGeom>
        </p:spPr>
        <p:txBody>
          <a:bodyPr lIns="0" tIns="0" rIns="0" bIns="0" rtlCol="0" anchor="t">
            <a:spAutoFit/>
          </a:bodyPr>
          <a:lstStyle/>
          <a:p>
            <a:pPr algn="just">
              <a:lnSpc>
                <a:spcPts val="3219"/>
              </a:lnSpc>
            </a:pPr>
            <a:r>
              <a:rPr lang="en-US" sz="2299">
                <a:solidFill>
                  <a:srgbClr val="272727"/>
                </a:solidFill>
                <a:latin typeface="Public Sans"/>
                <a:ea typeface="Public Sans"/>
                <a:cs typeface="Public Sans"/>
                <a:sym typeface="Public Sans"/>
              </a:rPr>
              <a:t>The test will login to an e-commerce site as a registered user, purchase an item of clothing and go through checkout. </a:t>
            </a:r>
          </a:p>
          <a:p>
            <a:pPr algn="just">
              <a:lnSpc>
                <a:spcPts val="3219"/>
              </a:lnSpc>
            </a:pPr>
            <a:endParaRPr lang="en-US" sz="2299">
              <a:solidFill>
                <a:srgbClr val="272727"/>
              </a:solidFill>
              <a:latin typeface="Public Sans"/>
              <a:ea typeface="Public Sans"/>
              <a:cs typeface="Public Sans"/>
              <a:sym typeface="Public Sans"/>
            </a:endParaRPr>
          </a:p>
          <a:p>
            <a:pPr algn="just">
              <a:lnSpc>
                <a:spcPts val="3219"/>
              </a:lnSpc>
            </a:pPr>
            <a:r>
              <a:rPr lang="en-US" sz="2299">
                <a:solidFill>
                  <a:srgbClr val="272727"/>
                </a:solidFill>
                <a:latin typeface="Public Sans"/>
                <a:ea typeface="Public Sans"/>
                <a:cs typeface="Public Sans"/>
                <a:sym typeface="Public Sans"/>
              </a:rPr>
              <a:t>It will capture the order number and check the order is also present in the ‘My Orders’ section of the site.</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a:off x="8046000" y="1444240"/>
            <a:ext cx="7112443" cy="610108"/>
          </a:xfrm>
          <a:prstGeom prst="rect">
            <a:avLst/>
          </a:prstGeom>
        </p:spPr>
        <p:txBody>
          <a:bodyPr lIns="0" tIns="0" rIns="0" bIns="0" rtlCol="0" anchor="t">
            <a:spAutoFit/>
          </a:bodyPr>
          <a:lstStyle/>
          <a:p>
            <a:pPr marL="0" lvl="0" indent="0" algn="l">
              <a:lnSpc>
                <a:spcPts val="4881"/>
              </a:lnSpc>
              <a:spcBef>
                <a:spcPct val="0"/>
              </a:spcBef>
            </a:pPr>
            <a:r>
              <a:rPr lang="en-US" sz="3755" b="1">
                <a:solidFill>
                  <a:srgbClr val="1D1D1F"/>
                </a:solidFill>
                <a:latin typeface="Public Sans Heavy"/>
                <a:ea typeface="Public Sans Heavy"/>
                <a:cs typeface="Public Sans Heavy"/>
                <a:sym typeface="Public Sans Heavy"/>
              </a:rPr>
              <a:t>C# Selenium</a:t>
            </a:r>
          </a:p>
        </p:txBody>
      </p:sp>
      <p:sp>
        <p:nvSpPr>
          <p:cNvPr id="3" name="TextBox 3"/>
          <p:cNvSpPr txBox="1"/>
          <p:nvPr/>
        </p:nvSpPr>
        <p:spPr>
          <a:xfrm>
            <a:off x="8046000" y="5274719"/>
            <a:ext cx="8079821" cy="610108"/>
          </a:xfrm>
          <a:prstGeom prst="rect">
            <a:avLst/>
          </a:prstGeom>
        </p:spPr>
        <p:txBody>
          <a:bodyPr lIns="0" tIns="0" rIns="0" bIns="0" rtlCol="0" anchor="t">
            <a:spAutoFit/>
          </a:bodyPr>
          <a:lstStyle/>
          <a:p>
            <a:pPr marL="0" lvl="0" indent="0" algn="l">
              <a:lnSpc>
                <a:spcPts val="4881"/>
              </a:lnSpc>
              <a:spcBef>
                <a:spcPct val="0"/>
              </a:spcBef>
            </a:pPr>
            <a:r>
              <a:rPr lang="en-US" sz="3755" b="1">
                <a:solidFill>
                  <a:srgbClr val="1D1D1F"/>
                </a:solidFill>
                <a:latin typeface="Public Sans Heavy"/>
                <a:ea typeface="Public Sans Heavy"/>
                <a:cs typeface="Public Sans Heavy"/>
                <a:sym typeface="Public Sans Heavy"/>
              </a:rPr>
              <a:t>Visual Studio</a:t>
            </a:r>
          </a:p>
        </p:txBody>
      </p:sp>
      <p:sp>
        <p:nvSpPr>
          <p:cNvPr id="4" name="TextBox 4"/>
          <p:cNvSpPr txBox="1"/>
          <p:nvPr/>
        </p:nvSpPr>
        <p:spPr>
          <a:xfrm>
            <a:off x="8046000" y="3643526"/>
            <a:ext cx="8079821" cy="610108"/>
          </a:xfrm>
          <a:prstGeom prst="rect">
            <a:avLst/>
          </a:prstGeom>
        </p:spPr>
        <p:txBody>
          <a:bodyPr lIns="0" tIns="0" rIns="0" bIns="0" rtlCol="0" anchor="t">
            <a:spAutoFit/>
          </a:bodyPr>
          <a:lstStyle/>
          <a:p>
            <a:pPr marL="0" lvl="0" indent="0" algn="l">
              <a:lnSpc>
                <a:spcPts val="4881"/>
              </a:lnSpc>
              <a:spcBef>
                <a:spcPct val="0"/>
              </a:spcBef>
            </a:pPr>
            <a:r>
              <a:rPr lang="en-US" sz="3755" b="1">
                <a:solidFill>
                  <a:srgbClr val="1D1D1F"/>
                </a:solidFill>
                <a:latin typeface="Public Sans Heavy"/>
                <a:ea typeface="Public Sans Heavy"/>
                <a:cs typeface="Public Sans Heavy"/>
                <a:sym typeface="Public Sans Heavy"/>
              </a:rPr>
              <a:t>Specflow</a:t>
            </a:r>
          </a:p>
        </p:txBody>
      </p:sp>
      <p:sp>
        <p:nvSpPr>
          <p:cNvPr id="5" name="TextBox 5"/>
          <p:cNvSpPr txBox="1"/>
          <p:nvPr/>
        </p:nvSpPr>
        <p:spPr>
          <a:xfrm>
            <a:off x="8046000" y="6905912"/>
            <a:ext cx="8079821" cy="610108"/>
          </a:xfrm>
          <a:prstGeom prst="rect">
            <a:avLst/>
          </a:prstGeom>
        </p:spPr>
        <p:txBody>
          <a:bodyPr lIns="0" tIns="0" rIns="0" bIns="0" rtlCol="0" anchor="t">
            <a:spAutoFit/>
          </a:bodyPr>
          <a:lstStyle/>
          <a:p>
            <a:pPr marL="0" lvl="0" indent="0" algn="l">
              <a:lnSpc>
                <a:spcPts val="4881"/>
              </a:lnSpc>
              <a:spcBef>
                <a:spcPct val="0"/>
              </a:spcBef>
            </a:pPr>
            <a:r>
              <a:rPr lang="en-US" sz="3755" b="1">
                <a:solidFill>
                  <a:srgbClr val="1D1D1F"/>
                </a:solidFill>
                <a:latin typeface="Public Sans Heavy"/>
                <a:ea typeface="Public Sans Heavy"/>
                <a:cs typeface="Public Sans Heavy"/>
                <a:sym typeface="Public Sans Heavy"/>
              </a:rPr>
              <a:t>Allure Reporting</a:t>
            </a:r>
          </a:p>
        </p:txBody>
      </p:sp>
      <p:sp>
        <p:nvSpPr>
          <p:cNvPr id="6" name="AutoShape 6"/>
          <p:cNvSpPr/>
          <p:nvPr/>
        </p:nvSpPr>
        <p:spPr>
          <a:xfrm>
            <a:off x="14558805" y="1799407"/>
            <a:ext cx="1567017" cy="0"/>
          </a:xfrm>
          <a:prstGeom prst="line">
            <a:avLst/>
          </a:prstGeom>
          <a:ln w="57150" cap="flat">
            <a:solidFill>
              <a:srgbClr val="A28231"/>
            </a:solidFill>
            <a:prstDash val="solid"/>
            <a:headEnd type="none" w="sm" len="sm"/>
            <a:tailEnd type="none" w="sm" len="sm"/>
          </a:ln>
        </p:spPr>
        <p:txBody>
          <a:bodyPr/>
          <a:lstStyle/>
          <a:p>
            <a:endParaRPr lang="en-GB"/>
          </a:p>
        </p:txBody>
      </p:sp>
      <p:sp>
        <p:nvSpPr>
          <p:cNvPr id="7" name="AutoShape 7"/>
          <p:cNvSpPr/>
          <p:nvPr/>
        </p:nvSpPr>
        <p:spPr>
          <a:xfrm>
            <a:off x="14558805" y="3922097"/>
            <a:ext cx="1567017" cy="0"/>
          </a:xfrm>
          <a:prstGeom prst="line">
            <a:avLst/>
          </a:prstGeom>
          <a:ln w="57150" cap="flat">
            <a:solidFill>
              <a:srgbClr val="A28231"/>
            </a:solidFill>
            <a:prstDash val="solid"/>
            <a:headEnd type="none" w="sm" len="sm"/>
            <a:tailEnd type="none" w="sm" len="sm"/>
          </a:ln>
        </p:spPr>
        <p:txBody>
          <a:bodyPr/>
          <a:lstStyle/>
          <a:p>
            <a:endParaRPr lang="en-GB"/>
          </a:p>
        </p:txBody>
      </p:sp>
      <p:sp>
        <p:nvSpPr>
          <p:cNvPr id="8" name="AutoShape 8"/>
          <p:cNvSpPr/>
          <p:nvPr/>
        </p:nvSpPr>
        <p:spPr>
          <a:xfrm>
            <a:off x="14558805" y="5603586"/>
            <a:ext cx="1567017" cy="0"/>
          </a:xfrm>
          <a:prstGeom prst="line">
            <a:avLst/>
          </a:prstGeom>
          <a:ln w="57150" cap="flat">
            <a:solidFill>
              <a:srgbClr val="A28231"/>
            </a:solidFill>
            <a:prstDash val="solid"/>
            <a:headEnd type="none" w="sm" len="sm"/>
            <a:tailEnd type="none" w="sm" len="sm"/>
          </a:ln>
        </p:spPr>
        <p:txBody>
          <a:bodyPr/>
          <a:lstStyle/>
          <a:p>
            <a:endParaRPr lang="en-GB"/>
          </a:p>
        </p:txBody>
      </p:sp>
      <p:sp>
        <p:nvSpPr>
          <p:cNvPr id="9" name="AutoShape 9"/>
          <p:cNvSpPr/>
          <p:nvPr/>
        </p:nvSpPr>
        <p:spPr>
          <a:xfrm>
            <a:off x="14558805" y="7261080"/>
            <a:ext cx="1567017" cy="0"/>
          </a:xfrm>
          <a:prstGeom prst="line">
            <a:avLst/>
          </a:prstGeom>
          <a:ln w="57150" cap="flat">
            <a:solidFill>
              <a:srgbClr val="A28231"/>
            </a:solidFill>
            <a:prstDash val="solid"/>
            <a:headEnd type="none" w="sm" len="sm"/>
            <a:tailEnd type="none" w="sm" len="sm"/>
          </a:ln>
        </p:spPr>
        <p:txBody>
          <a:bodyPr/>
          <a:lstStyle/>
          <a:p>
            <a:endParaRPr lang="en-GB"/>
          </a:p>
        </p:txBody>
      </p:sp>
      <p:sp>
        <p:nvSpPr>
          <p:cNvPr id="10" name="Freeform 10"/>
          <p:cNvSpPr/>
          <p:nvPr/>
        </p:nvSpPr>
        <p:spPr>
          <a:xfrm>
            <a:off x="2466504" y="4823679"/>
            <a:ext cx="3176947" cy="3097918"/>
          </a:xfrm>
          <a:custGeom>
            <a:avLst/>
            <a:gdLst/>
            <a:ahLst/>
            <a:cxnLst/>
            <a:rect l="l" t="t" r="r" b="b"/>
            <a:pathLst>
              <a:path w="3176947" h="3097918">
                <a:moveTo>
                  <a:pt x="0" y="0"/>
                </a:moveTo>
                <a:lnTo>
                  <a:pt x="3176947" y="0"/>
                </a:lnTo>
                <a:lnTo>
                  <a:pt x="3176947" y="3097919"/>
                </a:lnTo>
                <a:lnTo>
                  <a:pt x="0" y="3097919"/>
                </a:lnTo>
                <a:lnTo>
                  <a:pt x="0" y="0"/>
                </a:lnTo>
                <a:close/>
              </a:path>
            </a:pathLst>
          </a:custGeom>
          <a:blipFill>
            <a:blip r:embed="rId2"/>
            <a:stretch>
              <a:fillRect/>
            </a:stretch>
          </a:blipFill>
        </p:spPr>
        <p:txBody>
          <a:bodyPr/>
          <a:lstStyle/>
          <a:p>
            <a:endParaRPr lang="en-GB"/>
          </a:p>
        </p:txBody>
      </p:sp>
      <p:sp>
        <p:nvSpPr>
          <p:cNvPr id="11" name="TextBox 11"/>
          <p:cNvSpPr txBox="1"/>
          <p:nvPr/>
        </p:nvSpPr>
        <p:spPr>
          <a:xfrm>
            <a:off x="1416743" y="2608791"/>
            <a:ext cx="5966276" cy="1988560"/>
          </a:xfrm>
          <a:prstGeom prst="rect">
            <a:avLst/>
          </a:prstGeom>
        </p:spPr>
        <p:txBody>
          <a:bodyPr lIns="0" tIns="0" rIns="0" bIns="0" rtlCol="0" anchor="t">
            <a:spAutoFit/>
          </a:bodyPr>
          <a:lstStyle/>
          <a:p>
            <a:pPr algn="ctr">
              <a:lnSpc>
                <a:spcPts val="7994"/>
              </a:lnSpc>
            </a:pPr>
            <a:r>
              <a:rPr lang="en-US" sz="5710">
                <a:solidFill>
                  <a:srgbClr val="1D1D1F"/>
                </a:solidFill>
                <a:latin typeface="Public Sans"/>
                <a:ea typeface="Public Sans"/>
                <a:cs typeface="Public Sans"/>
                <a:sym typeface="Public Sans"/>
              </a:rPr>
              <a:t>TOOLS AND FRAMEWORKS</a:t>
            </a:r>
          </a:p>
        </p:txBody>
      </p:sp>
      <p:sp>
        <p:nvSpPr>
          <p:cNvPr id="12" name="TextBox 12"/>
          <p:cNvSpPr txBox="1"/>
          <p:nvPr/>
        </p:nvSpPr>
        <p:spPr>
          <a:xfrm>
            <a:off x="8046000" y="2066142"/>
            <a:ext cx="8600015" cy="1267321"/>
          </a:xfrm>
          <a:prstGeom prst="rect">
            <a:avLst/>
          </a:prstGeom>
        </p:spPr>
        <p:txBody>
          <a:bodyPr lIns="0" tIns="0" rIns="0" bIns="0" rtlCol="0" anchor="t">
            <a:spAutoFit/>
          </a:bodyPr>
          <a:lstStyle/>
          <a:p>
            <a:pPr algn="l">
              <a:lnSpc>
                <a:spcPts val="5135"/>
              </a:lnSpc>
            </a:pPr>
            <a:r>
              <a:rPr lang="en-US" sz="3423">
                <a:solidFill>
                  <a:srgbClr val="606060"/>
                </a:solidFill>
                <a:latin typeface="Public Sans"/>
                <a:ea typeface="Public Sans"/>
                <a:cs typeface="Public Sans"/>
                <a:sym typeface="Public Sans"/>
              </a:rPr>
              <a:t>Create robust and maintainable automated tests</a:t>
            </a:r>
          </a:p>
        </p:txBody>
      </p:sp>
      <p:sp>
        <p:nvSpPr>
          <p:cNvPr id="13" name="TextBox 13"/>
          <p:cNvSpPr txBox="1"/>
          <p:nvPr/>
        </p:nvSpPr>
        <p:spPr>
          <a:xfrm>
            <a:off x="8046000" y="4265428"/>
            <a:ext cx="8600015" cy="625585"/>
          </a:xfrm>
          <a:prstGeom prst="rect">
            <a:avLst/>
          </a:prstGeom>
        </p:spPr>
        <p:txBody>
          <a:bodyPr lIns="0" tIns="0" rIns="0" bIns="0" rtlCol="0" anchor="t">
            <a:spAutoFit/>
          </a:bodyPr>
          <a:lstStyle/>
          <a:p>
            <a:pPr algn="l">
              <a:lnSpc>
                <a:spcPts val="5135"/>
              </a:lnSpc>
            </a:pPr>
            <a:r>
              <a:rPr lang="en-US" sz="3423">
                <a:solidFill>
                  <a:srgbClr val="606060"/>
                </a:solidFill>
                <a:latin typeface="Public Sans"/>
                <a:ea typeface="Public Sans"/>
                <a:cs typeface="Public Sans"/>
                <a:sym typeface="Public Sans"/>
              </a:rPr>
              <a:t>Behaviour- driven Development</a:t>
            </a:r>
          </a:p>
        </p:txBody>
      </p:sp>
      <p:sp>
        <p:nvSpPr>
          <p:cNvPr id="14" name="TextBox 14"/>
          <p:cNvSpPr txBox="1"/>
          <p:nvPr/>
        </p:nvSpPr>
        <p:spPr>
          <a:xfrm>
            <a:off x="8046000" y="5896621"/>
            <a:ext cx="8600015" cy="625585"/>
          </a:xfrm>
          <a:prstGeom prst="rect">
            <a:avLst/>
          </a:prstGeom>
        </p:spPr>
        <p:txBody>
          <a:bodyPr lIns="0" tIns="0" rIns="0" bIns="0" rtlCol="0" anchor="t">
            <a:spAutoFit/>
          </a:bodyPr>
          <a:lstStyle/>
          <a:p>
            <a:pPr algn="l">
              <a:lnSpc>
                <a:spcPts val="5135"/>
              </a:lnSpc>
            </a:pPr>
            <a:r>
              <a:rPr lang="en-US" sz="3423">
                <a:solidFill>
                  <a:srgbClr val="606060"/>
                </a:solidFill>
                <a:latin typeface="Public Sans"/>
                <a:ea typeface="Public Sans"/>
                <a:cs typeface="Public Sans"/>
                <a:sym typeface="Public Sans"/>
              </a:rPr>
              <a:t>Development Environment and Debugging</a:t>
            </a:r>
          </a:p>
        </p:txBody>
      </p:sp>
      <p:sp>
        <p:nvSpPr>
          <p:cNvPr id="15" name="TextBox 15"/>
          <p:cNvSpPr txBox="1"/>
          <p:nvPr/>
        </p:nvSpPr>
        <p:spPr>
          <a:xfrm>
            <a:off x="8046000" y="7527814"/>
            <a:ext cx="8600015" cy="1267321"/>
          </a:xfrm>
          <a:prstGeom prst="rect">
            <a:avLst/>
          </a:prstGeom>
        </p:spPr>
        <p:txBody>
          <a:bodyPr lIns="0" tIns="0" rIns="0" bIns="0" rtlCol="0" anchor="t">
            <a:spAutoFit/>
          </a:bodyPr>
          <a:lstStyle/>
          <a:p>
            <a:pPr algn="l">
              <a:lnSpc>
                <a:spcPts val="5135"/>
              </a:lnSpc>
            </a:pPr>
            <a:r>
              <a:rPr lang="en-US" sz="3423">
                <a:solidFill>
                  <a:srgbClr val="606060"/>
                </a:solidFill>
                <a:latin typeface="Public Sans"/>
                <a:ea typeface="Public Sans"/>
                <a:cs typeface="Public Sans"/>
                <a:sym typeface="Public Sans"/>
              </a:rPr>
              <a:t>Comprehensive test reporting and analysis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32055" y="2980316"/>
            <a:ext cx="5978638" cy="919224"/>
            <a:chOff x="0" y="0"/>
            <a:chExt cx="7971517" cy="1225631"/>
          </a:xfrm>
        </p:grpSpPr>
        <p:sp>
          <p:nvSpPr>
            <p:cNvPr id="3" name="TextBox 3"/>
            <p:cNvSpPr txBox="1"/>
            <p:nvPr/>
          </p:nvSpPr>
          <p:spPr>
            <a:xfrm>
              <a:off x="0" y="-38100"/>
              <a:ext cx="7971517" cy="636440"/>
            </a:xfrm>
            <a:prstGeom prst="rect">
              <a:avLst/>
            </a:prstGeom>
          </p:spPr>
          <p:txBody>
            <a:bodyPr lIns="0" tIns="0" rIns="0" bIns="0" rtlCol="0" anchor="t">
              <a:spAutoFit/>
            </a:bodyPr>
            <a:lstStyle/>
            <a:p>
              <a:pPr marL="0" lvl="0" indent="0" algn="l">
                <a:lnSpc>
                  <a:spcPts val="3564"/>
                </a:lnSpc>
                <a:spcBef>
                  <a:spcPct val="0"/>
                </a:spcBef>
              </a:pPr>
              <a:r>
                <a:rPr lang="en-US" sz="2970" b="1">
                  <a:solidFill>
                    <a:srgbClr val="000000"/>
                  </a:solidFill>
                  <a:latin typeface="Telegraf Bold"/>
                  <a:ea typeface="Telegraf Bold"/>
                  <a:cs typeface="Telegraf Bold"/>
                  <a:sym typeface="Telegraf Bold"/>
                </a:rPr>
                <a:t>Feature File</a:t>
              </a:r>
            </a:p>
          </p:txBody>
        </p:sp>
        <p:sp>
          <p:nvSpPr>
            <p:cNvPr id="4" name="TextBox 4"/>
            <p:cNvSpPr txBox="1"/>
            <p:nvPr/>
          </p:nvSpPr>
          <p:spPr>
            <a:xfrm>
              <a:off x="0" y="650829"/>
              <a:ext cx="7971517" cy="574803"/>
            </a:xfrm>
            <a:prstGeom prst="rect">
              <a:avLst/>
            </a:prstGeom>
          </p:spPr>
          <p:txBody>
            <a:bodyPr lIns="0" tIns="0" rIns="0" bIns="0" rtlCol="0" anchor="t">
              <a:spAutoFit/>
            </a:bodyPr>
            <a:lstStyle/>
            <a:p>
              <a:pPr marL="0" lvl="0" indent="0" algn="l">
                <a:lnSpc>
                  <a:spcPts val="3441"/>
                </a:lnSpc>
                <a:spcBef>
                  <a:spcPct val="0"/>
                </a:spcBef>
              </a:pPr>
              <a:r>
                <a:rPr lang="en-US" sz="2458">
                  <a:solidFill>
                    <a:srgbClr val="000000"/>
                  </a:solidFill>
                  <a:latin typeface="Telegraf"/>
                  <a:ea typeface="Telegraf"/>
                  <a:cs typeface="Telegraf"/>
                  <a:sym typeface="Telegraf"/>
                </a:rPr>
                <a:t>Gherkin file</a:t>
              </a:r>
            </a:p>
          </p:txBody>
        </p:sp>
      </p:grpSp>
      <p:pic>
        <p:nvPicPr>
          <p:cNvPr id="5" name="Picture 5"/>
          <p:cNvPicPr>
            <a:picLocks noChangeAspect="1"/>
          </p:cNvPicPr>
          <p:nvPr/>
        </p:nvPicPr>
        <p:blipFill>
          <a:blip r:embed="rId2"/>
          <a:stretch>
            <a:fillRect/>
          </a:stretch>
        </p:blipFill>
        <p:spPr>
          <a:xfrm>
            <a:off x="788720" y="2447626"/>
            <a:ext cx="2879762" cy="1679861"/>
          </a:xfrm>
          <a:prstGeom prst="rect">
            <a:avLst/>
          </a:prstGeom>
        </p:spPr>
      </p:pic>
      <p:grpSp>
        <p:nvGrpSpPr>
          <p:cNvPr id="6" name="Group 6"/>
          <p:cNvGrpSpPr/>
          <p:nvPr/>
        </p:nvGrpSpPr>
        <p:grpSpPr>
          <a:xfrm>
            <a:off x="6734166" y="4565639"/>
            <a:ext cx="5978638" cy="1360508"/>
            <a:chOff x="0" y="0"/>
            <a:chExt cx="7971517" cy="1814010"/>
          </a:xfrm>
        </p:grpSpPr>
        <p:sp>
          <p:nvSpPr>
            <p:cNvPr id="7" name="TextBox 7"/>
            <p:cNvSpPr txBox="1"/>
            <p:nvPr/>
          </p:nvSpPr>
          <p:spPr>
            <a:xfrm>
              <a:off x="0" y="-38100"/>
              <a:ext cx="7971517" cy="636440"/>
            </a:xfrm>
            <a:prstGeom prst="rect">
              <a:avLst/>
            </a:prstGeom>
          </p:spPr>
          <p:txBody>
            <a:bodyPr lIns="0" tIns="0" rIns="0" bIns="0" rtlCol="0" anchor="t">
              <a:spAutoFit/>
            </a:bodyPr>
            <a:lstStyle/>
            <a:p>
              <a:pPr marL="0" lvl="0" indent="0" algn="l">
                <a:lnSpc>
                  <a:spcPts val="3564"/>
                </a:lnSpc>
                <a:spcBef>
                  <a:spcPct val="0"/>
                </a:spcBef>
              </a:pPr>
              <a:r>
                <a:rPr lang="en-US" sz="2970" b="1">
                  <a:solidFill>
                    <a:srgbClr val="000000"/>
                  </a:solidFill>
                  <a:latin typeface="Telegraf Bold"/>
                  <a:ea typeface="Telegraf Bold"/>
                  <a:cs typeface="Telegraf Bold"/>
                  <a:sym typeface="Telegraf Bold"/>
                </a:rPr>
                <a:t>Step Definitions</a:t>
              </a:r>
            </a:p>
          </p:txBody>
        </p:sp>
        <p:sp>
          <p:nvSpPr>
            <p:cNvPr id="8" name="TextBox 8"/>
            <p:cNvSpPr txBox="1"/>
            <p:nvPr/>
          </p:nvSpPr>
          <p:spPr>
            <a:xfrm>
              <a:off x="0" y="666882"/>
              <a:ext cx="7971517" cy="1147128"/>
            </a:xfrm>
            <a:prstGeom prst="rect">
              <a:avLst/>
            </a:prstGeom>
          </p:spPr>
          <p:txBody>
            <a:bodyPr lIns="0" tIns="0" rIns="0" bIns="0" rtlCol="0" anchor="t">
              <a:spAutoFit/>
            </a:bodyPr>
            <a:lstStyle/>
            <a:p>
              <a:pPr marL="0" lvl="0" indent="0" algn="l">
                <a:lnSpc>
                  <a:spcPts val="3441"/>
                </a:lnSpc>
                <a:spcBef>
                  <a:spcPct val="0"/>
                </a:spcBef>
              </a:pPr>
              <a:r>
                <a:rPr lang="en-US" sz="2458">
                  <a:solidFill>
                    <a:srgbClr val="000000"/>
                  </a:solidFill>
                  <a:latin typeface="Telegraf"/>
                  <a:ea typeface="Telegraf"/>
                  <a:cs typeface="Telegraf"/>
                  <a:sym typeface="Telegraf"/>
                </a:rPr>
                <a:t>Steps class, Scenario Context, Assertions</a:t>
              </a:r>
            </a:p>
          </p:txBody>
        </p:sp>
      </p:grpSp>
      <p:pic>
        <p:nvPicPr>
          <p:cNvPr id="9" name="Picture 9"/>
          <p:cNvPicPr>
            <a:picLocks noChangeAspect="1"/>
          </p:cNvPicPr>
          <p:nvPr/>
        </p:nvPicPr>
        <p:blipFill>
          <a:blip r:embed="rId3"/>
          <a:stretch>
            <a:fillRect/>
          </a:stretch>
        </p:blipFill>
        <p:spPr>
          <a:xfrm>
            <a:off x="2890830" y="4259612"/>
            <a:ext cx="2879762" cy="1679861"/>
          </a:xfrm>
          <a:prstGeom prst="rect">
            <a:avLst/>
          </a:prstGeom>
        </p:spPr>
      </p:pic>
      <p:grpSp>
        <p:nvGrpSpPr>
          <p:cNvPr id="10" name="Group 10"/>
          <p:cNvGrpSpPr/>
          <p:nvPr/>
        </p:nvGrpSpPr>
        <p:grpSpPr>
          <a:xfrm>
            <a:off x="9423052" y="6333629"/>
            <a:ext cx="5978638" cy="1360508"/>
            <a:chOff x="0" y="0"/>
            <a:chExt cx="7971517" cy="1814010"/>
          </a:xfrm>
        </p:grpSpPr>
        <p:sp>
          <p:nvSpPr>
            <p:cNvPr id="11" name="TextBox 11"/>
            <p:cNvSpPr txBox="1"/>
            <p:nvPr/>
          </p:nvSpPr>
          <p:spPr>
            <a:xfrm>
              <a:off x="0" y="-38100"/>
              <a:ext cx="7971517" cy="636440"/>
            </a:xfrm>
            <a:prstGeom prst="rect">
              <a:avLst/>
            </a:prstGeom>
          </p:spPr>
          <p:txBody>
            <a:bodyPr lIns="0" tIns="0" rIns="0" bIns="0" rtlCol="0" anchor="t">
              <a:spAutoFit/>
            </a:bodyPr>
            <a:lstStyle/>
            <a:p>
              <a:pPr marL="0" lvl="0" indent="0" algn="l">
                <a:lnSpc>
                  <a:spcPts val="3564"/>
                </a:lnSpc>
                <a:spcBef>
                  <a:spcPct val="0"/>
                </a:spcBef>
              </a:pPr>
              <a:r>
                <a:rPr lang="en-US" sz="2970" b="1">
                  <a:solidFill>
                    <a:srgbClr val="000000"/>
                  </a:solidFill>
                  <a:latin typeface="Telegraf Bold"/>
                  <a:ea typeface="Telegraf Bold"/>
                  <a:cs typeface="Telegraf Bold"/>
                  <a:sym typeface="Telegraf Bold"/>
                </a:rPr>
                <a:t>Optimisation &amp; Efficiency</a:t>
              </a:r>
            </a:p>
          </p:txBody>
        </p:sp>
        <p:sp>
          <p:nvSpPr>
            <p:cNvPr id="12" name="TextBox 12"/>
            <p:cNvSpPr txBox="1"/>
            <p:nvPr/>
          </p:nvSpPr>
          <p:spPr>
            <a:xfrm>
              <a:off x="0" y="666882"/>
              <a:ext cx="7971517" cy="1147128"/>
            </a:xfrm>
            <a:prstGeom prst="rect">
              <a:avLst/>
            </a:prstGeom>
          </p:spPr>
          <p:txBody>
            <a:bodyPr lIns="0" tIns="0" rIns="0" bIns="0" rtlCol="0" anchor="t">
              <a:spAutoFit/>
            </a:bodyPr>
            <a:lstStyle/>
            <a:p>
              <a:pPr marL="0" lvl="0" indent="0" algn="l">
                <a:lnSpc>
                  <a:spcPts val="3441"/>
                </a:lnSpc>
                <a:spcBef>
                  <a:spcPct val="0"/>
                </a:spcBef>
              </a:pPr>
              <a:r>
                <a:rPr lang="en-US" sz="2458">
                  <a:solidFill>
                    <a:srgbClr val="000000"/>
                  </a:solidFill>
                  <a:latin typeface="Telegraf"/>
                  <a:ea typeface="Telegraf"/>
                  <a:cs typeface="Telegraf"/>
                  <a:sym typeface="Telegraf"/>
                </a:rPr>
                <a:t>Applying POM structure, adding utilities methods, Web Driver Wrapper</a:t>
              </a:r>
            </a:p>
          </p:txBody>
        </p:sp>
      </p:grpSp>
      <p:pic>
        <p:nvPicPr>
          <p:cNvPr id="13" name="Picture 13"/>
          <p:cNvPicPr>
            <a:picLocks noChangeAspect="1"/>
          </p:cNvPicPr>
          <p:nvPr/>
        </p:nvPicPr>
        <p:blipFill>
          <a:blip r:embed="rId4"/>
          <a:stretch>
            <a:fillRect/>
          </a:stretch>
        </p:blipFill>
        <p:spPr>
          <a:xfrm>
            <a:off x="5579716" y="6136942"/>
            <a:ext cx="2879762" cy="1679861"/>
          </a:xfrm>
          <a:prstGeom prst="rect">
            <a:avLst/>
          </a:prstGeom>
        </p:spPr>
      </p:pic>
      <p:sp>
        <p:nvSpPr>
          <p:cNvPr id="14" name="AutoShape 14"/>
          <p:cNvSpPr/>
          <p:nvPr/>
        </p:nvSpPr>
        <p:spPr>
          <a:xfrm>
            <a:off x="1028700" y="4151968"/>
            <a:ext cx="9581993" cy="0"/>
          </a:xfrm>
          <a:prstGeom prst="line">
            <a:avLst/>
          </a:prstGeom>
          <a:ln w="9525" cap="flat">
            <a:solidFill>
              <a:srgbClr val="000000">
                <a:alpha val="29804"/>
              </a:srgbClr>
            </a:solidFill>
            <a:prstDash val="solid"/>
            <a:headEnd type="none" w="sm" len="sm"/>
            <a:tailEnd type="none" w="sm" len="sm"/>
          </a:ln>
        </p:spPr>
        <p:txBody>
          <a:bodyPr/>
          <a:lstStyle/>
          <a:p>
            <a:endParaRPr lang="en-GB"/>
          </a:p>
        </p:txBody>
      </p:sp>
      <p:sp>
        <p:nvSpPr>
          <p:cNvPr id="15" name="AutoShape 15"/>
          <p:cNvSpPr/>
          <p:nvPr/>
        </p:nvSpPr>
        <p:spPr>
          <a:xfrm>
            <a:off x="3130810" y="6153356"/>
            <a:ext cx="9581993" cy="0"/>
          </a:xfrm>
          <a:prstGeom prst="line">
            <a:avLst/>
          </a:prstGeom>
          <a:ln w="9525" cap="flat">
            <a:solidFill>
              <a:srgbClr val="000000">
                <a:alpha val="29804"/>
              </a:srgbClr>
            </a:solidFill>
            <a:prstDash val="solid"/>
            <a:headEnd type="none" w="sm" len="sm"/>
            <a:tailEnd type="none" w="sm" len="sm"/>
          </a:ln>
        </p:spPr>
        <p:txBody>
          <a:bodyPr/>
          <a:lstStyle/>
          <a:p>
            <a:endParaRPr lang="en-GB"/>
          </a:p>
        </p:txBody>
      </p:sp>
      <p:sp>
        <p:nvSpPr>
          <p:cNvPr id="16" name="TextBox 16"/>
          <p:cNvSpPr txBox="1"/>
          <p:nvPr/>
        </p:nvSpPr>
        <p:spPr>
          <a:xfrm>
            <a:off x="1028700" y="1009650"/>
            <a:ext cx="8644912" cy="1235075"/>
          </a:xfrm>
          <a:prstGeom prst="rect">
            <a:avLst/>
          </a:prstGeom>
        </p:spPr>
        <p:txBody>
          <a:bodyPr lIns="0" tIns="0" rIns="0" bIns="0" rtlCol="0" anchor="t">
            <a:spAutoFit/>
          </a:bodyPr>
          <a:lstStyle/>
          <a:p>
            <a:pPr marL="0" lvl="0" indent="0" algn="l">
              <a:lnSpc>
                <a:spcPts val="8800"/>
              </a:lnSpc>
            </a:pPr>
            <a:r>
              <a:rPr lang="en-US" sz="8000" b="1">
                <a:solidFill>
                  <a:srgbClr val="000000"/>
                </a:solidFill>
                <a:latin typeface="Telegraf Bold"/>
                <a:ea typeface="Telegraf Bold"/>
                <a:cs typeface="Telegraf Bold"/>
                <a:sym typeface="Telegraf Bold"/>
              </a:rPr>
              <a:t>Implementation</a:t>
            </a:r>
          </a:p>
        </p:txBody>
      </p:sp>
      <p:grpSp>
        <p:nvGrpSpPr>
          <p:cNvPr id="17" name="Group 17"/>
          <p:cNvGrpSpPr/>
          <p:nvPr/>
        </p:nvGrpSpPr>
        <p:grpSpPr>
          <a:xfrm>
            <a:off x="12747355" y="8541014"/>
            <a:ext cx="5978638" cy="931264"/>
            <a:chOff x="0" y="0"/>
            <a:chExt cx="7971517" cy="1241685"/>
          </a:xfrm>
        </p:grpSpPr>
        <p:sp>
          <p:nvSpPr>
            <p:cNvPr id="18" name="TextBox 18"/>
            <p:cNvSpPr txBox="1"/>
            <p:nvPr/>
          </p:nvSpPr>
          <p:spPr>
            <a:xfrm>
              <a:off x="0" y="-38100"/>
              <a:ext cx="7971517" cy="636440"/>
            </a:xfrm>
            <a:prstGeom prst="rect">
              <a:avLst/>
            </a:prstGeom>
          </p:spPr>
          <p:txBody>
            <a:bodyPr lIns="0" tIns="0" rIns="0" bIns="0" rtlCol="0" anchor="t">
              <a:spAutoFit/>
            </a:bodyPr>
            <a:lstStyle/>
            <a:p>
              <a:pPr marL="0" lvl="0" indent="0" algn="l">
                <a:lnSpc>
                  <a:spcPts val="3564"/>
                </a:lnSpc>
                <a:spcBef>
                  <a:spcPct val="0"/>
                </a:spcBef>
              </a:pPr>
              <a:r>
                <a:rPr lang="en-US" sz="2970" b="1">
                  <a:solidFill>
                    <a:srgbClr val="000000"/>
                  </a:solidFill>
                  <a:latin typeface="Telegraf Bold"/>
                  <a:ea typeface="Telegraf Bold"/>
                  <a:cs typeface="Telegraf Bold"/>
                  <a:sym typeface="Telegraf Bold"/>
                </a:rPr>
                <a:t>Reporting</a:t>
              </a:r>
            </a:p>
          </p:txBody>
        </p:sp>
        <p:sp>
          <p:nvSpPr>
            <p:cNvPr id="19" name="TextBox 19"/>
            <p:cNvSpPr txBox="1"/>
            <p:nvPr/>
          </p:nvSpPr>
          <p:spPr>
            <a:xfrm>
              <a:off x="0" y="666882"/>
              <a:ext cx="7971517" cy="574803"/>
            </a:xfrm>
            <a:prstGeom prst="rect">
              <a:avLst/>
            </a:prstGeom>
          </p:spPr>
          <p:txBody>
            <a:bodyPr lIns="0" tIns="0" rIns="0" bIns="0" rtlCol="0" anchor="t">
              <a:spAutoFit/>
            </a:bodyPr>
            <a:lstStyle/>
            <a:p>
              <a:pPr marL="0" lvl="0" indent="0" algn="l">
                <a:lnSpc>
                  <a:spcPts val="3441"/>
                </a:lnSpc>
                <a:spcBef>
                  <a:spcPct val="0"/>
                </a:spcBef>
              </a:pPr>
              <a:r>
                <a:rPr lang="en-US" sz="2458">
                  <a:solidFill>
                    <a:srgbClr val="000000"/>
                  </a:solidFill>
                  <a:latin typeface="Telegraf"/>
                  <a:ea typeface="Telegraf"/>
                  <a:cs typeface="Telegraf"/>
                  <a:sym typeface="Telegraf"/>
                </a:rPr>
                <a:t>Allure Reporting</a:t>
              </a:r>
            </a:p>
          </p:txBody>
        </p:sp>
      </p:grpSp>
      <p:pic>
        <p:nvPicPr>
          <p:cNvPr id="20" name="Picture 20"/>
          <p:cNvPicPr>
            <a:picLocks noChangeAspect="1"/>
          </p:cNvPicPr>
          <p:nvPr/>
        </p:nvPicPr>
        <p:blipFill>
          <a:blip r:embed="rId5"/>
          <a:stretch>
            <a:fillRect/>
          </a:stretch>
        </p:blipFill>
        <p:spPr>
          <a:xfrm>
            <a:off x="8904020" y="8020365"/>
            <a:ext cx="2879762" cy="1679861"/>
          </a:xfrm>
          <a:prstGeom prst="rect">
            <a:avLst/>
          </a:prstGeom>
        </p:spPr>
      </p:pic>
      <p:sp>
        <p:nvSpPr>
          <p:cNvPr id="21" name="AutoShape 21"/>
          <p:cNvSpPr/>
          <p:nvPr/>
        </p:nvSpPr>
        <p:spPr>
          <a:xfrm>
            <a:off x="7921807" y="7979357"/>
            <a:ext cx="9581993" cy="0"/>
          </a:xfrm>
          <a:prstGeom prst="line">
            <a:avLst/>
          </a:prstGeom>
          <a:ln w="9525" cap="flat">
            <a:solidFill>
              <a:srgbClr val="000000">
                <a:alpha val="29804"/>
              </a:srgbClr>
            </a:solidFill>
            <a:prstDash val="solid"/>
            <a:headEnd type="none" w="sm" len="sm"/>
            <a:tailEnd type="none" w="sm" len="sm"/>
          </a:ln>
        </p:spPr>
        <p:txBody>
          <a:bodyPr/>
          <a:lstStyle/>
          <a:p>
            <a:endParaRPr lang="en-GB"/>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flipH="1">
            <a:off x="14257788" y="5690084"/>
            <a:ext cx="6003024" cy="4114800"/>
          </a:xfrm>
          <a:custGeom>
            <a:avLst/>
            <a:gdLst/>
            <a:ahLst/>
            <a:cxnLst/>
            <a:rect l="l" t="t" r="r" b="b"/>
            <a:pathLst>
              <a:path w="6003024" h="4114800">
                <a:moveTo>
                  <a:pt x="6003024" y="0"/>
                </a:moveTo>
                <a:lnTo>
                  <a:pt x="0" y="0"/>
                </a:lnTo>
                <a:lnTo>
                  <a:pt x="0" y="4114800"/>
                </a:lnTo>
                <a:lnTo>
                  <a:pt x="6003024" y="4114800"/>
                </a:lnTo>
                <a:lnTo>
                  <a:pt x="60030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Freeform 3"/>
          <p:cNvSpPr/>
          <p:nvPr/>
        </p:nvSpPr>
        <p:spPr>
          <a:xfrm>
            <a:off x="1080739" y="4989222"/>
            <a:ext cx="13001181" cy="4269078"/>
          </a:xfrm>
          <a:custGeom>
            <a:avLst/>
            <a:gdLst/>
            <a:ahLst/>
            <a:cxnLst/>
            <a:rect l="l" t="t" r="r" b="b"/>
            <a:pathLst>
              <a:path w="13001181" h="4269078">
                <a:moveTo>
                  <a:pt x="0" y="0"/>
                </a:moveTo>
                <a:lnTo>
                  <a:pt x="13001181" y="0"/>
                </a:lnTo>
                <a:lnTo>
                  <a:pt x="13001181" y="4269078"/>
                </a:lnTo>
                <a:lnTo>
                  <a:pt x="0" y="4269078"/>
                </a:lnTo>
                <a:lnTo>
                  <a:pt x="0" y="0"/>
                </a:lnTo>
                <a:close/>
              </a:path>
            </a:pathLst>
          </a:custGeom>
          <a:blipFill>
            <a:blip r:embed="rId4"/>
            <a:stretch>
              <a:fillRect l="-1" b="-1642"/>
            </a:stretch>
          </a:blipFill>
        </p:spPr>
        <p:txBody>
          <a:bodyPr/>
          <a:lstStyle/>
          <a:p>
            <a:endParaRPr lang="en-GB"/>
          </a:p>
        </p:txBody>
      </p:sp>
      <p:sp>
        <p:nvSpPr>
          <p:cNvPr id="4" name="TextBox 4"/>
          <p:cNvSpPr txBox="1"/>
          <p:nvPr/>
        </p:nvSpPr>
        <p:spPr>
          <a:xfrm>
            <a:off x="1080531" y="2418716"/>
            <a:ext cx="6552222" cy="1009651"/>
          </a:xfrm>
          <a:prstGeom prst="rect">
            <a:avLst/>
          </a:prstGeom>
        </p:spPr>
        <p:txBody>
          <a:bodyPr lIns="0" tIns="0" rIns="0" bIns="0" rtlCol="0" anchor="t">
            <a:spAutoFit/>
          </a:bodyPr>
          <a:lstStyle/>
          <a:p>
            <a:pPr algn="l">
              <a:lnSpc>
                <a:spcPts val="7200"/>
              </a:lnSpc>
            </a:pPr>
            <a:r>
              <a:rPr lang="en-US" sz="8000" spc="-640">
                <a:solidFill>
                  <a:srgbClr val="272727"/>
                </a:solidFill>
                <a:latin typeface="Public Sans"/>
                <a:ea typeface="Public Sans"/>
                <a:cs typeface="Public Sans"/>
                <a:sym typeface="Public Sans"/>
              </a:rPr>
              <a:t>Gherkin File</a:t>
            </a:r>
          </a:p>
        </p:txBody>
      </p:sp>
      <p:sp>
        <p:nvSpPr>
          <p:cNvPr id="5" name="TextBox 5"/>
          <p:cNvSpPr txBox="1"/>
          <p:nvPr/>
        </p:nvSpPr>
        <p:spPr>
          <a:xfrm>
            <a:off x="6471960" y="1390651"/>
            <a:ext cx="11435852" cy="2799080"/>
          </a:xfrm>
          <a:prstGeom prst="rect">
            <a:avLst/>
          </a:prstGeom>
        </p:spPr>
        <p:txBody>
          <a:bodyPr lIns="0" tIns="0" rIns="0" bIns="0" rtlCol="0" anchor="t">
            <a:spAutoFit/>
          </a:bodyPr>
          <a:lstStyle/>
          <a:p>
            <a:pPr algn="just">
              <a:lnSpc>
                <a:spcPts val="3219"/>
              </a:lnSpc>
            </a:pPr>
            <a:endParaRPr/>
          </a:p>
          <a:p>
            <a:pPr marL="496569" lvl="1" indent="-248284" algn="just">
              <a:lnSpc>
                <a:spcPts val="3219"/>
              </a:lnSpc>
              <a:buFont typeface="Arial"/>
              <a:buChar char="•"/>
            </a:pPr>
            <a:r>
              <a:rPr lang="en-US" sz="2299">
                <a:solidFill>
                  <a:srgbClr val="272727"/>
                </a:solidFill>
                <a:latin typeface="Public Sans"/>
                <a:ea typeface="Public Sans"/>
                <a:cs typeface="Public Sans"/>
                <a:sym typeface="Public Sans"/>
              </a:rPr>
              <a:t>Feature Definition: Describes the feature under test, providing a high-level overview.</a:t>
            </a:r>
          </a:p>
          <a:p>
            <a:pPr marL="496569" lvl="1" indent="-248284" algn="just">
              <a:lnSpc>
                <a:spcPts val="3219"/>
              </a:lnSpc>
              <a:buFont typeface="Arial"/>
              <a:buChar char="•"/>
            </a:pPr>
            <a:r>
              <a:rPr lang="en-US" sz="2299">
                <a:solidFill>
                  <a:srgbClr val="272727"/>
                </a:solidFill>
                <a:latin typeface="Public Sans"/>
                <a:ea typeface="Public Sans"/>
                <a:cs typeface="Public Sans"/>
                <a:sym typeface="Public Sans"/>
              </a:rPr>
              <a:t>Scenarios: Individual test cases that describe specific situations or behaviours.</a:t>
            </a:r>
          </a:p>
          <a:p>
            <a:pPr marL="496569" lvl="1" indent="-248284" algn="just">
              <a:lnSpc>
                <a:spcPts val="3219"/>
              </a:lnSpc>
              <a:buFont typeface="Arial"/>
              <a:buChar char="•"/>
            </a:pPr>
            <a:r>
              <a:rPr lang="en-US" sz="2299">
                <a:solidFill>
                  <a:srgbClr val="272727"/>
                </a:solidFill>
                <a:latin typeface="Public Sans"/>
                <a:ea typeface="Public Sans"/>
                <a:cs typeface="Public Sans"/>
                <a:sym typeface="Public Sans"/>
              </a:rPr>
              <a:t>Steps: Actions and expected outcomes, written in plain language using keywords like Given, When, Then, And.</a:t>
            </a:r>
          </a:p>
          <a:p>
            <a:pPr marL="496569" lvl="1" indent="-248284" algn="just">
              <a:lnSpc>
                <a:spcPts val="3219"/>
              </a:lnSpc>
              <a:buFont typeface="Arial"/>
              <a:buChar char="•"/>
            </a:pPr>
            <a:r>
              <a:rPr lang="en-US" sz="2299">
                <a:solidFill>
                  <a:srgbClr val="272727"/>
                </a:solidFill>
                <a:latin typeface="Public Sans"/>
                <a:ea typeface="Public Sans"/>
                <a:cs typeface="Public Sans"/>
                <a:sym typeface="Public Sans"/>
              </a:rPr>
              <a:t>Background: Sets up common preconditions for all scenarios in the feature.</a:t>
            </a: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E2DD"/>
        </a:solidFill>
        <a:effectLst/>
      </p:bgPr>
    </p:bg>
    <p:spTree>
      <p:nvGrpSpPr>
        <p:cNvPr id="1" name=""/>
        <p:cNvGrpSpPr/>
        <p:nvPr/>
      </p:nvGrpSpPr>
      <p:grpSpPr>
        <a:xfrm>
          <a:off x="0" y="0"/>
          <a:ext cx="0" cy="0"/>
          <a:chOff x="0" y="0"/>
          <a:chExt cx="0" cy="0"/>
        </a:xfrm>
      </p:grpSpPr>
      <p:sp>
        <p:nvSpPr>
          <p:cNvPr id="2" name="Freeform 2"/>
          <p:cNvSpPr/>
          <p:nvPr/>
        </p:nvSpPr>
        <p:spPr>
          <a:xfrm flipH="1">
            <a:off x="16507961" y="378020"/>
            <a:ext cx="2657541" cy="3971868"/>
          </a:xfrm>
          <a:custGeom>
            <a:avLst/>
            <a:gdLst/>
            <a:ahLst/>
            <a:cxnLst/>
            <a:rect l="l" t="t" r="r" b="b"/>
            <a:pathLst>
              <a:path w="2657541" h="3971868">
                <a:moveTo>
                  <a:pt x="2657541" y="0"/>
                </a:moveTo>
                <a:lnTo>
                  <a:pt x="0" y="0"/>
                </a:lnTo>
                <a:lnTo>
                  <a:pt x="0" y="3971868"/>
                </a:lnTo>
                <a:lnTo>
                  <a:pt x="2657541" y="3971868"/>
                </a:lnTo>
                <a:lnTo>
                  <a:pt x="2657541"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Freeform 3"/>
          <p:cNvSpPr/>
          <p:nvPr/>
        </p:nvSpPr>
        <p:spPr>
          <a:xfrm>
            <a:off x="5800653" y="1028700"/>
            <a:ext cx="10524509" cy="4452677"/>
          </a:xfrm>
          <a:custGeom>
            <a:avLst/>
            <a:gdLst/>
            <a:ahLst/>
            <a:cxnLst/>
            <a:rect l="l" t="t" r="r" b="b"/>
            <a:pathLst>
              <a:path w="10524509" h="4452677">
                <a:moveTo>
                  <a:pt x="0" y="0"/>
                </a:moveTo>
                <a:lnTo>
                  <a:pt x="10524509" y="0"/>
                </a:lnTo>
                <a:lnTo>
                  <a:pt x="10524509" y="4452677"/>
                </a:lnTo>
                <a:lnTo>
                  <a:pt x="0" y="4452677"/>
                </a:lnTo>
                <a:lnTo>
                  <a:pt x="0" y="0"/>
                </a:lnTo>
                <a:close/>
              </a:path>
            </a:pathLst>
          </a:custGeom>
          <a:blipFill>
            <a:blip r:embed="rId4"/>
            <a:stretch>
              <a:fillRect/>
            </a:stretch>
          </a:blipFill>
        </p:spPr>
        <p:txBody>
          <a:bodyPr/>
          <a:lstStyle/>
          <a:p>
            <a:endParaRPr lang="en-GB"/>
          </a:p>
        </p:txBody>
      </p:sp>
      <p:sp>
        <p:nvSpPr>
          <p:cNvPr id="4" name="TextBox 4"/>
          <p:cNvSpPr txBox="1"/>
          <p:nvPr/>
        </p:nvSpPr>
        <p:spPr>
          <a:xfrm>
            <a:off x="797299" y="1129732"/>
            <a:ext cx="11655758" cy="2457450"/>
          </a:xfrm>
          <a:prstGeom prst="rect">
            <a:avLst/>
          </a:prstGeom>
        </p:spPr>
        <p:txBody>
          <a:bodyPr lIns="0" tIns="0" rIns="0" bIns="0" rtlCol="0" anchor="t">
            <a:spAutoFit/>
          </a:bodyPr>
          <a:lstStyle/>
          <a:p>
            <a:pPr algn="l">
              <a:lnSpc>
                <a:spcPts val="9600"/>
              </a:lnSpc>
            </a:pPr>
            <a:r>
              <a:rPr lang="en-US" sz="8000" spc="-800">
                <a:solidFill>
                  <a:srgbClr val="272727"/>
                </a:solidFill>
                <a:latin typeface="Public Sans"/>
                <a:ea typeface="Public Sans"/>
                <a:cs typeface="Public Sans"/>
                <a:sym typeface="Public Sans"/>
              </a:rPr>
              <a:t>Step </a:t>
            </a:r>
          </a:p>
          <a:p>
            <a:pPr algn="l">
              <a:lnSpc>
                <a:spcPts val="9600"/>
              </a:lnSpc>
            </a:pPr>
            <a:r>
              <a:rPr lang="en-US" sz="8000" spc="-800">
                <a:solidFill>
                  <a:srgbClr val="272727"/>
                </a:solidFill>
                <a:latin typeface="Public Sans"/>
                <a:ea typeface="Public Sans"/>
                <a:cs typeface="Public Sans"/>
                <a:sym typeface="Public Sans"/>
              </a:rPr>
              <a:t>Definitions</a:t>
            </a:r>
          </a:p>
        </p:txBody>
      </p:sp>
      <p:grpSp>
        <p:nvGrpSpPr>
          <p:cNvPr id="5" name="Group 5"/>
          <p:cNvGrpSpPr/>
          <p:nvPr/>
        </p:nvGrpSpPr>
        <p:grpSpPr>
          <a:xfrm>
            <a:off x="657203" y="6632530"/>
            <a:ext cx="16973594" cy="3426875"/>
            <a:chOff x="0" y="0"/>
            <a:chExt cx="22631459" cy="4569167"/>
          </a:xfrm>
        </p:grpSpPr>
        <p:sp>
          <p:nvSpPr>
            <p:cNvPr id="6" name="Freeform 6"/>
            <p:cNvSpPr/>
            <p:nvPr/>
          </p:nvSpPr>
          <p:spPr>
            <a:xfrm>
              <a:off x="0" y="70707"/>
              <a:ext cx="775463" cy="776876"/>
            </a:xfrm>
            <a:custGeom>
              <a:avLst/>
              <a:gdLst/>
              <a:ahLst/>
              <a:cxnLst/>
              <a:rect l="l" t="t" r="r" b="b"/>
              <a:pathLst>
                <a:path w="775463" h="776876">
                  <a:moveTo>
                    <a:pt x="0" y="0"/>
                  </a:moveTo>
                  <a:lnTo>
                    <a:pt x="775463" y="0"/>
                  </a:lnTo>
                  <a:lnTo>
                    <a:pt x="775463" y="776876"/>
                  </a:lnTo>
                  <a:lnTo>
                    <a:pt x="0" y="7768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7" name="TextBox 7"/>
            <p:cNvSpPr txBox="1"/>
            <p:nvPr/>
          </p:nvSpPr>
          <p:spPr>
            <a:xfrm>
              <a:off x="1197648" y="13557"/>
              <a:ext cx="6066396" cy="4555609"/>
            </a:xfrm>
            <a:prstGeom prst="rect">
              <a:avLst/>
            </a:prstGeom>
          </p:spPr>
          <p:txBody>
            <a:bodyPr lIns="0" tIns="0" rIns="0" bIns="0" rtlCol="0" anchor="t">
              <a:spAutoFit/>
            </a:bodyPr>
            <a:lstStyle/>
            <a:p>
              <a:pPr algn="just">
                <a:lnSpc>
                  <a:spcPts val="3040"/>
                </a:lnSpc>
              </a:pPr>
              <a:r>
                <a:rPr lang="en-US" sz="2171" b="1">
                  <a:solidFill>
                    <a:srgbClr val="272727"/>
                  </a:solidFill>
                  <a:latin typeface="Public Sans Bold"/>
                  <a:ea typeface="Public Sans Bold"/>
                  <a:cs typeface="Public Sans Bold"/>
                  <a:sym typeface="Public Sans Bold"/>
                </a:rPr>
                <a:t>One Method per Step:</a:t>
              </a:r>
            </a:p>
            <a:p>
              <a:pPr marL="468821" lvl="1" indent="-234411" algn="just">
                <a:lnSpc>
                  <a:spcPts val="3040"/>
                </a:lnSpc>
                <a:buFont typeface="Arial"/>
                <a:buChar char="•"/>
              </a:pPr>
              <a:r>
                <a:rPr lang="en-US" sz="2171">
                  <a:solidFill>
                    <a:srgbClr val="272727"/>
                  </a:solidFill>
                  <a:latin typeface="Public Sans"/>
                  <a:ea typeface="Public Sans"/>
                  <a:cs typeface="Public Sans"/>
                  <a:sym typeface="Public Sans"/>
                </a:rPr>
                <a:t>Clarity and Maintainability: Each step in the Gherkin file should correspond to a single method in the step definition file</a:t>
              </a:r>
            </a:p>
            <a:p>
              <a:pPr marL="468821" lvl="1" indent="-234411" algn="just">
                <a:lnSpc>
                  <a:spcPts val="3040"/>
                </a:lnSpc>
                <a:buFont typeface="Arial"/>
                <a:buChar char="•"/>
              </a:pPr>
              <a:r>
                <a:rPr lang="en-US" sz="2171">
                  <a:solidFill>
                    <a:srgbClr val="272727"/>
                  </a:solidFill>
                  <a:latin typeface="Public Sans"/>
                  <a:ea typeface="Public Sans"/>
                  <a:cs typeface="Public Sans"/>
                  <a:sym typeface="Public Sans"/>
                </a:rPr>
                <a:t>This ensures clarity and makes the code easier to maintain.</a:t>
              </a:r>
            </a:p>
            <a:p>
              <a:pPr algn="just">
                <a:lnSpc>
                  <a:spcPts val="3040"/>
                </a:lnSpc>
              </a:pPr>
              <a:endParaRPr lang="en-US" sz="2171">
                <a:solidFill>
                  <a:srgbClr val="272727"/>
                </a:solidFill>
                <a:latin typeface="Public Sans"/>
                <a:ea typeface="Public Sans"/>
                <a:cs typeface="Public Sans"/>
                <a:sym typeface="Public Sans"/>
              </a:endParaRPr>
            </a:p>
          </p:txBody>
        </p:sp>
        <p:sp>
          <p:nvSpPr>
            <p:cNvPr id="8" name="Freeform 8"/>
            <p:cNvSpPr/>
            <p:nvPr/>
          </p:nvSpPr>
          <p:spPr>
            <a:xfrm>
              <a:off x="7683708" y="0"/>
              <a:ext cx="775463" cy="776876"/>
            </a:xfrm>
            <a:custGeom>
              <a:avLst/>
              <a:gdLst/>
              <a:ahLst/>
              <a:cxnLst/>
              <a:rect l="l" t="t" r="r" b="b"/>
              <a:pathLst>
                <a:path w="775463" h="776876">
                  <a:moveTo>
                    <a:pt x="0" y="0"/>
                  </a:moveTo>
                  <a:lnTo>
                    <a:pt x="775463" y="0"/>
                  </a:lnTo>
                  <a:lnTo>
                    <a:pt x="775463" y="776876"/>
                  </a:lnTo>
                  <a:lnTo>
                    <a:pt x="0" y="7768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9" name="TextBox 9"/>
            <p:cNvSpPr txBox="1"/>
            <p:nvPr/>
          </p:nvSpPr>
          <p:spPr>
            <a:xfrm>
              <a:off x="8881355" y="-57150"/>
              <a:ext cx="6066396" cy="3031609"/>
            </a:xfrm>
            <a:prstGeom prst="rect">
              <a:avLst/>
            </a:prstGeom>
          </p:spPr>
          <p:txBody>
            <a:bodyPr lIns="0" tIns="0" rIns="0" bIns="0" rtlCol="0" anchor="t">
              <a:spAutoFit/>
            </a:bodyPr>
            <a:lstStyle/>
            <a:p>
              <a:pPr algn="just">
                <a:lnSpc>
                  <a:spcPts val="3040"/>
                </a:lnSpc>
              </a:pPr>
              <a:r>
                <a:rPr lang="en-US" sz="2171" b="1">
                  <a:solidFill>
                    <a:srgbClr val="272727"/>
                  </a:solidFill>
                  <a:latin typeface="Public Sans Bold"/>
                  <a:ea typeface="Public Sans Bold"/>
                  <a:cs typeface="Public Sans Bold"/>
                  <a:sym typeface="Public Sans Bold"/>
                </a:rPr>
                <a:t>Scenario Context:</a:t>
              </a:r>
            </a:p>
            <a:p>
              <a:pPr marL="468821" lvl="1" indent="-234411" algn="just">
                <a:lnSpc>
                  <a:spcPts val="3040"/>
                </a:lnSpc>
                <a:buFont typeface="Arial"/>
                <a:buChar char="•"/>
              </a:pPr>
              <a:r>
                <a:rPr lang="en-US" sz="2171">
                  <a:solidFill>
                    <a:srgbClr val="272727"/>
                  </a:solidFill>
                  <a:latin typeface="Public Sans"/>
                  <a:ea typeface="Public Sans"/>
                  <a:cs typeface="Public Sans"/>
                  <a:sym typeface="Public Sans"/>
                </a:rPr>
                <a:t>Used to share data between steps within the same scenario. </a:t>
              </a:r>
            </a:p>
            <a:p>
              <a:pPr marL="468821" lvl="1" indent="-234411" algn="just">
                <a:lnSpc>
                  <a:spcPts val="3040"/>
                </a:lnSpc>
                <a:buFont typeface="Arial"/>
                <a:buChar char="•"/>
              </a:pPr>
              <a:r>
                <a:rPr lang="en-US" sz="2171">
                  <a:solidFill>
                    <a:srgbClr val="272727"/>
                  </a:solidFill>
                  <a:latin typeface="Public Sans"/>
                  <a:ea typeface="Public Sans"/>
                  <a:cs typeface="Public Sans"/>
                  <a:sym typeface="Public Sans"/>
                </a:rPr>
                <a:t>This is useful for maintaining state and passing variables.</a:t>
              </a:r>
            </a:p>
            <a:p>
              <a:pPr algn="just">
                <a:lnSpc>
                  <a:spcPts val="3040"/>
                </a:lnSpc>
              </a:pPr>
              <a:endParaRPr lang="en-US" sz="2171">
                <a:solidFill>
                  <a:srgbClr val="272727"/>
                </a:solidFill>
                <a:latin typeface="Public Sans"/>
                <a:ea typeface="Public Sans"/>
                <a:cs typeface="Public Sans"/>
                <a:sym typeface="Public Sans"/>
              </a:endParaRPr>
            </a:p>
          </p:txBody>
        </p:sp>
        <p:sp>
          <p:nvSpPr>
            <p:cNvPr id="10" name="Freeform 10"/>
            <p:cNvSpPr/>
            <p:nvPr/>
          </p:nvSpPr>
          <p:spPr>
            <a:xfrm>
              <a:off x="15367415" y="0"/>
              <a:ext cx="775463" cy="776876"/>
            </a:xfrm>
            <a:custGeom>
              <a:avLst/>
              <a:gdLst/>
              <a:ahLst/>
              <a:cxnLst/>
              <a:rect l="l" t="t" r="r" b="b"/>
              <a:pathLst>
                <a:path w="775463" h="776876">
                  <a:moveTo>
                    <a:pt x="0" y="0"/>
                  </a:moveTo>
                  <a:lnTo>
                    <a:pt x="775463" y="0"/>
                  </a:lnTo>
                  <a:lnTo>
                    <a:pt x="775463" y="776876"/>
                  </a:lnTo>
                  <a:lnTo>
                    <a:pt x="0" y="7768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11" name="TextBox 11"/>
            <p:cNvSpPr txBox="1"/>
            <p:nvPr/>
          </p:nvSpPr>
          <p:spPr>
            <a:xfrm>
              <a:off x="16565063" y="-57150"/>
              <a:ext cx="6066396" cy="3539609"/>
            </a:xfrm>
            <a:prstGeom prst="rect">
              <a:avLst/>
            </a:prstGeom>
          </p:spPr>
          <p:txBody>
            <a:bodyPr lIns="0" tIns="0" rIns="0" bIns="0" rtlCol="0" anchor="t">
              <a:spAutoFit/>
            </a:bodyPr>
            <a:lstStyle/>
            <a:p>
              <a:pPr algn="just">
                <a:lnSpc>
                  <a:spcPts val="3040"/>
                </a:lnSpc>
              </a:pPr>
              <a:r>
                <a:rPr lang="en-US" sz="2171" b="1">
                  <a:solidFill>
                    <a:srgbClr val="272727"/>
                  </a:solidFill>
                  <a:latin typeface="Public Sans Bold"/>
                  <a:ea typeface="Public Sans Bold"/>
                  <a:cs typeface="Public Sans Bold"/>
                  <a:sym typeface="Public Sans Bold"/>
                </a:rPr>
                <a:t>Assertions:</a:t>
              </a:r>
            </a:p>
            <a:p>
              <a:pPr marL="468821" lvl="1" indent="-234411" algn="just">
                <a:lnSpc>
                  <a:spcPts val="3040"/>
                </a:lnSpc>
                <a:buFont typeface="Arial"/>
                <a:buChar char="•"/>
              </a:pPr>
              <a:r>
                <a:rPr lang="en-US" sz="2171">
                  <a:solidFill>
                    <a:srgbClr val="272727"/>
                  </a:solidFill>
                  <a:latin typeface="Public Sans"/>
                  <a:ea typeface="Public Sans"/>
                  <a:cs typeface="Public Sans"/>
                  <a:sym typeface="Public Sans"/>
                </a:rPr>
                <a:t>Used to verify that the application behaves as expected. </a:t>
              </a:r>
            </a:p>
            <a:p>
              <a:pPr marL="468821" lvl="1" indent="-234411" algn="just">
                <a:lnSpc>
                  <a:spcPts val="3040"/>
                </a:lnSpc>
                <a:buFont typeface="Arial"/>
                <a:buChar char="•"/>
              </a:pPr>
              <a:r>
                <a:rPr lang="en-US" sz="2171">
                  <a:solidFill>
                    <a:srgbClr val="272727"/>
                  </a:solidFill>
                  <a:latin typeface="Public Sans"/>
                  <a:ea typeface="Public Sans"/>
                  <a:cs typeface="Public Sans"/>
                  <a:sym typeface="Public Sans"/>
                </a:rPr>
                <a:t>They are typically placed in Then steps.</a:t>
              </a:r>
            </a:p>
            <a:p>
              <a:pPr algn="just">
                <a:lnSpc>
                  <a:spcPts val="3040"/>
                </a:lnSpc>
              </a:pPr>
              <a:endParaRPr lang="en-US" sz="2171">
                <a:solidFill>
                  <a:srgbClr val="272727"/>
                </a:solidFill>
                <a:latin typeface="Public Sans"/>
                <a:ea typeface="Public Sans"/>
                <a:cs typeface="Public Sans"/>
                <a:sym typeface="Public Sans"/>
              </a:endParaRPr>
            </a:p>
          </p:txBody>
        </p:sp>
      </p:gr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E2DD"/>
        </a:solidFill>
        <a:effectLst/>
      </p:bgPr>
    </p:bg>
    <p:spTree>
      <p:nvGrpSpPr>
        <p:cNvPr id="1" name=""/>
        <p:cNvGrpSpPr/>
        <p:nvPr/>
      </p:nvGrpSpPr>
      <p:grpSpPr>
        <a:xfrm>
          <a:off x="0" y="0"/>
          <a:ext cx="0" cy="0"/>
          <a:chOff x="0" y="0"/>
          <a:chExt cx="0" cy="0"/>
        </a:xfrm>
      </p:grpSpPr>
      <p:sp>
        <p:nvSpPr>
          <p:cNvPr id="2" name="Freeform 2"/>
          <p:cNvSpPr/>
          <p:nvPr/>
        </p:nvSpPr>
        <p:spPr>
          <a:xfrm>
            <a:off x="1947200" y="5973480"/>
            <a:ext cx="4054995" cy="3781336"/>
          </a:xfrm>
          <a:custGeom>
            <a:avLst/>
            <a:gdLst/>
            <a:ahLst/>
            <a:cxnLst/>
            <a:rect l="l" t="t" r="r" b="b"/>
            <a:pathLst>
              <a:path w="4054995" h="3781336">
                <a:moveTo>
                  <a:pt x="0" y="0"/>
                </a:moveTo>
                <a:lnTo>
                  <a:pt x="4054995" y="0"/>
                </a:lnTo>
                <a:lnTo>
                  <a:pt x="4054995" y="3781336"/>
                </a:lnTo>
                <a:lnTo>
                  <a:pt x="0" y="3781336"/>
                </a:lnTo>
                <a:lnTo>
                  <a:pt x="0" y="0"/>
                </a:lnTo>
                <a:close/>
              </a:path>
            </a:pathLst>
          </a:custGeom>
          <a:blipFill>
            <a:blip r:embed="rId2"/>
            <a:stretch>
              <a:fillRect b="-8623"/>
            </a:stretch>
          </a:blipFill>
        </p:spPr>
        <p:txBody>
          <a:bodyPr/>
          <a:lstStyle/>
          <a:p>
            <a:endParaRPr lang="en-GB"/>
          </a:p>
        </p:txBody>
      </p:sp>
      <p:sp>
        <p:nvSpPr>
          <p:cNvPr id="3" name="Freeform 3"/>
          <p:cNvSpPr/>
          <p:nvPr/>
        </p:nvSpPr>
        <p:spPr>
          <a:xfrm>
            <a:off x="7320121" y="5973480"/>
            <a:ext cx="8818413" cy="3781336"/>
          </a:xfrm>
          <a:custGeom>
            <a:avLst/>
            <a:gdLst/>
            <a:ahLst/>
            <a:cxnLst/>
            <a:rect l="l" t="t" r="r" b="b"/>
            <a:pathLst>
              <a:path w="8818413" h="3781336">
                <a:moveTo>
                  <a:pt x="0" y="0"/>
                </a:moveTo>
                <a:lnTo>
                  <a:pt x="8818413" y="0"/>
                </a:lnTo>
                <a:lnTo>
                  <a:pt x="8818413" y="3781336"/>
                </a:lnTo>
                <a:lnTo>
                  <a:pt x="0" y="3781336"/>
                </a:lnTo>
                <a:lnTo>
                  <a:pt x="0" y="0"/>
                </a:lnTo>
                <a:close/>
              </a:path>
            </a:pathLst>
          </a:custGeom>
          <a:blipFill>
            <a:blip r:embed="rId3"/>
            <a:stretch>
              <a:fillRect/>
            </a:stretch>
          </a:blipFill>
        </p:spPr>
        <p:txBody>
          <a:bodyPr/>
          <a:lstStyle/>
          <a:p>
            <a:endParaRPr lang="en-GB"/>
          </a:p>
        </p:txBody>
      </p:sp>
      <p:sp>
        <p:nvSpPr>
          <p:cNvPr id="4" name="TextBox 4"/>
          <p:cNvSpPr txBox="1"/>
          <p:nvPr/>
        </p:nvSpPr>
        <p:spPr>
          <a:xfrm>
            <a:off x="1041488" y="817963"/>
            <a:ext cx="16679144" cy="1009651"/>
          </a:xfrm>
          <a:prstGeom prst="rect">
            <a:avLst/>
          </a:prstGeom>
        </p:spPr>
        <p:txBody>
          <a:bodyPr lIns="0" tIns="0" rIns="0" bIns="0" rtlCol="0" anchor="t">
            <a:spAutoFit/>
          </a:bodyPr>
          <a:lstStyle/>
          <a:p>
            <a:pPr algn="l">
              <a:lnSpc>
                <a:spcPts val="7200"/>
              </a:lnSpc>
            </a:pPr>
            <a:r>
              <a:rPr lang="en-US" sz="8000" spc="-640">
                <a:solidFill>
                  <a:srgbClr val="272727"/>
                </a:solidFill>
                <a:latin typeface="Public Sans"/>
                <a:ea typeface="Public Sans"/>
                <a:cs typeface="Public Sans"/>
                <a:sym typeface="Public Sans"/>
              </a:rPr>
              <a:t>Design Pattern: Page Object Model (POM)</a:t>
            </a:r>
          </a:p>
        </p:txBody>
      </p:sp>
      <p:sp>
        <p:nvSpPr>
          <p:cNvPr id="5" name="TextBox 5"/>
          <p:cNvSpPr txBox="1"/>
          <p:nvPr/>
        </p:nvSpPr>
        <p:spPr>
          <a:xfrm>
            <a:off x="1041488" y="2293783"/>
            <a:ext cx="1419677" cy="438895"/>
          </a:xfrm>
          <a:prstGeom prst="rect">
            <a:avLst/>
          </a:prstGeom>
        </p:spPr>
        <p:txBody>
          <a:bodyPr lIns="0" tIns="0" rIns="0" bIns="0" rtlCol="0" anchor="t">
            <a:spAutoFit/>
          </a:bodyPr>
          <a:lstStyle/>
          <a:p>
            <a:pPr algn="l">
              <a:lnSpc>
                <a:spcPts val="3106"/>
              </a:lnSpc>
            </a:pPr>
            <a:r>
              <a:rPr lang="en-US" sz="3451" b="1" spc="-276">
                <a:solidFill>
                  <a:srgbClr val="272727"/>
                </a:solidFill>
                <a:latin typeface="Public Sans Bold"/>
                <a:ea typeface="Public Sans Bold"/>
                <a:cs typeface="Public Sans Bold"/>
                <a:sym typeface="Public Sans Bold"/>
              </a:rPr>
              <a:t>01</a:t>
            </a:r>
          </a:p>
        </p:txBody>
      </p:sp>
      <p:sp>
        <p:nvSpPr>
          <p:cNvPr id="6" name="TextBox 6"/>
          <p:cNvSpPr txBox="1"/>
          <p:nvPr/>
        </p:nvSpPr>
        <p:spPr>
          <a:xfrm>
            <a:off x="2461165" y="2160433"/>
            <a:ext cx="14810923" cy="1253490"/>
          </a:xfrm>
          <a:prstGeom prst="rect">
            <a:avLst/>
          </a:prstGeom>
        </p:spPr>
        <p:txBody>
          <a:bodyPr lIns="0" tIns="0" rIns="0" bIns="0" rtlCol="0" anchor="t">
            <a:spAutoFit/>
          </a:bodyPr>
          <a:lstStyle/>
          <a:p>
            <a:pPr algn="just">
              <a:lnSpc>
                <a:spcPts val="3359"/>
              </a:lnSpc>
            </a:pPr>
            <a:r>
              <a:rPr lang="en-US" sz="2400">
                <a:solidFill>
                  <a:srgbClr val="272727"/>
                </a:solidFill>
                <a:latin typeface="Public Sans"/>
                <a:ea typeface="Public Sans"/>
                <a:cs typeface="Public Sans"/>
                <a:sym typeface="Public Sans"/>
              </a:rPr>
              <a:t>The constructor initialises the WebDriver instance for the page object, ensuring that the same WebDriver instance is used across different methods within the page class.</a:t>
            </a:r>
          </a:p>
          <a:p>
            <a:pPr algn="just">
              <a:lnSpc>
                <a:spcPts val="3359"/>
              </a:lnSpc>
            </a:pPr>
            <a:endParaRPr lang="en-US" sz="2400">
              <a:solidFill>
                <a:srgbClr val="272727"/>
              </a:solidFill>
              <a:latin typeface="Public Sans"/>
              <a:ea typeface="Public Sans"/>
              <a:cs typeface="Public Sans"/>
              <a:sym typeface="Public Sans"/>
            </a:endParaRPr>
          </a:p>
        </p:txBody>
      </p:sp>
      <p:sp>
        <p:nvSpPr>
          <p:cNvPr id="7" name="TextBox 7"/>
          <p:cNvSpPr txBox="1"/>
          <p:nvPr/>
        </p:nvSpPr>
        <p:spPr>
          <a:xfrm>
            <a:off x="1041488" y="3354508"/>
            <a:ext cx="1419677" cy="438895"/>
          </a:xfrm>
          <a:prstGeom prst="rect">
            <a:avLst/>
          </a:prstGeom>
        </p:spPr>
        <p:txBody>
          <a:bodyPr lIns="0" tIns="0" rIns="0" bIns="0" rtlCol="0" anchor="t">
            <a:spAutoFit/>
          </a:bodyPr>
          <a:lstStyle/>
          <a:p>
            <a:pPr algn="l">
              <a:lnSpc>
                <a:spcPts val="3106"/>
              </a:lnSpc>
            </a:pPr>
            <a:r>
              <a:rPr lang="en-US" sz="3451" b="1" spc="-276">
                <a:solidFill>
                  <a:srgbClr val="272727"/>
                </a:solidFill>
                <a:latin typeface="Public Sans Bold"/>
                <a:ea typeface="Public Sans Bold"/>
                <a:cs typeface="Public Sans Bold"/>
                <a:sym typeface="Public Sans Bold"/>
              </a:rPr>
              <a:t>02</a:t>
            </a:r>
          </a:p>
        </p:txBody>
      </p:sp>
      <p:sp>
        <p:nvSpPr>
          <p:cNvPr id="8" name="TextBox 8"/>
          <p:cNvSpPr txBox="1"/>
          <p:nvPr/>
        </p:nvSpPr>
        <p:spPr>
          <a:xfrm>
            <a:off x="2461165" y="3259196"/>
            <a:ext cx="14810923" cy="1253490"/>
          </a:xfrm>
          <a:prstGeom prst="rect">
            <a:avLst/>
          </a:prstGeom>
        </p:spPr>
        <p:txBody>
          <a:bodyPr lIns="0" tIns="0" rIns="0" bIns="0" rtlCol="0" anchor="t">
            <a:spAutoFit/>
          </a:bodyPr>
          <a:lstStyle/>
          <a:p>
            <a:pPr algn="just">
              <a:lnSpc>
                <a:spcPts val="3359"/>
              </a:lnSpc>
            </a:pPr>
            <a:r>
              <a:rPr lang="en-US" sz="2399">
                <a:solidFill>
                  <a:srgbClr val="272727"/>
                </a:solidFill>
                <a:latin typeface="Public Sans"/>
                <a:ea typeface="Public Sans"/>
                <a:cs typeface="Public Sans"/>
                <a:sym typeface="Public Sans"/>
              </a:rPr>
              <a:t>Locators are used to find elements on that specific web page. They should be defined as private fields or properties within the page class.</a:t>
            </a:r>
          </a:p>
          <a:p>
            <a:pPr algn="just">
              <a:lnSpc>
                <a:spcPts val="3359"/>
              </a:lnSpc>
            </a:pPr>
            <a:endParaRPr lang="en-US" sz="2399">
              <a:solidFill>
                <a:srgbClr val="272727"/>
              </a:solidFill>
              <a:latin typeface="Public Sans"/>
              <a:ea typeface="Public Sans"/>
              <a:cs typeface="Public Sans"/>
              <a:sym typeface="Public Sans"/>
            </a:endParaRPr>
          </a:p>
        </p:txBody>
      </p:sp>
      <p:sp>
        <p:nvSpPr>
          <p:cNvPr id="9" name="TextBox 9"/>
          <p:cNvSpPr txBox="1"/>
          <p:nvPr/>
        </p:nvSpPr>
        <p:spPr>
          <a:xfrm>
            <a:off x="1041488" y="4588886"/>
            <a:ext cx="1419677" cy="438895"/>
          </a:xfrm>
          <a:prstGeom prst="rect">
            <a:avLst/>
          </a:prstGeom>
        </p:spPr>
        <p:txBody>
          <a:bodyPr lIns="0" tIns="0" rIns="0" bIns="0" rtlCol="0" anchor="t">
            <a:spAutoFit/>
          </a:bodyPr>
          <a:lstStyle/>
          <a:p>
            <a:pPr algn="l">
              <a:lnSpc>
                <a:spcPts val="3106"/>
              </a:lnSpc>
            </a:pPr>
            <a:r>
              <a:rPr lang="en-US" sz="3451" b="1" spc="-276">
                <a:solidFill>
                  <a:srgbClr val="272727"/>
                </a:solidFill>
                <a:latin typeface="Public Sans Bold"/>
                <a:ea typeface="Public Sans Bold"/>
                <a:cs typeface="Public Sans Bold"/>
                <a:sym typeface="Public Sans Bold"/>
              </a:rPr>
              <a:t>03</a:t>
            </a:r>
          </a:p>
        </p:txBody>
      </p:sp>
      <p:sp>
        <p:nvSpPr>
          <p:cNvPr id="10" name="TextBox 10"/>
          <p:cNvSpPr txBox="1"/>
          <p:nvPr/>
        </p:nvSpPr>
        <p:spPr>
          <a:xfrm>
            <a:off x="2461165" y="4586640"/>
            <a:ext cx="14810923" cy="1253490"/>
          </a:xfrm>
          <a:prstGeom prst="rect">
            <a:avLst/>
          </a:prstGeom>
        </p:spPr>
        <p:txBody>
          <a:bodyPr lIns="0" tIns="0" rIns="0" bIns="0" rtlCol="0" anchor="t">
            <a:spAutoFit/>
          </a:bodyPr>
          <a:lstStyle/>
          <a:p>
            <a:pPr algn="just">
              <a:lnSpc>
                <a:spcPts val="3359"/>
              </a:lnSpc>
            </a:pPr>
            <a:r>
              <a:rPr lang="en-US" sz="2399">
                <a:solidFill>
                  <a:srgbClr val="272727"/>
                </a:solidFill>
                <a:latin typeface="Public Sans"/>
                <a:ea typeface="Public Sans"/>
                <a:cs typeface="Public Sans"/>
                <a:sym typeface="Public Sans"/>
              </a:rPr>
              <a:t>Service methods perform actions on the web page, such as entering text, clicking buttons, and verifying elements. These methods interact with the locators defined in the class, but not include any assertions.</a:t>
            </a:r>
          </a:p>
          <a:p>
            <a:pPr algn="just">
              <a:lnSpc>
                <a:spcPts val="3359"/>
              </a:lnSpc>
            </a:pPr>
            <a:endParaRPr lang="en-US" sz="2399">
              <a:solidFill>
                <a:srgbClr val="272727"/>
              </a:solidFill>
              <a:latin typeface="Public Sans"/>
              <a:ea typeface="Public Sans"/>
              <a:cs typeface="Public Sans"/>
              <a:sym typeface="Public Sans"/>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8099708" y="1091313"/>
            <a:ext cx="616017" cy="617140"/>
          </a:xfrm>
          <a:custGeom>
            <a:avLst/>
            <a:gdLst/>
            <a:ahLst/>
            <a:cxnLst/>
            <a:rect l="l" t="t" r="r" b="b"/>
            <a:pathLst>
              <a:path w="616017" h="617140">
                <a:moveTo>
                  <a:pt x="0" y="0"/>
                </a:moveTo>
                <a:lnTo>
                  <a:pt x="616017" y="0"/>
                </a:lnTo>
                <a:lnTo>
                  <a:pt x="616017" y="617139"/>
                </a:lnTo>
                <a:lnTo>
                  <a:pt x="0" y="6171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Freeform 3"/>
          <p:cNvSpPr/>
          <p:nvPr/>
        </p:nvSpPr>
        <p:spPr>
          <a:xfrm>
            <a:off x="8099708" y="3548884"/>
            <a:ext cx="616017" cy="617140"/>
          </a:xfrm>
          <a:custGeom>
            <a:avLst/>
            <a:gdLst/>
            <a:ahLst/>
            <a:cxnLst/>
            <a:rect l="l" t="t" r="r" b="b"/>
            <a:pathLst>
              <a:path w="616017" h="617140">
                <a:moveTo>
                  <a:pt x="0" y="0"/>
                </a:moveTo>
                <a:lnTo>
                  <a:pt x="616017" y="0"/>
                </a:lnTo>
                <a:lnTo>
                  <a:pt x="616017" y="617139"/>
                </a:lnTo>
                <a:lnTo>
                  <a:pt x="0" y="6171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8099708" y="6048097"/>
            <a:ext cx="616017" cy="617140"/>
          </a:xfrm>
          <a:custGeom>
            <a:avLst/>
            <a:gdLst/>
            <a:ahLst/>
            <a:cxnLst/>
            <a:rect l="l" t="t" r="r" b="b"/>
            <a:pathLst>
              <a:path w="616017" h="617140">
                <a:moveTo>
                  <a:pt x="0" y="0"/>
                </a:moveTo>
                <a:lnTo>
                  <a:pt x="616017" y="0"/>
                </a:lnTo>
                <a:lnTo>
                  <a:pt x="616017" y="617140"/>
                </a:lnTo>
                <a:lnTo>
                  <a:pt x="0" y="617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5" name="TextBox 5"/>
          <p:cNvSpPr txBox="1"/>
          <p:nvPr/>
        </p:nvSpPr>
        <p:spPr>
          <a:xfrm>
            <a:off x="1681065" y="4247821"/>
            <a:ext cx="5736522" cy="1009651"/>
          </a:xfrm>
          <a:prstGeom prst="rect">
            <a:avLst/>
          </a:prstGeom>
        </p:spPr>
        <p:txBody>
          <a:bodyPr lIns="0" tIns="0" rIns="0" bIns="0" rtlCol="0" anchor="t">
            <a:spAutoFit/>
          </a:bodyPr>
          <a:lstStyle/>
          <a:p>
            <a:pPr algn="l">
              <a:lnSpc>
                <a:spcPts val="7200"/>
              </a:lnSpc>
            </a:pPr>
            <a:r>
              <a:rPr lang="en-US" sz="8000" spc="-640">
                <a:solidFill>
                  <a:srgbClr val="272727"/>
                </a:solidFill>
                <a:latin typeface="Public Sans"/>
                <a:ea typeface="Public Sans"/>
                <a:cs typeface="Public Sans"/>
                <a:sym typeface="Public Sans"/>
              </a:rPr>
              <a:t>Utilities</a:t>
            </a:r>
          </a:p>
        </p:txBody>
      </p:sp>
      <p:sp>
        <p:nvSpPr>
          <p:cNvPr id="6" name="TextBox 6"/>
          <p:cNvSpPr txBox="1"/>
          <p:nvPr/>
        </p:nvSpPr>
        <p:spPr>
          <a:xfrm>
            <a:off x="9366950" y="1252245"/>
            <a:ext cx="4610856" cy="371474"/>
          </a:xfrm>
          <a:prstGeom prst="rect">
            <a:avLst/>
          </a:prstGeom>
        </p:spPr>
        <p:txBody>
          <a:bodyPr lIns="0" tIns="0" rIns="0" bIns="0" rtlCol="0" anchor="t">
            <a:spAutoFit/>
          </a:bodyPr>
          <a:lstStyle/>
          <a:p>
            <a:pPr algn="l">
              <a:lnSpc>
                <a:spcPts val="2699"/>
              </a:lnSpc>
            </a:pPr>
            <a:r>
              <a:rPr lang="en-US" sz="2999" b="1" spc="-239">
                <a:solidFill>
                  <a:srgbClr val="272727"/>
                </a:solidFill>
                <a:latin typeface="Public Sans Bold"/>
                <a:ea typeface="Public Sans Bold"/>
                <a:cs typeface="Public Sans Bold"/>
                <a:sym typeface="Public Sans Bold"/>
              </a:rPr>
              <a:t>Hooks Class</a:t>
            </a:r>
          </a:p>
        </p:txBody>
      </p:sp>
      <p:sp>
        <p:nvSpPr>
          <p:cNvPr id="7" name="TextBox 7"/>
          <p:cNvSpPr txBox="1"/>
          <p:nvPr/>
        </p:nvSpPr>
        <p:spPr>
          <a:xfrm>
            <a:off x="10154427" y="2043219"/>
            <a:ext cx="6414408" cy="1198880"/>
          </a:xfrm>
          <a:prstGeom prst="rect">
            <a:avLst/>
          </a:prstGeom>
        </p:spPr>
        <p:txBody>
          <a:bodyPr lIns="0" tIns="0" rIns="0" bIns="0" rtlCol="0" anchor="t">
            <a:spAutoFit/>
          </a:bodyPr>
          <a:lstStyle/>
          <a:p>
            <a:pPr marL="496569" lvl="1" indent="-248284" algn="just">
              <a:lnSpc>
                <a:spcPts val="3219"/>
              </a:lnSpc>
              <a:buFont typeface="Arial"/>
              <a:buChar char="•"/>
            </a:pPr>
            <a:r>
              <a:rPr lang="en-US" sz="2299">
                <a:solidFill>
                  <a:srgbClr val="272727"/>
                </a:solidFill>
                <a:latin typeface="Public Sans"/>
                <a:ea typeface="Public Sans"/>
                <a:cs typeface="Public Sans"/>
                <a:sym typeface="Public Sans"/>
              </a:rPr>
              <a:t>Browser options configuration</a:t>
            </a:r>
          </a:p>
          <a:p>
            <a:pPr marL="496569" lvl="1" indent="-248284" algn="just">
              <a:lnSpc>
                <a:spcPts val="3219"/>
              </a:lnSpc>
              <a:buFont typeface="Arial"/>
              <a:buChar char="•"/>
            </a:pPr>
            <a:r>
              <a:rPr lang="en-US" sz="2299">
                <a:solidFill>
                  <a:srgbClr val="272727"/>
                </a:solidFill>
                <a:latin typeface="Public Sans"/>
                <a:ea typeface="Public Sans"/>
                <a:cs typeface="Public Sans"/>
                <a:sym typeface="Public Sans"/>
              </a:rPr>
              <a:t>Before method setup</a:t>
            </a:r>
          </a:p>
          <a:p>
            <a:pPr marL="496569" lvl="1" indent="-248284" algn="just">
              <a:lnSpc>
                <a:spcPts val="3219"/>
              </a:lnSpc>
              <a:buFont typeface="Arial"/>
              <a:buChar char="•"/>
            </a:pPr>
            <a:r>
              <a:rPr lang="en-US" sz="2299">
                <a:solidFill>
                  <a:srgbClr val="272727"/>
                </a:solidFill>
                <a:latin typeface="Public Sans"/>
                <a:ea typeface="Public Sans"/>
                <a:cs typeface="Public Sans"/>
                <a:sym typeface="Public Sans"/>
              </a:rPr>
              <a:t>After method teardown</a:t>
            </a:r>
          </a:p>
        </p:txBody>
      </p:sp>
      <p:sp>
        <p:nvSpPr>
          <p:cNvPr id="8" name="TextBox 8"/>
          <p:cNvSpPr txBox="1"/>
          <p:nvPr/>
        </p:nvSpPr>
        <p:spPr>
          <a:xfrm>
            <a:off x="10154427" y="4457700"/>
            <a:ext cx="6414408" cy="1198880"/>
          </a:xfrm>
          <a:prstGeom prst="rect">
            <a:avLst/>
          </a:prstGeom>
        </p:spPr>
        <p:txBody>
          <a:bodyPr lIns="0" tIns="0" rIns="0" bIns="0" rtlCol="0" anchor="t">
            <a:spAutoFit/>
          </a:bodyPr>
          <a:lstStyle/>
          <a:p>
            <a:pPr marL="496569" lvl="1" indent="-248284" algn="just">
              <a:lnSpc>
                <a:spcPts val="3219"/>
              </a:lnSpc>
              <a:buFont typeface="Arial"/>
              <a:buChar char="•"/>
            </a:pPr>
            <a:r>
              <a:rPr lang="en-US" sz="2299">
                <a:solidFill>
                  <a:srgbClr val="272727"/>
                </a:solidFill>
                <a:latin typeface="Public Sans"/>
                <a:ea typeface="Public Sans"/>
                <a:cs typeface="Public Sans"/>
                <a:sym typeface="Public Sans"/>
              </a:rPr>
              <a:t>WebDriver wait implementation</a:t>
            </a:r>
          </a:p>
          <a:p>
            <a:pPr marL="496569" lvl="1" indent="-248284" algn="just">
              <a:lnSpc>
                <a:spcPts val="3219"/>
              </a:lnSpc>
              <a:buFont typeface="Arial"/>
              <a:buChar char="•"/>
            </a:pPr>
            <a:r>
              <a:rPr lang="en-US" sz="2299">
                <a:solidFill>
                  <a:srgbClr val="272727"/>
                </a:solidFill>
                <a:latin typeface="Public Sans"/>
                <a:ea typeface="Public Sans"/>
                <a:cs typeface="Public Sans"/>
                <a:sym typeface="Public Sans"/>
              </a:rPr>
              <a:t>Avoids using ‘Thread.Sleep’</a:t>
            </a:r>
          </a:p>
          <a:p>
            <a:pPr marL="496569" lvl="1" indent="-248284" algn="just">
              <a:lnSpc>
                <a:spcPts val="3219"/>
              </a:lnSpc>
              <a:buFont typeface="Arial"/>
              <a:buChar char="•"/>
            </a:pPr>
            <a:r>
              <a:rPr lang="en-US" sz="2299">
                <a:solidFill>
                  <a:srgbClr val="272727"/>
                </a:solidFill>
                <a:latin typeface="Public Sans"/>
                <a:ea typeface="Public Sans"/>
                <a:cs typeface="Public Sans"/>
                <a:sym typeface="Public Sans"/>
              </a:rPr>
              <a:t>Better alternative to implicit wait</a:t>
            </a:r>
          </a:p>
        </p:txBody>
      </p:sp>
      <p:sp>
        <p:nvSpPr>
          <p:cNvPr id="9" name="TextBox 9"/>
          <p:cNvSpPr txBox="1"/>
          <p:nvPr/>
        </p:nvSpPr>
        <p:spPr>
          <a:xfrm>
            <a:off x="9366950" y="3794549"/>
            <a:ext cx="4610856" cy="371474"/>
          </a:xfrm>
          <a:prstGeom prst="rect">
            <a:avLst/>
          </a:prstGeom>
        </p:spPr>
        <p:txBody>
          <a:bodyPr lIns="0" tIns="0" rIns="0" bIns="0" rtlCol="0" anchor="t">
            <a:spAutoFit/>
          </a:bodyPr>
          <a:lstStyle/>
          <a:p>
            <a:pPr algn="l">
              <a:lnSpc>
                <a:spcPts val="2699"/>
              </a:lnSpc>
            </a:pPr>
            <a:r>
              <a:rPr lang="en-US" sz="2999" b="1" spc="-239">
                <a:solidFill>
                  <a:srgbClr val="272727"/>
                </a:solidFill>
                <a:latin typeface="Public Sans Bold"/>
                <a:ea typeface="Public Sans Bold"/>
                <a:cs typeface="Public Sans Bold"/>
                <a:sym typeface="Public Sans Bold"/>
              </a:rPr>
              <a:t>Helpers Class</a:t>
            </a:r>
          </a:p>
        </p:txBody>
      </p:sp>
      <p:sp>
        <p:nvSpPr>
          <p:cNvPr id="10" name="TextBox 10"/>
          <p:cNvSpPr txBox="1"/>
          <p:nvPr/>
        </p:nvSpPr>
        <p:spPr>
          <a:xfrm>
            <a:off x="10154427" y="6872181"/>
            <a:ext cx="6414408" cy="1198880"/>
          </a:xfrm>
          <a:prstGeom prst="rect">
            <a:avLst/>
          </a:prstGeom>
        </p:spPr>
        <p:txBody>
          <a:bodyPr lIns="0" tIns="0" rIns="0" bIns="0" rtlCol="0" anchor="t">
            <a:spAutoFit/>
          </a:bodyPr>
          <a:lstStyle/>
          <a:p>
            <a:pPr marL="496569" lvl="1" indent="-248284" algn="just">
              <a:lnSpc>
                <a:spcPts val="3219"/>
              </a:lnSpc>
              <a:buFont typeface="Arial"/>
              <a:buChar char="•"/>
            </a:pPr>
            <a:r>
              <a:rPr lang="en-US" sz="2299">
                <a:solidFill>
                  <a:srgbClr val="272727"/>
                </a:solidFill>
                <a:latin typeface="Public Sans"/>
                <a:ea typeface="Public Sans"/>
                <a:cs typeface="Public Sans"/>
                <a:sym typeface="Public Sans"/>
              </a:rPr>
              <a:t>Type-safe WebDriver interactions</a:t>
            </a:r>
          </a:p>
          <a:p>
            <a:pPr marL="496569" lvl="1" indent="-248284" algn="just">
              <a:lnSpc>
                <a:spcPts val="3219"/>
              </a:lnSpc>
              <a:buFont typeface="Arial"/>
              <a:buChar char="•"/>
            </a:pPr>
            <a:r>
              <a:rPr lang="en-US" sz="2299">
                <a:solidFill>
                  <a:srgbClr val="272727"/>
                </a:solidFill>
                <a:latin typeface="Public Sans"/>
                <a:ea typeface="Public Sans"/>
                <a:cs typeface="Public Sans"/>
                <a:sym typeface="Public Sans"/>
              </a:rPr>
              <a:t>Encapsulation of WebDriver methods</a:t>
            </a:r>
          </a:p>
          <a:p>
            <a:pPr algn="just">
              <a:lnSpc>
                <a:spcPts val="3219"/>
              </a:lnSpc>
            </a:pPr>
            <a:endParaRPr lang="en-US" sz="2299">
              <a:solidFill>
                <a:srgbClr val="272727"/>
              </a:solidFill>
              <a:latin typeface="Public Sans"/>
              <a:ea typeface="Public Sans"/>
              <a:cs typeface="Public Sans"/>
              <a:sym typeface="Public Sans"/>
            </a:endParaRPr>
          </a:p>
        </p:txBody>
      </p:sp>
      <p:sp>
        <p:nvSpPr>
          <p:cNvPr id="11" name="TextBox 11"/>
          <p:cNvSpPr txBox="1"/>
          <p:nvPr/>
        </p:nvSpPr>
        <p:spPr>
          <a:xfrm>
            <a:off x="9366950" y="6209030"/>
            <a:ext cx="4610856" cy="371474"/>
          </a:xfrm>
          <a:prstGeom prst="rect">
            <a:avLst/>
          </a:prstGeom>
        </p:spPr>
        <p:txBody>
          <a:bodyPr lIns="0" tIns="0" rIns="0" bIns="0" rtlCol="0" anchor="t">
            <a:spAutoFit/>
          </a:bodyPr>
          <a:lstStyle/>
          <a:p>
            <a:pPr algn="l">
              <a:lnSpc>
                <a:spcPts val="2699"/>
              </a:lnSpc>
            </a:pPr>
            <a:r>
              <a:rPr lang="en-US" sz="2999" b="1" spc="-239">
                <a:solidFill>
                  <a:srgbClr val="272727"/>
                </a:solidFill>
                <a:latin typeface="Public Sans Bold"/>
                <a:ea typeface="Public Sans Bold"/>
                <a:cs typeface="Public Sans Bold"/>
                <a:sym typeface="Public Sans Bold"/>
              </a:rPr>
              <a:t>WebDriver Wrapper Class</a:t>
            </a:r>
          </a:p>
        </p:txBody>
      </p:sp>
      <p:sp>
        <p:nvSpPr>
          <p:cNvPr id="12" name="Freeform 4">
            <a:extLst>
              <a:ext uri="{FF2B5EF4-FFF2-40B4-BE49-F238E27FC236}">
                <a16:creationId xmlns:a16="http://schemas.microsoft.com/office/drawing/2014/main" id="{EFC79AFB-5C3A-2773-C954-81F7A85EB50E}"/>
              </a:ext>
            </a:extLst>
          </p:cNvPr>
          <p:cNvSpPr/>
          <p:nvPr/>
        </p:nvSpPr>
        <p:spPr>
          <a:xfrm>
            <a:off x="8099708" y="8091104"/>
            <a:ext cx="616017" cy="617140"/>
          </a:xfrm>
          <a:custGeom>
            <a:avLst/>
            <a:gdLst/>
            <a:ahLst/>
            <a:cxnLst/>
            <a:rect l="l" t="t" r="r" b="b"/>
            <a:pathLst>
              <a:path w="616017" h="617140">
                <a:moveTo>
                  <a:pt x="0" y="0"/>
                </a:moveTo>
                <a:lnTo>
                  <a:pt x="616017" y="0"/>
                </a:lnTo>
                <a:lnTo>
                  <a:pt x="616017" y="617140"/>
                </a:lnTo>
                <a:lnTo>
                  <a:pt x="0" y="617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3" name="TextBox 10">
            <a:extLst>
              <a:ext uri="{FF2B5EF4-FFF2-40B4-BE49-F238E27FC236}">
                <a16:creationId xmlns:a16="http://schemas.microsoft.com/office/drawing/2014/main" id="{F0A6C0C9-463D-97B1-0291-D52DC7CC9DD8}"/>
              </a:ext>
            </a:extLst>
          </p:cNvPr>
          <p:cNvSpPr txBox="1"/>
          <p:nvPr/>
        </p:nvSpPr>
        <p:spPr>
          <a:xfrm>
            <a:off x="10154427" y="8915188"/>
            <a:ext cx="6414408" cy="385618"/>
          </a:xfrm>
          <a:prstGeom prst="rect">
            <a:avLst/>
          </a:prstGeom>
        </p:spPr>
        <p:txBody>
          <a:bodyPr lIns="0" tIns="0" rIns="0" bIns="0" rtlCol="0" anchor="t">
            <a:spAutoFit/>
          </a:bodyPr>
          <a:lstStyle/>
          <a:p>
            <a:pPr marL="496569" lvl="1" indent="-248284" algn="just">
              <a:lnSpc>
                <a:spcPts val="3219"/>
              </a:lnSpc>
              <a:buFont typeface="Arial"/>
              <a:buChar char="•"/>
            </a:pPr>
            <a:r>
              <a:rPr lang="en-US" sz="2299" dirty="0">
                <a:solidFill>
                  <a:srgbClr val="272727"/>
                </a:solidFill>
                <a:latin typeface="Public Sans"/>
                <a:ea typeface="Public Sans"/>
                <a:cs typeface="Public Sans"/>
                <a:sym typeface="Public Sans"/>
              </a:rPr>
              <a:t>Set up environment variables/ parameters</a:t>
            </a:r>
          </a:p>
        </p:txBody>
      </p:sp>
      <p:sp>
        <p:nvSpPr>
          <p:cNvPr id="14" name="TextBox 11">
            <a:extLst>
              <a:ext uri="{FF2B5EF4-FFF2-40B4-BE49-F238E27FC236}">
                <a16:creationId xmlns:a16="http://schemas.microsoft.com/office/drawing/2014/main" id="{4F3F32BF-982F-DFAB-F11B-53E34ECBD5B2}"/>
              </a:ext>
            </a:extLst>
          </p:cNvPr>
          <p:cNvSpPr txBox="1"/>
          <p:nvPr/>
        </p:nvSpPr>
        <p:spPr>
          <a:xfrm>
            <a:off x="9366950" y="8252037"/>
            <a:ext cx="4610856" cy="371474"/>
          </a:xfrm>
          <a:prstGeom prst="rect">
            <a:avLst/>
          </a:prstGeom>
        </p:spPr>
        <p:txBody>
          <a:bodyPr lIns="0" tIns="0" rIns="0" bIns="0" rtlCol="0" anchor="t">
            <a:spAutoFit/>
          </a:bodyPr>
          <a:lstStyle/>
          <a:p>
            <a:pPr algn="l">
              <a:lnSpc>
                <a:spcPts val="2699"/>
              </a:lnSpc>
            </a:pPr>
            <a:r>
              <a:rPr lang="en-US" sz="2999" b="1" spc="-239" dirty="0" err="1">
                <a:solidFill>
                  <a:srgbClr val="272727"/>
                </a:solidFill>
                <a:latin typeface="Public Sans Bold"/>
                <a:ea typeface="Public Sans Bold"/>
                <a:cs typeface="Public Sans Bold"/>
                <a:sym typeface="Public Sans Bold"/>
              </a:rPr>
              <a:t>Runsettings</a:t>
            </a:r>
            <a:r>
              <a:rPr lang="en-US" sz="2999" b="1" spc="-239" dirty="0">
                <a:solidFill>
                  <a:srgbClr val="272727"/>
                </a:solidFill>
                <a:latin typeface="Public Sans Bold"/>
                <a:ea typeface="Public Sans Bold"/>
                <a:cs typeface="Public Sans Bold"/>
                <a:sym typeface="Public Sans Bold"/>
              </a:rPr>
              <a:t> File</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080739" y="2812192"/>
            <a:ext cx="616017" cy="617140"/>
          </a:xfrm>
          <a:custGeom>
            <a:avLst/>
            <a:gdLst/>
            <a:ahLst/>
            <a:cxnLst/>
            <a:rect l="l" t="t" r="r" b="b"/>
            <a:pathLst>
              <a:path w="616017" h="617140">
                <a:moveTo>
                  <a:pt x="0" y="0"/>
                </a:moveTo>
                <a:lnTo>
                  <a:pt x="616017" y="0"/>
                </a:lnTo>
                <a:lnTo>
                  <a:pt x="616017" y="617140"/>
                </a:lnTo>
                <a:lnTo>
                  <a:pt x="0" y="617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Freeform 3"/>
          <p:cNvSpPr/>
          <p:nvPr/>
        </p:nvSpPr>
        <p:spPr>
          <a:xfrm>
            <a:off x="1080739" y="5269763"/>
            <a:ext cx="616017" cy="617140"/>
          </a:xfrm>
          <a:custGeom>
            <a:avLst/>
            <a:gdLst/>
            <a:ahLst/>
            <a:cxnLst/>
            <a:rect l="l" t="t" r="r" b="b"/>
            <a:pathLst>
              <a:path w="616017" h="617140">
                <a:moveTo>
                  <a:pt x="0" y="0"/>
                </a:moveTo>
                <a:lnTo>
                  <a:pt x="616017" y="0"/>
                </a:lnTo>
                <a:lnTo>
                  <a:pt x="616017" y="617140"/>
                </a:lnTo>
                <a:lnTo>
                  <a:pt x="0" y="617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1080739" y="7768977"/>
            <a:ext cx="616017" cy="617140"/>
          </a:xfrm>
          <a:custGeom>
            <a:avLst/>
            <a:gdLst/>
            <a:ahLst/>
            <a:cxnLst/>
            <a:rect l="l" t="t" r="r" b="b"/>
            <a:pathLst>
              <a:path w="616017" h="617140">
                <a:moveTo>
                  <a:pt x="0" y="0"/>
                </a:moveTo>
                <a:lnTo>
                  <a:pt x="616017" y="0"/>
                </a:lnTo>
                <a:lnTo>
                  <a:pt x="616017" y="617139"/>
                </a:lnTo>
                <a:lnTo>
                  <a:pt x="0" y="6171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5" name="Freeform 5"/>
          <p:cNvSpPr/>
          <p:nvPr/>
        </p:nvSpPr>
        <p:spPr>
          <a:xfrm>
            <a:off x="10197566" y="1848466"/>
            <a:ext cx="7163529" cy="2274421"/>
          </a:xfrm>
          <a:custGeom>
            <a:avLst/>
            <a:gdLst/>
            <a:ahLst/>
            <a:cxnLst/>
            <a:rect l="l" t="t" r="r" b="b"/>
            <a:pathLst>
              <a:path w="7163529" h="2274421">
                <a:moveTo>
                  <a:pt x="0" y="0"/>
                </a:moveTo>
                <a:lnTo>
                  <a:pt x="7163529" y="0"/>
                </a:lnTo>
                <a:lnTo>
                  <a:pt x="7163529" y="2274421"/>
                </a:lnTo>
                <a:lnTo>
                  <a:pt x="0" y="2274421"/>
                </a:lnTo>
                <a:lnTo>
                  <a:pt x="0" y="0"/>
                </a:lnTo>
                <a:close/>
              </a:path>
            </a:pathLst>
          </a:custGeom>
          <a:blipFill>
            <a:blip r:embed="rId4"/>
            <a:stretch>
              <a:fillRect/>
            </a:stretch>
          </a:blipFill>
        </p:spPr>
        <p:txBody>
          <a:bodyPr/>
          <a:lstStyle/>
          <a:p>
            <a:endParaRPr lang="en-GB"/>
          </a:p>
        </p:txBody>
      </p:sp>
      <p:sp>
        <p:nvSpPr>
          <p:cNvPr id="6" name="Freeform 6"/>
          <p:cNvSpPr/>
          <p:nvPr/>
        </p:nvSpPr>
        <p:spPr>
          <a:xfrm>
            <a:off x="10197566" y="4318985"/>
            <a:ext cx="7163529" cy="2590141"/>
          </a:xfrm>
          <a:custGeom>
            <a:avLst/>
            <a:gdLst/>
            <a:ahLst/>
            <a:cxnLst/>
            <a:rect l="l" t="t" r="r" b="b"/>
            <a:pathLst>
              <a:path w="7163529" h="2590141">
                <a:moveTo>
                  <a:pt x="0" y="0"/>
                </a:moveTo>
                <a:lnTo>
                  <a:pt x="7163529" y="0"/>
                </a:lnTo>
                <a:lnTo>
                  <a:pt x="7163529" y="2590142"/>
                </a:lnTo>
                <a:lnTo>
                  <a:pt x="0" y="2590142"/>
                </a:lnTo>
                <a:lnTo>
                  <a:pt x="0" y="0"/>
                </a:lnTo>
                <a:close/>
              </a:path>
            </a:pathLst>
          </a:custGeom>
          <a:blipFill>
            <a:blip r:embed="rId5"/>
            <a:stretch>
              <a:fillRect/>
            </a:stretch>
          </a:blipFill>
        </p:spPr>
        <p:txBody>
          <a:bodyPr/>
          <a:lstStyle/>
          <a:p>
            <a:endParaRPr lang="en-GB"/>
          </a:p>
        </p:txBody>
      </p:sp>
      <p:sp>
        <p:nvSpPr>
          <p:cNvPr id="7" name="Freeform 7"/>
          <p:cNvSpPr/>
          <p:nvPr/>
        </p:nvSpPr>
        <p:spPr>
          <a:xfrm>
            <a:off x="10197566" y="7142482"/>
            <a:ext cx="7163529" cy="2165718"/>
          </a:xfrm>
          <a:custGeom>
            <a:avLst/>
            <a:gdLst/>
            <a:ahLst/>
            <a:cxnLst/>
            <a:rect l="l" t="t" r="r" b="b"/>
            <a:pathLst>
              <a:path w="7163529" h="2165718">
                <a:moveTo>
                  <a:pt x="0" y="0"/>
                </a:moveTo>
                <a:lnTo>
                  <a:pt x="7163529" y="0"/>
                </a:lnTo>
                <a:lnTo>
                  <a:pt x="7163529" y="2165718"/>
                </a:lnTo>
                <a:lnTo>
                  <a:pt x="0" y="2165718"/>
                </a:lnTo>
                <a:lnTo>
                  <a:pt x="0" y="0"/>
                </a:lnTo>
                <a:close/>
              </a:path>
            </a:pathLst>
          </a:custGeom>
          <a:blipFill>
            <a:blip r:embed="rId6"/>
            <a:stretch>
              <a:fillRect/>
            </a:stretch>
          </a:blipFill>
        </p:spPr>
        <p:txBody>
          <a:bodyPr/>
          <a:lstStyle/>
          <a:p>
            <a:endParaRPr lang="en-GB"/>
          </a:p>
        </p:txBody>
      </p:sp>
      <p:sp>
        <p:nvSpPr>
          <p:cNvPr id="8" name="TextBox 8"/>
          <p:cNvSpPr txBox="1"/>
          <p:nvPr/>
        </p:nvSpPr>
        <p:spPr>
          <a:xfrm>
            <a:off x="1080739" y="1238250"/>
            <a:ext cx="6552222" cy="1009651"/>
          </a:xfrm>
          <a:prstGeom prst="rect">
            <a:avLst/>
          </a:prstGeom>
        </p:spPr>
        <p:txBody>
          <a:bodyPr lIns="0" tIns="0" rIns="0" bIns="0" rtlCol="0" anchor="t">
            <a:spAutoFit/>
          </a:bodyPr>
          <a:lstStyle/>
          <a:p>
            <a:pPr algn="l">
              <a:lnSpc>
                <a:spcPts val="7200"/>
              </a:lnSpc>
            </a:pPr>
            <a:r>
              <a:rPr lang="en-US" sz="8000" spc="-640">
                <a:solidFill>
                  <a:srgbClr val="272727"/>
                </a:solidFill>
                <a:latin typeface="Public Sans"/>
                <a:ea typeface="Public Sans"/>
                <a:cs typeface="Public Sans"/>
                <a:sym typeface="Public Sans"/>
              </a:rPr>
              <a:t>Allure Reporting</a:t>
            </a:r>
          </a:p>
        </p:txBody>
      </p:sp>
      <p:sp>
        <p:nvSpPr>
          <p:cNvPr id="9" name="TextBox 9"/>
          <p:cNvSpPr txBox="1"/>
          <p:nvPr/>
        </p:nvSpPr>
        <p:spPr>
          <a:xfrm>
            <a:off x="2347981" y="2973125"/>
            <a:ext cx="5284980" cy="371474"/>
          </a:xfrm>
          <a:prstGeom prst="rect">
            <a:avLst/>
          </a:prstGeom>
        </p:spPr>
        <p:txBody>
          <a:bodyPr lIns="0" tIns="0" rIns="0" bIns="0" rtlCol="0" anchor="t">
            <a:spAutoFit/>
          </a:bodyPr>
          <a:lstStyle/>
          <a:p>
            <a:pPr algn="l">
              <a:lnSpc>
                <a:spcPts val="2699"/>
              </a:lnSpc>
            </a:pPr>
            <a:r>
              <a:rPr lang="en-US" sz="2999" b="1" spc="-239">
                <a:solidFill>
                  <a:srgbClr val="272727"/>
                </a:solidFill>
                <a:latin typeface="Public Sans Bold"/>
                <a:ea typeface="Public Sans Bold"/>
                <a:cs typeface="Public Sans Bold"/>
                <a:sym typeface="Public Sans Bold"/>
              </a:rPr>
              <a:t>Clear and Detailed Test Reports</a:t>
            </a:r>
          </a:p>
        </p:txBody>
      </p:sp>
      <p:sp>
        <p:nvSpPr>
          <p:cNvPr id="10" name="TextBox 10"/>
          <p:cNvSpPr txBox="1"/>
          <p:nvPr/>
        </p:nvSpPr>
        <p:spPr>
          <a:xfrm>
            <a:off x="2347981" y="3487873"/>
            <a:ext cx="7201886" cy="1198880"/>
          </a:xfrm>
          <a:prstGeom prst="rect">
            <a:avLst/>
          </a:prstGeom>
        </p:spPr>
        <p:txBody>
          <a:bodyPr lIns="0" tIns="0" rIns="0" bIns="0" rtlCol="0" anchor="t">
            <a:spAutoFit/>
          </a:bodyPr>
          <a:lstStyle/>
          <a:p>
            <a:pPr algn="just">
              <a:lnSpc>
                <a:spcPts val="3219"/>
              </a:lnSpc>
            </a:pPr>
            <a:r>
              <a:rPr lang="en-US" sz="2299">
                <a:solidFill>
                  <a:srgbClr val="272727"/>
                </a:solidFill>
                <a:latin typeface="Public Sans"/>
                <a:ea typeface="Public Sans"/>
                <a:cs typeface="Public Sans"/>
                <a:sym typeface="Public Sans"/>
              </a:rPr>
              <a:t>Integrates with various testing frameworks and CI/CD tools, offering a comprehensive view of test results, including detailed steps.</a:t>
            </a:r>
          </a:p>
        </p:txBody>
      </p:sp>
      <p:sp>
        <p:nvSpPr>
          <p:cNvPr id="11" name="TextBox 11"/>
          <p:cNvSpPr txBox="1"/>
          <p:nvPr/>
        </p:nvSpPr>
        <p:spPr>
          <a:xfrm>
            <a:off x="2347981" y="6178579"/>
            <a:ext cx="7201886" cy="798830"/>
          </a:xfrm>
          <a:prstGeom prst="rect">
            <a:avLst/>
          </a:prstGeom>
        </p:spPr>
        <p:txBody>
          <a:bodyPr lIns="0" tIns="0" rIns="0" bIns="0" rtlCol="0" anchor="t">
            <a:spAutoFit/>
          </a:bodyPr>
          <a:lstStyle/>
          <a:p>
            <a:pPr algn="just">
              <a:lnSpc>
                <a:spcPts val="3219"/>
              </a:lnSpc>
            </a:pPr>
            <a:r>
              <a:rPr lang="en-US" sz="2299">
                <a:solidFill>
                  <a:srgbClr val="272727"/>
                </a:solidFill>
                <a:latin typeface="Public Sans"/>
                <a:ea typeface="Public Sans"/>
                <a:cs typeface="Public Sans"/>
                <a:sym typeface="Public Sans"/>
              </a:rPr>
              <a:t>Easy-to-read reports, making it easier to understand test results.</a:t>
            </a:r>
          </a:p>
        </p:txBody>
      </p:sp>
      <p:sp>
        <p:nvSpPr>
          <p:cNvPr id="12" name="TextBox 12"/>
          <p:cNvSpPr txBox="1"/>
          <p:nvPr/>
        </p:nvSpPr>
        <p:spPr>
          <a:xfrm>
            <a:off x="2347981" y="5515429"/>
            <a:ext cx="4610856" cy="371474"/>
          </a:xfrm>
          <a:prstGeom prst="rect">
            <a:avLst/>
          </a:prstGeom>
        </p:spPr>
        <p:txBody>
          <a:bodyPr lIns="0" tIns="0" rIns="0" bIns="0" rtlCol="0" anchor="t">
            <a:spAutoFit/>
          </a:bodyPr>
          <a:lstStyle/>
          <a:p>
            <a:pPr algn="l">
              <a:lnSpc>
                <a:spcPts val="2699"/>
              </a:lnSpc>
            </a:pPr>
            <a:r>
              <a:rPr lang="en-US" sz="2999" b="1" spc="-239">
                <a:solidFill>
                  <a:srgbClr val="272727"/>
                </a:solidFill>
                <a:latin typeface="Public Sans Bold"/>
                <a:ea typeface="Public Sans Bold"/>
                <a:cs typeface="Public Sans Bold"/>
                <a:sym typeface="Public Sans Bold"/>
              </a:rPr>
              <a:t>Visually Apealling</a:t>
            </a:r>
          </a:p>
        </p:txBody>
      </p:sp>
      <p:sp>
        <p:nvSpPr>
          <p:cNvPr id="13" name="TextBox 13"/>
          <p:cNvSpPr txBox="1"/>
          <p:nvPr/>
        </p:nvSpPr>
        <p:spPr>
          <a:xfrm>
            <a:off x="2347981" y="8593060"/>
            <a:ext cx="7201886" cy="798830"/>
          </a:xfrm>
          <a:prstGeom prst="rect">
            <a:avLst/>
          </a:prstGeom>
        </p:spPr>
        <p:txBody>
          <a:bodyPr lIns="0" tIns="0" rIns="0" bIns="0" rtlCol="0" anchor="t">
            <a:spAutoFit/>
          </a:bodyPr>
          <a:lstStyle/>
          <a:p>
            <a:pPr algn="just">
              <a:lnSpc>
                <a:spcPts val="3219"/>
              </a:lnSpc>
            </a:pPr>
            <a:r>
              <a:rPr lang="en-US" sz="2299">
                <a:solidFill>
                  <a:srgbClr val="272727"/>
                </a:solidFill>
                <a:latin typeface="Public Sans"/>
                <a:ea typeface="Public Sans"/>
                <a:cs typeface="Public Sans"/>
                <a:sym typeface="Public Sans"/>
              </a:rPr>
              <a:t>Supports adding screenshots, logs, and other attachments to test results for better debugging.</a:t>
            </a:r>
          </a:p>
        </p:txBody>
      </p:sp>
      <p:sp>
        <p:nvSpPr>
          <p:cNvPr id="14" name="TextBox 14"/>
          <p:cNvSpPr txBox="1"/>
          <p:nvPr/>
        </p:nvSpPr>
        <p:spPr>
          <a:xfrm>
            <a:off x="2347981" y="7929909"/>
            <a:ext cx="4610856" cy="371474"/>
          </a:xfrm>
          <a:prstGeom prst="rect">
            <a:avLst/>
          </a:prstGeom>
        </p:spPr>
        <p:txBody>
          <a:bodyPr lIns="0" tIns="0" rIns="0" bIns="0" rtlCol="0" anchor="t">
            <a:spAutoFit/>
          </a:bodyPr>
          <a:lstStyle/>
          <a:p>
            <a:pPr algn="l">
              <a:lnSpc>
                <a:spcPts val="2699"/>
              </a:lnSpc>
            </a:pPr>
            <a:r>
              <a:rPr lang="en-US" sz="2999" b="1" spc="-239">
                <a:solidFill>
                  <a:srgbClr val="272727"/>
                </a:solidFill>
                <a:latin typeface="Public Sans Bold"/>
                <a:ea typeface="Public Sans Bold"/>
                <a:cs typeface="Public Sans Bold"/>
                <a:sym typeface="Public Sans Bold"/>
              </a:rPr>
              <a:t>Attachements</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528</Words>
  <Application>Microsoft Office PowerPoint</Application>
  <PresentationFormat>Custom</PresentationFormat>
  <Paragraphs>80</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Public Sans Heavy</vt:lpstr>
      <vt:lpstr>Public Sans</vt:lpstr>
      <vt:lpstr>Raleway Heavy</vt:lpstr>
      <vt:lpstr>Public Sans Bold</vt:lpstr>
      <vt:lpstr>Public Sans Medium</vt:lpstr>
      <vt:lpstr>Arial</vt:lpstr>
      <vt:lpstr>Telegraf Bold</vt:lpstr>
      <vt:lpstr>Now Bold</vt:lpstr>
      <vt:lpstr>Telegraf</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nFocus: eCommerce Site Automated Testing Project</dc:title>
  <cp:lastModifiedBy>Dharmanshi Sangani</cp:lastModifiedBy>
  <cp:revision>2</cp:revision>
  <dcterms:created xsi:type="dcterms:W3CDTF">2006-08-16T00:00:00Z</dcterms:created>
  <dcterms:modified xsi:type="dcterms:W3CDTF">2024-11-18T00:02:50Z</dcterms:modified>
  <dc:identifier>DAGWxWXgrmM</dc:identifier>
</cp:coreProperties>
</file>