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7" r:id="rId5"/>
    <p:sldId id="258" r:id="rId6"/>
    <p:sldId id="270" r:id="rId7"/>
    <p:sldId id="271" r:id="rId8"/>
    <p:sldId id="261" r:id="rId9"/>
    <p:sldId id="262" r:id="rId10"/>
    <p:sldId id="263" r:id="rId11"/>
    <p:sldId id="264" r:id="rId12"/>
    <p:sldId id="265" r:id="rId13"/>
    <p:sldId id="272" r:id="rId14"/>
    <p:sldId id="273" r:id="rId15"/>
    <p:sldId id="267"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5" userDrawn="1">
          <p15:clr>
            <a:srgbClr val="A4A3A4"/>
          </p15:clr>
        </p15:guide>
        <p15:guide id="2" pos="3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43"/>
      </p:cViewPr>
      <p:guideLst>
        <p:guide orient="horz" pos="2325"/>
        <p:guide pos="387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2.jpg"/><Relationship Id="rId4" Type="http://schemas.openxmlformats.org/officeDocument/2006/relationships/tags" Target="../tags/tag4.xml"/><Relationship Id="rId9"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1.png"/><Relationship Id="rId4"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s>
</file>

<file path=ppt/slides/_rels/slide6.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image" Target="../media/image6.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5.png"/><Relationship Id="rId2" Type="http://schemas.openxmlformats.org/officeDocument/2006/relationships/tags" Target="../tags/tag27.xml"/><Relationship Id="rId16" Type="http://schemas.openxmlformats.org/officeDocument/2006/relationships/image" Target="../media/image4.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image" Target="../media/image3.png"/><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6"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tags" Target="../tags/tag5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s/_rels/slide9.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image" Target="../media/image10.pn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image" Target="../media/image9.png"/><Relationship Id="rId2" Type="http://schemas.openxmlformats.org/officeDocument/2006/relationships/tags" Target="../tags/tag55.xml"/><Relationship Id="rId16" Type="http://schemas.openxmlformats.org/officeDocument/2006/relationships/image" Target="../media/image8.png"/><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image" Target="../media/image7.png"/><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5778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581194" y="2495445"/>
            <a:ext cx="10993546" cy="468233"/>
          </a:xfrm>
        </p:spPr>
        <p:txBody>
          <a:bodyPr>
            <a:normAutofit fontScale="92500" lnSpcReduction="10000"/>
          </a:bodyPr>
          <a:lstStyle/>
          <a:p>
            <a:r>
              <a:rPr lang="en-GB" sz="1900" b="1" dirty="0">
                <a:solidFill>
                  <a:schemeClr val="accent1">
                    <a:lumMod val="75000"/>
                  </a:schemeClr>
                </a:solidFill>
                <a:latin typeface="Times New Roman" panose="02020603050405020304" pitchFamily="18" charset="0"/>
                <a:ea typeface="Roboto"/>
                <a:cs typeface="Times New Roman" panose="02020603050405020304" pitchFamily="18" charset="0"/>
              </a:rPr>
              <a:t>Employee Burnout Prediction</a:t>
            </a:r>
            <a:endParaRPr lang="en-US" sz="19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 3"/>
          <p:cNvSpPr/>
          <p:nvPr>
            <p:custDataLst>
              <p:tags r:id="rId1"/>
            </p:custDataLst>
          </p:nvPr>
        </p:nvSpPr>
        <p:spPr>
          <a:xfrm>
            <a:off x="448945" y="453390"/>
            <a:ext cx="4390390" cy="471170"/>
          </a:xfrm>
          <a:prstGeom prst="rect">
            <a:avLst/>
          </a:prstGeom>
          <a:noFill/>
        </p:spPr>
        <p:txBody>
          <a:bodyPr wrap="none" rtlCol="0" anchor="t"/>
          <a:lstStyle/>
          <a:p>
            <a:pPr marL="0" indent="0">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NAME: </a:t>
            </a:r>
            <a:r>
              <a:rPr lang="en-US" sz="1600" dirty="0">
                <a:solidFill>
                  <a:schemeClr val="tx1"/>
                </a:solidFill>
                <a:latin typeface="Constantia" panose="02030602050306030303" charset="0"/>
                <a:ea typeface="Raleway" pitchFamily="34" charset="-122"/>
                <a:cs typeface="Constantia" panose="02030602050306030303" charset="0"/>
              </a:rPr>
              <a:t>HARINI DHARMAPURI</a:t>
            </a:r>
            <a:r>
              <a:rPr lang="en-US" sz="1200" dirty="0">
                <a:solidFill>
                  <a:schemeClr val="tx1"/>
                </a:solidFill>
                <a:latin typeface="Constantia" panose="02030602050306030303" charset="0"/>
                <a:ea typeface="Raleway" pitchFamily="34" charset="-122"/>
                <a:cs typeface="Constantia" panose="02030602050306030303" charset="0"/>
              </a:rPr>
              <a:t> </a:t>
            </a:r>
          </a:p>
        </p:txBody>
      </p:sp>
      <p:sp>
        <p:nvSpPr>
          <p:cNvPr id="8" name="Text 4"/>
          <p:cNvSpPr/>
          <p:nvPr>
            <p:custDataLst>
              <p:tags r:id="rId2"/>
            </p:custDataLst>
          </p:nvPr>
        </p:nvSpPr>
        <p:spPr>
          <a:xfrm>
            <a:off x="446207" y="714534"/>
            <a:ext cx="12902327" cy="395049"/>
          </a:xfrm>
          <a:prstGeom prst="rect">
            <a:avLst/>
          </a:prstGeom>
          <a:noFill/>
        </p:spPr>
        <p:txBody>
          <a:bodyPr wrap="none" rtlCol="0" anchor="t"/>
          <a:lstStyle/>
          <a:p>
            <a:pPr marL="0" indent="0" algn="l">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collage’s student registered no  : </a:t>
            </a:r>
            <a:r>
              <a:rPr lang="en-US" sz="1400" dirty="0">
                <a:solidFill>
                  <a:schemeClr val="tx1"/>
                </a:solidFill>
                <a:latin typeface="Bahnschrift" panose="020B0502040204020203" charset="0"/>
                <a:ea typeface="Raleway" pitchFamily="34" charset="-122"/>
                <a:cs typeface="Bahnschrift" panose="020B0502040204020203" charset="0"/>
              </a:rPr>
              <a:t>22B61A0521</a:t>
            </a:r>
          </a:p>
        </p:txBody>
      </p:sp>
      <p:sp>
        <p:nvSpPr>
          <p:cNvPr id="9" name="Text 5"/>
          <p:cNvSpPr/>
          <p:nvPr>
            <p:custDataLst>
              <p:tags r:id="rId3"/>
            </p:custDataLst>
          </p:nvPr>
        </p:nvSpPr>
        <p:spPr>
          <a:xfrm>
            <a:off x="448747" y="987187"/>
            <a:ext cx="12902327" cy="395049"/>
          </a:xfrm>
          <a:prstGeom prst="rect">
            <a:avLst/>
          </a:prstGeom>
          <a:noFill/>
        </p:spPr>
        <p:txBody>
          <a:bodyPr wrap="none" rtlCol="0" anchor="t"/>
          <a:lstStyle/>
          <a:p>
            <a:pPr marL="0" indent="0">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collage name : Satya Institute of Technology and Management </a:t>
            </a:r>
          </a:p>
        </p:txBody>
      </p:sp>
      <p:sp>
        <p:nvSpPr>
          <p:cNvPr id="10" name="Text 6"/>
          <p:cNvSpPr/>
          <p:nvPr>
            <p:custDataLst>
              <p:tags r:id="rId4"/>
            </p:custDataLst>
          </p:nvPr>
        </p:nvSpPr>
        <p:spPr>
          <a:xfrm>
            <a:off x="448945" y="1271270"/>
            <a:ext cx="12901930" cy="424180"/>
          </a:xfrm>
          <a:prstGeom prst="rect">
            <a:avLst/>
          </a:prstGeom>
          <a:noFill/>
        </p:spPr>
        <p:txBody>
          <a:bodyPr wrap="none" rtlCol="0" anchor="t"/>
          <a:lstStyle/>
          <a:p>
            <a:pPr marL="0" indent="0">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collage state: Andhra Pradesh </a:t>
            </a:r>
          </a:p>
        </p:txBody>
      </p:sp>
      <p:sp>
        <p:nvSpPr>
          <p:cNvPr id="11" name="Text 7"/>
          <p:cNvSpPr/>
          <p:nvPr>
            <p:custDataLst>
              <p:tags r:id="rId5"/>
            </p:custDataLst>
          </p:nvPr>
        </p:nvSpPr>
        <p:spPr>
          <a:xfrm>
            <a:off x="448747" y="1563608"/>
            <a:ext cx="12902327" cy="395049"/>
          </a:xfrm>
          <a:prstGeom prst="rect">
            <a:avLst/>
          </a:prstGeom>
          <a:noFill/>
        </p:spPr>
        <p:txBody>
          <a:bodyPr wrap="none" rtlCol="0" anchor="t"/>
          <a:lstStyle/>
          <a:p>
            <a:pPr marL="0" indent="0">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internship domain:  AI &amp; ML {ARTIFICIAL INTELLEGENCE AND MECHINE LEARNING </a:t>
            </a:r>
          </a:p>
        </p:txBody>
      </p:sp>
      <p:sp>
        <p:nvSpPr>
          <p:cNvPr id="13" name="Text 9"/>
          <p:cNvSpPr/>
          <p:nvPr>
            <p:custDataLst>
              <p:tags r:id="rId6"/>
            </p:custDataLst>
          </p:nvPr>
        </p:nvSpPr>
        <p:spPr>
          <a:xfrm>
            <a:off x="581194" y="6294319"/>
            <a:ext cx="12902327" cy="395049"/>
          </a:xfrm>
          <a:prstGeom prst="rect">
            <a:avLst/>
          </a:prstGeom>
          <a:noFill/>
        </p:spPr>
        <p:txBody>
          <a:bodyPr wrap="none" rtlCol="0" anchor="t"/>
          <a:lstStyle/>
          <a:p>
            <a:pPr marL="0" indent="0">
              <a:lnSpc>
                <a:spcPts val="3110"/>
              </a:lnSpc>
              <a:buNone/>
            </a:pPr>
            <a:endParaRPr lang="en-US" sz="1945" dirty="0">
              <a:solidFill>
                <a:schemeClr val="tx1"/>
              </a:solidFill>
              <a:latin typeface="Constantia" panose="02030602050306030303" charset="0"/>
              <a:cs typeface="Constantia" panose="02030602050306030303" charset="0"/>
            </a:endParaRPr>
          </a:p>
        </p:txBody>
      </p:sp>
      <p:sp>
        <p:nvSpPr>
          <p:cNvPr id="17" name="Text 4"/>
          <p:cNvSpPr/>
          <p:nvPr>
            <p:custDataLst>
              <p:tags r:id="rId7"/>
            </p:custDataLst>
          </p:nvPr>
        </p:nvSpPr>
        <p:spPr>
          <a:xfrm>
            <a:off x="500817" y="1982629"/>
            <a:ext cx="12902327" cy="395049"/>
          </a:xfrm>
          <a:prstGeom prst="rect">
            <a:avLst/>
          </a:prstGeom>
          <a:noFill/>
        </p:spPr>
        <p:txBody>
          <a:bodyPr wrap="none" rtlCol="0" anchor="t"/>
          <a:lstStyle/>
          <a:p>
            <a:pPr marL="0" indent="0">
              <a:lnSpc>
                <a:spcPts val="3110"/>
              </a:lnSpc>
              <a:buNone/>
            </a:pPr>
            <a:r>
              <a:rPr lang="en-US" sz="1945" dirty="0">
                <a:solidFill>
                  <a:schemeClr val="tx1"/>
                </a:solidFill>
                <a:latin typeface="Constantia" panose="02030602050306030303" charset="0"/>
                <a:ea typeface="Raleway" pitchFamily="34" charset="-122"/>
                <a:cs typeface="Constantia" panose="02030602050306030303" charset="0"/>
              </a:rPr>
              <a:t>SKILLBUILD EMAIL </a:t>
            </a:r>
            <a:r>
              <a:rPr lang="en-US" sz="1945" dirty="0" err="1">
                <a:solidFill>
                  <a:schemeClr val="tx1"/>
                </a:solidFill>
                <a:latin typeface="Constantia" panose="02030602050306030303" charset="0"/>
                <a:ea typeface="Raleway" pitchFamily="34" charset="-122"/>
                <a:cs typeface="Constantia" panose="02030602050306030303" charset="0"/>
              </a:rPr>
              <a:t>ID:dharmapuriharini@gmail.com</a:t>
            </a:r>
            <a:endParaRPr lang="en-US" sz="1945" dirty="0">
              <a:solidFill>
                <a:schemeClr val="tx1"/>
              </a:solidFill>
              <a:latin typeface="Constantia" panose="02030602050306030303" charset="0"/>
              <a:ea typeface="Raleway" pitchFamily="34" charset="-122"/>
              <a:cs typeface="Constantia" panose="02030602050306030303" charset="0"/>
            </a:endParaRPr>
          </a:p>
        </p:txBody>
      </p:sp>
      <p:pic>
        <p:nvPicPr>
          <p:cNvPr id="4" name="Picture 3">
            <a:extLst>
              <a:ext uri="{FF2B5EF4-FFF2-40B4-BE49-F238E27FC236}">
                <a16:creationId xmlns:a16="http://schemas.microsoft.com/office/drawing/2014/main" id="{C184BE49-4221-FE8A-BF2F-1F84DD995D55}"/>
              </a:ext>
            </a:extLst>
          </p:cNvPr>
          <p:cNvPicPr>
            <a:picLocks noChangeAspect="1"/>
          </p:cNvPicPr>
          <p:nvPr/>
        </p:nvPicPr>
        <p:blipFill>
          <a:blip r:embed="rId9"/>
          <a:stretch>
            <a:fillRect/>
          </a:stretch>
        </p:blipFill>
        <p:spPr>
          <a:xfrm>
            <a:off x="8954251" y="625373"/>
            <a:ext cx="1747059" cy="2187503"/>
          </a:xfrm>
          <a:prstGeom prst="rect">
            <a:avLst/>
          </a:prstGeom>
        </p:spPr>
      </p:pic>
      <p:pic>
        <p:nvPicPr>
          <p:cNvPr id="19" name="Picture 18">
            <a:extLst>
              <a:ext uri="{FF2B5EF4-FFF2-40B4-BE49-F238E27FC236}">
                <a16:creationId xmlns:a16="http://schemas.microsoft.com/office/drawing/2014/main" id="{349293CE-7858-A97F-12E6-2DBE1A34DE3B}"/>
              </a:ext>
            </a:extLst>
          </p:cNvPr>
          <p:cNvPicPr>
            <a:picLocks noChangeAspect="1"/>
          </p:cNvPicPr>
          <p:nvPr/>
        </p:nvPicPr>
        <p:blipFill>
          <a:blip r:embed="rId10"/>
          <a:stretch>
            <a:fillRect/>
          </a:stretch>
        </p:blipFill>
        <p:spPr>
          <a:xfrm>
            <a:off x="0" y="2896062"/>
            <a:ext cx="12192000" cy="39365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720031" y="1633835"/>
            <a:ext cx="5143500" cy="642938"/>
          </a:xfrm>
          <a:prstGeom prst="rect">
            <a:avLst/>
          </a:prstGeom>
          <a:noFill/>
        </p:spPr>
        <p:txBody>
          <a:bodyPr wrap="none" rtlCol="0" anchor="t"/>
          <a:lstStyle/>
          <a:p>
            <a:pPr marL="0" indent="0">
              <a:lnSpc>
                <a:spcPts val="6075"/>
              </a:lnSpc>
              <a:buNone/>
            </a:pPr>
            <a:r>
              <a:rPr lang="en-US" sz="4050" dirty="0">
                <a:solidFill>
                  <a:srgbClr val="AE8625"/>
                </a:solidFill>
                <a:latin typeface="Constantia" panose="02030602050306030303" charset="0"/>
                <a:ea typeface="Prata" pitchFamily="34" charset="-122"/>
                <a:cs typeface="Constantia" panose="02030602050306030303" charset="0"/>
              </a:rPr>
              <a:t>Results</a:t>
            </a:r>
          </a:p>
        </p:txBody>
      </p:sp>
      <p:sp>
        <p:nvSpPr>
          <p:cNvPr id="5" name="Text 2"/>
          <p:cNvSpPr/>
          <p:nvPr/>
        </p:nvSpPr>
        <p:spPr>
          <a:xfrm>
            <a:off x="720031" y="2688233"/>
            <a:ext cx="10751939" cy="1975247"/>
          </a:xfrm>
          <a:prstGeom prst="rect">
            <a:avLst/>
          </a:prstGeom>
          <a:noFill/>
        </p:spPr>
        <p:txBody>
          <a:bodyPr wrap="square" rtlCol="0" anchor="t"/>
          <a:lstStyle/>
          <a:p>
            <a:pPr marL="0" indent="0">
              <a:lnSpc>
                <a:spcPts val="3110"/>
              </a:lnSpc>
              <a:buNone/>
            </a:pPr>
            <a:r>
              <a:rPr lang="en-US" sz="2000" dirty="0">
                <a:solidFill>
                  <a:schemeClr val="tx1"/>
                </a:solidFill>
                <a:latin typeface="Constantia" panose="02030602050306030303" charset="0"/>
                <a:ea typeface="Raleway" pitchFamily="34" charset="-122"/>
                <a:cs typeface="Constantia" panose="02030602050306030303" charset="0"/>
              </a:rPr>
              <a:t>The Linear Regression model emerged as the superior choice for predicting burnout risk due to its exceptional performance metrics. It demonstrated superior accuracy and precision compared to other models, as evidenced by lower Mean Squared Error, Root Mean Squared Error, and Mean Absolute Error values. Additionally, the model's high R-squared score indicates its strong fit to the data and ability to explain a significant portion of the variance in burnout outcomes. Consequently, the Linear Regression model has been selected for deployment in predicting employee burnout.</a:t>
            </a:r>
          </a:p>
        </p:txBody>
      </p:sp>
      <p:sp>
        <p:nvSpPr>
          <p:cNvPr id="6" name="Text 3"/>
          <p:cNvSpPr/>
          <p:nvPr/>
        </p:nvSpPr>
        <p:spPr>
          <a:xfrm>
            <a:off x="720031" y="4894858"/>
            <a:ext cx="10751939" cy="329208"/>
          </a:xfrm>
          <a:prstGeom prst="rect">
            <a:avLst/>
          </a:prstGeom>
          <a:noFill/>
        </p:spPr>
        <p:txBody>
          <a:bodyPr wrap="none" rtlCol="0" anchor="t"/>
          <a:lstStyle/>
          <a:p>
            <a:pPr marL="0" indent="0">
              <a:lnSpc>
                <a:spcPts val="3110"/>
              </a:lnSpc>
              <a:buNone/>
            </a:pPr>
            <a:endParaRPr lang="en-US" sz="1620" dirty="0">
              <a:latin typeface="Constantia" panose="02030602050306030303" charset="0"/>
              <a:cs typeface="Constantia" panose="0203060205030603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SULT1"/>
          <p:cNvPicPr>
            <a:picLocks noChangeAspect="1"/>
          </p:cNvPicPr>
          <p:nvPr>
            <p:custDataLst>
              <p:tags r:id="rId1"/>
            </p:custDataLst>
          </p:nvPr>
        </p:nvPicPr>
        <p:blipFill>
          <a:blip r:embed="rId5"/>
          <a:stretch>
            <a:fillRect/>
          </a:stretch>
        </p:blipFill>
        <p:spPr>
          <a:xfrm>
            <a:off x="5520690" y="757555"/>
            <a:ext cx="6619875" cy="5486400"/>
          </a:xfrm>
          <a:prstGeom prst="rect">
            <a:avLst/>
          </a:prstGeom>
        </p:spPr>
      </p:pic>
      <p:sp>
        <p:nvSpPr>
          <p:cNvPr id="2" name="Text Box 1"/>
          <p:cNvSpPr txBox="1"/>
          <p:nvPr>
            <p:custDataLst>
              <p:tags r:id="rId2"/>
            </p:custDataLst>
          </p:nvPr>
        </p:nvSpPr>
        <p:spPr>
          <a:xfrm>
            <a:off x="1212215" y="1480185"/>
            <a:ext cx="4140200" cy="2865755"/>
          </a:xfrm>
          <a:prstGeom prst="rect">
            <a:avLst/>
          </a:prstGeom>
          <a:noFill/>
        </p:spPr>
        <p:txBody>
          <a:bodyPr wrap="square" rtlCol="0">
            <a:noAutofit/>
          </a:bodyPr>
          <a:lstStyle/>
          <a:p>
            <a:r>
              <a:rPr lang="en-US" sz="2400">
                <a:solidFill>
                  <a:schemeClr val="tx1"/>
                </a:solidFill>
                <a:latin typeface="Constantia" panose="02030602050306030303" charset="0"/>
                <a:cs typeface="Constantia" panose="02030602050306030303" charset="0"/>
              </a:rPr>
              <a:t>When people get more work (resources), they feel more tired and stressed, leading to burnout. This happens to both men and women. Women, on average, feel a bit more tired and stressed than men in this situation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ULT2"/>
          <p:cNvPicPr>
            <a:picLocks noChangeAspect="1"/>
          </p:cNvPicPr>
          <p:nvPr>
            <p:custDataLst>
              <p:tags r:id="rId1"/>
            </p:custDataLst>
          </p:nvPr>
        </p:nvPicPr>
        <p:blipFill>
          <a:blip r:embed="rId4"/>
          <a:stretch>
            <a:fillRect/>
          </a:stretch>
        </p:blipFill>
        <p:spPr>
          <a:xfrm>
            <a:off x="6905625" y="1019175"/>
            <a:ext cx="5189855" cy="4619625"/>
          </a:xfrm>
          <a:prstGeom prst="rect">
            <a:avLst/>
          </a:prstGeom>
        </p:spPr>
      </p:pic>
      <p:sp>
        <p:nvSpPr>
          <p:cNvPr id="6" name="Text Box 5"/>
          <p:cNvSpPr txBox="1"/>
          <p:nvPr>
            <p:custDataLst>
              <p:tags r:id="rId2"/>
            </p:custDataLst>
          </p:nvPr>
        </p:nvSpPr>
        <p:spPr>
          <a:xfrm>
            <a:off x="551180" y="1045210"/>
            <a:ext cx="5333365" cy="3957320"/>
          </a:xfrm>
          <a:prstGeom prst="rect">
            <a:avLst/>
          </a:prstGeom>
          <a:noFill/>
        </p:spPr>
        <p:txBody>
          <a:bodyPr wrap="square" rtlCol="0">
            <a:noAutofit/>
          </a:bodyPr>
          <a:lstStyle/>
          <a:p>
            <a:pPr marL="457200" indent="-457200">
              <a:buFont typeface="Wingdings" panose="05000000000000000000" charset="0"/>
              <a:buChar char="Ø"/>
            </a:pPr>
            <a:r>
              <a:rPr lang="en-US" sz="2400">
                <a:solidFill>
                  <a:schemeClr val="tx1"/>
                </a:solidFill>
                <a:latin typeface="Constantia" panose="02030602050306030303" charset="0"/>
                <a:cs typeface="Constantia" panose="02030602050306030303" charset="0"/>
              </a:rPr>
              <a:t>More work leads to feeling more tired and burned out.</a:t>
            </a:r>
          </a:p>
          <a:p>
            <a:pPr marL="457200" indent="-457200">
              <a:buFont typeface="Wingdings" panose="05000000000000000000" charset="0"/>
              <a:buChar char="Ø"/>
            </a:pPr>
            <a:r>
              <a:rPr lang="en-US" sz="2400">
                <a:solidFill>
                  <a:schemeClr val="tx1"/>
                </a:solidFill>
                <a:latin typeface="Constantia" panose="02030602050306030303" charset="0"/>
                <a:cs typeface="Constantia" panose="02030602050306030303" charset="0"/>
              </a:rPr>
              <a:t>People who feel tired are more likely to burn out.</a:t>
            </a:r>
          </a:p>
          <a:p>
            <a:pPr marL="457200" indent="-457200">
              <a:buFont typeface="Wingdings" panose="05000000000000000000" charset="0"/>
              <a:buChar char="Ø"/>
            </a:pPr>
            <a:r>
              <a:rPr lang="en-US" sz="2400">
                <a:solidFill>
                  <a:schemeClr val="tx1"/>
                </a:solidFill>
                <a:latin typeface="Constantia" panose="02030602050306030303" charset="0"/>
                <a:cs typeface="Constantia" panose="02030602050306030303" charset="0"/>
              </a:rPr>
              <a:t>The pattern is similar for both men and women. Some differences exist between           companies offering services and those making products.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custDataLst>
              <p:tags r:id="rId1"/>
            </p:custDataLst>
          </p:nvPr>
        </p:nvSpPr>
        <p:spPr>
          <a:xfrm>
            <a:off x="654050" y="1202055"/>
            <a:ext cx="5321300" cy="5488940"/>
          </a:xfrm>
          <a:prstGeom prst="rect">
            <a:avLst/>
          </a:prstGeom>
          <a:noFill/>
        </p:spPr>
        <p:txBody>
          <a:bodyPr wrap="square" rtlCol="0">
            <a:noAutofit/>
          </a:bodyPr>
          <a:lstStyle/>
          <a:p>
            <a:pPr marL="457200" indent="-457200">
              <a:buFont typeface="Wingdings" panose="05000000000000000000" charset="0"/>
              <a:buChar char="Ø"/>
            </a:pPr>
            <a:r>
              <a:rPr lang="en-US" sz="2000">
                <a:solidFill>
                  <a:schemeClr val="tx1"/>
                </a:solidFill>
                <a:latin typeface="Constantia" panose="02030602050306030303" charset="0"/>
                <a:cs typeface="Constantia" panose="02030602050306030303" charset="0"/>
              </a:rPr>
              <a:t>The pairplot analysis indicates a strong positive correlation between increased workload and elevated levels of mental fatigue and burnout. Notably, mental fatigue is a significant predictor of burnout. While work-from-home setup appears to have a minimal impact on these relationships, subtle variations in burnout levels across different WFH configurations warrant further investigation.</a:t>
            </a:r>
          </a:p>
        </p:txBody>
      </p:sp>
      <p:pic>
        <p:nvPicPr>
          <p:cNvPr id="5" name="Picture 4" descr="RESULT3"/>
          <p:cNvPicPr>
            <a:picLocks noChangeAspect="1"/>
          </p:cNvPicPr>
          <p:nvPr>
            <p:custDataLst>
              <p:tags r:id="rId2"/>
            </p:custDataLst>
          </p:nvPr>
        </p:nvPicPr>
        <p:blipFill>
          <a:blip r:embed="rId4"/>
          <a:stretch>
            <a:fillRect/>
          </a:stretch>
        </p:blipFill>
        <p:spPr>
          <a:xfrm>
            <a:off x="6442075" y="1116965"/>
            <a:ext cx="5451475" cy="4674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custDataLst>
              <p:tags r:id="rId1"/>
            </p:custDataLst>
          </p:nvPr>
        </p:nvSpPr>
        <p:spPr>
          <a:xfrm>
            <a:off x="487045" y="665480"/>
            <a:ext cx="9740265" cy="715645"/>
          </a:xfrm>
          <a:prstGeom prst="rect">
            <a:avLst/>
          </a:prstGeom>
          <a:noFill/>
        </p:spPr>
        <p:txBody>
          <a:bodyPr wrap="square" rtlCol="0">
            <a:noAutofit/>
          </a:bodyPr>
          <a:lstStyle/>
          <a:p>
            <a:pPr algn="ctr"/>
            <a:r>
              <a:rPr lang="en-US" sz="2400">
                <a:solidFill>
                  <a:srgbClr val="8E6C00"/>
                </a:solidFill>
                <a:effectLst>
                  <a:outerShdw blurRad="38100" dist="19050" dir="2700000" algn="tl" rotWithShape="0">
                    <a:schemeClr val="dk1">
                      <a:alpha val="40000"/>
                    </a:schemeClr>
                  </a:outerShdw>
                </a:effectLst>
                <a:latin typeface="Constantia" panose="02030602050306030303" charset="0"/>
                <a:cs typeface="Constantia" panose="02030602050306030303" charset="0"/>
              </a:rPr>
              <a:t>HOW  EFFECTIVELY  EMPLOYEE  BURNOUT  PREDICTION                      DOES WORK </a:t>
            </a:r>
          </a:p>
        </p:txBody>
      </p:sp>
      <p:sp>
        <p:nvSpPr>
          <p:cNvPr id="5" name="Flowchart: Alternate Process 4"/>
          <p:cNvSpPr/>
          <p:nvPr>
            <p:custDataLst>
              <p:tags r:id="rId2"/>
            </p:custDataLst>
          </p:nvPr>
        </p:nvSpPr>
        <p:spPr>
          <a:xfrm>
            <a:off x="753745" y="1381125"/>
            <a:ext cx="3869690" cy="4976495"/>
          </a:xfrm>
          <a:prstGeom prst="flowChartAlternateProcess">
            <a:avLst/>
          </a:prstGeom>
          <a:noFill/>
          <a:ln w="28575" cmpd="sng">
            <a:solidFill>
              <a:schemeClr val="tx1"/>
            </a:solidFill>
            <a:prstDash val="solid"/>
          </a:ln>
          <a:extLst>
            <a:ext uri="{909E8E84-426E-40DD-AFC4-6F175D3DCCD1}">
              <a14:hiddenFill xmlns:a14="http://schemas.microsoft.com/office/drawing/2010/main">
                <a:solidFill>
                  <a:schemeClr val="tx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sz="1400"/>
          </a:p>
        </p:txBody>
      </p:sp>
      <p:sp>
        <p:nvSpPr>
          <p:cNvPr id="7" name="Flowchart: Alternate Process 6"/>
          <p:cNvSpPr/>
          <p:nvPr>
            <p:custDataLst>
              <p:tags r:id="rId3"/>
            </p:custDataLst>
          </p:nvPr>
        </p:nvSpPr>
        <p:spPr>
          <a:xfrm>
            <a:off x="6691630" y="1381125"/>
            <a:ext cx="3869690" cy="4976495"/>
          </a:xfrm>
          <a:prstGeom prst="flowChartAlternateProcess">
            <a:avLst/>
          </a:prstGeom>
          <a:noFill/>
          <a:ln w="28575"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sz="1400"/>
          </a:p>
        </p:txBody>
      </p:sp>
      <p:sp>
        <p:nvSpPr>
          <p:cNvPr id="8" name="Text Box 7"/>
          <p:cNvSpPr txBox="1"/>
          <p:nvPr>
            <p:custDataLst>
              <p:tags r:id="rId4"/>
            </p:custDataLst>
          </p:nvPr>
        </p:nvSpPr>
        <p:spPr>
          <a:xfrm>
            <a:off x="1019810" y="1744980"/>
            <a:ext cx="3336925" cy="4148455"/>
          </a:xfrm>
          <a:prstGeom prst="rect">
            <a:avLst/>
          </a:prstGeom>
          <a:noFill/>
        </p:spPr>
        <p:txBody>
          <a:bodyPr wrap="square" rtlCol="0">
            <a:noAutofit/>
          </a:bodyPr>
          <a:lstStyle/>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Clarity and Labeling: Ensure graphs are clear, well-labeled, and easy to understand.</a:t>
            </a:r>
          </a:p>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Data Visualization: Choose appropriate graph types to effectively represent the data.</a:t>
            </a:r>
          </a:p>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Interpretation: Provide clear and concise explanations of what the graphs show.</a:t>
            </a:r>
          </a:p>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Insights: Draw meaningful conclusions from the graphs and relate them to the problem.</a:t>
            </a:r>
          </a:p>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Limitations: Acknowledge any limitations of the graphs or the underlying dat</a:t>
            </a:r>
            <a:r>
              <a:rPr lang="en-US" sz="1200">
                <a:solidFill>
                  <a:schemeClr val="tx1"/>
                </a:solidFill>
              </a:rPr>
              <a:t>a.</a:t>
            </a:r>
          </a:p>
        </p:txBody>
      </p:sp>
      <p:sp>
        <p:nvSpPr>
          <p:cNvPr id="9" name="Text Box 8"/>
          <p:cNvSpPr txBox="1"/>
          <p:nvPr>
            <p:custDataLst>
              <p:tags r:id="rId5"/>
            </p:custDataLst>
          </p:nvPr>
        </p:nvSpPr>
        <p:spPr>
          <a:xfrm>
            <a:off x="6890385" y="1744980"/>
            <a:ext cx="3336925" cy="3368040"/>
          </a:xfrm>
          <a:prstGeom prst="rect">
            <a:avLst/>
          </a:prstGeom>
          <a:noFill/>
        </p:spPr>
        <p:txBody>
          <a:bodyPr wrap="square" rtlCol="0">
            <a:noAutofit/>
          </a:bodyPr>
          <a:lstStyle/>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Specific Considerations for Burnout Prediction</a:t>
            </a:r>
          </a:p>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Correlation with Burnout: Identify variables strongly correlated with burnout for potential inclusion in the model.</a:t>
            </a:r>
          </a:p>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Outliers: Investigate outliers as they might represent extreme cases or data errors.</a:t>
            </a:r>
          </a:p>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Model Performance: Evaluate the performance of the prediction model using appropriate metrics (e.g., accuracy, precision, recall, F1-score).</a:t>
            </a:r>
          </a:p>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Feature Importance: Determine which variables contribute most to the prediction.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845" y="-418465"/>
            <a:ext cx="11029315" cy="4460240"/>
          </a:xfrm>
        </p:spPr>
        <p:txBody>
          <a:bodyPr/>
          <a:lstStyle/>
          <a:p>
            <a:r>
              <a:rPr lang="en-US" sz="6600" dirty="0">
                <a:solidFill>
                  <a:schemeClr val="tx1"/>
                </a:solidFill>
                <a:latin typeface="Constantia" panose="02030602050306030303" charset="0"/>
                <a:ea typeface="Prata" pitchFamily="34" charset="-122"/>
                <a:cs typeface="Constantia" panose="02030602050306030303" charset="0"/>
                <a:sym typeface="+mn-ea"/>
              </a:rPr>
              <a:t>Employees</a:t>
            </a:r>
            <a:br>
              <a:rPr lang="en-US" sz="6600" dirty="0">
                <a:solidFill>
                  <a:schemeClr val="tx1"/>
                </a:solidFill>
                <a:latin typeface="Constantia" panose="02030602050306030303" charset="0"/>
                <a:ea typeface="Prata" pitchFamily="34" charset="-122"/>
                <a:cs typeface="Constantia" panose="02030602050306030303" charset="0"/>
                <a:sym typeface="+mn-ea"/>
              </a:rPr>
            </a:br>
            <a:r>
              <a:rPr lang="en-US" sz="6600" dirty="0">
                <a:solidFill>
                  <a:schemeClr val="tx1"/>
                </a:solidFill>
                <a:latin typeface="Constantia" panose="02030602050306030303" charset="0"/>
                <a:ea typeface="Prata" pitchFamily="34" charset="-122"/>
                <a:cs typeface="Constantia" panose="02030602050306030303" charset="0"/>
                <a:sym typeface="+mn-ea"/>
              </a:rPr>
              <a:t>Burnout</a:t>
            </a:r>
            <a:br>
              <a:rPr lang="en-US" sz="6600" dirty="0">
                <a:solidFill>
                  <a:schemeClr val="tx1"/>
                </a:solidFill>
                <a:latin typeface="Constantia" panose="02030602050306030303" charset="0"/>
                <a:ea typeface="Prata" pitchFamily="34" charset="-122"/>
                <a:cs typeface="Constantia" panose="02030602050306030303" charset="0"/>
                <a:sym typeface="+mn-ea"/>
              </a:rPr>
            </a:br>
            <a:r>
              <a:rPr lang="en-US" sz="6600" dirty="0">
                <a:solidFill>
                  <a:schemeClr val="tx1"/>
                </a:solidFill>
                <a:latin typeface="Constantia" panose="02030602050306030303" charset="0"/>
                <a:ea typeface="Prata" pitchFamily="34" charset="-122"/>
                <a:cs typeface="Constantia" panose="02030602050306030303" charset="0"/>
                <a:sym typeface="+mn-ea"/>
              </a:rPr>
              <a:t>Prediction</a:t>
            </a:r>
          </a:p>
        </p:txBody>
      </p:sp>
      <p:sp>
        <p:nvSpPr>
          <p:cNvPr id="3" name="Content Placeholder 2"/>
          <p:cNvSpPr>
            <a:spLocks noGrp="1"/>
          </p:cNvSpPr>
          <p:nvPr>
            <p:ph idx="1"/>
          </p:nvPr>
        </p:nvSpPr>
        <p:spPr>
          <a:xfrm>
            <a:off x="1471930" y="3429000"/>
            <a:ext cx="8899525" cy="3478530"/>
          </a:xfrm>
        </p:spPr>
        <p:txBody>
          <a:bodyPr>
            <a:normAutofit/>
          </a:bodyPr>
          <a:lstStyle/>
          <a:p>
            <a:pPr marL="305435" indent="-305435"/>
            <a:r>
              <a:rPr lang="en-US" sz="2000" dirty="0">
                <a:latin typeface="Constantia" panose="02030602050306030303" charset="0"/>
                <a:ea typeface="Raleway" pitchFamily="34" charset="-122"/>
                <a:cs typeface="Constantia" panose="02030602050306030303" charset="0"/>
                <a:sym typeface="+mn-ea"/>
              </a:rPr>
              <a:t>This presentation delves into the prediction of employee burnout, a critical issue affecting workplaces globally. We will explore the problem, propose a solution, and showcase the potential impact of our approach.</a:t>
            </a:r>
            <a:endParaRPr lang="en-US" sz="2000" dirty="0">
              <a:solidFill>
                <a:schemeClr val="tx1">
                  <a:lumMod val="75000"/>
                  <a:lumOff val="25000"/>
                </a:schemeClr>
              </a:solidFill>
              <a:latin typeface="Constantia" panose="02030602050306030303" charset="0"/>
              <a:ea typeface="Raleway" pitchFamily="34" charset="-122"/>
              <a:cs typeface="Constantia" panose="02030602050306030303" charset="0"/>
            </a:endParaRPr>
          </a:p>
          <a:p>
            <a:pPr marL="305435" indent="-305435"/>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1"/>
          <p:cNvSpPr/>
          <p:nvPr/>
        </p:nvSpPr>
        <p:spPr>
          <a:xfrm>
            <a:off x="607517" y="893663"/>
            <a:ext cx="6404968" cy="1084858"/>
          </a:xfrm>
          <a:prstGeom prst="rect">
            <a:avLst/>
          </a:prstGeom>
          <a:noFill/>
        </p:spPr>
        <p:txBody>
          <a:bodyPr wrap="square" rtlCol="0" anchor="t"/>
          <a:lstStyle/>
          <a:p>
            <a:pPr marL="0" indent="0">
              <a:lnSpc>
                <a:spcPts val="5125"/>
              </a:lnSpc>
              <a:buNone/>
            </a:pPr>
            <a:r>
              <a:rPr lang="en-US" sz="3415" dirty="0">
                <a:solidFill>
                  <a:schemeClr val="tx1"/>
                </a:solidFill>
                <a:latin typeface="Constantia" panose="02030602050306030303" charset="0"/>
                <a:ea typeface="Prata" pitchFamily="34" charset="-122"/>
                <a:cs typeface="Constantia" panose="02030602050306030303" charset="0"/>
              </a:rPr>
              <a:t>Project Title/Problem Statement</a:t>
            </a:r>
          </a:p>
        </p:txBody>
      </p:sp>
      <p:sp>
        <p:nvSpPr>
          <p:cNvPr id="7" name="Shape 2"/>
          <p:cNvSpPr/>
          <p:nvPr/>
        </p:nvSpPr>
        <p:spPr>
          <a:xfrm>
            <a:off x="607517" y="2434133"/>
            <a:ext cx="390525" cy="390525"/>
          </a:xfrm>
          <a:prstGeom prst="roundRect">
            <a:avLst>
              <a:gd name="adj" fmla="val 13335"/>
            </a:avLst>
          </a:prstGeom>
          <a:solidFill>
            <a:srgbClr val="2D3033"/>
          </a:solidFill>
        </p:spPr>
      </p:sp>
      <p:sp>
        <p:nvSpPr>
          <p:cNvPr id="8" name="Text 3"/>
          <p:cNvSpPr/>
          <p:nvPr/>
        </p:nvSpPr>
        <p:spPr>
          <a:xfrm>
            <a:off x="757833" y="2499221"/>
            <a:ext cx="89893" cy="260350"/>
          </a:xfrm>
          <a:prstGeom prst="rect">
            <a:avLst/>
          </a:prstGeom>
          <a:noFill/>
        </p:spPr>
        <p:txBody>
          <a:bodyPr wrap="none" rtlCol="0" anchor="t"/>
          <a:lstStyle/>
          <a:p>
            <a:pPr marL="0" indent="0" algn="ctr">
              <a:lnSpc>
                <a:spcPts val="2460"/>
              </a:lnSpc>
              <a:buNone/>
            </a:pPr>
            <a:r>
              <a:rPr lang="en-US" sz="2050" dirty="0">
                <a:solidFill>
                  <a:schemeClr val="bg1"/>
                </a:solidFill>
                <a:latin typeface="Constantia" panose="02030602050306030303" charset="0"/>
                <a:ea typeface="Prata" pitchFamily="34" charset="-122"/>
                <a:cs typeface="Constantia" panose="02030602050306030303" charset="0"/>
              </a:rPr>
              <a:t>1</a:t>
            </a:r>
          </a:p>
        </p:txBody>
      </p:sp>
      <p:sp>
        <p:nvSpPr>
          <p:cNvPr id="9" name="Text 4"/>
          <p:cNvSpPr/>
          <p:nvPr/>
        </p:nvSpPr>
        <p:spPr>
          <a:xfrm>
            <a:off x="1297305" y="2058848"/>
            <a:ext cx="4132064" cy="271165"/>
          </a:xfrm>
          <a:prstGeom prst="rect">
            <a:avLst/>
          </a:prstGeom>
          <a:noFill/>
        </p:spPr>
        <p:txBody>
          <a:bodyPr wrap="none" rtlCol="0" anchor="t"/>
          <a:lstStyle/>
          <a:p>
            <a:pPr marL="0" indent="0">
              <a:lnSpc>
                <a:spcPts val="2565"/>
              </a:lnSpc>
              <a:buNone/>
            </a:pPr>
            <a:r>
              <a:rPr lang="en-US" sz="1710" dirty="0">
                <a:solidFill>
                  <a:srgbClr val="AE8625"/>
                </a:solidFill>
                <a:latin typeface="Constantia" panose="02030602050306030303" charset="0"/>
                <a:ea typeface="Prata" pitchFamily="34" charset="-122"/>
                <a:cs typeface="Constantia" panose="02030602050306030303" charset="0"/>
              </a:rPr>
              <a:t>Employee Burnout: A Growing Concern</a:t>
            </a:r>
          </a:p>
        </p:txBody>
      </p:sp>
      <p:sp>
        <p:nvSpPr>
          <p:cNvPr id="10" name="Text 5"/>
          <p:cNvSpPr/>
          <p:nvPr/>
        </p:nvSpPr>
        <p:spPr>
          <a:xfrm>
            <a:off x="1297305" y="2499499"/>
            <a:ext cx="5840908" cy="555625"/>
          </a:xfrm>
          <a:prstGeom prst="rect">
            <a:avLst/>
          </a:prstGeom>
          <a:noFill/>
        </p:spPr>
        <p:txBody>
          <a:bodyPr wrap="square" rtlCol="0" anchor="t"/>
          <a:lstStyle/>
          <a:p>
            <a:pPr marL="0" indent="0">
              <a:lnSpc>
                <a:spcPts val="2625"/>
              </a:lnSpc>
              <a:buNone/>
            </a:pPr>
            <a:r>
              <a:rPr lang="en-US" sz="1365" dirty="0">
                <a:solidFill>
                  <a:srgbClr val="CFCBBF"/>
                </a:solidFill>
                <a:latin typeface="Constantia" panose="02030602050306030303" charset="0"/>
                <a:ea typeface="Raleway" pitchFamily="34" charset="-122"/>
                <a:cs typeface="Constantia" panose="02030602050306030303" charset="0"/>
              </a:rPr>
              <a:t>Employee burnout is a significant issue impacting productivity, employee morale, and overall company performance.</a:t>
            </a:r>
          </a:p>
        </p:txBody>
      </p:sp>
      <p:sp>
        <p:nvSpPr>
          <p:cNvPr id="11" name="Shape 6"/>
          <p:cNvSpPr/>
          <p:nvPr/>
        </p:nvSpPr>
        <p:spPr>
          <a:xfrm>
            <a:off x="607517" y="3733800"/>
            <a:ext cx="390525" cy="390525"/>
          </a:xfrm>
          <a:prstGeom prst="roundRect">
            <a:avLst>
              <a:gd name="adj" fmla="val 13335"/>
            </a:avLst>
          </a:prstGeom>
          <a:solidFill>
            <a:srgbClr val="2D3033"/>
          </a:solidFill>
        </p:spPr>
      </p:sp>
      <p:sp>
        <p:nvSpPr>
          <p:cNvPr id="12" name="Text 7"/>
          <p:cNvSpPr/>
          <p:nvPr/>
        </p:nvSpPr>
        <p:spPr>
          <a:xfrm>
            <a:off x="722908" y="3798888"/>
            <a:ext cx="159643" cy="260350"/>
          </a:xfrm>
          <a:prstGeom prst="rect">
            <a:avLst/>
          </a:prstGeom>
          <a:noFill/>
        </p:spPr>
        <p:txBody>
          <a:bodyPr wrap="none" rtlCol="0" anchor="t"/>
          <a:lstStyle/>
          <a:p>
            <a:pPr marL="0" indent="0" algn="ctr">
              <a:lnSpc>
                <a:spcPts val="2460"/>
              </a:lnSpc>
              <a:buNone/>
            </a:pPr>
            <a:r>
              <a:rPr lang="en-US" sz="2050" dirty="0">
                <a:solidFill>
                  <a:schemeClr val="bg1"/>
                </a:solidFill>
                <a:latin typeface="Constantia" panose="02030602050306030303" charset="0"/>
                <a:ea typeface="Prata" pitchFamily="34" charset="-122"/>
                <a:cs typeface="Constantia" panose="02030602050306030303" charset="0"/>
              </a:rPr>
              <a:t>2</a:t>
            </a:r>
          </a:p>
        </p:txBody>
      </p:sp>
      <p:sp>
        <p:nvSpPr>
          <p:cNvPr id="13" name="Text 8"/>
          <p:cNvSpPr/>
          <p:nvPr/>
        </p:nvSpPr>
        <p:spPr>
          <a:xfrm>
            <a:off x="1297305" y="3358515"/>
            <a:ext cx="3049786" cy="271165"/>
          </a:xfrm>
          <a:prstGeom prst="rect">
            <a:avLst/>
          </a:prstGeom>
          <a:noFill/>
        </p:spPr>
        <p:txBody>
          <a:bodyPr wrap="none" rtlCol="0" anchor="t"/>
          <a:lstStyle/>
          <a:p>
            <a:pPr marL="0" indent="0">
              <a:lnSpc>
                <a:spcPts val="2565"/>
              </a:lnSpc>
              <a:buNone/>
            </a:pPr>
            <a:r>
              <a:rPr lang="en-US" sz="1710" dirty="0">
                <a:solidFill>
                  <a:srgbClr val="AE8625"/>
                </a:solidFill>
                <a:latin typeface="Constantia" panose="02030602050306030303" charset="0"/>
                <a:ea typeface="Prata" pitchFamily="34" charset="-122"/>
                <a:cs typeface="Constantia" panose="02030602050306030303" charset="0"/>
              </a:rPr>
              <a:t>The Need for Early Detection</a:t>
            </a:r>
          </a:p>
        </p:txBody>
      </p:sp>
      <p:sp>
        <p:nvSpPr>
          <p:cNvPr id="14" name="Text 9"/>
          <p:cNvSpPr/>
          <p:nvPr/>
        </p:nvSpPr>
        <p:spPr>
          <a:xfrm>
            <a:off x="1297305" y="3799165"/>
            <a:ext cx="5840908" cy="555625"/>
          </a:xfrm>
          <a:prstGeom prst="rect">
            <a:avLst/>
          </a:prstGeom>
          <a:noFill/>
        </p:spPr>
        <p:txBody>
          <a:bodyPr wrap="square" rtlCol="0" anchor="t"/>
          <a:lstStyle/>
          <a:p>
            <a:pPr marL="0" indent="0">
              <a:lnSpc>
                <a:spcPts val="2625"/>
              </a:lnSpc>
              <a:buNone/>
            </a:pPr>
            <a:r>
              <a:rPr lang="en-US" sz="1365" dirty="0">
                <a:solidFill>
                  <a:srgbClr val="CFCBBF"/>
                </a:solidFill>
                <a:latin typeface="Constantia" panose="02030602050306030303" charset="0"/>
                <a:ea typeface="Raleway" pitchFamily="34" charset="-122"/>
                <a:cs typeface="Constantia" panose="02030602050306030303" charset="0"/>
              </a:rPr>
              <a:t>Early detection and intervention are crucial for mitigating the negative consequences of burnout and promoting a healthier workplace.</a:t>
            </a:r>
          </a:p>
        </p:txBody>
      </p:sp>
      <p:sp>
        <p:nvSpPr>
          <p:cNvPr id="15" name="Shape 10"/>
          <p:cNvSpPr/>
          <p:nvPr/>
        </p:nvSpPr>
        <p:spPr>
          <a:xfrm>
            <a:off x="607517" y="5033467"/>
            <a:ext cx="390525" cy="390525"/>
          </a:xfrm>
          <a:prstGeom prst="roundRect">
            <a:avLst>
              <a:gd name="adj" fmla="val 13335"/>
            </a:avLst>
          </a:prstGeom>
          <a:solidFill>
            <a:srgbClr val="2D3033"/>
          </a:solidFill>
        </p:spPr>
      </p:sp>
      <p:sp>
        <p:nvSpPr>
          <p:cNvPr id="16" name="Text 11"/>
          <p:cNvSpPr/>
          <p:nvPr/>
        </p:nvSpPr>
        <p:spPr>
          <a:xfrm>
            <a:off x="721995" y="5033645"/>
            <a:ext cx="161290" cy="206375"/>
          </a:xfrm>
          <a:prstGeom prst="rect">
            <a:avLst/>
          </a:prstGeom>
          <a:noFill/>
        </p:spPr>
        <p:txBody>
          <a:bodyPr wrap="none" rtlCol="0" anchor="t"/>
          <a:lstStyle/>
          <a:p>
            <a:pPr marL="0" indent="0" algn="ctr">
              <a:lnSpc>
                <a:spcPts val="2460"/>
              </a:lnSpc>
              <a:buNone/>
            </a:pPr>
            <a:r>
              <a:rPr lang="en-US" sz="2050" dirty="0">
                <a:solidFill>
                  <a:schemeClr val="bg1"/>
                </a:solidFill>
                <a:latin typeface="Constantia" panose="02030602050306030303" charset="0"/>
                <a:ea typeface="Prata" pitchFamily="34" charset="-122"/>
                <a:cs typeface="Constantia" panose="02030602050306030303" charset="0"/>
              </a:rPr>
              <a:t>3</a:t>
            </a:r>
          </a:p>
        </p:txBody>
      </p:sp>
      <p:sp>
        <p:nvSpPr>
          <p:cNvPr id="17" name="Text 12"/>
          <p:cNvSpPr/>
          <p:nvPr/>
        </p:nvSpPr>
        <p:spPr>
          <a:xfrm>
            <a:off x="1342390" y="4762322"/>
            <a:ext cx="3128764" cy="271165"/>
          </a:xfrm>
          <a:prstGeom prst="rect">
            <a:avLst/>
          </a:prstGeom>
          <a:noFill/>
        </p:spPr>
        <p:txBody>
          <a:bodyPr wrap="none" rtlCol="0" anchor="t"/>
          <a:lstStyle/>
          <a:p>
            <a:pPr marL="0" indent="0">
              <a:lnSpc>
                <a:spcPts val="2565"/>
              </a:lnSpc>
              <a:buNone/>
            </a:pPr>
            <a:r>
              <a:rPr lang="en-US" sz="1710" dirty="0">
                <a:solidFill>
                  <a:srgbClr val="AE8625"/>
                </a:solidFill>
                <a:latin typeface="Constantia" panose="02030602050306030303" charset="0"/>
                <a:ea typeface="Prata" pitchFamily="34" charset="-122"/>
                <a:cs typeface="Constantia" panose="02030602050306030303" charset="0"/>
              </a:rPr>
              <a:t>Our Goal: Predictive Analytics</a:t>
            </a:r>
          </a:p>
        </p:txBody>
      </p:sp>
      <p:sp>
        <p:nvSpPr>
          <p:cNvPr id="18" name="Text 13"/>
          <p:cNvSpPr/>
          <p:nvPr/>
        </p:nvSpPr>
        <p:spPr>
          <a:xfrm>
            <a:off x="1342390" y="5239802"/>
            <a:ext cx="5840908" cy="555625"/>
          </a:xfrm>
          <a:prstGeom prst="rect">
            <a:avLst/>
          </a:prstGeom>
          <a:noFill/>
        </p:spPr>
        <p:txBody>
          <a:bodyPr wrap="square" rtlCol="0" anchor="t"/>
          <a:lstStyle/>
          <a:p>
            <a:pPr marL="0" indent="0">
              <a:lnSpc>
                <a:spcPts val="2625"/>
              </a:lnSpc>
              <a:buNone/>
            </a:pPr>
            <a:r>
              <a:rPr lang="en-US" sz="1365" dirty="0">
                <a:solidFill>
                  <a:srgbClr val="CFCBBF"/>
                </a:solidFill>
                <a:latin typeface="Constantia" panose="02030602050306030303" charset="0"/>
                <a:ea typeface="Raleway" pitchFamily="34" charset="-122"/>
                <a:cs typeface="Constantia" panose="02030602050306030303" charset="0"/>
              </a:rPr>
              <a:t>We aim to develop a predictive model that can identify employees at risk of burnout, allowing for proactive interventions.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720031" y="794345"/>
            <a:ext cx="5143500" cy="642938"/>
          </a:xfrm>
          <a:prstGeom prst="rect">
            <a:avLst/>
          </a:prstGeom>
          <a:noFill/>
        </p:spPr>
        <p:txBody>
          <a:bodyPr wrap="none" rtlCol="0" anchor="t"/>
          <a:lstStyle/>
          <a:p>
            <a:pPr marL="0" indent="0">
              <a:lnSpc>
                <a:spcPts val="6075"/>
              </a:lnSpc>
              <a:buNone/>
            </a:pPr>
            <a:r>
              <a:rPr lang="en-US" sz="4050" dirty="0">
                <a:solidFill>
                  <a:schemeClr val="tx1"/>
                </a:solidFill>
                <a:latin typeface="Constantia" panose="02030602050306030303" charset="0"/>
                <a:ea typeface="Prata" pitchFamily="34" charset="-122"/>
                <a:cs typeface="Constantia" panose="02030602050306030303" charset="0"/>
              </a:rPr>
              <a:t>Agenda</a:t>
            </a:r>
          </a:p>
        </p:txBody>
      </p:sp>
      <p:sp>
        <p:nvSpPr>
          <p:cNvPr id="5" name="Shape 2"/>
          <p:cNvSpPr/>
          <p:nvPr/>
        </p:nvSpPr>
        <p:spPr>
          <a:xfrm>
            <a:off x="720031" y="1848743"/>
            <a:ext cx="3446859" cy="2165350"/>
          </a:xfrm>
          <a:prstGeom prst="roundRect">
            <a:avLst>
              <a:gd name="adj" fmla="val 2850"/>
            </a:avLst>
          </a:prstGeom>
          <a:solidFill>
            <a:schemeClr val="bg1">
              <a:lumMod val="95000"/>
            </a:schemeClr>
          </a:solidFill>
        </p:spPr>
      </p:sp>
      <p:sp>
        <p:nvSpPr>
          <p:cNvPr id="6" name="Text 3"/>
          <p:cNvSpPr/>
          <p:nvPr/>
        </p:nvSpPr>
        <p:spPr>
          <a:xfrm>
            <a:off x="925711" y="2054423"/>
            <a:ext cx="2571750"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Project Overview</a:t>
            </a:r>
          </a:p>
        </p:txBody>
      </p:sp>
      <p:sp>
        <p:nvSpPr>
          <p:cNvPr id="7" name="Text 4"/>
          <p:cNvSpPr/>
          <p:nvPr/>
        </p:nvSpPr>
        <p:spPr>
          <a:xfrm>
            <a:off x="926240" y="2499320"/>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A brief introduction to the problem of employee burnout and its impact.</a:t>
            </a:r>
          </a:p>
        </p:txBody>
      </p:sp>
      <p:sp>
        <p:nvSpPr>
          <p:cNvPr id="8" name="Shape 5"/>
          <p:cNvSpPr/>
          <p:nvPr/>
        </p:nvSpPr>
        <p:spPr>
          <a:xfrm>
            <a:off x="4372570" y="1848743"/>
            <a:ext cx="3446859" cy="2165350"/>
          </a:xfrm>
          <a:prstGeom prst="roundRect">
            <a:avLst>
              <a:gd name="adj" fmla="val 2850"/>
            </a:avLst>
          </a:prstGeom>
          <a:solidFill>
            <a:schemeClr val="bg1">
              <a:lumMod val="95000"/>
            </a:schemeClr>
          </a:solidFill>
        </p:spPr>
      </p:sp>
      <p:sp>
        <p:nvSpPr>
          <p:cNvPr id="9" name="Text 6"/>
          <p:cNvSpPr/>
          <p:nvPr/>
        </p:nvSpPr>
        <p:spPr>
          <a:xfrm>
            <a:off x="4578251" y="2054423"/>
            <a:ext cx="2571750"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End User Focus</a:t>
            </a:r>
          </a:p>
        </p:txBody>
      </p:sp>
      <p:sp>
        <p:nvSpPr>
          <p:cNvPr id="10" name="Text 7"/>
          <p:cNvSpPr/>
          <p:nvPr/>
        </p:nvSpPr>
        <p:spPr>
          <a:xfrm>
            <a:off x="4578251" y="2499320"/>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Identifying the key stakeholders and their needs in relation to burnout prediction.</a:t>
            </a:r>
          </a:p>
        </p:txBody>
      </p:sp>
      <p:sp>
        <p:nvSpPr>
          <p:cNvPr id="11" name="Shape 8"/>
          <p:cNvSpPr/>
          <p:nvPr/>
        </p:nvSpPr>
        <p:spPr>
          <a:xfrm>
            <a:off x="8025110" y="1848743"/>
            <a:ext cx="3446859" cy="2165350"/>
          </a:xfrm>
          <a:prstGeom prst="roundRect">
            <a:avLst>
              <a:gd name="adj" fmla="val 2850"/>
            </a:avLst>
          </a:prstGeom>
          <a:solidFill>
            <a:schemeClr val="bg1">
              <a:lumMod val="95000"/>
            </a:schemeClr>
          </a:solidFill>
        </p:spPr>
      </p:sp>
      <p:sp>
        <p:nvSpPr>
          <p:cNvPr id="12" name="Text 9"/>
          <p:cNvSpPr/>
          <p:nvPr/>
        </p:nvSpPr>
        <p:spPr>
          <a:xfrm>
            <a:off x="8230791" y="2054423"/>
            <a:ext cx="3035498" cy="642938"/>
          </a:xfrm>
          <a:prstGeom prst="rect">
            <a:avLst/>
          </a:prstGeom>
          <a:noFill/>
        </p:spPr>
        <p:txBody>
          <a:bodyPr wrap="squar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Solution &amp; Value Proposition</a:t>
            </a:r>
          </a:p>
        </p:txBody>
      </p:sp>
      <p:sp>
        <p:nvSpPr>
          <p:cNvPr id="13" name="Text 10"/>
          <p:cNvSpPr/>
          <p:nvPr/>
        </p:nvSpPr>
        <p:spPr>
          <a:xfrm>
            <a:off x="8230791" y="2820789"/>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Presenting our proposed solution and its benefits for organizations.</a:t>
            </a:r>
          </a:p>
        </p:txBody>
      </p:sp>
      <p:sp>
        <p:nvSpPr>
          <p:cNvPr id="14" name="Shape 11"/>
          <p:cNvSpPr/>
          <p:nvPr/>
        </p:nvSpPr>
        <p:spPr>
          <a:xfrm>
            <a:off x="720031" y="4219773"/>
            <a:ext cx="3446859" cy="1843881"/>
          </a:xfrm>
          <a:prstGeom prst="roundRect">
            <a:avLst>
              <a:gd name="adj" fmla="val 3347"/>
            </a:avLst>
          </a:prstGeom>
          <a:solidFill>
            <a:schemeClr val="bg1">
              <a:lumMod val="95000"/>
            </a:schemeClr>
          </a:solidFill>
        </p:spPr>
      </p:sp>
      <p:sp>
        <p:nvSpPr>
          <p:cNvPr id="15" name="Text 12"/>
          <p:cNvSpPr/>
          <p:nvPr/>
        </p:nvSpPr>
        <p:spPr>
          <a:xfrm>
            <a:off x="925711" y="4425454"/>
            <a:ext cx="2736354"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Project Customization</a:t>
            </a:r>
          </a:p>
        </p:txBody>
      </p:sp>
      <p:sp>
        <p:nvSpPr>
          <p:cNvPr id="16" name="Text 13"/>
          <p:cNvSpPr/>
          <p:nvPr/>
        </p:nvSpPr>
        <p:spPr>
          <a:xfrm>
            <a:off x="925711" y="4870351"/>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Highlighting the flexibility and adaptability of our model to different contexts.</a:t>
            </a:r>
          </a:p>
        </p:txBody>
      </p:sp>
      <p:sp>
        <p:nvSpPr>
          <p:cNvPr id="17" name="Shape 14"/>
          <p:cNvSpPr/>
          <p:nvPr/>
        </p:nvSpPr>
        <p:spPr>
          <a:xfrm>
            <a:off x="4520737" y="4279040"/>
            <a:ext cx="3446859" cy="1843881"/>
          </a:xfrm>
          <a:prstGeom prst="roundRect">
            <a:avLst>
              <a:gd name="adj" fmla="val 3347"/>
            </a:avLst>
          </a:prstGeom>
          <a:solidFill>
            <a:schemeClr val="bg1">
              <a:lumMod val="95000"/>
            </a:schemeClr>
          </a:solidFill>
        </p:spPr>
      </p:sp>
      <p:sp>
        <p:nvSpPr>
          <p:cNvPr id="18" name="Text 15"/>
          <p:cNvSpPr/>
          <p:nvPr/>
        </p:nvSpPr>
        <p:spPr>
          <a:xfrm>
            <a:off x="4578251" y="4425454"/>
            <a:ext cx="2571750"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Modeling Approach</a:t>
            </a:r>
          </a:p>
        </p:txBody>
      </p:sp>
      <p:sp>
        <p:nvSpPr>
          <p:cNvPr id="19" name="Text 16"/>
          <p:cNvSpPr/>
          <p:nvPr/>
        </p:nvSpPr>
        <p:spPr>
          <a:xfrm>
            <a:off x="4578251" y="4870351"/>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A detailed explanation of the machine learning techniques employed.</a:t>
            </a:r>
          </a:p>
        </p:txBody>
      </p:sp>
      <p:sp>
        <p:nvSpPr>
          <p:cNvPr id="20" name="Shape 17"/>
          <p:cNvSpPr/>
          <p:nvPr/>
        </p:nvSpPr>
        <p:spPr>
          <a:xfrm>
            <a:off x="8025110" y="4219773"/>
            <a:ext cx="3446859" cy="1843881"/>
          </a:xfrm>
          <a:prstGeom prst="roundRect">
            <a:avLst>
              <a:gd name="adj" fmla="val 3347"/>
            </a:avLst>
          </a:prstGeom>
          <a:solidFill>
            <a:schemeClr val="bg1">
              <a:lumMod val="95000"/>
            </a:schemeClr>
          </a:solidFill>
        </p:spPr>
      </p:sp>
      <p:sp>
        <p:nvSpPr>
          <p:cNvPr id="21" name="Text 18"/>
          <p:cNvSpPr/>
          <p:nvPr/>
        </p:nvSpPr>
        <p:spPr>
          <a:xfrm>
            <a:off x="8230791" y="4425454"/>
            <a:ext cx="2571750"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Results &amp; Impact</a:t>
            </a:r>
          </a:p>
        </p:txBody>
      </p:sp>
      <p:sp>
        <p:nvSpPr>
          <p:cNvPr id="22" name="Text 19"/>
          <p:cNvSpPr/>
          <p:nvPr/>
        </p:nvSpPr>
        <p:spPr>
          <a:xfrm>
            <a:off x="8230791" y="4870351"/>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Presenting the findings of our model and its potential impact on employee well-being</a:t>
            </a:r>
            <a:r>
              <a:rPr lang="en-US" sz="1620" dirty="0">
                <a:solidFill>
                  <a:srgbClr val="CFCBBF"/>
                </a:solidFill>
                <a:latin typeface="Constantia" panose="02030602050306030303" charset="0"/>
                <a:ea typeface="Raleway" pitchFamily="34" charset="-122"/>
                <a:cs typeface="Constantia" panose="02030602050306030303"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1"/>
          <p:cNvSpPr/>
          <p:nvPr>
            <p:custDataLst>
              <p:tags r:id="rId1"/>
            </p:custDataLst>
          </p:nvPr>
        </p:nvSpPr>
        <p:spPr>
          <a:xfrm>
            <a:off x="129977" y="489029"/>
            <a:ext cx="6172200" cy="771525"/>
          </a:xfrm>
          <a:prstGeom prst="rect">
            <a:avLst/>
          </a:prstGeom>
          <a:noFill/>
        </p:spPr>
        <p:txBody>
          <a:bodyPr wrap="none" rtlCol="0" anchor="t"/>
          <a:lstStyle/>
          <a:p>
            <a:pPr marL="0" indent="0">
              <a:lnSpc>
                <a:spcPts val="6075"/>
              </a:lnSpc>
              <a:buNone/>
            </a:pPr>
            <a:r>
              <a:rPr lang="en-US" sz="4000" dirty="0">
                <a:solidFill>
                  <a:schemeClr val="tx1"/>
                </a:solidFill>
                <a:latin typeface="Constantia" panose="02030602050306030303" charset="0"/>
                <a:ea typeface="Prata" pitchFamily="34" charset="-122"/>
                <a:cs typeface="Constantia" panose="02030602050306030303" charset="0"/>
              </a:rPr>
              <a:t>Project Overview</a:t>
            </a:r>
          </a:p>
        </p:txBody>
      </p:sp>
      <p:sp>
        <p:nvSpPr>
          <p:cNvPr id="12" name="Text 2"/>
          <p:cNvSpPr/>
          <p:nvPr>
            <p:custDataLst>
              <p:tags r:id="rId2"/>
            </p:custDataLst>
          </p:nvPr>
        </p:nvSpPr>
        <p:spPr>
          <a:xfrm>
            <a:off x="226497" y="1852255"/>
            <a:ext cx="3086100" cy="385763"/>
          </a:xfrm>
          <a:prstGeom prst="rect">
            <a:avLst/>
          </a:prstGeom>
          <a:noFill/>
        </p:spPr>
        <p:txBody>
          <a:bodyPr wrap="none" rtlCol="0" anchor="t"/>
          <a:lstStyle/>
          <a:p>
            <a:pPr marL="0" indent="0">
              <a:lnSpc>
                <a:spcPts val="3040"/>
              </a:lnSpc>
              <a:buNone/>
            </a:pPr>
            <a:r>
              <a:rPr lang="en-US" sz="2800" dirty="0">
                <a:solidFill>
                  <a:srgbClr val="AE8625"/>
                </a:solidFill>
                <a:latin typeface="Constantia" panose="02030602050306030303" charset="0"/>
                <a:ea typeface="Prata" pitchFamily="34" charset="-122"/>
                <a:cs typeface="Constantia" panose="02030602050306030303" charset="0"/>
              </a:rPr>
              <a:t>The Problem</a:t>
            </a:r>
          </a:p>
        </p:txBody>
      </p:sp>
      <p:sp>
        <p:nvSpPr>
          <p:cNvPr id="13" name="Text 3"/>
          <p:cNvSpPr/>
          <p:nvPr>
            <p:custDataLst>
              <p:tags r:id="rId3"/>
            </p:custDataLst>
          </p:nvPr>
        </p:nvSpPr>
        <p:spPr>
          <a:xfrm>
            <a:off x="226695" y="2290445"/>
            <a:ext cx="8943975" cy="1697355"/>
          </a:xfrm>
          <a:prstGeom prst="rect">
            <a:avLst/>
          </a:prstGeom>
          <a:noFill/>
        </p:spPr>
        <p:txBody>
          <a:bodyPr wrap="squar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Employee burnout is a state of emotional, physical, and mental exhaustion caused by prolonged or excessive stress.</a:t>
            </a:r>
          </a:p>
          <a:p>
            <a:pPr marL="0" indent="0">
              <a:lnSpc>
                <a:spcPts val="3110"/>
              </a:lnSpc>
              <a:buNone/>
            </a:pPr>
            <a:r>
              <a:rPr lang="en-US" sz="1400" dirty="0">
                <a:latin typeface="Constantia" panose="02030602050306030303" charset="0"/>
                <a:ea typeface="Raleway" pitchFamily="34" charset="-122"/>
                <a:cs typeface="Constantia" panose="02030602050306030303" charset="0"/>
                <a:sym typeface="+mn-ea"/>
              </a:rPr>
              <a:t>It can lead to decreased productivity, increased absenteeism, and a decline in employee morale.</a:t>
            </a:r>
            <a:endParaRPr lang="en-US" sz="1400" dirty="0">
              <a:solidFill>
                <a:schemeClr val="tx1"/>
              </a:solidFill>
              <a:latin typeface="Constantia" panose="02030602050306030303" charset="0"/>
              <a:ea typeface="Raleway" pitchFamily="34" charset="-122"/>
              <a:cs typeface="Constantia" panose="02030602050306030303" charset="0"/>
            </a:endParaRPr>
          </a:p>
          <a:p>
            <a:pPr marL="0" indent="0">
              <a:lnSpc>
                <a:spcPts val="3110"/>
              </a:lnSpc>
              <a:buNone/>
            </a:pPr>
            <a:endParaRPr lang="en-US" sz="1400" dirty="0">
              <a:solidFill>
                <a:schemeClr val="tx1"/>
              </a:solidFill>
              <a:latin typeface="Constantia" panose="02030602050306030303" charset="0"/>
              <a:ea typeface="Raleway" pitchFamily="34" charset="-122"/>
              <a:cs typeface="Constantia" panose="02030602050306030303" charset="0"/>
            </a:endParaRPr>
          </a:p>
        </p:txBody>
      </p:sp>
      <p:sp>
        <p:nvSpPr>
          <p:cNvPr id="15" name="Text 5"/>
          <p:cNvSpPr/>
          <p:nvPr>
            <p:custDataLst>
              <p:tags r:id="rId4"/>
            </p:custDataLst>
          </p:nvPr>
        </p:nvSpPr>
        <p:spPr>
          <a:xfrm>
            <a:off x="130294" y="3752175"/>
            <a:ext cx="3086100" cy="385763"/>
          </a:xfrm>
          <a:prstGeom prst="rect">
            <a:avLst/>
          </a:prstGeom>
          <a:noFill/>
        </p:spPr>
        <p:txBody>
          <a:bodyPr wrap="none" rtlCol="0" anchor="t"/>
          <a:lstStyle/>
          <a:p>
            <a:pPr marL="0" indent="0">
              <a:lnSpc>
                <a:spcPts val="3040"/>
              </a:lnSpc>
              <a:buNone/>
            </a:pPr>
            <a:r>
              <a:rPr lang="en-US" sz="3200" dirty="0">
                <a:solidFill>
                  <a:srgbClr val="AE8625"/>
                </a:solidFill>
                <a:latin typeface="Constantia" panose="02030602050306030303" charset="0"/>
                <a:ea typeface="Prata" pitchFamily="34" charset="-122"/>
                <a:cs typeface="Constantia" panose="02030602050306030303" charset="0"/>
              </a:rPr>
              <a:t>The Impact</a:t>
            </a:r>
          </a:p>
        </p:txBody>
      </p:sp>
      <p:sp>
        <p:nvSpPr>
          <p:cNvPr id="16" name="Text 6"/>
          <p:cNvSpPr/>
          <p:nvPr>
            <p:custDataLst>
              <p:tags r:id="rId5"/>
            </p:custDataLst>
          </p:nvPr>
        </p:nvSpPr>
        <p:spPr>
          <a:xfrm>
            <a:off x="226695" y="4488815"/>
            <a:ext cx="10741660" cy="1580515"/>
          </a:xfrm>
          <a:prstGeom prst="rect">
            <a:avLst/>
          </a:prstGeom>
          <a:noFill/>
        </p:spPr>
        <p:txBody>
          <a:bodyPr wrap="squar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Burnout impacts not just individuals but also organizations. It can lead to decreased productivity, increased absenteeism, and a decline in employee morale.</a:t>
            </a:r>
            <a:r>
              <a:rPr lang="en-US" sz="1400" dirty="0">
                <a:latin typeface="Constantia" panose="02030602050306030303" charset="0"/>
                <a:ea typeface="Raleway" pitchFamily="34" charset="-122"/>
                <a:cs typeface="Constantia" panose="02030602050306030303" charset="0"/>
                <a:sym typeface="+mn-ea"/>
              </a:rPr>
              <a:t>By proactively identifying at-risk employees, we can implement targeted interventions to improve employee well-being and boost company performance.</a:t>
            </a:r>
            <a:endParaRPr lang="en-US" sz="1400" dirty="0">
              <a:solidFill>
                <a:schemeClr val="tx1"/>
              </a:solidFill>
              <a:latin typeface="Constantia" panose="02030602050306030303" charset="0"/>
              <a:ea typeface="Raleway" pitchFamily="34" charset="-122"/>
              <a:cs typeface="Constantia" panose="020306020503060303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custDataLst>
              <p:tags r:id="rId1"/>
            </p:custDataLst>
          </p:nvPr>
        </p:nvSpPr>
        <p:spPr>
          <a:xfrm>
            <a:off x="334923" y="661829"/>
            <a:ext cx="5761434" cy="619125"/>
          </a:xfrm>
          <a:prstGeom prst="rect">
            <a:avLst/>
          </a:prstGeom>
          <a:noFill/>
        </p:spPr>
        <p:txBody>
          <a:bodyPr wrap="none" rtlCol="0" anchor="t"/>
          <a:lstStyle/>
          <a:p>
            <a:pPr marL="0" indent="0">
              <a:lnSpc>
                <a:spcPts val="4875"/>
              </a:lnSpc>
              <a:buNone/>
            </a:pPr>
            <a:r>
              <a:rPr lang="en-US" sz="3900" dirty="0">
                <a:solidFill>
                  <a:schemeClr val="tx1"/>
                </a:solidFill>
                <a:latin typeface="Constantia" panose="02030602050306030303" charset="0"/>
                <a:ea typeface="Prata" pitchFamily="34" charset="-122"/>
                <a:cs typeface="Constantia" panose="02030602050306030303" charset="0"/>
              </a:rPr>
              <a:t>Who are the End Users?</a:t>
            </a:r>
          </a:p>
        </p:txBody>
      </p:sp>
      <p:sp>
        <p:nvSpPr>
          <p:cNvPr id="6" name="Shape 2"/>
          <p:cNvSpPr/>
          <p:nvPr>
            <p:custDataLst>
              <p:tags r:id="rId2"/>
            </p:custDataLst>
          </p:nvPr>
        </p:nvSpPr>
        <p:spPr>
          <a:xfrm>
            <a:off x="372388" y="1806615"/>
            <a:ext cx="3474958" cy="2092166"/>
          </a:xfrm>
          <a:prstGeom prst="roundRect">
            <a:avLst>
              <a:gd name="adj" fmla="val 2841"/>
            </a:avLst>
          </a:prstGeom>
          <a:solidFill>
            <a:schemeClr val="bg1">
              <a:lumMod val="85000"/>
            </a:schemeClr>
          </a:solidFill>
        </p:spPr>
      </p:sp>
      <p:sp>
        <p:nvSpPr>
          <p:cNvPr id="7" name="Text 3"/>
          <p:cNvSpPr/>
          <p:nvPr>
            <p:custDataLst>
              <p:tags r:id="rId3"/>
            </p:custDataLst>
          </p:nvPr>
        </p:nvSpPr>
        <p:spPr>
          <a:xfrm>
            <a:off x="550704" y="1840786"/>
            <a:ext cx="2827615" cy="309563"/>
          </a:xfrm>
          <a:prstGeom prst="rect">
            <a:avLst/>
          </a:prstGeom>
          <a:noFill/>
        </p:spPr>
        <p:txBody>
          <a:bodyPr wrap="none" rtlCol="0" anchor="t"/>
          <a:lstStyle/>
          <a:p>
            <a:pPr marL="0" indent="0">
              <a:lnSpc>
                <a:spcPts val="2435"/>
              </a:lnSpc>
              <a:buNone/>
            </a:pPr>
            <a:r>
              <a:rPr lang="en-US" sz="1950" dirty="0">
                <a:solidFill>
                  <a:srgbClr val="AE8625"/>
                </a:solidFill>
                <a:latin typeface="Constantia" panose="02030602050306030303" charset="0"/>
                <a:ea typeface="Prata" pitchFamily="34" charset="-122"/>
                <a:cs typeface="Constantia" panose="02030602050306030303" charset="0"/>
              </a:rPr>
              <a:t>Human Resources (HR)</a:t>
            </a:r>
          </a:p>
        </p:txBody>
      </p:sp>
      <p:sp>
        <p:nvSpPr>
          <p:cNvPr id="8" name="Text 4"/>
          <p:cNvSpPr/>
          <p:nvPr>
            <p:custDataLst>
              <p:tags r:id="rId4"/>
            </p:custDataLst>
          </p:nvPr>
        </p:nvSpPr>
        <p:spPr>
          <a:xfrm>
            <a:off x="532289" y="2412047"/>
            <a:ext cx="3078956" cy="1267778"/>
          </a:xfrm>
          <a:prstGeom prst="rect">
            <a:avLst/>
          </a:prstGeom>
          <a:noFill/>
        </p:spPr>
        <p:txBody>
          <a:bodyPr wrap="square" rtlCol="0" anchor="t"/>
          <a:lstStyle/>
          <a:p>
            <a:pPr marL="0" indent="0">
              <a:lnSpc>
                <a:spcPts val="2495"/>
              </a:lnSpc>
              <a:buNone/>
            </a:pPr>
            <a:r>
              <a:rPr lang="en-US" sz="1560" dirty="0">
                <a:solidFill>
                  <a:schemeClr val="tx1"/>
                </a:solidFill>
                <a:latin typeface="Constantia" panose="02030602050306030303" charset="0"/>
                <a:ea typeface="Raleway" pitchFamily="34" charset="-122"/>
                <a:cs typeface="Constantia" panose="02030602050306030303" charset="0"/>
              </a:rPr>
              <a:t>HR professionals can use the model to identify employees at risk of burnout and implement targeted interventions.</a:t>
            </a:r>
          </a:p>
        </p:txBody>
      </p:sp>
      <p:sp>
        <p:nvSpPr>
          <p:cNvPr id="9" name="Shape 5"/>
          <p:cNvSpPr/>
          <p:nvPr>
            <p:custDataLst>
              <p:tags r:id="rId5"/>
            </p:custDataLst>
          </p:nvPr>
        </p:nvSpPr>
        <p:spPr>
          <a:xfrm>
            <a:off x="3927237" y="2234605"/>
            <a:ext cx="3474958" cy="2092166"/>
          </a:xfrm>
          <a:prstGeom prst="roundRect">
            <a:avLst>
              <a:gd name="adj" fmla="val 2841"/>
            </a:avLst>
          </a:prstGeom>
          <a:solidFill>
            <a:schemeClr val="bg1">
              <a:lumMod val="85000"/>
            </a:schemeClr>
          </a:solidFill>
        </p:spPr>
      </p:sp>
      <p:sp>
        <p:nvSpPr>
          <p:cNvPr id="10" name="Text 6"/>
          <p:cNvSpPr/>
          <p:nvPr>
            <p:custDataLst>
              <p:tags r:id="rId6"/>
            </p:custDataLst>
          </p:nvPr>
        </p:nvSpPr>
        <p:spPr>
          <a:xfrm>
            <a:off x="4191913" y="2563416"/>
            <a:ext cx="2931795" cy="309563"/>
          </a:xfrm>
          <a:prstGeom prst="rect">
            <a:avLst/>
          </a:prstGeom>
          <a:noFill/>
        </p:spPr>
        <p:txBody>
          <a:bodyPr wrap="none" rtlCol="0" anchor="t"/>
          <a:lstStyle/>
          <a:p>
            <a:pPr marL="0" indent="0">
              <a:lnSpc>
                <a:spcPts val="2435"/>
              </a:lnSpc>
              <a:buNone/>
            </a:pPr>
            <a:r>
              <a:rPr lang="en-US" sz="1950" dirty="0">
                <a:solidFill>
                  <a:srgbClr val="AE8625"/>
                </a:solidFill>
                <a:latin typeface="Constantia" panose="02030602050306030303" charset="0"/>
                <a:ea typeface="Prata" pitchFamily="34" charset="-122"/>
                <a:cs typeface="Constantia" panose="02030602050306030303" charset="0"/>
              </a:rPr>
              <a:t>Managers &amp; Supervisors</a:t>
            </a:r>
          </a:p>
        </p:txBody>
      </p:sp>
      <p:sp>
        <p:nvSpPr>
          <p:cNvPr id="11" name="Text 7"/>
          <p:cNvSpPr/>
          <p:nvPr>
            <p:custDataLst>
              <p:tags r:id="rId7"/>
            </p:custDataLst>
          </p:nvPr>
        </p:nvSpPr>
        <p:spPr>
          <a:xfrm>
            <a:off x="4071898" y="2940367"/>
            <a:ext cx="3078956" cy="1267778"/>
          </a:xfrm>
          <a:prstGeom prst="rect">
            <a:avLst/>
          </a:prstGeom>
          <a:noFill/>
        </p:spPr>
        <p:txBody>
          <a:bodyPr wrap="square" rtlCol="0" anchor="t"/>
          <a:lstStyle/>
          <a:p>
            <a:pPr marL="0" indent="0">
              <a:lnSpc>
                <a:spcPts val="2495"/>
              </a:lnSpc>
              <a:buNone/>
            </a:pPr>
            <a:r>
              <a:rPr lang="en-US" sz="1560" dirty="0">
                <a:solidFill>
                  <a:schemeClr val="tx1"/>
                </a:solidFill>
                <a:latin typeface="Constantia" panose="02030602050306030303" charset="0"/>
                <a:ea typeface="Raleway" pitchFamily="34" charset="-122"/>
                <a:cs typeface="Constantia" panose="02030602050306030303" charset="0"/>
              </a:rPr>
              <a:t>Managers can receive alerts about employees at risk of burnout and provide personalized support</a:t>
            </a:r>
            <a:r>
              <a:rPr lang="en-US" sz="1560" dirty="0">
                <a:solidFill>
                  <a:srgbClr val="CFCBBF"/>
                </a:solidFill>
                <a:latin typeface="Constantia" panose="02030602050306030303" charset="0"/>
                <a:ea typeface="Raleway" pitchFamily="34" charset="-122"/>
                <a:cs typeface="Constantia" panose="02030602050306030303" charset="0"/>
              </a:rPr>
              <a:t>.</a:t>
            </a:r>
          </a:p>
        </p:txBody>
      </p:sp>
      <p:sp>
        <p:nvSpPr>
          <p:cNvPr id="12" name="Shape 8"/>
          <p:cNvSpPr/>
          <p:nvPr>
            <p:custDataLst>
              <p:tags r:id="rId8"/>
            </p:custDataLst>
          </p:nvPr>
        </p:nvSpPr>
        <p:spPr>
          <a:xfrm>
            <a:off x="7519551" y="3232190"/>
            <a:ext cx="3474958" cy="2092166"/>
          </a:xfrm>
          <a:prstGeom prst="roundRect">
            <a:avLst>
              <a:gd name="adj" fmla="val 2841"/>
            </a:avLst>
          </a:prstGeom>
          <a:solidFill>
            <a:schemeClr val="bg1">
              <a:lumMod val="85000"/>
            </a:schemeClr>
          </a:solidFill>
        </p:spPr>
      </p:sp>
      <p:sp>
        <p:nvSpPr>
          <p:cNvPr id="13" name="Text 9"/>
          <p:cNvSpPr/>
          <p:nvPr>
            <p:custDataLst>
              <p:tags r:id="rId9"/>
            </p:custDataLst>
          </p:nvPr>
        </p:nvSpPr>
        <p:spPr>
          <a:xfrm>
            <a:off x="7718187" y="3501946"/>
            <a:ext cx="2782848" cy="309563"/>
          </a:xfrm>
          <a:prstGeom prst="rect">
            <a:avLst/>
          </a:prstGeom>
          <a:noFill/>
        </p:spPr>
        <p:txBody>
          <a:bodyPr wrap="none" rtlCol="0" anchor="t"/>
          <a:lstStyle/>
          <a:p>
            <a:pPr marL="0" indent="0">
              <a:lnSpc>
                <a:spcPts val="2435"/>
              </a:lnSpc>
              <a:buNone/>
            </a:pPr>
            <a:r>
              <a:rPr lang="en-US" sz="1950" dirty="0">
                <a:solidFill>
                  <a:srgbClr val="AE8625"/>
                </a:solidFill>
                <a:latin typeface="Constantia" panose="02030602050306030303" charset="0"/>
                <a:ea typeface="Prata" pitchFamily="34" charset="-122"/>
                <a:cs typeface="Constantia" panose="02030602050306030303" charset="0"/>
              </a:rPr>
              <a:t>Employees Themselves</a:t>
            </a:r>
          </a:p>
        </p:txBody>
      </p:sp>
      <p:sp>
        <p:nvSpPr>
          <p:cNvPr id="14" name="Text 10"/>
          <p:cNvSpPr/>
          <p:nvPr>
            <p:custDataLst>
              <p:tags r:id="rId10"/>
            </p:custDataLst>
          </p:nvPr>
        </p:nvSpPr>
        <p:spPr>
          <a:xfrm>
            <a:off x="7718187" y="3948112"/>
            <a:ext cx="3078956" cy="1267778"/>
          </a:xfrm>
          <a:prstGeom prst="rect">
            <a:avLst/>
          </a:prstGeom>
          <a:noFill/>
        </p:spPr>
        <p:txBody>
          <a:bodyPr wrap="square" rtlCol="0" anchor="t"/>
          <a:lstStyle/>
          <a:p>
            <a:pPr marL="0" indent="0">
              <a:lnSpc>
                <a:spcPts val="2495"/>
              </a:lnSpc>
              <a:buNone/>
            </a:pPr>
            <a:r>
              <a:rPr lang="en-US" sz="1560" dirty="0">
                <a:solidFill>
                  <a:schemeClr val="tx1"/>
                </a:solidFill>
                <a:latin typeface="Constantia" panose="02030602050306030303" charset="0"/>
                <a:ea typeface="Raleway" pitchFamily="34" charset="-122"/>
                <a:cs typeface="Constantia" panose="02030602050306030303" charset="0"/>
              </a:rPr>
              <a:t>Employees can benefit from the model by receiving personalized recommendations and resources to manage stress.</a:t>
            </a:r>
          </a:p>
        </p:txBody>
      </p:sp>
      <p:sp>
        <p:nvSpPr>
          <p:cNvPr id="15" name="Shape 11"/>
          <p:cNvSpPr/>
          <p:nvPr>
            <p:custDataLst>
              <p:tags r:id="rId11"/>
            </p:custDataLst>
          </p:nvPr>
        </p:nvSpPr>
        <p:spPr>
          <a:xfrm>
            <a:off x="254913" y="5516007"/>
            <a:ext cx="10820995" cy="1141333"/>
          </a:xfrm>
          <a:prstGeom prst="roundRect">
            <a:avLst>
              <a:gd name="adj" fmla="val 5207"/>
            </a:avLst>
          </a:prstGeom>
          <a:solidFill>
            <a:schemeClr val="bg1">
              <a:lumMod val="85000"/>
            </a:schemeClr>
          </a:solidFill>
        </p:spPr>
      </p:sp>
      <p:sp>
        <p:nvSpPr>
          <p:cNvPr id="16" name="Text 12"/>
          <p:cNvSpPr/>
          <p:nvPr>
            <p:custDataLst>
              <p:tags r:id="rId12"/>
            </p:custDataLst>
          </p:nvPr>
        </p:nvSpPr>
        <p:spPr>
          <a:xfrm>
            <a:off x="423704" y="5594628"/>
            <a:ext cx="4127183" cy="309563"/>
          </a:xfrm>
          <a:prstGeom prst="rect">
            <a:avLst/>
          </a:prstGeom>
          <a:noFill/>
        </p:spPr>
        <p:txBody>
          <a:bodyPr wrap="none" rtlCol="0" anchor="t"/>
          <a:lstStyle/>
          <a:p>
            <a:pPr marL="0" indent="0">
              <a:lnSpc>
                <a:spcPts val="2435"/>
              </a:lnSpc>
              <a:buNone/>
            </a:pPr>
            <a:r>
              <a:rPr lang="en-US" sz="1950" dirty="0">
                <a:solidFill>
                  <a:srgbClr val="AE8625"/>
                </a:solidFill>
                <a:latin typeface="Constantia" panose="02030602050306030303" charset="0"/>
                <a:ea typeface="Prata" pitchFamily="34" charset="-122"/>
                <a:cs typeface="Constantia" panose="02030602050306030303" charset="0"/>
              </a:rPr>
              <a:t>Occupational Health Professionals</a:t>
            </a:r>
          </a:p>
        </p:txBody>
      </p:sp>
      <p:sp>
        <p:nvSpPr>
          <p:cNvPr id="17" name="Text 13"/>
          <p:cNvSpPr/>
          <p:nvPr>
            <p:custDataLst>
              <p:tags r:id="rId13"/>
            </p:custDataLst>
          </p:nvPr>
        </p:nvSpPr>
        <p:spPr>
          <a:xfrm>
            <a:off x="532289" y="6102390"/>
            <a:ext cx="10424993" cy="316944"/>
          </a:xfrm>
          <a:prstGeom prst="rect">
            <a:avLst/>
          </a:prstGeom>
          <a:noFill/>
        </p:spPr>
        <p:txBody>
          <a:bodyPr wrap="none" rtlCol="0" anchor="t"/>
          <a:lstStyle/>
          <a:p>
            <a:pPr marL="0" indent="0">
              <a:lnSpc>
                <a:spcPts val="2495"/>
              </a:lnSpc>
              <a:buNone/>
            </a:pPr>
            <a:r>
              <a:rPr lang="en-US" sz="1560" dirty="0">
                <a:solidFill>
                  <a:schemeClr val="tx1"/>
                </a:solidFill>
                <a:latin typeface="Constantia" panose="02030602050306030303" charset="0"/>
                <a:ea typeface="Raleway" pitchFamily="34" charset="-122"/>
                <a:cs typeface="Constantia" panose="02030602050306030303" charset="0"/>
              </a:rPr>
              <a:t>These professionals focus on the health and safety of employees in the workplace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38150" y="690880"/>
            <a:ext cx="1263015" cy="368300"/>
          </a:xfrm>
          <a:prstGeom prst="rect">
            <a:avLst/>
          </a:prstGeom>
          <a:noFill/>
        </p:spPr>
        <p:txBody>
          <a:bodyPr wrap="square" rtlCol="0">
            <a:spAutoFit/>
          </a:bodyPr>
          <a:lstStyle/>
          <a:p>
            <a:endParaRPr lang="en-US"/>
          </a:p>
        </p:txBody>
      </p:sp>
      <p:sp>
        <p:nvSpPr>
          <p:cNvPr id="6" name="Text 2"/>
          <p:cNvSpPr/>
          <p:nvPr>
            <p:custDataLst>
              <p:tags r:id="rId1"/>
            </p:custDataLst>
          </p:nvPr>
        </p:nvSpPr>
        <p:spPr>
          <a:xfrm>
            <a:off x="3404235" y="477520"/>
            <a:ext cx="5982335" cy="207010"/>
          </a:xfrm>
          <a:prstGeom prst="rect">
            <a:avLst/>
          </a:prstGeom>
          <a:noFill/>
        </p:spPr>
        <p:txBody>
          <a:bodyPr wrap="none" rtlCol="0" anchor="t"/>
          <a:lstStyle/>
          <a:p>
            <a:pPr marL="0" indent="0">
              <a:lnSpc>
                <a:spcPts val="4805"/>
              </a:lnSpc>
              <a:buNone/>
            </a:pPr>
            <a:r>
              <a:rPr lang="en-US" sz="3200" dirty="0">
                <a:solidFill>
                  <a:schemeClr val="tx1"/>
                </a:solidFill>
                <a:latin typeface="Constantia" panose="02030602050306030303" charset="0"/>
                <a:ea typeface="Prata" pitchFamily="34" charset="-122"/>
                <a:cs typeface="Constantia" panose="02030602050306030303" charset="0"/>
              </a:rPr>
              <a:t>Our Solution and Value Proposition</a:t>
            </a:r>
          </a:p>
        </p:txBody>
      </p:sp>
      <p:pic>
        <p:nvPicPr>
          <p:cNvPr id="7" name="Image 2" descr="preencoded.png"/>
          <p:cNvPicPr>
            <a:picLocks noChangeAspect="1"/>
          </p:cNvPicPr>
          <p:nvPr>
            <p:custDataLst>
              <p:tags r:id="rId2"/>
            </p:custDataLst>
          </p:nvPr>
        </p:nvPicPr>
        <p:blipFill>
          <a:blip r:embed="rId15"/>
          <a:stretch>
            <a:fillRect/>
          </a:stretch>
        </p:blipFill>
        <p:spPr>
          <a:xfrm>
            <a:off x="1701165" y="910590"/>
            <a:ext cx="701675" cy="788035"/>
          </a:xfrm>
          <a:prstGeom prst="rect">
            <a:avLst/>
          </a:prstGeom>
        </p:spPr>
      </p:pic>
      <p:sp>
        <p:nvSpPr>
          <p:cNvPr id="8" name="Text 3"/>
          <p:cNvSpPr/>
          <p:nvPr>
            <p:custDataLst>
              <p:tags r:id="rId3"/>
            </p:custDataLst>
          </p:nvPr>
        </p:nvSpPr>
        <p:spPr>
          <a:xfrm>
            <a:off x="2699385" y="1117600"/>
            <a:ext cx="1754505" cy="103505"/>
          </a:xfrm>
          <a:prstGeom prst="rect">
            <a:avLst/>
          </a:prstGeom>
          <a:noFill/>
        </p:spPr>
        <p:txBody>
          <a:bodyPr wrap="none" rtlCol="0" anchor="t"/>
          <a:lstStyle/>
          <a:p>
            <a:pPr marL="0" indent="0" algn="l">
              <a:lnSpc>
                <a:spcPts val="2405"/>
              </a:lnSpc>
              <a:buNone/>
            </a:pPr>
            <a:r>
              <a:rPr lang="en-US" sz="2400" dirty="0">
                <a:solidFill>
                  <a:srgbClr val="AE8625"/>
                </a:solidFill>
                <a:latin typeface="Constantia" panose="02030602050306030303" charset="0"/>
                <a:ea typeface="Prata" pitchFamily="34" charset="-122"/>
                <a:cs typeface="Constantia" panose="02030602050306030303" charset="0"/>
              </a:rPr>
              <a:t>Data Collection</a:t>
            </a:r>
          </a:p>
        </p:txBody>
      </p:sp>
      <p:sp>
        <p:nvSpPr>
          <p:cNvPr id="9" name="Text 4"/>
          <p:cNvSpPr/>
          <p:nvPr>
            <p:custDataLst>
              <p:tags r:id="rId4"/>
            </p:custDataLst>
          </p:nvPr>
        </p:nvSpPr>
        <p:spPr>
          <a:xfrm>
            <a:off x="2719070" y="1587500"/>
            <a:ext cx="6754495" cy="227965"/>
          </a:xfrm>
          <a:prstGeom prst="rect">
            <a:avLst/>
          </a:prstGeom>
          <a:noFill/>
        </p:spPr>
        <p:txBody>
          <a:bodyPr wrap="none" rtlCol="0" anchor="t"/>
          <a:lstStyle/>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We collect relevant data from various sources, such as employee surveys, </a:t>
            </a:r>
          </a:p>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performance reviews, and HR systems.</a:t>
            </a:r>
          </a:p>
        </p:txBody>
      </p:sp>
      <p:pic>
        <p:nvPicPr>
          <p:cNvPr id="10" name="Image 3" descr="preencoded.png"/>
          <p:cNvPicPr>
            <a:picLocks noChangeAspect="1"/>
          </p:cNvPicPr>
          <p:nvPr>
            <p:custDataLst>
              <p:tags r:id="rId5"/>
            </p:custDataLst>
          </p:nvPr>
        </p:nvPicPr>
        <p:blipFill>
          <a:blip r:embed="rId16"/>
          <a:stretch>
            <a:fillRect/>
          </a:stretch>
        </p:blipFill>
        <p:spPr>
          <a:xfrm>
            <a:off x="1701165" y="2473325"/>
            <a:ext cx="701675" cy="788035"/>
          </a:xfrm>
          <a:prstGeom prst="rect">
            <a:avLst/>
          </a:prstGeom>
        </p:spPr>
      </p:pic>
      <p:sp>
        <p:nvSpPr>
          <p:cNvPr id="11" name="Text 5"/>
          <p:cNvSpPr/>
          <p:nvPr>
            <p:custDataLst>
              <p:tags r:id="rId6"/>
            </p:custDataLst>
          </p:nvPr>
        </p:nvSpPr>
        <p:spPr>
          <a:xfrm>
            <a:off x="2766060" y="2473325"/>
            <a:ext cx="1754505" cy="103505"/>
          </a:xfrm>
          <a:prstGeom prst="rect">
            <a:avLst/>
          </a:prstGeom>
          <a:noFill/>
        </p:spPr>
        <p:txBody>
          <a:bodyPr wrap="none" rtlCol="0" anchor="t"/>
          <a:lstStyle/>
          <a:p>
            <a:pPr marL="0" indent="0" algn="l">
              <a:lnSpc>
                <a:spcPts val="2405"/>
              </a:lnSpc>
              <a:buNone/>
            </a:pPr>
            <a:r>
              <a:rPr lang="en-US" sz="2800" dirty="0">
                <a:solidFill>
                  <a:srgbClr val="AE8625"/>
                </a:solidFill>
                <a:latin typeface="Constantia" panose="02030602050306030303" charset="0"/>
                <a:ea typeface="Prata" pitchFamily="34" charset="-122"/>
                <a:cs typeface="Constantia" panose="02030602050306030303" charset="0"/>
              </a:rPr>
              <a:t>Model Training</a:t>
            </a:r>
          </a:p>
        </p:txBody>
      </p:sp>
      <p:sp>
        <p:nvSpPr>
          <p:cNvPr id="12" name="Text 6"/>
          <p:cNvSpPr/>
          <p:nvPr>
            <p:custDataLst>
              <p:tags r:id="rId7"/>
            </p:custDataLst>
          </p:nvPr>
        </p:nvSpPr>
        <p:spPr>
          <a:xfrm>
            <a:off x="2766060" y="2921000"/>
            <a:ext cx="6754495" cy="85090"/>
          </a:xfrm>
          <a:prstGeom prst="rect">
            <a:avLst/>
          </a:prstGeom>
          <a:noFill/>
        </p:spPr>
        <p:txBody>
          <a:bodyPr wrap="none" rtlCol="0" anchor="t"/>
          <a:lstStyle/>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We train a machine learning model using this data to</a:t>
            </a:r>
          </a:p>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 identify patterns and predict burnout risk</a:t>
            </a:r>
            <a:r>
              <a:rPr lang="en-US" sz="1000" dirty="0">
                <a:solidFill>
                  <a:srgbClr val="CFCBBF"/>
                </a:solidFill>
                <a:latin typeface="Constantia" panose="02030602050306030303" charset="0"/>
                <a:ea typeface="Raleway" pitchFamily="34" charset="-122"/>
                <a:cs typeface="Constantia" panose="02030602050306030303" charset="0"/>
              </a:rPr>
              <a:t>.</a:t>
            </a:r>
          </a:p>
        </p:txBody>
      </p:sp>
      <p:pic>
        <p:nvPicPr>
          <p:cNvPr id="13" name="Image 4" descr="preencoded.png"/>
          <p:cNvPicPr>
            <a:picLocks noChangeAspect="1"/>
          </p:cNvPicPr>
          <p:nvPr>
            <p:custDataLst>
              <p:tags r:id="rId8"/>
            </p:custDataLst>
          </p:nvPr>
        </p:nvPicPr>
        <p:blipFill>
          <a:blip r:embed="rId17"/>
          <a:stretch>
            <a:fillRect/>
          </a:stretch>
        </p:blipFill>
        <p:spPr>
          <a:xfrm>
            <a:off x="1701165" y="4036060"/>
            <a:ext cx="701675" cy="788035"/>
          </a:xfrm>
          <a:prstGeom prst="rect">
            <a:avLst/>
          </a:prstGeom>
        </p:spPr>
      </p:pic>
      <p:sp>
        <p:nvSpPr>
          <p:cNvPr id="14" name="Text 7"/>
          <p:cNvSpPr/>
          <p:nvPr>
            <p:custDataLst>
              <p:tags r:id="rId9"/>
            </p:custDataLst>
          </p:nvPr>
        </p:nvSpPr>
        <p:spPr>
          <a:xfrm>
            <a:off x="2766060" y="3977005"/>
            <a:ext cx="1795145" cy="103505"/>
          </a:xfrm>
          <a:prstGeom prst="rect">
            <a:avLst/>
          </a:prstGeom>
          <a:noFill/>
        </p:spPr>
        <p:txBody>
          <a:bodyPr wrap="none" rtlCol="0" anchor="t"/>
          <a:lstStyle/>
          <a:p>
            <a:pPr marL="0" indent="0" algn="l">
              <a:lnSpc>
                <a:spcPts val="2405"/>
              </a:lnSpc>
              <a:buNone/>
            </a:pPr>
            <a:r>
              <a:rPr lang="en-US" sz="2800" dirty="0">
                <a:solidFill>
                  <a:srgbClr val="AE8625"/>
                </a:solidFill>
                <a:latin typeface="Constantia" panose="02030602050306030303" charset="0"/>
                <a:ea typeface="Prata" pitchFamily="34" charset="-122"/>
                <a:cs typeface="Constantia" panose="02030602050306030303" charset="0"/>
              </a:rPr>
              <a:t>Real-time Monitoring</a:t>
            </a:r>
          </a:p>
        </p:txBody>
      </p:sp>
      <p:sp>
        <p:nvSpPr>
          <p:cNvPr id="15" name="Text 8"/>
          <p:cNvSpPr/>
          <p:nvPr>
            <p:custDataLst>
              <p:tags r:id="rId10"/>
            </p:custDataLst>
          </p:nvPr>
        </p:nvSpPr>
        <p:spPr>
          <a:xfrm>
            <a:off x="2838450" y="4408805"/>
            <a:ext cx="6753860" cy="340995"/>
          </a:xfrm>
          <a:prstGeom prst="rect">
            <a:avLst/>
          </a:prstGeom>
          <a:noFill/>
        </p:spPr>
        <p:txBody>
          <a:bodyPr wrap="none" rtlCol="0" anchor="t"/>
          <a:lstStyle/>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The model provides real-time predictions, </a:t>
            </a:r>
          </a:p>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allowing for timely intervention and support.</a:t>
            </a:r>
          </a:p>
        </p:txBody>
      </p:sp>
      <p:pic>
        <p:nvPicPr>
          <p:cNvPr id="16" name="Image 5" descr="preencoded.png"/>
          <p:cNvPicPr>
            <a:picLocks noChangeAspect="1"/>
          </p:cNvPicPr>
          <p:nvPr>
            <p:custDataLst>
              <p:tags r:id="rId11"/>
            </p:custDataLst>
          </p:nvPr>
        </p:nvPicPr>
        <p:blipFill>
          <a:blip r:embed="rId18"/>
          <a:stretch>
            <a:fillRect/>
          </a:stretch>
        </p:blipFill>
        <p:spPr>
          <a:xfrm>
            <a:off x="1701165" y="5598795"/>
            <a:ext cx="701675" cy="788035"/>
          </a:xfrm>
          <a:prstGeom prst="rect">
            <a:avLst/>
          </a:prstGeom>
        </p:spPr>
      </p:pic>
      <p:sp>
        <p:nvSpPr>
          <p:cNvPr id="17" name="Text 9"/>
          <p:cNvSpPr/>
          <p:nvPr>
            <p:custDataLst>
              <p:tags r:id="rId12"/>
            </p:custDataLst>
          </p:nvPr>
        </p:nvSpPr>
        <p:spPr>
          <a:xfrm>
            <a:off x="2766060" y="5587365"/>
            <a:ext cx="1789430" cy="103505"/>
          </a:xfrm>
          <a:prstGeom prst="rect">
            <a:avLst/>
          </a:prstGeom>
          <a:noFill/>
        </p:spPr>
        <p:txBody>
          <a:bodyPr wrap="none" rtlCol="0" anchor="t"/>
          <a:lstStyle/>
          <a:p>
            <a:pPr marL="0" indent="0" algn="l">
              <a:lnSpc>
                <a:spcPts val="2405"/>
              </a:lnSpc>
              <a:buNone/>
            </a:pPr>
            <a:r>
              <a:rPr lang="en-US" sz="2800" dirty="0">
                <a:solidFill>
                  <a:srgbClr val="AE8625"/>
                </a:solidFill>
                <a:latin typeface="Constantia" panose="02030602050306030303" charset="0"/>
                <a:ea typeface="Prata" pitchFamily="34" charset="-122"/>
                <a:cs typeface="Constantia" panose="02030602050306030303" charset="0"/>
              </a:rPr>
              <a:t>Personalized Insights</a:t>
            </a:r>
          </a:p>
        </p:txBody>
      </p:sp>
      <p:sp>
        <p:nvSpPr>
          <p:cNvPr id="18" name="Text 10"/>
          <p:cNvSpPr/>
          <p:nvPr>
            <p:custDataLst>
              <p:tags r:id="rId13"/>
            </p:custDataLst>
          </p:nvPr>
        </p:nvSpPr>
        <p:spPr>
          <a:xfrm>
            <a:off x="2766060" y="5953760"/>
            <a:ext cx="6754495" cy="85090"/>
          </a:xfrm>
          <a:prstGeom prst="rect">
            <a:avLst/>
          </a:prstGeom>
          <a:noFill/>
        </p:spPr>
        <p:txBody>
          <a:bodyPr wrap="none" rtlCol="0" anchor="t"/>
          <a:lstStyle/>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The model generates personalized recommendations</a:t>
            </a:r>
          </a:p>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 for employees and managers to address specific risk factors.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dirty="0">
                <a:solidFill>
                  <a:srgbClr val="8E6C00"/>
                </a:solidFill>
                <a:latin typeface="Constantia" panose="02030602050306030303" charset="0"/>
                <a:ea typeface="+mj-lt"/>
                <a:cs typeface="Constantia" panose="02030602050306030303" charset="0"/>
              </a:rPr>
              <a:t>Customization and Personalization of the Employee Burnout Prediction Project</a:t>
            </a:r>
          </a:p>
        </p:txBody>
      </p:sp>
      <p:sp>
        <p:nvSpPr>
          <p:cNvPr id="3" name="Content Placeholder 2"/>
          <p:cNvSpPr>
            <a:spLocks noGrp="1"/>
          </p:cNvSpPr>
          <p:nvPr>
            <p:ph idx="1"/>
          </p:nvPr>
        </p:nvSpPr>
        <p:spPr>
          <a:xfrm>
            <a:off x="528955" y="1356360"/>
            <a:ext cx="6758305" cy="2334895"/>
          </a:xfrm>
        </p:spPr>
        <p:txBody>
          <a:bodyPr>
            <a:normAutofit/>
          </a:bodyPr>
          <a:lstStyle/>
          <a:p>
            <a:pPr marL="305435" indent="-305435"/>
            <a:r>
              <a:rPr lang="en-US" sz="1200" dirty="0">
                <a:latin typeface="Constantia" panose="02030602050306030303" charset="0"/>
                <a:ea typeface="+mn-lt"/>
                <a:cs typeface="Constantia" panose="02030602050306030303" charset="0"/>
              </a:rPr>
              <a:t>Comprehensive Knowledge of Context </a:t>
            </a:r>
          </a:p>
          <a:p>
            <a:pPr marL="305435" indent="-305435"/>
            <a:r>
              <a:rPr lang="en-US" sz="1200" dirty="0">
                <a:latin typeface="Constantia" panose="02030602050306030303" charset="0"/>
                <a:ea typeface="+mn-lt"/>
                <a:cs typeface="Constantia" panose="02030602050306030303" charset="0"/>
              </a:rPr>
              <a:t>Advanced Methods for Processing Data </a:t>
            </a:r>
          </a:p>
          <a:p>
            <a:pPr marL="305435" indent="-305435"/>
            <a:r>
              <a:rPr lang="en-US" sz="1200" dirty="0">
                <a:latin typeface="Constantia" panose="02030602050306030303" charset="0"/>
                <a:ea typeface="+mn-lt"/>
                <a:cs typeface="Constantia" panose="02030602050306030303" charset="0"/>
              </a:rPr>
              <a:t>Choosing and Customizing a Model</a:t>
            </a:r>
          </a:p>
          <a:p>
            <a:pPr marL="305435" indent="-305435"/>
            <a:r>
              <a:rPr lang="en-US" sz="1200" dirty="0">
                <a:latin typeface="Constantia" panose="02030602050306030303" charset="0"/>
                <a:ea typeface="+mn-lt"/>
                <a:cs typeface="Constantia" panose="02030602050306030303" charset="0"/>
              </a:rPr>
              <a:t>Including Psychological Aspects </a:t>
            </a:r>
            <a:endParaRPr lang="en-US" sz="1200" dirty="0">
              <a:latin typeface="Constantia" panose="02030602050306030303" charset="0"/>
              <a:cs typeface="Constantia" panose="02030602050306030303" charset="0"/>
            </a:endParaRPr>
          </a:p>
          <a:p>
            <a:pPr marL="305435" indent="-305435"/>
            <a:r>
              <a:rPr lang="en-US" sz="1200" dirty="0">
                <a:latin typeface="Constantia" panose="02030602050306030303" charset="0"/>
                <a:ea typeface="+mn-lt"/>
                <a:cs typeface="Constantia" panose="02030602050306030303" charset="0"/>
              </a:rPr>
              <a:t>Framework for Continuous Improvement</a:t>
            </a:r>
            <a:endParaRPr lang="en-US" dirty="0">
              <a:latin typeface="Constantia" panose="02030602050306030303" charset="0"/>
              <a:cs typeface="Constantia" panose="02030602050306030303" charset="0"/>
            </a:endParaRPr>
          </a:p>
          <a:p>
            <a:pPr marL="305435" indent="-305435"/>
            <a:endParaRPr lang="en-US" dirty="0">
              <a:latin typeface="Constantia" panose="02030602050306030303" charset="0"/>
              <a:cs typeface="Constantia" panose="02030602050306030303" charset="0"/>
            </a:endParaRPr>
          </a:p>
        </p:txBody>
      </p:sp>
      <p:sp>
        <p:nvSpPr>
          <p:cNvPr id="39" name="Text 2"/>
          <p:cNvSpPr/>
          <p:nvPr>
            <p:custDataLst>
              <p:tags r:id="rId1"/>
            </p:custDataLst>
          </p:nvPr>
        </p:nvSpPr>
        <p:spPr>
          <a:xfrm>
            <a:off x="498475" y="317944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Variable 1</a:t>
            </a:r>
          </a:p>
        </p:txBody>
      </p:sp>
      <p:sp>
        <p:nvSpPr>
          <p:cNvPr id="40" name="Text 3"/>
          <p:cNvSpPr/>
          <p:nvPr>
            <p:custDataLst>
              <p:tags r:id="rId2"/>
            </p:custDataLst>
          </p:nvPr>
        </p:nvSpPr>
        <p:spPr>
          <a:xfrm>
            <a:off x="4167505" y="3179445"/>
            <a:ext cx="1594485"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Variable 2</a:t>
            </a:r>
          </a:p>
        </p:txBody>
      </p:sp>
      <p:sp>
        <p:nvSpPr>
          <p:cNvPr id="41" name="Text 4"/>
          <p:cNvSpPr/>
          <p:nvPr>
            <p:custDataLst>
              <p:tags r:id="rId3"/>
            </p:custDataLst>
          </p:nvPr>
        </p:nvSpPr>
        <p:spPr>
          <a:xfrm>
            <a:off x="8467090" y="329628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Variable 3</a:t>
            </a:r>
          </a:p>
        </p:txBody>
      </p:sp>
      <p:sp>
        <p:nvSpPr>
          <p:cNvPr id="42" name="Text 6"/>
          <p:cNvSpPr/>
          <p:nvPr>
            <p:custDataLst>
              <p:tags r:id="rId4"/>
            </p:custDataLst>
          </p:nvPr>
        </p:nvSpPr>
        <p:spPr>
          <a:xfrm>
            <a:off x="498475" y="388556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Data Sources</a:t>
            </a:r>
          </a:p>
        </p:txBody>
      </p:sp>
      <p:sp>
        <p:nvSpPr>
          <p:cNvPr id="43" name="Text 7"/>
          <p:cNvSpPr/>
          <p:nvPr>
            <p:custDataLst>
              <p:tags r:id="rId5"/>
            </p:custDataLst>
          </p:nvPr>
        </p:nvSpPr>
        <p:spPr>
          <a:xfrm>
            <a:off x="4088765" y="3885565"/>
            <a:ext cx="1751965"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Model Parameters</a:t>
            </a:r>
          </a:p>
        </p:txBody>
      </p:sp>
      <p:sp>
        <p:nvSpPr>
          <p:cNvPr id="44" name="Text 8"/>
          <p:cNvSpPr/>
          <p:nvPr>
            <p:custDataLst>
              <p:tags r:id="rId6"/>
            </p:custDataLst>
          </p:nvPr>
        </p:nvSpPr>
        <p:spPr>
          <a:xfrm>
            <a:off x="8467090" y="3944620"/>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Intervention Strategies</a:t>
            </a:r>
          </a:p>
        </p:txBody>
      </p:sp>
      <p:sp>
        <p:nvSpPr>
          <p:cNvPr id="45" name="Text 9"/>
          <p:cNvSpPr/>
          <p:nvPr>
            <p:custDataLst>
              <p:tags r:id="rId7"/>
            </p:custDataLst>
          </p:nvPr>
        </p:nvSpPr>
        <p:spPr>
          <a:xfrm>
            <a:off x="498475" y="4592320"/>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Employee Surveys</a:t>
            </a:r>
          </a:p>
        </p:txBody>
      </p:sp>
      <p:sp>
        <p:nvSpPr>
          <p:cNvPr id="46" name="Text 10"/>
          <p:cNvSpPr/>
          <p:nvPr>
            <p:custDataLst>
              <p:tags r:id="rId8"/>
            </p:custDataLst>
          </p:nvPr>
        </p:nvSpPr>
        <p:spPr>
          <a:xfrm>
            <a:off x="4123055" y="467042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Algorithm Tuning</a:t>
            </a:r>
          </a:p>
        </p:txBody>
      </p:sp>
      <p:sp>
        <p:nvSpPr>
          <p:cNvPr id="47" name="Text 11"/>
          <p:cNvSpPr/>
          <p:nvPr>
            <p:custDataLst>
              <p:tags r:id="rId9"/>
            </p:custDataLst>
          </p:nvPr>
        </p:nvSpPr>
        <p:spPr>
          <a:xfrm>
            <a:off x="8514715" y="467042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Stress Management Programs</a:t>
            </a:r>
          </a:p>
        </p:txBody>
      </p:sp>
      <p:sp>
        <p:nvSpPr>
          <p:cNvPr id="48" name="Text 13"/>
          <p:cNvSpPr/>
          <p:nvPr>
            <p:custDataLst>
              <p:tags r:id="rId10"/>
            </p:custDataLst>
          </p:nvPr>
        </p:nvSpPr>
        <p:spPr>
          <a:xfrm>
            <a:off x="498475" y="529907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Performance Metrics</a:t>
            </a:r>
          </a:p>
        </p:txBody>
      </p:sp>
      <p:sp>
        <p:nvSpPr>
          <p:cNvPr id="49" name="Text 14"/>
          <p:cNvSpPr/>
          <p:nvPr>
            <p:custDataLst>
              <p:tags r:id="rId11"/>
            </p:custDataLst>
          </p:nvPr>
        </p:nvSpPr>
        <p:spPr>
          <a:xfrm>
            <a:off x="4123055" y="539559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Feature Selection</a:t>
            </a:r>
          </a:p>
        </p:txBody>
      </p:sp>
      <p:sp>
        <p:nvSpPr>
          <p:cNvPr id="50" name="Text 15"/>
          <p:cNvSpPr/>
          <p:nvPr>
            <p:custDataLst>
              <p:tags r:id="rId12"/>
            </p:custDataLst>
          </p:nvPr>
        </p:nvSpPr>
        <p:spPr>
          <a:xfrm>
            <a:off x="8514715" y="5396230"/>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Wellness Initiatives</a:t>
            </a:r>
          </a:p>
        </p:txBody>
      </p:sp>
      <p:sp>
        <p:nvSpPr>
          <p:cNvPr id="51" name="Text 16"/>
          <p:cNvSpPr/>
          <p:nvPr>
            <p:custDataLst>
              <p:tags r:id="rId13"/>
            </p:custDataLst>
          </p:nvPr>
        </p:nvSpPr>
        <p:spPr>
          <a:xfrm>
            <a:off x="498475" y="600519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HR System Data</a:t>
            </a:r>
          </a:p>
        </p:txBody>
      </p:sp>
      <p:sp>
        <p:nvSpPr>
          <p:cNvPr id="52" name="Text 17"/>
          <p:cNvSpPr/>
          <p:nvPr>
            <p:custDataLst>
              <p:tags r:id="rId14"/>
            </p:custDataLst>
          </p:nvPr>
        </p:nvSpPr>
        <p:spPr>
          <a:xfrm>
            <a:off x="4218305" y="600519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Model Validation</a:t>
            </a:r>
          </a:p>
        </p:txBody>
      </p:sp>
      <p:sp>
        <p:nvSpPr>
          <p:cNvPr id="53" name="Text 18"/>
          <p:cNvSpPr/>
          <p:nvPr>
            <p:custDataLst>
              <p:tags r:id="rId15"/>
            </p:custDataLst>
          </p:nvPr>
        </p:nvSpPr>
        <p:spPr>
          <a:xfrm>
            <a:off x="8514715" y="616140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Employee Support Groups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custDataLst>
              <p:tags r:id="rId1"/>
            </p:custDataLst>
          </p:nvPr>
        </p:nvSpPr>
        <p:spPr>
          <a:xfrm>
            <a:off x="706755" y="636905"/>
            <a:ext cx="5652770" cy="534670"/>
          </a:xfrm>
          <a:prstGeom prst="rect">
            <a:avLst/>
          </a:prstGeom>
          <a:noFill/>
        </p:spPr>
        <p:txBody>
          <a:bodyPr wrap="none" rtlCol="0" anchor="t"/>
          <a:lstStyle/>
          <a:p>
            <a:pPr marL="0" indent="0">
              <a:lnSpc>
                <a:spcPts val="6075"/>
              </a:lnSpc>
              <a:buNone/>
            </a:pPr>
            <a:r>
              <a:rPr lang="en-US" sz="4800" dirty="0">
                <a:solidFill>
                  <a:srgbClr val="AE8625"/>
                </a:solidFill>
                <a:latin typeface="Constantia" panose="02030602050306030303" charset="0"/>
                <a:ea typeface="Prata" pitchFamily="34" charset="-122"/>
                <a:cs typeface="Constantia" panose="02030602050306030303" charset="0"/>
              </a:rPr>
              <a:t>Modeling</a:t>
            </a:r>
          </a:p>
        </p:txBody>
      </p:sp>
      <p:pic>
        <p:nvPicPr>
          <p:cNvPr id="7" name="Image 2" descr="preencoded.png"/>
          <p:cNvPicPr>
            <a:picLocks noChangeAspect="1"/>
          </p:cNvPicPr>
          <p:nvPr>
            <p:custDataLst>
              <p:tags r:id="rId2"/>
            </p:custDataLst>
          </p:nvPr>
        </p:nvPicPr>
        <p:blipFill>
          <a:blip r:embed="rId15"/>
          <a:stretch>
            <a:fillRect/>
          </a:stretch>
        </p:blipFill>
        <p:spPr>
          <a:xfrm>
            <a:off x="218440" y="1572895"/>
            <a:ext cx="339090" cy="339090"/>
          </a:xfrm>
          <a:prstGeom prst="rect">
            <a:avLst/>
          </a:prstGeom>
        </p:spPr>
      </p:pic>
      <p:sp>
        <p:nvSpPr>
          <p:cNvPr id="8" name="Text 3"/>
          <p:cNvSpPr/>
          <p:nvPr>
            <p:custDataLst>
              <p:tags r:id="rId3"/>
            </p:custDataLst>
          </p:nvPr>
        </p:nvSpPr>
        <p:spPr>
          <a:xfrm>
            <a:off x="447040" y="2277745"/>
            <a:ext cx="2826385" cy="267335"/>
          </a:xfrm>
          <a:prstGeom prst="rect">
            <a:avLst/>
          </a:prstGeom>
          <a:noFill/>
        </p:spPr>
        <p:txBody>
          <a:bodyPr wrap="none" rtlCol="0" anchor="t"/>
          <a:lstStyle/>
          <a:p>
            <a:pPr marL="0" indent="0" algn="l">
              <a:lnSpc>
                <a:spcPts val="3040"/>
              </a:lnSpc>
              <a:buNone/>
            </a:pPr>
            <a:r>
              <a:rPr lang="en-US" sz="2400" dirty="0">
                <a:solidFill>
                  <a:srgbClr val="AE8625"/>
                </a:solidFill>
                <a:latin typeface="Constantia" panose="02030602050306030303" charset="0"/>
                <a:ea typeface="Prata" pitchFamily="34" charset="-122"/>
                <a:cs typeface="Constantia" panose="02030602050306030303" charset="0"/>
              </a:rPr>
              <a:t>Regression Analysis</a:t>
            </a:r>
          </a:p>
        </p:txBody>
      </p:sp>
      <p:sp>
        <p:nvSpPr>
          <p:cNvPr id="9" name="Text 4"/>
          <p:cNvSpPr/>
          <p:nvPr>
            <p:custDataLst>
              <p:tags r:id="rId4"/>
            </p:custDataLst>
          </p:nvPr>
        </p:nvSpPr>
        <p:spPr>
          <a:xfrm>
            <a:off x="715010" y="2935605"/>
            <a:ext cx="5738495" cy="547370"/>
          </a:xfrm>
          <a:prstGeom prst="rect">
            <a:avLst/>
          </a:prstGeom>
          <a:noFill/>
        </p:spPr>
        <p:txBody>
          <a:bodyPr wrap="square" rtlCol="0" anchor="t"/>
          <a:lstStyle/>
          <a:p>
            <a:pPr marL="0" indent="0" algn="l">
              <a:lnSpc>
                <a:spcPts val="3110"/>
              </a:lnSpc>
              <a:buNone/>
            </a:pPr>
            <a:r>
              <a:rPr lang="en-US" dirty="0">
                <a:solidFill>
                  <a:schemeClr val="tx1"/>
                </a:solidFill>
                <a:latin typeface="Constantia" panose="02030602050306030303" charset="0"/>
                <a:ea typeface="Raleway" pitchFamily="34" charset="-122"/>
                <a:cs typeface="Constantia" panose="02030602050306030303" charset="0"/>
              </a:rPr>
              <a:t>Predicting continuous variables like burnout severity levels.</a:t>
            </a:r>
          </a:p>
        </p:txBody>
      </p:sp>
      <p:pic>
        <p:nvPicPr>
          <p:cNvPr id="10" name="Image 3" descr="preencoded.png"/>
          <p:cNvPicPr>
            <a:picLocks noChangeAspect="1"/>
          </p:cNvPicPr>
          <p:nvPr>
            <p:custDataLst>
              <p:tags r:id="rId5"/>
            </p:custDataLst>
          </p:nvPr>
        </p:nvPicPr>
        <p:blipFill>
          <a:blip r:embed="rId16"/>
          <a:stretch>
            <a:fillRect/>
          </a:stretch>
        </p:blipFill>
        <p:spPr>
          <a:xfrm>
            <a:off x="6512560" y="1572895"/>
            <a:ext cx="495300" cy="339090"/>
          </a:xfrm>
          <a:prstGeom prst="rect">
            <a:avLst/>
          </a:prstGeom>
        </p:spPr>
      </p:pic>
      <p:sp>
        <p:nvSpPr>
          <p:cNvPr id="11" name="Text 5"/>
          <p:cNvSpPr/>
          <p:nvPr>
            <p:custDataLst>
              <p:tags r:id="rId6"/>
            </p:custDataLst>
          </p:nvPr>
        </p:nvSpPr>
        <p:spPr>
          <a:xfrm>
            <a:off x="6359525" y="2418715"/>
            <a:ext cx="2900680" cy="267335"/>
          </a:xfrm>
          <a:prstGeom prst="rect">
            <a:avLst/>
          </a:prstGeom>
          <a:noFill/>
        </p:spPr>
        <p:txBody>
          <a:bodyPr wrap="none" rtlCol="0" anchor="t"/>
          <a:lstStyle/>
          <a:p>
            <a:pPr marL="0" indent="0" algn="l">
              <a:lnSpc>
                <a:spcPts val="3040"/>
              </a:lnSpc>
              <a:buNone/>
            </a:pPr>
            <a:r>
              <a:rPr lang="en-US" sz="2400" dirty="0">
                <a:solidFill>
                  <a:srgbClr val="AE8625"/>
                </a:solidFill>
                <a:latin typeface="Constantia" panose="02030602050306030303" charset="0"/>
                <a:ea typeface="Prata" pitchFamily="34" charset="-122"/>
                <a:cs typeface="Constantia" panose="02030602050306030303" charset="0"/>
              </a:rPr>
              <a:t>Classification Models</a:t>
            </a:r>
          </a:p>
        </p:txBody>
      </p:sp>
      <p:sp>
        <p:nvSpPr>
          <p:cNvPr id="12" name="Text 6"/>
          <p:cNvSpPr/>
          <p:nvPr>
            <p:custDataLst>
              <p:tags r:id="rId7"/>
            </p:custDataLst>
          </p:nvPr>
        </p:nvSpPr>
        <p:spPr>
          <a:xfrm>
            <a:off x="6512560" y="3009900"/>
            <a:ext cx="5738495" cy="547370"/>
          </a:xfrm>
          <a:prstGeom prst="rect">
            <a:avLst/>
          </a:prstGeom>
          <a:noFill/>
        </p:spPr>
        <p:txBody>
          <a:bodyPr wrap="square" rtlCol="0" anchor="t"/>
          <a:lstStyle/>
          <a:p>
            <a:pPr marL="0" indent="0" algn="l">
              <a:lnSpc>
                <a:spcPts val="3110"/>
              </a:lnSpc>
              <a:buNone/>
            </a:pPr>
            <a:r>
              <a:rPr lang="en-US" dirty="0">
                <a:solidFill>
                  <a:schemeClr val="tx1"/>
                </a:solidFill>
                <a:latin typeface="Constantia" panose="02030602050306030303" charset="0"/>
                <a:ea typeface="Raleway" pitchFamily="34" charset="-122"/>
                <a:cs typeface="Constantia" panose="02030602050306030303" charset="0"/>
              </a:rPr>
              <a:t>Categorizing employees into high, medium, or low burnout risk.</a:t>
            </a:r>
          </a:p>
        </p:txBody>
      </p:sp>
      <p:pic>
        <p:nvPicPr>
          <p:cNvPr id="13" name="Image 4" descr="preencoded.png"/>
          <p:cNvPicPr>
            <a:picLocks noChangeAspect="1"/>
          </p:cNvPicPr>
          <p:nvPr>
            <p:custDataLst>
              <p:tags r:id="rId8"/>
            </p:custDataLst>
          </p:nvPr>
        </p:nvPicPr>
        <p:blipFill>
          <a:blip r:embed="rId17"/>
          <a:stretch>
            <a:fillRect/>
          </a:stretch>
        </p:blipFill>
        <p:spPr>
          <a:xfrm>
            <a:off x="218440" y="4254500"/>
            <a:ext cx="339090" cy="339090"/>
          </a:xfrm>
          <a:prstGeom prst="rect">
            <a:avLst/>
          </a:prstGeom>
        </p:spPr>
      </p:pic>
      <p:sp>
        <p:nvSpPr>
          <p:cNvPr id="14" name="Text 7"/>
          <p:cNvSpPr/>
          <p:nvPr>
            <p:custDataLst>
              <p:tags r:id="rId9"/>
            </p:custDataLst>
          </p:nvPr>
        </p:nvSpPr>
        <p:spPr>
          <a:xfrm>
            <a:off x="463550" y="4959350"/>
            <a:ext cx="3006725" cy="267335"/>
          </a:xfrm>
          <a:prstGeom prst="rect">
            <a:avLst/>
          </a:prstGeom>
          <a:noFill/>
        </p:spPr>
        <p:txBody>
          <a:bodyPr wrap="none" rtlCol="0" anchor="t"/>
          <a:lstStyle/>
          <a:p>
            <a:pPr marL="0" indent="0" algn="l">
              <a:lnSpc>
                <a:spcPts val="3040"/>
              </a:lnSpc>
              <a:buNone/>
            </a:pPr>
            <a:r>
              <a:rPr lang="en-US" sz="2400" dirty="0">
                <a:solidFill>
                  <a:srgbClr val="AE8625"/>
                </a:solidFill>
                <a:latin typeface="Constantia" panose="02030602050306030303" charset="0"/>
                <a:ea typeface="Prata" pitchFamily="34" charset="-122"/>
                <a:cs typeface="Constantia" panose="02030602050306030303" charset="0"/>
              </a:rPr>
              <a:t>Ensemble Techniques</a:t>
            </a:r>
          </a:p>
        </p:txBody>
      </p:sp>
      <p:sp>
        <p:nvSpPr>
          <p:cNvPr id="15" name="Text 8"/>
          <p:cNvSpPr/>
          <p:nvPr>
            <p:custDataLst>
              <p:tags r:id="rId10"/>
            </p:custDataLst>
          </p:nvPr>
        </p:nvSpPr>
        <p:spPr>
          <a:xfrm>
            <a:off x="715010" y="5617210"/>
            <a:ext cx="5738495" cy="547370"/>
          </a:xfrm>
          <a:prstGeom prst="rect">
            <a:avLst/>
          </a:prstGeom>
          <a:noFill/>
        </p:spPr>
        <p:txBody>
          <a:bodyPr wrap="square" rtlCol="0" anchor="t"/>
          <a:lstStyle/>
          <a:p>
            <a:pPr marL="0" indent="0" algn="l">
              <a:lnSpc>
                <a:spcPts val="3110"/>
              </a:lnSpc>
              <a:buNone/>
            </a:pPr>
            <a:r>
              <a:rPr lang="en-US" dirty="0">
                <a:solidFill>
                  <a:schemeClr val="tx1"/>
                </a:solidFill>
                <a:latin typeface="Constantia" panose="02030602050306030303" charset="0"/>
                <a:ea typeface="Raleway" pitchFamily="34" charset="-122"/>
                <a:cs typeface="Constantia" panose="02030602050306030303" charset="0"/>
              </a:rPr>
              <a:t>Combining multiple models to improve accuracy and robustness.</a:t>
            </a:r>
          </a:p>
        </p:txBody>
      </p:sp>
      <p:pic>
        <p:nvPicPr>
          <p:cNvPr id="16" name="Image 5" descr="preencoded.png"/>
          <p:cNvPicPr>
            <a:picLocks noChangeAspect="1"/>
          </p:cNvPicPr>
          <p:nvPr>
            <p:custDataLst>
              <p:tags r:id="rId11"/>
            </p:custDataLst>
          </p:nvPr>
        </p:nvPicPr>
        <p:blipFill>
          <a:blip r:embed="rId18"/>
          <a:stretch>
            <a:fillRect/>
          </a:stretch>
        </p:blipFill>
        <p:spPr>
          <a:xfrm>
            <a:off x="6854825" y="4254500"/>
            <a:ext cx="339090" cy="339090"/>
          </a:xfrm>
          <a:prstGeom prst="rect">
            <a:avLst/>
          </a:prstGeom>
        </p:spPr>
      </p:pic>
      <p:sp>
        <p:nvSpPr>
          <p:cNvPr id="17" name="Text 9"/>
          <p:cNvSpPr/>
          <p:nvPr>
            <p:custDataLst>
              <p:tags r:id="rId12"/>
            </p:custDataLst>
          </p:nvPr>
        </p:nvSpPr>
        <p:spPr>
          <a:xfrm>
            <a:off x="6645275" y="5063490"/>
            <a:ext cx="2826385" cy="267335"/>
          </a:xfrm>
          <a:prstGeom prst="rect">
            <a:avLst/>
          </a:prstGeom>
          <a:noFill/>
        </p:spPr>
        <p:txBody>
          <a:bodyPr wrap="none" rtlCol="0" anchor="t"/>
          <a:lstStyle/>
          <a:p>
            <a:pPr marL="0" indent="0" algn="l">
              <a:lnSpc>
                <a:spcPts val="3040"/>
              </a:lnSpc>
              <a:buNone/>
            </a:pPr>
            <a:r>
              <a:rPr lang="en-US" sz="2400" dirty="0">
                <a:solidFill>
                  <a:srgbClr val="AE8625"/>
                </a:solidFill>
                <a:latin typeface="Constantia" panose="02030602050306030303" charset="0"/>
                <a:ea typeface="Prata" pitchFamily="34" charset="-122"/>
                <a:cs typeface="Constantia" panose="02030602050306030303" charset="0"/>
              </a:rPr>
              <a:t>Feature Engineering</a:t>
            </a:r>
          </a:p>
        </p:txBody>
      </p:sp>
      <p:sp>
        <p:nvSpPr>
          <p:cNvPr id="18" name="Text 10"/>
          <p:cNvSpPr/>
          <p:nvPr>
            <p:custDataLst>
              <p:tags r:id="rId13"/>
            </p:custDataLst>
          </p:nvPr>
        </p:nvSpPr>
        <p:spPr>
          <a:xfrm>
            <a:off x="6645275" y="5617210"/>
            <a:ext cx="5738495" cy="547370"/>
          </a:xfrm>
          <a:prstGeom prst="rect">
            <a:avLst/>
          </a:prstGeom>
          <a:noFill/>
        </p:spPr>
        <p:txBody>
          <a:bodyPr wrap="square" rtlCol="0" anchor="t"/>
          <a:lstStyle/>
          <a:p>
            <a:pPr marL="0" indent="0" algn="l">
              <a:lnSpc>
                <a:spcPts val="3110"/>
              </a:lnSpc>
              <a:buNone/>
            </a:pPr>
            <a:r>
              <a:rPr lang="en-US" dirty="0">
                <a:solidFill>
                  <a:schemeClr val="tx1"/>
                </a:solidFill>
                <a:latin typeface="Constantia" panose="02030602050306030303" charset="0"/>
                <a:ea typeface="Raleway" pitchFamily="34" charset="-122"/>
                <a:cs typeface="Constantia" panose="02030602050306030303" charset="0"/>
              </a:rPr>
              <a:t>Transforming raw data into features that are more informative for the model.</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18</TotalTime>
  <Words>1018</Words>
  <Application>Microsoft Office PowerPoint</Application>
  <PresentationFormat>Widescreen</PresentationFormat>
  <Paragraphs>112</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Bahnschrift</vt:lpstr>
      <vt:lpstr>Calibri</vt:lpstr>
      <vt:lpstr>Constantia</vt:lpstr>
      <vt:lpstr>Franklin Gothic Book</vt:lpstr>
      <vt:lpstr>Franklin Gothic Demi</vt:lpstr>
      <vt:lpstr>Times New Roman</vt:lpstr>
      <vt:lpstr>Wingdings</vt:lpstr>
      <vt:lpstr>Wingdings 2</vt:lpstr>
      <vt:lpstr>DividendVTI</vt:lpstr>
      <vt:lpstr>PowerPoint Presentation</vt:lpstr>
      <vt:lpstr>Employees Burnout Prediction</vt:lpstr>
      <vt:lpstr>PowerPoint Presentation</vt:lpstr>
      <vt:lpstr>PowerPoint Presentation</vt:lpstr>
      <vt:lpstr>PowerPoint Presentation</vt:lpstr>
      <vt:lpstr>PowerPoint Presentation</vt:lpstr>
      <vt:lpstr>PowerPoint Presentation</vt:lpstr>
      <vt:lpstr>Customization and Personalization of the Employee Burnout Prediction Project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Arangi Pravalika</cp:lastModifiedBy>
  <cp:revision>227</cp:revision>
  <dcterms:created xsi:type="dcterms:W3CDTF">2021-05-26T16:50:00Z</dcterms:created>
  <dcterms:modified xsi:type="dcterms:W3CDTF">2024-07-13T12:58:08Z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90E7D5EEFD9B411BB9411D9983B31098_13</vt:lpwstr>
  </property>
  <property fmtid="{D5CDD505-2E9C-101B-9397-08002B2CF9AE}" pid="4" name="KSOProductBuildVer">
    <vt:lpwstr>1033-12.2.0.17153</vt:lpwstr>
  </property>
</Properties>
</file>