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69" r:id="rId3"/>
    <p:sldId id="292" r:id="rId4"/>
    <p:sldId id="293" r:id="rId5"/>
    <p:sldId id="294" r:id="rId6"/>
    <p:sldId id="311" r:id="rId7"/>
    <p:sldId id="326" r:id="rId8"/>
    <p:sldId id="265" r:id="rId9"/>
    <p:sldId id="261" r:id="rId10"/>
    <p:sldId id="262" r:id="rId11"/>
    <p:sldId id="266" r:id="rId12"/>
    <p:sldId id="267" r:id="rId13"/>
    <p:sldId id="268"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p:txBody>
          <a:bodyPr/>
          <a:p>
            <a:r>
              <a:rPr altLang="zh-CN" lang="en-US" smtClean="0"/>
              <a:t>Click to edit Master title style</a:t>
            </a:r>
            <a:endParaRPr dirty="0" lang="en-US"/>
          </a:p>
        </p:txBody>
      </p:sp>
      <p:sp>
        <p:nvSpPr>
          <p:cNvPr id="104859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4"/>
          <p:cNvSpPr>
            <a:spLocks noGrp="1"/>
          </p:cNvSpPr>
          <p:nvPr>
            <p:ph type="ftr" sz="quarter" idx="11"/>
          </p:nvPr>
        </p:nvSpPr>
        <p:spPr/>
        <p:txBody>
          <a:bodyPr/>
          <a:p>
            <a:endParaRPr altLang="en-US" lang="zh-CN"/>
          </a:p>
        </p:txBody>
      </p:sp>
      <p:sp>
        <p:nvSpPr>
          <p:cNvPr id="104864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1" name="Title 1"/>
          <p:cNvSpPr>
            <a:spLocks noGrp="1"/>
          </p:cNvSpPr>
          <p:nvPr>
            <p:ph type="title"/>
          </p:nvPr>
        </p:nvSpPr>
        <p:spPr/>
        <p:txBody>
          <a:bodyPr/>
          <a:p>
            <a:r>
              <a:rPr altLang="zh-CN" lang="en-US" smtClean="0"/>
              <a:t>Click to edit Master title style</a:t>
            </a:r>
            <a:endParaRPr dirty="0" lang="en-US"/>
          </a:p>
        </p:txBody>
      </p:sp>
      <p:sp>
        <p:nvSpPr>
          <p:cNvPr id="104864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7"/>
          <p:cNvSpPr>
            <a:spLocks noGrp="1"/>
          </p:cNvSpPr>
          <p:nvPr>
            <p:ph type="ftr" sz="quarter" idx="11"/>
          </p:nvPr>
        </p:nvSpPr>
        <p:spPr/>
        <p:txBody>
          <a:bodyPr/>
          <a:p>
            <a:endParaRPr altLang="en-US" lang="zh-CN"/>
          </a:p>
        </p:txBody>
      </p:sp>
      <p:sp>
        <p:nvSpPr>
          <p:cNvPr id="104865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5"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2"/>
          <p:cNvSpPr>
            <a:spLocks noGrp="1"/>
          </p:cNvSpPr>
          <p:nvPr>
            <p:ph type="ftr" sz="quarter" idx="11"/>
          </p:nvPr>
        </p:nvSpPr>
        <p:spPr/>
        <p:txBody>
          <a:bodyPr/>
          <a:p>
            <a:endParaRPr altLang="en-US" lang="zh-CN"/>
          </a:p>
        </p:txBody>
      </p:sp>
      <p:sp>
        <p:nvSpPr>
          <p:cNvPr id="1048657"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5"/>
          <p:cNvSpPr>
            <a:spLocks noGrp="1"/>
          </p:cNvSpPr>
          <p:nvPr>
            <p:ph type="ftr" sz="quarter" idx="11"/>
          </p:nvPr>
        </p:nvSpPr>
        <p:spPr/>
        <p:txBody>
          <a:bodyPr/>
          <a:p>
            <a:endParaRPr altLang="en-US" lang="zh-CN"/>
          </a:p>
        </p:txBody>
      </p:sp>
      <p:sp>
        <p:nvSpPr>
          <p:cNvPr id="104866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5"/>
          <p:cNvSpPr>
            <a:spLocks noGrp="1"/>
          </p:cNvSpPr>
          <p:nvPr>
            <p:ph type="ftr" sz="quarter" idx="11"/>
          </p:nvPr>
        </p:nvSpPr>
        <p:spPr/>
        <p:txBody>
          <a:bodyPr/>
          <a:p>
            <a:endParaRPr altLang="en-US" lang="zh-CN"/>
          </a:p>
        </p:txBody>
      </p:sp>
      <p:sp>
        <p:nvSpPr>
          <p:cNvPr id="104863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hyperlink" Target="https://www.kaggle.com." TargetMode="External"/><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0" name=""/>
        <p:cNvGrpSpPr/>
        <p:nvPr/>
      </p:nvGrpSpPr>
      <p:grpSpPr>
        <a:xfrm>
          <a:off x="0" y="0"/>
          <a:ext cx="0" cy="0"/>
          <a:chOff x="0" y="0"/>
          <a:chExt cx="0" cy="0"/>
        </a:xfrm>
      </p:grpSpPr>
      <p:sp>
        <p:nvSpPr>
          <p:cNvPr id="1048670" name=""/>
          <p:cNvSpPr>
            <a:spLocks noGrp="1"/>
          </p:cNvSpPr>
          <p:nvPr>
            <p:ph type="ctrTitle"/>
          </p:nvPr>
        </p:nvSpPr>
        <p:spPr/>
        <p:txBody>
          <a:bodyPr/>
          <a:p>
            <a:endParaRPr lang="en-US"/>
          </a:p>
        </p:txBody>
      </p:sp>
      <p:sp>
        <p:nvSpPr>
          <p:cNvPr id="1048671" name=""/>
          <p:cNvSpPr>
            <a:spLocks noGrp="1"/>
          </p:cNvSpPr>
          <p:nvPr>
            <p:ph type="subTitle" idx="1"/>
          </p:nvPr>
        </p:nvSpPr>
        <p:spPr/>
        <p:txBody>
          <a:bodyPr/>
          <a:p>
            <a:endParaRPr lang="en-US"/>
          </a:p>
        </p:txBody>
      </p:sp>
      <p:sp>
        <p:nvSpPr>
          <p:cNvPr id="1048672" name="Title 1"/>
          <p:cNvSpPr>
            <a:spLocks noGrp="1"/>
          </p:cNvSpPr>
          <p:nvPr/>
        </p:nvSpPr>
        <p:spPr>
          <a:xfrm>
            <a:off x="685800" y="830143"/>
            <a:ext cx="7772400" cy="1828800"/>
          </a:xfrm>
          <a:prstGeom prst="rect"/>
          <a:ln>
            <a:solidFill>
              <a:srgbClr val="D16349"/>
            </a:solidFill>
          </a:ln>
        </p:spPr>
        <p:txBody>
          <a:bodyPr anchor="b" vert="horz">
            <a:normAutofit fontScale="100000" lnSpcReduction="20000"/>
          </a:bodyPr>
          <a:lstStyle>
            <a:lvl1pPr algn="ctr">
              <a:spcBef>
                <a:spcPct val="0"/>
              </a:spcBef>
              <a:defRPr sz="4200" kern="1200" kumimoji="0">
                <a:solidFill>
                  <a:srgbClr val="D16349"/>
                </a:solidFill>
                <a:latin typeface="+mj-lt"/>
                <a:ea typeface="+mj-ea"/>
                <a:cs typeface="+mj-cs"/>
              </a:defRPr>
            </a:lvl1pPr>
          </a:lstStyle>
          <a:p>
            <a:r>
              <a:rPr dirty="0" lang="en-US">
                <a:solidFill>
                  <a:srgbClr val="000000"/>
                </a:solidFill>
                <a:latin typeface="Times New Roman"/>
              </a:rPr>
              <a:t>NAAN MUDHALVAN DATASCIENCE FUDAMANETAL PROJECT</a:t>
            </a:r>
            <a:endParaRPr dirty="0" lang="en-US">
              <a:solidFill>
                <a:srgbClr val="000000"/>
              </a:solidFill>
              <a:latin typeface="Times New Roman"/>
            </a:endParaRPr>
          </a:p>
        </p:txBody>
      </p:sp>
      <p:sp>
        <p:nvSpPr>
          <p:cNvPr id="1048673" name="Subtitle 2"/>
          <p:cNvSpPr>
            <a:spLocks noGrp="1"/>
          </p:cNvSpPr>
          <p:nvPr/>
        </p:nvSpPr>
        <p:spPr>
          <a:xfrm>
            <a:off x="1143000" y="2840037"/>
            <a:ext cx="6400800" cy="762000"/>
          </a:xfrm>
          <a:prstGeom prst="rect"/>
        </p:spPr>
        <p:txBody>
          <a:bodyPr vert="horz">
            <a:normAutofit fontScale="91667" lnSpcReduction="20000"/>
          </a:bodyPr>
          <a:lstStyle>
            <a:lvl1pPr algn="ctr" indent="0" marL="0">
              <a:spcBef>
                <a:spcPct val="20000"/>
              </a:spcBef>
              <a:buNone/>
              <a:defRPr baseline="0" b="1" cap="all" sz="1600" kern="1200" kumimoji="0" spc="250">
                <a:solidFill>
                  <a:srgbClr val="646B86"/>
                </a:solidFill>
                <a:latin typeface="+mn-lt"/>
                <a:ea typeface="+mn-ea"/>
                <a:cs typeface="+mn-cs"/>
              </a:defRPr>
            </a:lvl1pPr>
            <a:lvl2pPr algn="ctr" indent="0" marL="457200">
              <a:spcBef>
                <a:spcPct val="20000"/>
              </a:spcBef>
              <a:buNone/>
              <a:defRPr sz="2200" kern="1200" kumimoji="0">
                <a:solidFill>
                  <a:srgbClr val="646B86"/>
                </a:solidFill>
                <a:latin typeface="+mn-lt"/>
                <a:ea typeface="+mn-ea"/>
                <a:cs typeface="+mn-cs"/>
              </a:defRPr>
            </a:lvl2pPr>
            <a:lvl3pPr algn="ctr" indent="0" marL="914400">
              <a:spcBef>
                <a:spcPct val="20000"/>
              </a:spcBef>
              <a:buNone/>
              <a:defRPr sz="2000" kern="1200" kumimoji="0">
                <a:solidFill>
                  <a:srgbClr val="000000"/>
                </a:solidFill>
                <a:latin typeface="+mn-lt"/>
                <a:ea typeface="+mn-ea"/>
                <a:cs typeface="+mn-cs"/>
              </a:defRPr>
            </a:lvl3pPr>
            <a:lvl4pPr algn="ctr" indent="0" marL="1371600">
              <a:spcBef>
                <a:spcPct val="20000"/>
              </a:spcBef>
              <a:buNone/>
              <a:defRPr sz="2000" kern="1200" kumimoji="0">
                <a:solidFill>
                  <a:srgbClr val="646B86"/>
                </a:solidFill>
                <a:latin typeface="+mn-lt"/>
                <a:ea typeface="+mn-ea"/>
                <a:cs typeface="+mn-cs"/>
              </a:defRPr>
            </a:lvl4pPr>
            <a:lvl5pPr algn="ctr" indent="0" marL="1828800">
              <a:spcBef>
                <a:spcPct val="20000"/>
              </a:spcBef>
              <a:buNone/>
              <a:defRPr sz="1800" kern="1200" kumimoji="0">
                <a:solidFill>
                  <a:srgbClr val="000000"/>
                </a:solidFill>
                <a:latin typeface="+mn-lt"/>
                <a:ea typeface="+mn-ea"/>
                <a:cs typeface="+mn-cs"/>
              </a:defRPr>
            </a:lvl5pPr>
            <a:lvl6pPr algn="ctr" indent="0" marL="2286000">
              <a:spcBef>
                <a:spcPct val="20000"/>
              </a:spcBef>
              <a:buNone/>
              <a:defRPr sz="1800" kern="1200" kumimoji="0">
                <a:solidFill>
                  <a:srgbClr val="000000"/>
                </a:solidFill>
                <a:latin typeface="+mn-lt"/>
                <a:ea typeface="+mn-ea"/>
                <a:cs typeface="+mn-cs"/>
              </a:defRPr>
            </a:lvl6pPr>
            <a:lvl7pPr algn="ctr" indent="0" marL="2743200">
              <a:spcBef>
                <a:spcPct val="20000"/>
              </a:spcBef>
              <a:buNone/>
              <a:defRPr baseline="0" sz="1600" kern="1200" kumimoji="0">
                <a:solidFill>
                  <a:srgbClr val="000000"/>
                </a:solidFill>
                <a:latin typeface="+mn-lt"/>
                <a:ea typeface="+mn-ea"/>
                <a:cs typeface="+mn-cs"/>
              </a:defRPr>
            </a:lvl7pPr>
            <a:lvl8pPr algn="ctr" indent="0" marL="3200400">
              <a:spcBef>
                <a:spcPct val="20000"/>
              </a:spcBef>
              <a:buNone/>
              <a:defRPr sz="1600" kern="1200" kumimoji="0">
                <a:solidFill>
                  <a:srgbClr val="000000"/>
                </a:solidFill>
                <a:latin typeface="+mn-lt"/>
                <a:ea typeface="+mn-ea"/>
                <a:cs typeface="+mn-cs"/>
              </a:defRPr>
            </a:lvl8pPr>
            <a:lvl9pPr algn="ctr" indent="0" marL="3657600">
              <a:spcBef>
                <a:spcPct val="20000"/>
              </a:spcBef>
              <a:buNone/>
              <a:defRPr baseline="0" cap="all" sz="1400" kern="1200" kumimoji="0">
                <a:solidFill>
                  <a:srgbClr val="000000"/>
                </a:solidFill>
                <a:latin typeface="+mn-lt"/>
                <a:ea typeface="+mn-ea"/>
                <a:cs typeface="+mn-cs"/>
              </a:defRPr>
            </a:lvl9pPr>
          </a:lstStyle>
          <a:p>
            <a:r>
              <a:rPr dirty="0" sz="2400" lang="en-US">
                <a:solidFill>
                  <a:srgbClr val="000000"/>
                </a:solidFill>
                <a:latin typeface="Times New Roman"/>
              </a:rPr>
              <a:t>PROJECT TITLE:</a:t>
            </a:r>
            <a:endParaRPr dirty="0" sz="2400" lang="en-US">
              <a:solidFill>
                <a:srgbClr val="000000"/>
              </a:solidFill>
              <a:latin typeface="Times New Roman"/>
            </a:endParaRPr>
          </a:p>
          <a:p>
            <a:r>
              <a:rPr dirty="0" sz="2400" lang="en-US">
                <a:solidFill>
                  <a:srgbClr val="000000"/>
                </a:solidFill>
                <a:latin typeface="Times New Roman"/>
              </a:rPr>
              <a:t> </a:t>
            </a:r>
            <a:r>
              <a:rPr dirty="0" sz="2400" lang="en-US">
                <a:solidFill>
                  <a:srgbClr val="000000"/>
                </a:solidFill>
                <a:latin typeface="Times New Roman"/>
              </a:rPr>
              <a:t>IPL </a:t>
            </a:r>
            <a:r>
              <a:rPr dirty="0" sz="2400" lang="en-US">
                <a:solidFill>
                  <a:srgbClr val="000000"/>
                </a:solidFill>
                <a:latin typeface="Times New Roman"/>
              </a:rPr>
              <a:t>data </a:t>
            </a:r>
            <a:r>
              <a:rPr dirty="0" sz="2400" lang="en-US">
                <a:solidFill>
                  <a:srgbClr val="000000"/>
                </a:solidFill>
                <a:latin typeface="Times New Roman"/>
              </a:rPr>
              <a:t>analysis</a:t>
            </a:r>
            <a:r>
              <a:rPr dirty="0" sz="2400" lang="en-US">
                <a:solidFill>
                  <a:srgbClr val="000000"/>
                </a:solidFill>
                <a:latin typeface="Times New Roman"/>
              </a:rPr>
              <a:t> </a:t>
            </a:r>
            <a:r>
              <a:rPr dirty="0" sz="2400" lang="en-US">
                <a:solidFill>
                  <a:srgbClr val="000000"/>
                </a:solidFill>
                <a:latin typeface="Times New Roman"/>
              </a:rPr>
              <a:t>u</a:t>
            </a:r>
            <a:r>
              <a:rPr dirty="0" sz="2400" lang="en-US">
                <a:solidFill>
                  <a:srgbClr val="000000"/>
                </a:solidFill>
                <a:latin typeface="Times New Roman"/>
              </a:rPr>
              <a:t>s</a:t>
            </a:r>
            <a:r>
              <a:rPr dirty="0" sz="2400" lang="en-US">
                <a:solidFill>
                  <a:srgbClr val="000000"/>
                </a:solidFill>
                <a:latin typeface="Times New Roman"/>
              </a:rPr>
              <a:t>ing </a:t>
            </a:r>
            <a:r>
              <a:rPr dirty="0" sz="2400" lang="en-US">
                <a:solidFill>
                  <a:srgbClr val="000000"/>
                </a:solidFill>
                <a:latin typeface="Times New Roman"/>
              </a:rPr>
              <a:t>p</a:t>
            </a:r>
            <a:r>
              <a:rPr dirty="0" sz="2400" lang="en-US">
                <a:solidFill>
                  <a:srgbClr val="000000"/>
                </a:solidFill>
                <a:latin typeface="Times New Roman"/>
              </a:rPr>
              <a:t>a</a:t>
            </a:r>
            <a:r>
              <a:rPr dirty="0" sz="2400" lang="en-US">
                <a:solidFill>
                  <a:srgbClr val="000000"/>
                </a:solidFill>
                <a:latin typeface="Times New Roman"/>
              </a:rPr>
              <a:t>ndas </a:t>
            </a:r>
            <a:r>
              <a:rPr dirty="0" sz="2400" lang="en-US">
                <a:solidFill>
                  <a:srgbClr val="000000"/>
                </a:solidFill>
                <a:latin typeface="Times New Roman"/>
              </a:rPr>
              <a:t>A1 </a:t>
            </a:r>
            <a:endParaRPr altLang="en-US" lang="zh-CN">
              <a:solidFill>
                <a:srgbClr val="000000"/>
              </a:solidFill>
            </a:endParaRPr>
          </a:p>
        </p:txBody>
      </p:sp>
      <p:sp>
        <p:nvSpPr>
          <p:cNvPr id="1048675" name="Rectangle 3"/>
          <p:cNvSpPr/>
          <p:nvPr/>
        </p:nvSpPr>
        <p:spPr>
          <a:xfrm rot="0">
            <a:off x="1143000" y="4368799"/>
            <a:ext cx="5867400" cy="1424940"/>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1800" i="0" u="none">
                <a:solidFill>
                  <a:srgbClr val="000000"/>
                </a:solidFill>
                <a:latin typeface="Arial" pitchFamily="0" charset="0"/>
                <a:ea typeface="Arial" pitchFamily="0" charset="0"/>
                <a:sym typeface="Arial" pitchFamily="0" charset="0"/>
              </a:defRPr>
            </a:lvl1pPr>
            <a:lvl2pPr algn="l" eaLnBrk="0" fontAlgn="base" hangingPunct="0" indent="0" latinLnBrk="0" marL="457200" rtl="0">
              <a:lnSpc>
                <a:spcPct val="100000"/>
              </a:lnSpc>
              <a:spcBef>
                <a:spcPct val="0"/>
              </a:spcBef>
              <a:spcAft>
                <a:spcPct val="0"/>
              </a:spcAft>
              <a:buFontTx/>
              <a:buNone/>
              <a:defRPr baseline="0" b="0" sz="1800" i="0" u="none">
                <a:solidFill>
                  <a:srgbClr val="000000"/>
                </a:solidFill>
                <a:latin typeface="Arial" pitchFamily="0" charset="0"/>
                <a:ea typeface="Arial" pitchFamily="0" charset="0"/>
                <a:sym typeface="Arial" pitchFamily="0" charset="0"/>
              </a:defRPr>
            </a:lvl2pPr>
            <a:lvl3pPr algn="l" eaLnBrk="0" fontAlgn="base" hangingPunct="0" indent="0" latinLnBrk="0" marL="914400" rtl="0">
              <a:lnSpc>
                <a:spcPct val="100000"/>
              </a:lnSpc>
              <a:spcBef>
                <a:spcPct val="0"/>
              </a:spcBef>
              <a:spcAft>
                <a:spcPct val="0"/>
              </a:spcAft>
              <a:buFontTx/>
              <a:buNone/>
              <a:defRPr baseline="0" b="0" sz="1800" i="0" u="none">
                <a:solidFill>
                  <a:srgbClr val="000000"/>
                </a:solidFill>
                <a:latin typeface="Arial" pitchFamily="0" charset="0"/>
                <a:ea typeface="Arial" pitchFamily="0" charset="0"/>
                <a:sym typeface="Arial" pitchFamily="0" charset="0"/>
              </a:defRPr>
            </a:lvl3pPr>
            <a:lvl4pPr algn="l" eaLnBrk="0" fontAlgn="base" hangingPunct="0" indent="0" latinLnBrk="0" marL="1371600" rtl="0">
              <a:lnSpc>
                <a:spcPct val="100000"/>
              </a:lnSpc>
              <a:spcBef>
                <a:spcPct val="0"/>
              </a:spcBef>
              <a:spcAft>
                <a:spcPct val="0"/>
              </a:spcAft>
              <a:buFontTx/>
              <a:buNone/>
              <a:defRPr baseline="0" b="0" sz="1800" i="0" u="none">
                <a:solidFill>
                  <a:srgbClr val="000000"/>
                </a:solidFill>
                <a:latin typeface="Arial" pitchFamily="0" charset="0"/>
                <a:ea typeface="Arial" pitchFamily="0" charset="0"/>
                <a:sym typeface="Arial" pitchFamily="0" charset="0"/>
              </a:defRPr>
            </a:lvl4pPr>
            <a:lvl5pPr algn="l" eaLnBrk="0" fontAlgn="base" hangingPunct="0" indent="0" latinLnBrk="0" marL="1828800" rtl="0">
              <a:lnSpc>
                <a:spcPct val="100000"/>
              </a:lnSpc>
              <a:spcBef>
                <a:spcPct val="0"/>
              </a:spcBef>
              <a:spcAft>
                <a:spcPct val="0"/>
              </a:spcAft>
              <a:buFontTx/>
              <a:buNone/>
              <a:defRPr baseline="0" b="0" sz="1800" i="0" u="none">
                <a:solidFill>
                  <a:srgbClr val="000000"/>
                </a:solidFill>
                <a:latin typeface="Arial" pitchFamily="0" charset="0"/>
                <a:ea typeface="Arial" pitchFamily="0" charset="0"/>
                <a:sym typeface="Arial" pitchFamily="0" charset="0"/>
              </a:defRPr>
            </a:lvl5pPr>
          </a:lstStyle>
          <a:p>
            <a:pPr eaLnBrk="1" hangingPunct="1" lvl="0"/>
            <a:r>
              <a:rPr altLang="en-US" lang="en-US">
                <a:solidFill>
                  <a:srgbClr val="000000"/>
                </a:solidFill>
                <a:latin typeface="Times New Roman" pitchFamily="18" charset="0"/>
                <a:ea typeface="Times New Roman" pitchFamily="18" charset="0"/>
              </a:rPr>
              <a:t>PRESENTED BY:</a:t>
            </a:r>
            <a:endParaRPr altLang="en-US" lang="en-US">
              <a:solidFill>
                <a:srgbClr val="000000"/>
              </a:solidFill>
              <a:latin typeface="Times New Roman" pitchFamily="18" charset="0"/>
              <a:ea typeface="Times New Roman" pitchFamily="18" charset="0"/>
            </a:endParaRPr>
          </a:p>
          <a:p>
            <a:pPr eaLnBrk="1" hangingPunct="1" lvl="1"/>
            <a:r>
              <a:rPr altLang="en-US" lang="en-US">
                <a:solidFill>
                  <a:srgbClr val="000000"/>
                </a:solidFill>
                <a:latin typeface="Times New Roman" pitchFamily="18" charset="0"/>
                <a:ea typeface="Times New Roman" pitchFamily="18" charset="0"/>
              </a:rPr>
              <a:t>V</a:t>
            </a:r>
            <a:r>
              <a:rPr altLang="en-US" lang="en-US">
                <a:solidFill>
                  <a:srgbClr val="000000"/>
                </a:solidFill>
                <a:latin typeface="Times New Roman" pitchFamily="18" charset="0"/>
                <a:ea typeface="Times New Roman" pitchFamily="18" charset="0"/>
              </a:rPr>
              <a:t>.</a:t>
            </a:r>
            <a:r>
              <a:rPr altLang="en-US" lang="en-US">
                <a:solidFill>
                  <a:srgbClr val="000000"/>
                </a:solidFill>
                <a:latin typeface="Times New Roman" pitchFamily="18" charset="0"/>
                <a:ea typeface="Times New Roman" pitchFamily="18" charset="0"/>
              </a:rPr>
              <a:t>D</a:t>
            </a:r>
            <a:r>
              <a:rPr altLang="en-US" lang="en-US">
                <a:solidFill>
                  <a:srgbClr val="000000"/>
                </a:solidFill>
                <a:latin typeface="Times New Roman" pitchFamily="18" charset="0"/>
                <a:ea typeface="Times New Roman" pitchFamily="18" charset="0"/>
              </a:rPr>
              <a:t>H</a:t>
            </a:r>
            <a:r>
              <a:rPr altLang="en-US" lang="en-US">
                <a:solidFill>
                  <a:srgbClr val="000000"/>
                </a:solidFill>
                <a:latin typeface="Times New Roman" pitchFamily="18" charset="0"/>
                <a:ea typeface="Times New Roman" pitchFamily="18" charset="0"/>
              </a:rPr>
              <a:t>A</a:t>
            </a:r>
            <a:r>
              <a:rPr altLang="en-US" lang="en-US">
                <a:solidFill>
                  <a:srgbClr val="000000"/>
                </a:solidFill>
                <a:latin typeface="Times New Roman" pitchFamily="18" charset="0"/>
                <a:ea typeface="Times New Roman" pitchFamily="18" charset="0"/>
              </a:rPr>
              <a:t>R</a:t>
            </a:r>
            <a:r>
              <a:rPr altLang="en-US" lang="en-US">
                <a:solidFill>
                  <a:srgbClr val="000000"/>
                </a:solidFill>
                <a:latin typeface="Times New Roman" pitchFamily="18" charset="0"/>
                <a:ea typeface="Times New Roman" pitchFamily="18" charset="0"/>
              </a:rPr>
              <a:t>M</a:t>
            </a:r>
            <a:r>
              <a:rPr altLang="en-US" lang="en-US">
                <a:solidFill>
                  <a:srgbClr val="000000"/>
                </a:solidFill>
                <a:latin typeface="Times New Roman" pitchFamily="18" charset="0"/>
                <a:ea typeface="Times New Roman" pitchFamily="18" charset="0"/>
              </a:rPr>
              <a:t>A</a:t>
            </a:r>
            <a:r>
              <a:rPr altLang="en-US" lang="en-US">
                <a:solidFill>
                  <a:srgbClr val="000000"/>
                </a:solidFill>
                <a:latin typeface="Times New Roman" pitchFamily="18" charset="0"/>
                <a:ea typeface="Times New Roman" pitchFamily="18" charset="0"/>
              </a:rPr>
              <a:t>R</a:t>
            </a:r>
            <a:endParaRPr altLang="en-US" lang="zh-CN">
              <a:solidFill>
                <a:srgbClr val="000000"/>
              </a:solidFill>
            </a:endParaRPr>
          </a:p>
          <a:p>
            <a:pPr eaLnBrk="1" hangingPunct="1" lvl="1"/>
            <a:r>
              <a:rPr altLang="en-US" lang="en-US">
                <a:solidFill>
                  <a:srgbClr val="000000"/>
                </a:solidFill>
                <a:latin typeface="Times New Roman" pitchFamily="18" charset="0"/>
                <a:ea typeface="Times New Roman" pitchFamily="18" charset="0"/>
              </a:rPr>
              <a:t>REG.NO: 9123211050</a:t>
            </a:r>
            <a:r>
              <a:rPr altLang="en-US" lang="en-US">
                <a:solidFill>
                  <a:srgbClr val="000000"/>
                </a:solidFill>
                <a:latin typeface="Times New Roman" pitchFamily="18" charset="0"/>
                <a:ea typeface="Times New Roman" pitchFamily="18" charset="0"/>
              </a:rPr>
              <a:t>0</a:t>
            </a:r>
            <a:r>
              <a:rPr altLang="en-US" lang="en-US">
                <a:solidFill>
                  <a:srgbClr val="000000"/>
                </a:solidFill>
                <a:latin typeface="Times New Roman" pitchFamily="18" charset="0"/>
                <a:ea typeface="Times New Roman" pitchFamily="18" charset="0"/>
              </a:rPr>
              <a:t>6</a:t>
            </a:r>
            <a:endParaRPr altLang="en-US" lang="zh-CN">
              <a:solidFill>
                <a:srgbClr val="000000"/>
              </a:solidFill>
            </a:endParaRPr>
          </a:p>
          <a:p>
            <a:pPr eaLnBrk="1" hangingPunct="1" lvl="1"/>
            <a:r>
              <a:rPr altLang="en-US" lang="en-US">
                <a:solidFill>
                  <a:srgbClr val="000000"/>
                </a:solidFill>
                <a:latin typeface="Times New Roman" pitchFamily="18" charset="0"/>
                <a:ea typeface="Times New Roman" pitchFamily="18" charset="0"/>
              </a:rPr>
              <a:t>SACS M.A.V.M.M. ENGINEERING COLLEGE</a:t>
            </a:r>
            <a:endParaRPr altLang="en-US" lang="en-US">
              <a:solidFill>
                <a:srgbClr val="000000"/>
              </a:solidFill>
              <a:latin typeface="Times New Roman" pitchFamily="18" charset="0"/>
              <a:ea typeface="Times New Roman" pitchFamily="18" charset="0"/>
            </a:endParaRPr>
          </a:p>
          <a:p>
            <a:pPr eaLnBrk="1" hangingPunct="1" lvl="1"/>
            <a:r>
              <a:rPr altLang="en-US" lang="en-US">
                <a:solidFill>
                  <a:srgbClr val="000000"/>
                </a:solidFill>
                <a:latin typeface="Times New Roman" pitchFamily="18" charset="0"/>
                <a:ea typeface="Times New Roman" pitchFamily="18" charset="0"/>
              </a:rPr>
              <a:t>III</a:t>
            </a:r>
            <a:r>
              <a:rPr altLang="en-US" baseline="30000" lang="en-US">
                <a:solidFill>
                  <a:srgbClr val="000000"/>
                </a:solidFill>
                <a:latin typeface="Times New Roman" pitchFamily="18" charset="0"/>
                <a:ea typeface="Times New Roman" pitchFamily="18" charset="0"/>
              </a:rPr>
              <a:t> </a:t>
            </a:r>
            <a:r>
              <a:rPr altLang="en-US" lang="en-US">
                <a:solidFill>
                  <a:srgbClr val="000000"/>
                </a:solidFill>
                <a:latin typeface="Times New Roman" pitchFamily="18" charset="0"/>
                <a:ea typeface="Times New Roman" pitchFamily="18" charset="0"/>
              </a:rPr>
              <a:t> YEAR EEE DEPT</a:t>
            </a:r>
            <a:endParaRPr altLang="en-US" lang="en-US">
              <a:solidFill>
                <a:srgbClr val="000000"/>
              </a:solidFill>
              <a:latin typeface="Times New Roman" pitchFamily="18" charset="0"/>
              <a:ea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11" name=""/>
          <p:cNvSpPr>
            <a:spLocks noGrp="1"/>
          </p:cNvSpPr>
          <p:nvPr>
            <p:ph type="title"/>
          </p:nvPr>
        </p:nvSpPr>
        <p:spPr/>
        <p:txBody>
          <a:bodyPr/>
          <a:p>
            <a:r>
              <a:rPr lang="en-US"/>
              <a:t>C</a:t>
            </a:r>
            <a:r>
              <a:rPr lang="en-US"/>
              <a:t>o</a:t>
            </a:r>
            <a:r>
              <a:rPr lang="en-US"/>
              <a:t>n</a:t>
            </a:r>
            <a:r>
              <a:rPr lang="en-US"/>
              <a:t>c</a:t>
            </a:r>
            <a:r>
              <a:rPr lang="en-US"/>
              <a:t>lusion</a:t>
            </a:r>
            <a:r>
              <a:rPr lang="en-US"/>
              <a:t>:</a:t>
            </a:r>
            <a:endParaRPr lang="en-US"/>
          </a:p>
        </p:txBody>
      </p:sp>
      <p:sp>
        <p:nvSpPr>
          <p:cNvPr id="1048612" name=""/>
          <p:cNvSpPr>
            <a:spLocks noGrp="1"/>
          </p:cNvSpPr>
          <p:nvPr>
            <p:ph idx="1"/>
          </p:nvPr>
        </p:nvSpPr>
        <p:spPr>
          <a:noFill/>
        </p:spPr>
        <p:txBody>
          <a:bodyPr/>
          <a:p>
            <a:r>
              <a:rPr lang="en-US"/>
              <a:t>Summarize key findings from the data analysis.</a:t>
            </a:r>
            <a:endParaRPr lang="en-US"/>
          </a:p>
          <a:p>
            <a:r>
              <a:rPr lang="en-US"/>
              <a:t>Present insights using visualizations and tables.</a:t>
            </a:r>
            <a:endParaRPr lang="en-US"/>
          </a:p>
          <a:p>
            <a:r>
              <a:rPr lang="en-US"/>
              <a:t>Draw conclusions and recommendations based on the analysis results.</a:t>
            </a:r>
            <a:endParaRPr lang="en-US"/>
          </a:p>
          <a:p>
            <a:r>
              <a:rPr lang="en-US"/>
              <a:t>By leveraging Pandas for data analysis, you can efficiently explore, clean, manipulate, and visualize IPL data to derive meaningful insights and draw informed conclusions about team performance, player statistics, and match outcomes.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13" name=""/>
          <p:cNvSpPr>
            <a:spLocks noGrp="1"/>
          </p:cNvSpPr>
          <p:nvPr>
            <p:ph type="title"/>
          </p:nvPr>
        </p:nvSpPr>
        <p:spPr>
          <a:xfrm>
            <a:off x="2029478" y="417008"/>
            <a:ext cx="7886700" cy="1325563"/>
          </a:xfrm>
        </p:spPr>
        <p:txBody>
          <a:bodyPr/>
          <a:p>
            <a:r>
              <a:rPr sz="5400" lang="en-US"/>
              <a:t>R</a:t>
            </a:r>
            <a:r>
              <a:rPr sz="5400" lang="en-US"/>
              <a:t>e</a:t>
            </a:r>
            <a:r>
              <a:rPr sz="5400" lang="en-US"/>
              <a:t>f</a:t>
            </a:r>
            <a:r>
              <a:rPr sz="5400" lang="en-US"/>
              <a:t>erence </a:t>
            </a:r>
            <a:r>
              <a:rPr sz="5400" lang="en-US"/>
              <a:t>:</a:t>
            </a:r>
            <a:endParaRPr lang="en-US"/>
          </a:p>
        </p:txBody>
      </p:sp>
      <p:sp>
        <p:nvSpPr>
          <p:cNvPr id="1048614" name=""/>
          <p:cNvSpPr>
            <a:spLocks noGrp="1"/>
          </p:cNvSpPr>
          <p:nvPr>
            <p:ph idx="1"/>
          </p:nvPr>
        </p:nvSpPr>
        <p:spPr>
          <a:xfrm>
            <a:off x="2029478" y="2506662"/>
            <a:ext cx="7886700" cy="4351338"/>
          </a:xfrm>
        </p:spPr>
        <p:txBody>
          <a:bodyPr/>
          <a:p>
            <a:r>
              <a:rPr sz="4400" lang="en-US">
                <a:hlinkClick r:id="rId2"/>
              </a:rPr>
              <a:t>https://www.kaggle.com</a:t>
            </a:r>
            <a:r>
              <a:rPr sz="4400" lang="en-US">
                <a:hlinkClick r:id="rId2"/>
              </a:rPr>
              <a:t>.</a:t>
            </a:r>
            <a:endParaRPr sz="4800" lang="en-US"/>
          </a:p>
          <a:p>
            <a:r>
              <a:rPr sz="4400" lang="en-US"/>
              <a:t>Jovian.ml.</a:t>
            </a:r>
            <a:r>
              <a:rPr sz="4400" lang="en-US"/>
              <a:t>c</a:t>
            </a:r>
            <a:r>
              <a:rPr sz="4400" lang="en-US"/>
              <a:t>o</a:t>
            </a:r>
            <a:r>
              <a:rPr sz="4400" lang="en-US"/>
              <a:t>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19" name=""/>
          <p:cNvSpPr>
            <a:spLocks noGrp="1"/>
          </p:cNvSpPr>
          <p:nvPr>
            <p:ph type="title"/>
          </p:nvPr>
        </p:nvSpPr>
        <p:spPr>
          <a:xfrm>
            <a:off x="1257300" y="2334602"/>
            <a:ext cx="7886700" cy="1325563"/>
          </a:xfrm>
          <a:noFill/>
          <a:ln>
            <a:solidFill>
              <a:srgbClr val="FFFFFF"/>
            </a:solidFill>
            <a:prstDash val="solid"/>
          </a:ln>
        </p:spPr>
        <p:txBody>
          <a:bodyPr/>
          <a:p>
            <a:r>
              <a:rPr sz="7200" lang="en-US"/>
              <a:t>T</a:t>
            </a:r>
            <a:r>
              <a:rPr sz="7200" lang="en-US"/>
              <a:t>H</a:t>
            </a:r>
            <a:r>
              <a:rPr sz="7200" lang="en-US"/>
              <a:t>A</a:t>
            </a:r>
            <a:r>
              <a:rPr sz="7200" lang="en-US"/>
              <a:t>NK </a:t>
            </a:r>
            <a:r>
              <a:rPr sz="7200" lang="en-US"/>
              <a:t> </a:t>
            </a:r>
            <a:r>
              <a:rPr sz="7200" lang="en-US"/>
              <a:t>YOU </a:t>
            </a:r>
            <a:r>
              <a:rPr sz="7200" lang="en-US"/>
              <a:t>.</a:t>
            </a:r>
            <a:r>
              <a:rPr sz="7200" lang="en-US"/>
              <a:t>.</a:t>
            </a:r>
            <a:r>
              <a:rPr sz="7200" lang="en-US"/>
              <a:t>.</a:t>
            </a:r>
            <a:r>
              <a:rPr sz="7200"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73" name=""/>
        <p:cNvGrpSpPr/>
        <p:nvPr/>
      </p:nvGrpSpPr>
      <p:grpSpPr>
        <a:xfrm>
          <a:off x="0" y="0"/>
          <a:ext cx="0" cy="0"/>
          <a:chOff x="0" y="0"/>
          <a:chExt cx="0" cy="0"/>
        </a:xfrm>
      </p:grpSpPr>
      <p:sp>
        <p:nvSpPr>
          <p:cNvPr id="1048676" name=""/>
          <p:cNvSpPr>
            <a:spLocks noGrp="1"/>
          </p:cNvSpPr>
          <p:nvPr>
            <p:ph type="title"/>
          </p:nvPr>
        </p:nvSpPr>
        <p:spPr/>
        <p:txBody>
          <a:bodyPr/>
          <a:p>
            <a:r>
              <a:rPr lang="en-US"/>
              <a:t>P</a:t>
            </a:r>
            <a:r>
              <a:rPr lang="en-US"/>
              <a:t>r</a:t>
            </a:r>
            <a:r>
              <a:rPr lang="en-US"/>
              <a:t>o</a:t>
            </a:r>
            <a:r>
              <a:rPr lang="en-US"/>
              <a:t>ject </a:t>
            </a:r>
            <a:r>
              <a:rPr lang="en-US"/>
              <a:t>s</a:t>
            </a:r>
            <a:r>
              <a:rPr lang="en-US"/>
              <a:t>t</a:t>
            </a:r>
            <a:r>
              <a:rPr lang="en-US"/>
              <a:t>a</a:t>
            </a:r>
            <a:r>
              <a:rPr lang="en-US"/>
              <a:t>t</a:t>
            </a:r>
            <a:r>
              <a:rPr lang="en-US"/>
              <a:t>e</a:t>
            </a:r>
            <a:r>
              <a:rPr lang="en-US"/>
              <a:t>ment</a:t>
            </a:r>
            <a:r>
              <a:rPr lang="en-US"/>
              <a:t>:</a:t>
            </a:r>
            <a:endParaRPr lang="en-US"/>
          </a:p>
        </p:txBody>
      </p:sp>
      <p:sp>
        <p:nvSpPr>
          <p:cNvPr id="1048677" name=""/>
          <p:cNvSpPr>
            <a:spLocks noGrp="1"/>
          </p:cNvSpPr>
          <p:nvPr>
            <p:ph idx="1"/>
          </p:nvPr>
        </p:nvSpPr>
        <p:spPr>
          <a:xfrm>
            <a:off x="628650" y="1825625"/>
            <a:ext cx="7886700" cy="4755942"/>
          </a:xfrm>
        </p:spPr>
        <p:txBody>
          <a:bodyPr>
            <a:normAutofit/>
          </a:bodyPr>
          <a:p>
            <a:r>
              <a:rPr lang="en-US"/>
              <a:t>**Project Statement: IPL Data Analysis**</a:t>
            </a:r>
            <a:endParaRPr lang="en-US"/>
          </a:p>
          <a:p>
            <a:r>
              <a:rPr lang="en-US"/>
              <a:t>The project aims to analyze the Indian Premier League (IPL) data to gain insights into player performance, team strategies, and overall tournament trends. Through comprehensive data exploration, visualization, and statistical analysis, we seek to uncover patterns, key influencers, and performance metrics crucial for team management, player selection, and strategic decision-making. This project will involve examining player statistics, match results, team dynamics, and historical trends to provide actionable insights for stakeholders, including team management, coaches, players, and cricket enthusiasts.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74" name=""/>
        <p:cNvGrpSpPr/>
        <p:nvPr/>
      </p:nvGrpSpPr>
      <p:grpSpPr>
        <a:xfrm>
          <a:off x="0" y="0"/>
          <a:ext cx="0" cy="0"/>
          <a:chOff x="0" y="0"/>
          <a:chExt cx="0" cy="0"/>
        </a:xfrm>
      </p:grpSpPr>
      <p:sp>
        <p:nvSpPr>
          <p:cNvPr id="1048678" name=""/>
          <p:cNvSpPr>
            <a:spLocks noGrp="1"/>
          </p:cNvSpPr>
          <p:nvPr>
            <p:ph type="title"/>
          </p:nvPr>
        </p:nvSpPr>
        <p:spPr/>
        <p:txBody>
          <a:bodyPr/>
          <a:p>
            <a:r>
              <a:rPr lang="en-US"/>
              <a:t>P</a:t>
            </a:r>
            <a:r>
              <a:rPr lang="en-US"/>
              <a:t>r</a:t>
            </a:r>
            <a:r>
              <a:rPr lang="en-US"/>
              <a:t>o</a:t>
            </a:r>
            <a:r>
              <a:rPr lang="en-US"/>
              <a:t>ject </a:t>
            </a:r>
            <a:r>
              <a:rPr lang="en-US"/>
              <a:t>s</a:t>
            </a:r>
            <a:r>
              <a:rPr lang="en-US"/>
              <a:t>o</a:t>
            </a:r>
            <a:r>
              <a:rPr lang="en-US"/>
              <a:t>l</a:t>
            </a:r>
            <a:r>
              <a:rPr lang="en-US"/>
              <a:t>u</a:t>
            </a:r>
            <a:r>
              <a:rPr lang="en-US"/>
              <a:t>t</a:t>
            </a:r>
            <a:r>
              <a:rPr lang="en-US"/>
              <a:t>i</a:t>
            </a:r>
            <a:r>
              <a:rPr lang="en-US"/>
              <a:t>on</a:t>
            </a:r>
            <a:r>
              <a:rPr lang="en-US"/>
              <a:t>:</a:t>
            </a:r>
            <a:endParaRPr lang="en-US"/>
          </a:p>
        </p:txBody>
      </p:sp>
      <p:sp>
        <p:nvSpPr>
          <p:cNvPr id="1048679" name=""/>
          <p:cNvSpPr>
            <a:spLocks noGrp="1"/>
          </p:cNvSpPr>
          <p:nvPr>
            <p:ph idx="1"/>
          </p:nvPr>
        </p:nvSpPr>
        <p:spPr>
          <a:xfrm>
            <a:off x="628650" y="1929391"/>
            <a:ext cx="7886700" cy="4351338"/>
          </a:xfrm>
        </p:spPr>
        <p:txBody>
          <a:bodyPr/>
          <a:p>
            <a:r>
              <a:rPr lang="en-US"/>
              <a:t>Finding insightful information that enables businesses to make wise decisions is the core of data analytics. I used Python to conduct exploratory data analysis for this project. The renowned Indian Premier League is a cricket competition that takes place in India annually in the months of March through May. The game is played in a professional T20 format.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75" name=""/>
        <p:cNvGrpSpPr/>
        <p:nvPr/>
      </p:nvGrpSpPr>
      <p:grpSpPr>
        <a:xfrm>
          <a:off x="0" y="0"/>
          <a:ext cx="0" cy="0"/>
          <a:chOff x="0" y="0"/>
          <a:chExt cx="0" cy="0"/>
        </a:xfrm>
      </p:grpSpPr>
      <p:sp>
        <p:nvSpPr>
          <p:cNvPr id="1048680" name=""/>
          <p:cNvSpPr>
            <a:spLocks noGrp="1"/>
          </p:cNvSpPr>
          <p:nvPr>
            <p:ph type="title"/>
          </p:nvPr>
        </p:nvSpPr>
        <p:spPr/>
        <p:txBody>
          <a:bodyPr/>
          <a:p>
            <a:endParaRPr lang="en-US"/>
          </a:p>
        </p:txBody>
      </p:sp>
      <p:sp>
        <p:nvSpPr>
          <p:cNvPr id="1048681" name=""/>
          <p:cNvSpPr>
            <a:spLocks noGrp="1"/>
          </p:cNvSpPr>
          <p:nvPr>
            <p:ph idx="1"/>
          </p:nvPr>
        </p:nvSpPr>
        <p:spPr/>
        <p:txBody>
          <a:bodyPr/>
          <a:p>
            <a:endParaRPr lang="en-US"/>
          </a:p>
        </p:txBody>
      </p:sp>
      <p:sp>
        <p:nvSpPr>
          <p:cNvPr id="1048682"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r>
              <a:rPr dirty="0" sz="2000" lang="en-US">
                <a:latin typeface="Times New Roman"/>
              </a:rPr>
              <a:t>Building the proposed solution would involve a combination of data processing, pyth0n programming and visualization skills</a:t>
            </a:r>
            <a:r>
              <a:rPr dirty="0" sz="2400" lang="en-US">
                <a:latin typeface="Times New Roman"/>
              </a:rPr>
              <a:t>.</a:t>
            </a:r>
          </a:p>
          <a:p>
            <a:r>
              <a:rPr b="1" dirty="0" sz="2000" lang="en-US">
                <a:latin typeface="Times New Roman"/>
              </a:rPr>
              <a:t>System requirements:</a:t>
            </a:r>
          </a:p>
          <a:p>
            <a:pPr indent="-342900" lvl="1" marL="617220">
              <a:buFont typeface="+mj-lt"/>
              <a:buAutoNum type="arabicPeriod"/>
            </a:pPr>
            <a:r>
              <a:rPr b="1" dirty="0" sz="2000" lang="en-US">
                <a:solidFill>
                  <a:srgbClr val="000000"/>
                </a:solidFill>
                <a:latin typeface="Times New Roman"/>
              </a:rPr>
              <a:t>Hardware</a:t>
            </a:r>
            <a:r>
              <a:rPr b="1" dirty="0" sz="1800" lang="en-US">
                <a:solidFill>
                  <a:srgbClr val="000000"/>
                </a:solidFill>
                <a:latin typeface="Times New Roman"/>
              </a:rPr>
              <a:t> </a:t>
            </a:r>
            <a:r>
              <a:rPr dirty="0" sz="1800" lang="en-US">
                <a:solidFill>
                  <a:srgbClr val="000000"/>
                </a:solidFill>
                <a:latin typeface="Times New Roman"/>
              </a:rPr>
              <a:t>:</a:t>
            </a:r>
          </a:p>
          <a:p>
            <a:pPr indent="-342900" lvl="3" marL="1165860">
              <a:buFont typeface="Wingdings" pitchFamily="2" charset="2"/>
              <a:buChar char="§"/>
            </a:pPr>
            <a:r>
              <a:rPr dirty="0" sz="1800" lang="en-US">
                <a:solidFill>
                  <a:srgbClr val="000000"/>
                </a:solidFill>
                <a:latin typeface="Times New Roman"/>
              </a:rPr>
              <a:t>A computer  with sufficient processing power, preferably with multiple cores or a GPU for faster training of machine learning models.</a:t>
            </a:r>
          </a:p>
          <a:p>
            <a:pPr indent="-342900" lvl="3" marL="1165860">
              <a:buFont typeface="Wingdings" pitchFamily="2" charset="2"/>
              <a:buChar char="§"/>
            </a:pPr>
            <a:r>
              <a:rPr dirty="0" sz="1800" lang="en-US">
                <a:solidFill>
                  <a:srgbClr val="000000"/>
                </a:solidFill>
                <a:latin typeface="Times New Roman"/>
              </a:rPr>
              <a:t>Adequate RAM to handle the size of the dataset and computational requirements.</a:t>
            </a:r>
          </a:p>
          <a:p>
            <a:pPr indent="-514350" lvl="1" marL="788670">
              <a:buFont typeface="+mj-lt"/>
              <a:buAutoNum type="arabicPeriod"/>
            </a:pPr>
            <a:r>
              <a:rPr b="1" dirty="0" sz="2000" lang="en-US">
                <a:solidFill>
                  <a:srgbClr val="000000"/>
                </a:solidFill>
                <a:latin typeface="Times New Roman"/>
              </a:rPr>
              <a:t>Software:</a:t>
            </a:r>
          </a:p>
          <a:p>
            <a:pPr indent="-514350" lvl="3" marL="1337310">
              <a:buFont typeface="Wingdings" pitchFamily="2" charset="2"/>
              <a:buChar char="§"/>
            </a:pPr>
            <a:r>
              <a:rPr dirty="0" lang="en-US">
                <a:solidFill>
                  <a:srgbClr val="000000"/>
                </a:solidFill>
                <a:latin typeface="Times New Roman"/>
              </a:rPr>
              <a:t>- An </a:t>
            </a:r>
            <a:r>
              <a:rPr dirty="0" sz="1800" lang="en-US">
                <a:solidFill>
                  <a:srgbClr val="000000"/>
                </a:solidFill>
                <a:latin typeface="Times New Roman"/>
              </a:rPr>
              <a:t>operating system compatible with the required python libraries (e.g., </a:t>
            </a:r>
            <a:r>
              <a:rPr dirty="0" sz="1800" lang="en-US" err="1">
                <a:solidFill>
                  <a:srgbClr val="000000"/>
                </a:solidFill>
                <a:latin typeface="Times New Roman"/>
              </a:rPr>
              <a:t>windows,linux,macOS</a:t>
            </a:r>
            <a:r>
              <a:rPr dirty="0" sz="1800" lang="en-US">
                <a:solidFill>
                  <a:srgbClr val="000000"/>
                </a:solidFill>
                <a:latin typeface="Times New Roman"/>
              </a:rPr>
              <a:t>).</a:t>
            </a:r>
          </a:p>
        </p:txBody>
      </p:sp>
      <p:sp>
        <p:nvSpPr>
          <p:cNvPr id="1048683" name="Title 1"/>
          <p:cNvSpPr>
            <a:spLocks noGrp="1"/>
          </p:cNvSpPr>
          <p:nvPr/>
        </p:nvSpPr>
        <p:spPr>
          <a:xfrm>
            <a:off x="0" y="648431"/>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000000"/>
                </a:solidFill>
                <a:latin typeface="Times New Roman"/>
              </a:rPr>
              <a:t>System approach</a:t>
            </a:r>
            <a:endParaRPr dirty="0" lang="en-US">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92" name=""/>
        <p:cNvGrpSpPr/>
        <p:nvPr/>
      </p:nvGrpSpPr>
      <p:grpSpPr>
        <a:xfrm>
          <a:off x="0" y="0"/>
          <a:ext cx="0" cy="0"/>
          <a:chOff x="0" y="0"/>
          <a:chExt cx="0" cy="0"/>
        </a:xfrm>
      </p:grpSpPr>
      <p:sp>
        <p:nvSpPr>
          <p:cNvPr id="1048684" name=""/>
          <p:cNvSpPr>
            <a:spLocks noGrp="1"/>
          </p:cNvSpPr>
          <p:nvPr>
            <p:ph type="title"/>
          </p:nvPr>
        </p:nvSpPr>
        <p:spPr/>
        <p:txBody>
          <a:bodyPr/>
          <a:p>
            <a:endParaRPr lang="en-US"/>
          </a:p>
        </p:txBody>
      </p:sp>
      <p:sp>
        <p:nvSpPr>
          <p:cNvPr id="1048685" name=""/>
          <p:cNvSpPr>
            <a:spLocks noGrp="1"/>
          </p:cNvSpPr>
          <p:nvPr>
            <p:ph idx="1"/>
          </p:nvPr>
        </p:nvSpPr>
        <p:spPr/>
        <p:txBody>
          <a:bodyPr/>
          <a:p>
            <a:endParaRPr lang="en-US"/>
          </a:p>
        </p:txBody>
      </p:sp>
      <p:sp>
        <p:nvSpPr>
          <p:cNvPr id="1048686" name="Content Placeholder 2"/>
          <p:cNvSpPr>
            <a:spLocks noGrp="1"/>
          </p:cNvSpPr>
          <p:nvPr/>
        </p:nvSpPr>
        <p:spPr>
          <a:xfrm>
            <a:off x="301752" y="1527048"/>
            <a:ext cx="8503920" cy="4572000"/>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Algorithm selection</a:t>
            </a:r>
          </a:p>
          <a:p>
            <a:pPr>
              <a:buNone/>
            </a:pPr>
            <a:r>
              <a:rPr b="1" dirty="0" sz="2000" lang="en-US">
                <a:latin typeface="Times New Roman"/>
              </a:rPr>
              <a:t>Data exploration :</a:t>
            </a:r>
          </a:p>
          <a:p>
            <a:pPr>
              <a:buFont typeface="Wingdings" pitchFamily="2" charset="2"/>
              <a:buChar char="§"/>
            </a:pPr>
            <a:r>
              <a:rPr dirty="0" sz="1800" lang="en-US">
                <a:latin typeface="Times New Roman"/>
              </a:rPr>
              <a:t>Explore the movie rating structure, features and variables.</a:t>
            </a:r>
          </a:p>
          <a:p>
            <a:pPr>
              <a:buFont typeface="Wingdings" pitchFamily="2" charset="2"/>
              <a:buChar char="§"/>
            </a:pPr>
            <a:r>
              <a:rPr dirty="0" sz="1800" lang="en-US">
                <a:latin typeface="Times New Roman"/>
              </a:rPr>
              <a:t>Identify potential patterns, correlations and outliners.</a:t>
            </a:r>
          </a:p>
          <a:p>
            <a:pPr>
              <a:buNone/>
            </a:pPr>
            <a:r>
              <a:rPr b="1" dirty="0" sz="2000" lang="en-US">
                <a:latin typeface="Times New Roman"/>
              </a:rPr>
              <a:t>Problem formulation:</a:t>
            </a:r>
          </a:p>
          <a:p>
            <a:r>
              <a:rPr dirty="0" sz="1800" lang="en-US">
                <a:latin typeface="Times New Roman"/>
              </a:rPr>
              <a:t>Define the problem: Predict optimal booking times, likelihood of special requests based on historical data.</a:t>
            </a:r>
          </a:p>
          <a:p>
            <a:pPr>
              <a:buNone/>
            </a:pPr>
            <a:r>
              <a:rPr b="1" dirty="0" sz="2000" lang="en-US">
                <a:latin typeface="Times New Roman"/>
              </a:rPr>
              <a:t>Algorithm selection:</a:t>
            </a:r>
          </a:p>
          <a:p>
            <a:r>
              <a:rPr dirty="0" sz="1800" lang="en-US">
                <a:latin typeface="Times New Roman"/>
              </a:rPr>
              <a:t>Regression tasks(e.g., predicting daily rates)</a:t>
            </a:r>
          </a:p>
          <a:p>
            <a:pPr lvl="1">
              <a:buFont typeface="Wingdings" pitchFamily="2" charset="2"/>
              <a:buChar char="§"/>
            </a:pPr>
            <a:r>
              <a:rPr dirty="0" sz="1800" lang="en-US">
                <a:solidFill>
                  <a:srgbClr val="000000"/>
                </a:solidFill>
                <a:latin typeface="Times New Roman"/>
              </a:rPr>
              <a:t>Consider linear regression, decision tree, or ensemble methods</a:t>
            </a:r>
          </a:p>
          <a:p>
            <a:pPr>
              <a:buFont typeface="Arial" pitchFamily="34" charset="0"/>
              <a:buChar char="•"/>
            </a:pPr>
            <a:r>
              <a:rPr dirty="0" sz="1800" lang="en-US">
                <a:solidFill>
                  <a:srgbClr val="000000"/>
                </a:solidFill>
                <a:latin typeface="Times New Roman"/>
              </a:rPr>
              <a:t>classification tasks(e.g., predicting special requests);</a:t>
            </a:r>
          </a:p>
          <a:p>
            <a:pPr lvl="1">
              <a:buFont typeface="Arial" pitchFamily="34" charset="0"/>
              <a:buChar char="•"/>
            </a:pPr>
            <a:r>
              <a:rPr dirty="0" sz="1800" lang="en-US">
                <a:solidFill>
                  <a:srgbClr val="000000"/>
                </a:solidFill>
                <a:latin typeface="Times New Roman"/>
              </a:rPr>
              <a:t>Consider logistic regressive, decision trees or random forests.</a:t>
            </a:r>
          </a:p>
        </p:txBody>
      </p:sp>
      <p:sp>
        <p:nvSpPr>
          <p:cNvPr id="1048687"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000000"/>
                </a:solidFill>
                <a:latin typeface="Times New Roman"/>
              </a:rPr>
              <a:t>ALGORITHM &amp; DEPLOYMENT</a:t>
            </a:r>
            <a:endParaRPr dirty="0" lang="en-US">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07" name=""/>
        <p:cNvGrpSpPr/>
        <p:nvPr/>
      </p:nvGrpSpPr>
      <p:grpSpPr>
        <a:xfrm>
          <a:off x="0" y="0"/>
          <a:ext cx="0" cy="0"/>
          <a:chOff x="0" y="0"/>
          <a:chExt cx="0" cy="0"/>
        </a:xfrm>
      </p:grpSpPr>
      <p:sp>
        <p:nvSpPr>
          <p:cNvPr id="1048688" name=""/>
          <p:cNvSpPr>
            <a:spLocks noGrp="1"/>
          </p:cNvSpPr>
          <p:nvPr>
            <p:ph type="title"/>
          </p:nvPr>
        </p:nvSpPr>
        <p:spPr/>
        <p:txBody>
          <a:bodyPr/>
          <a:p>
            <a:endParaRPr lang="en-US"/>
          </a:p>
        </p:txBody>
      </p:sp>
      <p:sp>
        <p:nvSpPr>
          <p:cNvPr id="1048689" name=""/>
          <p:cNvSpPr>
            <a:spLocks noGrp="1"/>
          </p:cNvSpPr>
          <p:nvPr>
            <p:ph idx="1"/>
          </p:nvPr>
        </p:nvSpPr>
        <p:spPr/>
        <p:txBody>
          <a:bodyPr/>
          <a:p>
            <a:endParaRPr lang="en-US"/>
          </a:p>
        </p:txBody>
      </p:sp>
      <p:sp>
        <p:nvSpPr>
          <p:cNvPr id="1048690"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Data input:</a:t>
            </a:r>
          </a:p>
          <a:p>
            <a:pPr>
              <a:buNone/>
            </a:pPr>
            <a:r>
              <a:rPr b="1" dirty="0" sz="2000" lang="en-US">
                <a:latin typeface="Times New Roman"/>
              </a:rPr>
              <a:t>Data collection:</a:t>
            </a:r>
          </a:p>
          <a:p>
            <a:r>
              <a:rPr dirty="0" sz="1800" lang="en-US">
                <a:solidFill>
                  <a:srgbClr val="000000"/>
                </a:solidFill>
                <a:latin typeface="Times New Roman"/>
              </a:rPr>
              <a:t>Gather historical data including booking dates ,special </a:t>
            </a:r>
            <a:r>
              <a:rPr dirty="0" sz="1800" lang="en-US" err="1">
                <a:solidFill>
                  <a:srgbClr val="000000"/>
                </a:solidFill>
                <a:latin typeface="Times New Roman"/>
              </a:rPr>
              <a:t>requests,and</a:t>
            </a:r>
            <a:r>
              <a:rPr dirty="0" sz="1800" lang="en-US">
                <a:solidFill>
                  <a:srgbClr val="000000"/>
                </a:solidFill>
                <a:latin typeface="Times New Roman"/>
              </a:rPr>
              <a:t> relevant details.</a:t>
            </a:r>
          </a:p>
          <a:p>
            <a:pPr>
              <a:buNone/>
            </a:pPr>
            <a:r>
              <a:rPr b="1" dirty="0" sz="2000" lang="en-US">
                <a:latin typeface="Times New Roman"/>
              </a:rPr>
              <a:t>D</a:t>
            </a:r>
            <a:r>
              <a:rPr b="1" dirty="0" sz="2000" lang="en-US">
                <a:solidFill>
                  <a:srgbClr val="000000"/>
                </a:solidFill>
                <a:latin typeface="Times New Roman"/>
              </a:rPr>
              <a:t>ata cleaning:</a:t>
            </a:r>
          </a:p>
          <a:p>
            <a:r>
              <a:rPr dirty="0" sz="1800" lang="en-US">
                <a:solidFill>
                  <a:srgbClr val="000000"/>
                </a:solidFill>
                <a:latin typeface="Times New Roman"/>
              </a:rPr>
              <a:t>Handle missing values, outliners, and any inconsistencies in the dataset.</a:t>
            </a:r>
          </a:p>
          <a:p>
            <a:r>
              <a:rPr dirty="0" sz="1800" lang="en-US">
                <a:latin typeface="Times New Roman"/>
              </a:rPr>
              <a:t>Convert categorical variables into numerical representation through encoding techniques.</a:t>
            </a:r>
          </a:p>
          <a:p>
            <a:pPr>
              <a:buNone/>
            </a:pPr>
            <a:r>
              <a:rPr b="1" dirty="0" sz="2000" lang="en-US">
                <a:latin typeface="Times New Roman"/>
              </a:rPr>
              <a:t>Feature Engineering:</a:t>
            </a:r>
          </a:p>
          <a:p>
            <a:r>
              <a:rPr dirty="0" sz="1800" lang="en-US">
                <a:solidFill>
                  <a:srgbClr val="000000"/>
                </a:solidFill>
                <a:latin typeface="Times New Roman"/>
              </a:rPr>
              <a:t>Create new features or modify existing ones based on domain knowledge.</a:t>
            </a:r>
          </a:p>
          <a:p>
            <a:r>
              <a:rPr dirty="0" sz="1800" lang="en-US">
                <a:latin typeface="Times New Roman"/>
              </a:rPr>
              <a:t>Extract meaningful information from date variables, such as day-of-week or month.</a:t>
            </a:r>
            <a:r>
              <a:rPr dirty="0" sz="1800" lang="en-US">
                <a:solidFill>
                  <a:srgbClr val="000000"/>
                </a:solidFill>
                <a:latin typeface="Times New Roman"/>
              </a:rPr>
              <a:t> </a:t>
            </a:r>
          </a:p>
        </p:txBody>
      </p:sp>
      <p:sp>
        <p:nvSpPr>
          <p:cNvPr id="1048691"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000000"/>
                </a:solidFill>
                <a:latin typeface="Times New Roman"/>
              </a:rPr>
              <a:t>ALGORITHM &amp; DEPLOYMENT</a:t>
            </a:r>
            <a:endParaRPr dirty="0" lang="en-US">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9" name=""/>
          <p:cNvSpPr>
            <a:spLocks noGrp="1"/>
          </p:cNvSpPr>
          <p:nvPr>
            <p:ph type="title"/>
          </p:nvPr>
        </p:nvSpPr>
        <p:spPr/>
        <p:txBody>
          <a:bodyPr/>
          <a:p>
            <a:r>
              <a:rPr lang="en-US"/>
              <a:t>R</a:t>
            </a:r>
            <a:r>
              <a:rPr lang="en-US"/>
              <a:t>u</a:t>
            </a:r>
            <a:r>
              <a:rPr lang="en-US"/>
              <a:t>l</a:t>
            </a:r>
            <a:r>
              <a:rPr lang="en-US"/>
              <a:t>e</a:t>
            </a:r>
            <a:r>
              <a:rPr lang="en-US"/>
              <a:t>s</a:t>
            </a:r>
            <a:r>
              <a:rPr lang="en-US"/>
              <a:t>:</a:t>
            </a:r>
            <a:endParaRPr lang="en-US"/>
          </a:p>
        </p:txBody>
      </p:sp>
      <p:sp>
        <p:nvSpPr>
          <p:cNvPr id="1048610" name=""/>
          <p:cNvSpPr>
            <a:spLocks noGrp="1"/>
          </p:cNvSpPr>
          <p:nvPr>
            <p:ph idx="1"/>
          </p:nvPr>
        </p:nvSpPr>
        <p:spPr/>
        <p:txBody>
          <a:bodyPr>
            <a:normAutofit/>
          </a:bodyPr>
          <a:p>
            <a:r>
              <a:rPr lang="en-US"/>
              <a:t>IPL games utilise television timeouts and hence there is no time limit in which teams must complete their innings. However, a penalty may be imposed if the umpires find teams misusing this privilege. Each team is given a two-and-a-half-minute "strategic timeout" during each innings; one must be taken by the bowling team between the ends of the fith and 9th overs and one by the batting team between the ends of the 13th and 16th overs.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601" name=""/>
          <p:cNvSpPr>
            <a:spLocks noGrp="1"/>
          </p:cNvSpPr>
          <p:nvPr>
            <p:ph type="title"/>
          </p:nvPr>
        </p:nvSpPr>
        <p:spPr>
          <a:xfrm>
            <a:off x="628650" y="-408225"/>
            <a:ext cx="7782935" cy="2098914"/>
          </a:xfrm>
        </p:spPr>
        <p:txBody>
          <a:bodyPr/>
          <a:p>
            <a:r>
              <a:rPr lang="en-US"/>
              <a:t>R</a:t>
            </a:r>
            <a:r>
              <a:rPr lang="en-US"/>
              <a:t>e</a:t>
            </a:r>
            <a:r>
              <a:rPr lang="en-US"/>
              <a:t>s</a:t>
            </a:r>
            <a:r>
              <a:rPr lang="en-US"/>
              <a:t>u</a:t>
            </a:r>
            <a:r>
              <a:rPr lang="en-US"/>
              <a:t>lt</a:t>
            </a:r>
            <a:r>
              <a:rPr lang="en-US"/>
              <a:t>:</a:t>
            </a:r>
            <a:endParaRPr lang="en-US"/>
          </a:p>
        </p:txBody>
      </p:sp>
      <p:sp>
        <p:nvSpPr>
          <p:cNvPr id="1048602" name=""/>
          <p:cNvSpPr>
            <a:spLocks noGrp="1"/>
          </p:cNvSpPr>
          <p:nvPr>
            <p:ph idx="1"/>
          </p:nvPr>
        </p:nvSpPr>
        <p:spPr>
          <a:xfrm>
            <a:off x="628649" y="865771"/>
            <a:ext cx="7886700" cy="4351338"/>
          </a:xfrm>
        </p:spPr>
        <p:txBody>
          <a:bodyPr/>
          <a:p>
            <a:endParaRPr lang="en-US"/>
          </a:p>
        </p:txBody>
      </p:sp>
      <p:pic>
        <p:nvPicPr>
          <p:cNvPr id="2097152" name=""/>
          <p:cNvPicPr>
            <a:picLocks/>
          </p:cNvPicPr>
          <p:nvPr/>
        </p:nvPicPr>
        <p:blipFill>
          <a:blip xmlns:r="http://schemas.openxmlformats.org/officeDocument/2006/relationships" r:embed="rId2"/>
          <a:stretch>
            <a:fillRect/>
          </a:stretch>
        </p:blipFill>
        <p:spPr>
          <a:xfrm rot="0">
            <a:off x="628650" y="1332725"/>
            <a:ext cx="7802377" cy="469928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603" name=""/>
          <p:cNvSpPr>
            <a:spLocks noGrp="1"/>
          </p:cNvSpPr>
          <p:nvPr>
            <p:ph type="title"/>
          </p:nvPr>
        </p:nvSpPr>
        <p:spPr/>
        <p:txBody>
          <a:bodyPr/>
          <a:p>
            <a:r>
              <a:rPr lang="en-US"/>
              <a:t>C</a:t>
            </a:r>
            <a:r>
              <a:rPr lang="en-US"/>
              <a:t>O</a:t>
            </a:r>
            <a:r>
              <a:rPr lang="en-US"/>
              <a:t>N</a:t>
            </a:r>
            <a:r>
              <a:rPr lang="en-US"/>
              <a:t>T</a:t>
            </a:r>
            <a:r>
              <a:rPr lang="en-US"/>
              <a:t>.</a:t>
            </a:r>
            <a:r>
              <a:rPr lang="en-US"/>
              <a:t>.</a:t>
            </a:r>
            <a:r>
              <a:rPr lang="en-US"/>
              <a:t>.</a:t>
            </a:r>
            <a:r>
              <a:rPr lang="en-US"/>
              <a:t>.</a:t>
            </a:r>
            <a:r>
              <a:rPr lang="en-US"/>
              <a:t>.</a:t>
            </a:r>
            <a:endParaRPr lang="en-US"/>
          </a:p>
        </p:txBody>
      </p:sp>
      <p:sp>
        <p:nvSpPr>
          <p:cNvPr id="1048604" name=""/>
          <p:cNvSpPr>
            <a:spLocks noGrp="1"/>
          </p:cNvSpPr>
          <p:nvPr>
            <p:ph idx="1"/>
          </p:nvPr>
        </p:nvSpPr>
        <p:spPr/>
        <p:txBody>
          <a:bodyPr/>
          <a:p>
            <a:endParaRPr lang="en-US"/>
          </a:p>
        </p:txBody>
      </p:sp>
      <p:pic>
        <p:nvPicPr>
          <p:cNvPr id="2097153" name=""/>
          <p:cNvPicPr>
            <a:picLocks/>
          </p:cNvPicPr>
          <p:nvPr/>
        </p:nvPicPr>
        <p:blipFill>
          <a:blip xmlns:r="http://schemas.openxmlformats.org/officeDocument/2006/relationships" r:embed="rId2"/>
          <a:stretch>
            <a:fillRect/>
          </a:stretch>
        </p:blipFill>
        <p:spPr>
          <a:xfrm rot="0">
            <a:off x="467665" y="1483436"/>
            <a:ext cx="7839004" cy="5035716"/>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RMX3501</dc:creator>
  <dcterms:created xsi:type="dcterms:W3CDTF">2015-05-10T13:30:45Z</dcterms:created>
  <dcterms:modified xsi:type="dcterms:W3CDTF">2024-04-10T04:56:21Z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3acc170f32944cec875f10cedac77aeb</vt:lpwstr>
  </property>
</Properties>
</file>