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7"/>
  </p:normalViewPr>
  <p:slideViewPr>
    <p:cSldViewPr snapToGrid="0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18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0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5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27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2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9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38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1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9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44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87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9C7A-6514-FE51-08A9-02F2401D5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048" y="1457717"/>
            <a:ext cx="10036097" cy="1825096"/>
          </a:xfrm>
        </p:spPr>
        <p:txBody>
          <a:bodyPr>
            <a:normAutofit fontScale="90000"/>
          </a:bodyPr>
          <a:lstStyle/>
          <a:p>
            <a:r>
              <a:rPr lang="en-GB" cap="none" dirty="0"/>
              <a:t>C</a:t>
            </a:r>
            <a:r>
              <a:rPr lang="en-NG" cap="none" dirty="0"/>
              <a:t>redit Card Fraud Detection: A Hybrid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0AA1D-0CE6-5948-FFDB-F85170F7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017" y="4992650"/>
            <a:ext cx="9448800" cy="685800"/>
          </a:xfrm>
        </p:spPr>
        <p:txBody>
          <a:bodyPr>
            <a:noAutofit/>
          </a:bodyPr>
          <a:lstStyle/>
          <a:p>
            <a:r>
              <a:rPr lang="en-GB" sz="2400" dirty="0"/>
              <a:t>B</a:t>
            </a:r>
            <a:r>
              <a:rPr lang="en-NG" sz="2400" dirty="0"/>
              <a:t>y: Damilare Kolawole</a:t>
            </a:r>
          </a:p>
          <a:p>
            <a:r>
              <a:rPr lang="en-NG" sz="2400" dirty="0"/>
              <a:t>Supervisor: Vikas Tomer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50084-BF42-8E58-7927-CEC9BE80ADC2}"/>
              </a:ext>
            </a:extLst>
          </p:cNvPr>
          <p:cNvSpPr txBox="1"/>
          <p:nvPr/>
        </p:nvSpPr>
        <p:spPr>
          <a:xfrm>
            <a:off x="4159405" y="3691054"/>
            <a:ext cx="4246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DATA ANALYTICS AND PROGRAMMING</a:t>
            </a:r>
          </a:p>
          <a:p>
            <a:pPr algn="ctr"/>
            <a:r>
              <a:rPr lang="en-NG" dirty="0"/>
              <a:t>NCI</a:t>
            </a:r>
          </a:p>
          <a:p>
            <a:pPr algn="ctr"/>
            <a:r>
              <a:rPr lang="en-NG" dirty="0"/>
              <a:t>X21235571</a:t>
            </a:r>
          </a:p>
        </p:txBody>
      </p:sp>
    </p:spTree>
    <p:extLst>
      <p:ext uri="{BB962C8B-B14F-4D97-AF65-F5344CB8AC3E}">
        <p14:creationId xmlns:p14="http://schemas.microsoft.com/office/powerpoint/2010/main" val="92141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07D4-B14D-3C1E-A86B-83FFF453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Results and Evaluation Cont’d</a:t>
            </a:r>
          </a:p>
        </p:txBody>
      </p:sp>
      <p:pic>
        <p:nvPicPr>
          <p:cNvPr id="5" name="Content Placeholder 4" descr="A blue line with a red line&#10;&#10;Description automatically generated">
            <a:extLst>
              <a:ext uri="{FF2B5EF4-FFF2-40B4-BE49-F238E27FC236}">
                <a16:creationId xmlns:a16="http://schemas.microsoft.com/office/drawing/2014/main" id="{9A9A3B44-AC66-BD1A-F5E3-2E73BB72B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7650" y="2073275"/>
            <a:ext cx="4373648" cy="3449638"/>
          </a:xfrm>
        </p:spPr>
      </p:pic>
    </p:spTree>
    <p:extLst>
      <p:ext uri="{BB962C8B-B14F-4D97-AF65-F5344CB8AC3E}">
        <p14:creationId xmlns:p14="http://schemas.microsoft.com/office/powerpoint/2010/main" val="170416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F186-B332-E056-5F21-AC380DF7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Conclusion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328D4-2FBA-0566-ED7E-577DEADB1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the Hybrid Deep Learning Model offers improved fraud detection capabilities. Recommendations include further research in refining the model and its implementation in real-world scenarios. </a:t>
            </a:r>
            <a:r>
              <a:rPr lang="en-GB" b="1" dirty="0">
                <a:latin typeface="Söhne"/>
              </a:rPr>
              <a:t>Attention Mechanism could also be integrated for better performance of the model and a better ROC curve. 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77467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F283-67F1-C48C-1FE3-5B6D0C7D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774" y="2428328"/>
            <a:ext cx="9603275" cy="3450613"/>
          </a:xfrm>
        </p:spPr>
        <p:txBody>
          <a:bodyPr/>
          <a:lstStyle/>
          <a:p>
            <a:r>
              <a:rPr lang="en-NG" sz="9600" dirty="0"/>
              <a:t>THANK YOU</a:t>
            </a:r>
            <a:r>
              <a:rPr lang="en-NG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30528-A987-F64A-27BC-27B5F1B8502F}"/>
              </a:ext>
            </a:extLst>
          </p:cNvPr>
          <p:cNvSpPr txBox="1"/>
          <p:nvPr/>
        </p:nvSpPr>
        <p:spPr>
          <a:xfrm>
            <a:off x="345688" y="512709"/>
            <a:ext cx="4337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7200" dirty="0"/>
              <a:t>THE END </a:t>
            </a:r>
          </a:p>
        </p:txBody>
      </p:sp>
    </p:spTree>
    <p:extLst>
      <p:ext uri="{BB962C8B-B14F-4D97-AF65-F5344CB8AC3E}">
        <p14:creationId xmlns:p14="http://schemas.microsoft.com/office/powerpoint/2010/main" val="11552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B168-6E02-EB66-BA13-F40E439C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0C25-7DD5-1C77-03FE-FD618B92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G" dirty="0"/>
              <a:t>Introduction</a:t>
            </a:r>
          </a:p>
          <a:p>
            <a:r>
              <a:rPr lang="en-NG" dirty="0"/>
              <a:t>Literature Review</a:t>
            </a:r>
          </a:p>
          <a:p>
            <a:r>
              <a:rPr lang="en-NG" dirty="0"/>
              <a:t>Methodology</a:t>
            </a:r>
          </a:p>
          <a:p>
            <a:r>
              <a:rPr lang="en-NG" dirty="0"/>
              <a:t>Implementation</a:t>
            </a:r>
          </a:p>
          <a:p>
            <a:r>
              <a:rPr lang="en-NG" dirty="0"/>
              <a:t>Results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14667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6004F-441D-279D-229D-E73911B1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NG" sz="25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52496B-20B4-A638-A3C9-569419E1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100" b="0" i="0">
                <a:effectLst/>
              </a:rPr>
              <a:t>Credit card fraud has surged in recent years, impacting both individuals and financial institutions significantly. The increase in digital transactions, along with technological advancements, has made credit card fraud a pervasive issue.</a:t>
            </a:r>
          </a:p>
          <a:p>
            <a:pPr>
              <a:lnSpc>
                <a:spcPct val="110000"/>
              </a:lnSpc>
            </a:pPr>
            <a:endParaRPr lang="en-GB" sz="1100" b="0" i="0">
              <a:effectLst/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GB" sz="1100"/>
              <a:t>RQ1: How can a Hybrid Deep Learning Approach be effectively trained to address imbalanced</a:t>
            </a:r>
          </a:p>
          <a:p>
            <a:pPr>
              <a:lnSpc>
                <a:spcPct val="110000"/>
              </a:lnSpc>
            </a:pPr>
            <a:r>
              <a:rPr lang="en-GB" sz="1100"/>
              <a:t>datasets in credit card transactions, where legitimate transactions outnumber fraudulent ones,</a:t>
            </a:r>
          </a:p>
          <a:p>
            <a:pPr>
              <a:lnSpc>
                <a:spcPct val="110000"/>
              </a:lnSpc>
            </a:pPr>
            <a:r>
              <a:rPr lang="en-GB" sz="1100"/>
              <a:t>to improve Credit Card Fraud Identification and Detection, thereby benefiting financial</a:t>
            </a:r>
          </a:p>
          <a:p>
            <a:pPr>
              <a:lnSpc>
                <a:spcPct val="110000"/>
              </a:lnSpc>
            </a:pPr>
            <a:r>
              <a:rPr lang="en-GB" sz="1100"/>
              <a:t>institutions, businesses, and cardholders?</a:t>
            </a:r>
          </a:p>
          <a:p>
            <a:pPr>
              <a:lnSpc>
                <a:spcPct val="110000"/>
              </a:lnSpc>
            </a:pPr>
            <a:endParaRPr lang="en-GB" sz="1100"/>
          </a:p>
          <a:p>
            <a:pPr>
              <a:lnSpc>
                <a:spcPct val="110000"/>
              </a:lnSpc>
            </a:pPr>
            <a:r>
              <a:rPr lang="en-GB" sz="1100"/>
              <a:t>RQ2: What is the evaluation of the proposed Hybrid deep learning approach, compared to the</a:t>
            </a:r>
          </a:p>
          <a:p>
            <a:pPr>
              <a:lnSpc>
                <a:spcPct val="110000"/>
              </a:lnSpc>
            </a:pPr>
            <a:r>
              <a:rPr lang="en-GB" sz="1100"/>
              <a:t>existing ones in credit card fraud detection hence improving detection systems for financial</a:t>
            </a:r>
          </a:p>
          <a:p>
            <a:pPr>
              <a:lnSpc>
                <a:spcPct val="110000"/>
              </a:lnSpc>
            </a:pPr>
            <a:r>
              <a:rPr lang="en-GB" sz="1100"/>
              <a:t>institutions, merchants, businesses, and cardholders?</a:t>
            </a:r>
            <a:endParaRPr lang="en-NG" sz="1100"/>
          </a:p>
        </p:txBody>
      </p:sp>
    </p:spTree>
    <p:extLst>
      <p:ext uri="{BB962C8B-B14F-4D97-AF65-F5344CB8AC3E}">
        <p14:creationId xmlns:p14="http://schemas.microsoft.com/office/powerpoint/2010/main" val="416362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06D8-E736-1818-9EFA-9AFDF587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037" y="350036"/>
            <a:ext cx="8610600" cy="1293028"/>
          </a:xfrm>
        </p:spPr>
        <p:txBody>
          <a:bodyPr/>
          <a:lstStyle/>
          <a:p>
            <a:r>
              <a:rPr lang="en-NG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88B21E-9D82-B31E-F12A-D775C3A7F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238292"/>
              </p:ext>
            </p:extLst>
          </p:nvPr>
        </p:nvGraphicFramePr>
        <p:xfrm>
          <a:off x="742950" y="1007277"/>
          <a:ext cx="9958388" cy="55006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0646">
                  <a:extLst>
                    <a:ext uri="{9D8B030D-6E8A-4147-A177-3AD203B41FA5}">
                      <a16:colId xmlns:a16="http://schemas.microsoft.com/office/drawing/2014/main" val="1945019825"/>
                    </a:ext>
                  </a:extLst>
                </a:gridCol>
                <a:gridCol w="1504956">
                  <a:extLst>
                    <a:ext uri="{9D8B030D-6E8A-4147-A177-3AD203B41FA5}">
                      <a16:colId xmlns:a16="http://schemas.microsoft.com/office/drawing/2014/main" val="4036510664"/>
                    </a:ext>
                  </a:extLst>
                </a:gridCol>
                <a:gridCol w="1365330">
                  <a:extLst>
                    <a:ext uri="{9D8B030D-6E8A-4147-A177-3AD203B41FA5}">
                      <a16:colId xmlns:a16="http://schemas.microsoft.com/office/drawing/2014/main" val="3927343516"/>
                    </a:ext>
                  </a:extLst>
                </a:gridCol>
                <a:gridCol w="1251007">
                  <a:extLst>
                    <a:ext uri="{9D8B030D-6E8A-4147-A177-3AD203B41FA5}">
                      <a16:colId xmlns:a16="http://schemas.microsoft.com/office/drawing/2014/main" val="409885838"/>
                    </a:ext>
                  </a:extLst>
                </a:gridCol>
                <a:gridCol w="1158236">
                  <a:extLst>
                    <a:ext uri="{9D8B030D-6E8A-4147-A177-3AD203B41FA5}">
                      <a16:colId xmlns:a16="http://schemas.microsoft.com/office/drawing/2014/main" val="2856127598"/>
                    </a:ext>
                  </a:extLst>
                </a:gridCol>
                <a:gridCol w="3318213">
                  <a:extLst>
                    <a:ext uri="{9D8B030D-6E8A-4147-A177-3AD203B41FA5}">
                      <a16:colId xmlns:a16="http://schemas.microsoft.com/office/drawing/2014/main" val="2376323630"/>
                    </a:ext>
                  </a:extLst>
                </a:gridCol>
              </a:tblGrid>
              <a:tr h="229369"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Author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Model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Transaction Data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Metrics Used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Results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effectLst/>
                        </a:rPr>
                        <a:t>Limitation</a:t>
                      </a:r>
                      <a:endParaRPr lang="en-NG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extLst>
                  <a:ext uri="{0D108BD9-81ED-4DB2-BD59-A6C34878D82A}">
                    <a16:rowId xmlns:a16="http://schemas.microsoft.com/office/drawing/2014/main" val="1449270739"/>
                  </a:ext>
                </a:extLst>
              </a:tr>
              <a:tr h="802792"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(Fanai and Abbasimehr, 2023)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Deep Autoencoders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European Cardholder dataset,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German Credit Dataset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AUC-PR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Precision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F1 score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AUC-ROC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56%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68%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62%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72%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effectLst/>
                        </a:rPr>
                        <a:t>Class imbalance was not addressed in this study which could lead to model instability</a:t>
                      </a:r>
                      <a:endParaRPr lang="en-NG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extLst>
                  <a:ext uri="{0D108BD9-81ED-4DB2-BD59-A6C34878D82A}">
                    <a16:rowId xmlns:a16="http://schemas.microsoft.com/office/drawing/2014/main" val="2431711908"/>
                  </a:ext>
                </a:extLst>
              </a:tr>
              <a:tr h="917473"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(Ullastres, 2022b)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Ensembling Learning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Simulated Credit Card Transactions generated using Sparkov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AUC-PR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MCC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F1 score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73%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71%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70%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The author focuses on tree-based ensemble classifiers and did not address the issue of Class imbalance.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extLst>
                  <a:ext uri="{0D108BD9-81ED-4DB2-BD59-A6C34878D82A}">
                    <a16:rowId xmlns:a16="http://schemas.microsoft.com/office/drawing/2014/main" val="2763844323"/>
                  </a:ext>
                </a:extLst>
              </a:tr>
              <a:tr h="683942">
                <a:tc>
                  <a:txBody>
                    <a:bodyPr/>
                    <a:lstStyle/>
                    <a:p>
                      <a:pPr algn="just"/>
                      <a:r>
                        <a:rPr lang="en-GB" sz="700">
                          <a:effectLst/>
                        </a:rPr>
                        <a:t>(Zhang et al., 2021)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Homogeneity-oriented behavior analysis (HOBA)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Real-life dataset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Accuracy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F1 score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Precision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effectLst/>
                        </a:rPr>
                        <a:t>75%</a:t>
                      </a:r>
                      <a:endParaRPr lang="en-NG" sz="600" dirty="0">
                        <a:effectLst/>
                      </a:endParaRPr>
                    </a:p>
                    <a:p>
                      <a:pPr algn="just"/>
                      <a:r>
                        <a:rPr lang="en-US" sz="700" dirty="0">
                          <a:effectLst/>
                        </a:rPr>
                        <a:t>47%</a:t>
                      </a:r>
                      <a:endParaRPr lang="en-NG" sz="600" dirty="0">
                        <a:effectLst/>
                      </a:endParaRPr>
                    </a:p>
                    <a:p>
                      <a:pPr algn="just"/>
                      <a:r>
                        <a:rPr lang="en-US" sz="700" dirty="0">
                          <a:effectLst/>
                        </a:rPr>
                        <a:t>35.24%</a:t>
                      </a:r>
                      <a:endParaRPr lang="en-NG" sz="600" dirty="0">
                        <a:effectLst/>
                      </a:endParaRPr>
                    </a:p>
                    <a:p>
                      <a:pPr algn="just"/>
                      <a:r>
                        <a:rPr lang="en-US" sz="700" dirty="0">
                          <a:effectLst/>
                        </a:rPr>
                        <a:t>71.68%</a:t>
                      </a:r>
                      <a:endParaRPr lang="en-NG" sz="600" dirty="0">
                        <a:effectLst/>
                      </a:endParaRPr>
                    </a:p>
                    <a:p>
                      <a:pPr algn="just"/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NG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Class Imbalance in a real-life dataset should have been addressed properly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extLst>
                  <a:ext uri="{0D108BD9-81ED-4DB2-BD59-A6C34878D82A}">
                    <a16:rowId xmlns:a16="http://schemas.microsoft.com/office/drawing/2014/main" val="2945842896"/>
                  </a:ext>
                </a:extLst>
              </a:tr>
              <a:tr h="1032158"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(Chalwadi, 2021)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Neural Network 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MLP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European credit card transaction data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Accuracy Precision Recall 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F1-Score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99.75% 95.91% 50.81% 66.43%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The researcher did not address how class imbalance influences the training of the Neural Network MLP classifier and whether this affects the model capacity to effectively identify fraudulent transactions.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extLst>
                  <a:ext uri="{0D108BD9-81ED-4DB2-BD59-A6C34878D82A}">
                    <a16:rowId xmlns:a16="http://schemas.microsoft.com/office/drawing/2014/main" val="544145332"/>
                  </a:ext>
                </a:extLst>
              </a:tr>
              <a:tr h="573424">
                <a:tc>
                  <a:txBody>
                    <a:bodyPr/>
                    <a:lstStyle/>
                    <a:p>
                      <a:pPr algn="just"/>
                      <a:r>
                        <a:rPr lang="en-GB" sz="700">
                          <a:effectLst/>
                        </a:rPr>
                        <a:t>(Misra et al., 2020)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Autoencoders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European Dataset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Accuracy Precision Recall 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F1-Score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99%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85% 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80% 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82%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The author did not address class imbalance 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extLst>
                  <a:ext uri="{0D108BD9-81ED-4DB2-BD59-A6C34878D82A}">
                    <a16:rowId xmlns:a16="http://schemas.microsoft.com/office/drawing/2014/main" val="1280669371"/>
                  </a:ext>
                </a:extLst>
              </a:tr>
              <a:tr h="458737">
                <a:tc>
                  <a:txBody>
                    <a:bodyPr/>
                    <a:lstStyle/>
                    <a:p>
                      <a:pPr algn="just"/>
                      <a:r>
                        <a:rPr lang="en-GB" sz="700">
                          <a:effectLst/>
                        </a:rPr>
                        <a:t>(Fiore et al., 2019)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GAN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Simulated Data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Accuracy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F1 score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Precision 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99%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81%</a:t>
                      </a:r>
                      <a:endParaRPr lang="en-NG" sz="600">
                        <a:effectLst/>
                      </a:endParaRPr>
                    </a:p>
                    <a:p>
                      <a:pPr algn="just"/>
                      <a:r>
                        <a:rPr lang="en-US" sz="700">
                          <a:effectLst/>
                        </a:rPr>
                        <a:t>94%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 Class imbalance was not addressed properly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extLst>
                  <a:ext uri="{0D108BD9-81ED-4DB2-BD59-A6C34878D82A}">
                    <a16:rowId xmlns:a16="http://schemas.microsoft.com/office/drawing/2014/main" val="386965949"/>
                  </a:ext>
                </a:extLst>
              </a:tr>
              <a:tr h="802792"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(Zhang and Trubey, 2019)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SVM and RF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US transaction data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>
                          <a:effectLst/>
                        </a:rPr>
                        <a:t>Adjusted R^2 </a:t>
                      </a:r>
                      <a:endParaRPr lang="en-N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effectLst/>
                        </a:rPr>
                        <a:t>49%</a:t>
                      </a:r>
                      <a:endParaRPr lang="en-NG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effectLst/>
                        </a:rPr>
                        <a:t>the researcher does not go into detail on how they dealt with data quality problems or preprocessing stages, which have a substantial impact on model outputs.</a:t>
                      </a:r>
                      <a:endParaRPr lang="en-NG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695" marR="38695" marT="0" marB="0"/>
                </a:tc>
                <a:extLst>
                  <a:ext uri="{0D108BD9-81ED-4DB2-BD59-A6C34878D82A}">
                    <a16:rowId xmlns:a16="http://schemas.microsoft.com/office/drawing/2014/main" val="4213251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35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CA32-60E3-4D14-F7E6-ABD8F313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Methodology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52322711-4DE7-5783-24D9-8239D0939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754"/>
            <a:ext cx="7295727" cy="3918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close-up of a sign&#10;&#10;Description automatically generated">
            <a:extLst>
              <a:ext uri="{FF2B5EF4-FFF2-40B4-BE49-F238E27FC236}">
                <a16:creationId xmlns:a16="http://schemas.microsoft.com/office/drawing/2014/main" id="{3DADCA3E-0970-173A-0651-29A4C86C1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799" y="235298"/>
            <a:ext cx="2327275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9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71BC-CAC9-AF47-FA37-A9FFCF4B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29" y="281781"/>
            <a:ext cx="9603275" cy="1049235"/>
          </a:xfrm>
        </p:spPr>
        <p:txBody>
          <a:bodyPr/>
          <a:lstStyle/>
          <a:p>
            <a:r>
              <a:rPr lang="en-NG" dirty="0"/>
              <a:t>Implementation</a:t>
            </a: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8F74F2A-5D0B-A6BB-0C31-A3E49AFF0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1043940"/>
            <a:ext cx="7678737" cy="537511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E8D0F5-BB56-AEC0-1E1D-887431AB2B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144" y="0"/>
            <a:ext cx="5070856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8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54EF-E9A1-7213-1971-F9C67A49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29" y="162543"/>
            <a:ext cx="9603275" cy="1049235"/>
          </a:xfrm>
        </p:spPr>
        <p:txBody>
          <a:bodyPr/>
          <a:lstStyle/>
          <a:p>
            <a:r>
              <a:rPr lang="en-NG" dirty="0"/>
              <a:t>Implementation (cont’d)</a:t>
            </a:r>
          </a:p>
        </p:txBody>
      </p:sp>
      <p:pic>
        <p:nvPicPr>
          <p:cNvPr id="5" name="Content Placeholder 4" descr="A graph of a model loss&#10;&#10;Description automatically generated">
            <a:extLst>
              <a:ext uri="{FF2B5EF4-FFF2-40B4-BE49-F238E27FC236}">
                <a16:creationId xmlns:a16="http://schemas.microsoft.com/office/drawing/2014/main" id="{E81E6C1C-9E76-AAFA-EB4F-4CE749600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38628"/>
            <a:ext cx="6197405" cy="4018409"/>
          </a:xfrm>
        </p:spPr>
      </p:pic>
      <p:pic>
        <p:nvPicPr>
          <p:cNvPr id="7" name="Picture 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B9C0944A-1E64-48EA-C969-510DC1000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778" y="2957513"/>
            <a:ext cx="5544222" cy="3899524"/>
          </a:xfrm>
          <a:prstGeom prst="rect">
            <a:avLst/>
          </a:prstGeom>
        </p:spPr>
      </p:pic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4722693-A067-0524-FFBC-5E3DEB499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49" y="805349"/>
            <a:ext cx="4462463" cy="181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2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435C-3CA9-DE44-BD34-79A6E38A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Classification Report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DE969280-C8C4-5950-64C8-484E98108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650" y="1478180"/>
            <a:ext cx="8351132" cy="4759108"/>
          </a:xfrm>
        </p:spPr>
      </p:pic>
    </p:spTree>
    <p:extLst>
      <p:ext uri="{BB962C8B-B14F-4D97-AF65-F5344CB8AC3E}">
        <p14:creationId xmlns:p14="http://schemas.microsoft.com/office/powerpoint/2010/main" val="138604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26F6-147E-20B4-6169-671C4E80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303" y="281600"/>
            <a:ext cx="9603275" cy="1049235"/>
          </a:xfrm>
        </p:spPr>
        <p:txBody>
          <a:bodyPr/>
          <a:lstStyle/>
          <a:p>
            <a:r>
              <a:rPr lang="en-NG" dirty="0"/>
              <a:t>R</a:t>
            </a:r>
            <a:r>
              <a:rPr lang="en-GB" dirty="0"/>
              <a:t>e</a:t>
            </a:r>
            <a:r>
              <a:rPr lang="en-NG" dirty="0"/>
              <a:t>sults and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0CA039-4225-AB14-85BD-29BF7F42E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817467"/>
              </p:ext>
            </p:extLst>
          </p:nvPr>
        </p:nvGraphicFramePr>
        <p:xfrm>
          <a:off x="52879" y="4972050"/>
          <a:ext cx="8001000" cy="1462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602418159"/>
                    </a:ext>
                  </a:extLst>
                </a:gridCol>
                <a:gridCol w="1426150">
                  <a:extLst>
                    <a:ext uri="{9D8B030D-6E8A-4147-A177-3AD203B41FA5}">
                      <a16:colId xmlns:a16="http://schemas.microsoft.com/office/drawing/2014/main" val="2085375607"/>
                    </a:ext>
                  </a:extLst>
                </a:gridCol>
                <a:gridCol w="1699658">
                  <a:extLst>
                    <a:ext uri="{9D8B030D-6E8A-4147-A177-3AD203B41FA5}">
                      <a16:colId xmlns:a16="http://schemas.microsoft.com/office/drawing/2014/main" val="1550307879"/>
                    </a:ext>
                  </a:extLst>
                </a:gridCol>
                <a:gridCol w="1577999">
                  <a:extLst>
                    <a:ext uri="{9D8B030D-6E8A-4147-A177-3AD203B41FA5}">
                      <a16:colId xmlns:a16="http://schemas.microsoft.com/office/drawing/2014/main" val="104512794"/>
                    </a:ext>
                  </a:extLst>
                </a:gridCol>
                <a:gridCol w="1605528">
                  <a:extLst>
                    <a:ext uri="{9D8B030D-6E8A-4147-A177-3AD203B41FA5}">
                      <a16:colId xmlns:a16="http://schemas.microsoft.com/office/drawing/2014/main" val="2702187064"/>
                    </a:ext>
                  </a:extLst>
                </a:gridCol>
              </a:tblGrid>
              <a:tr h="208887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AE+LSTM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Precision</a:t>
                      </a:r>
                      <a:endParaRPr lang="en-N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Accuracy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F1-score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Recall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9079"/>
                  </a:ext>
                </a:extLst>
              </a:tr>
              <a:tr h="208887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N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1.00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0.998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0.991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0.990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034160"/>
                  </a:ext>
                </a:extLst>
              </a:tr>
              <a:tr h="417772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(Fiore et al., 2019)  GAN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0.94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0.99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0.81</a:t>
                      </a:r>
                      <a:endParaRPr lang="en-N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-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420910"/>
                  </a:ext>
                </a:extLst>
              </a:tr>
              <a:tr h="626659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(Chalwadi, 2021) Autoencoders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0. 959 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0.997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0.664</a:t>
                      </a:r>
                      <a:endParaRPr lang="en-N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0.558</a:t>
                      </a:r>
                      <a:endParaRPr lang="en-N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86788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39FFD8-5178-F008-4F0E-2A4A66E52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2761"/>
              </p:ext>
            </p:extLst>
          </p:nvPr>
        </p:nvGraphicFramePr>
        <p:xfrm>
          <a:off x="154304" y="2181431"/>
          <a:ext cx="7478108" cy="924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9112">
                  <a:extLst>
                    <a:ext uri="{9D8B030D-6E8A-4147-A177-3AD203B41FA5}">
                      <a16:colId xmlns:a16="http://schemas.microsoft.com/office/drawing/2014/main" val="145303672"/>
                    </a:ext>
                  </a:extLst>
                </a:gridCol>
                <a:gridCol w="1869112">
                  <a:extLst>
                    <a:ext uri="{9D8B030D-6E8A-4147-A177-3AD203B41FA5}">
                      <a16:colId xmlns:a16="http://schemas.microsoft.com/office/drawing/2014/main" val="840675934"/>
                    </a:ext>
                  </a:extLst>
                </a:gridCol>
                <a:gridCol w="1869942">
                  <a:extLst>
                    <a:ext uri="{9D8B030D-6E8A-4147-A177-3AD203B41FA5}">
                      <a16:colId xmlns:a16="http://schemas.microsoft.com/office/drawing/2014/main" val="3839064125"/>
                    </a:ext>
                  </a:extLst>
                </a:gridCol>
                <a:gridCol w="1869942">
                  <a:extLst>
                    <a:ext uri="{9D8B030D-6E8A-4147-A177-3AD203B41FA5}">
                      <a16:colId xmlns:a16="http://schemas.microsoft.com/office/drawing/2014/main" val="3989463772"/>
                    </a:ext>
                  </a:extLst>
                </a:gridCol>
              </a:tblGrid>
              <a:tr h="462392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Precision</a:t>
                      </a:r>
                      <a:endParaRPr lang="en-N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Accuracy</a:t>
                      </a:r>
                      <a:endParaRPr lang="en-N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F1-score</a:t>
                      </a:r>
                      <a:endParaRPr lang="en-N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Recall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6729202"/>
                  </a:ext>
                </a:extLst>
              </a:tr>
              <a:tr h="462392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0.106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0.987</a:t>
                      </a:r>
                      <a:endParaRPr lang="en-N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0.100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0.106</a:t>
                      </a:r>
                      <a:endParaRPr lang="en-N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3333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FE19E1-99DA-F3B6-20FA-0276E9F70A07}"/>
              </a:ext>
            </a:extLst>
          </p:cNvPr>
          <p:cNvSpPr txBox="1"/>
          <p:nvPr/>
        </p:nvSpPr>
        <p:spPr>
          <a:xfrm>
            <a:off x="52879" y="180716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Autoencoders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8A3707-3B21-8E2F-DCC5-0FC2EEEBD629}"/>
              </a:ext>
            </a:extLst>
          </p:cNvPr>
          <p:cNvSpPr txBox="1"/>
          <p:nvPr/>
        </p:nvSpPr>
        <p:spPr>
          <a:xfrm>
            <a:off x="0" y="4544043"/>
            <a:ext cx="334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Compare with existing algorithms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A8C9C0-9A9C-6F4C-F83E-DAE9E9A5A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02216"/>
              </p:ext>
            </p:extLst>
          </p:nvPr>
        </p:nvGraphicFramePr>
        <p:xfrm>
          <a:off x="0" y="3781314"/>
          <a:ext cx="7478108" cy="7040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9112">
                  <a:extLst>
                    <a:ext uri="{9D8B030D-6E8A-4147-A177-3AD203B41FA5}">
                      <a16:colId xmlns:a16="http://schemas.microsoft.com/office/drawing/2014/main" val="1572285513"/>
                    </a:ext>
                  </a:extLst>
                </a:gridCol>
                <a:gridCol w="1869112">
                  <a:extLst>
                    <a:ext uri="{9D8B030D-6E8A-4147-A177-3AD203B41FA5}">
                      <a16:colId xmlns:a16="http://schemas.microsoft.com/office/drawing/2014/main" val="1239838076"/>
                    </a:ext>
                  </a:extLst>
                </a:gridCol>
                <a:gridCol w="1869942">
                  <a:extLst>
                    <a:ext uri="{9D8B030D-6E8A-4147-A177-3AD203B41FA5}">
                      <a16:colId xmlns:a16="http://schemas.microsoft.com/office/drawing/2014/main" val="4001909373"/>
                    </a:ext>
                  </a:extLst>
                </a:gridCol>
                <a:gridCol w="1869942">
                  <a:extLst>
                    <a:ext uri="{9D8B030D-6E8A-4147-A177-3AD203B41FA5}">
                      <a16:colId xmlns:a16="http://schemas.microsoft.com/office/drawing/2014/main" val="2638312568"/>
                    </a:ext>
                  </a:extLst>
                </a:gridCol>
              </a:tblGrid>
              <a:tr h="352027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Precision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Accuracy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F1-score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Recall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1511567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0.986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0.937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0.934</a:t>
                      </a:r>
                      <a:endParaRPr lang="en-N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0.887</a:t>
                      </a:r>
                      <a:endParaRPr lang="en-N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463372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21F6EB8-FCF1-D0EB-EAF1-6B8DFC68168E}"/>
              </a:ext>
            </a:extLst>
          </p:cNvPr>
          <p:cNvSpPr txBox="1"/>
          <p:nvPr/>
        </p:nvSpPr>
        <p:spPr>
          <a:xfrm>
            <a:off x="88786" y="342949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39891635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{676B0E84-4405-294D-8E8E-5BE8BB9722A1}tf10001119</Template>
  <TotalTime>123</TotalTime>
  <Words>574</Words>
  <Application>Microsoft Macintosh PowerPoint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Söhne</vt:lpstr>
      <vt:lpstr>Gallery</vt:lpstr>
      <vt:lpstr>Credit Card Fraud Detection: A Hybrid Approach</vt:lpstr>
      <vt:lpstr>Agenda</vt:lpstr>
      <vt:lpstr>INTRODUCTION</vt:lpstr>
      <vt:lpstr>Literature review</vt:lpstr>
      <vt:lpstr>Methodology</vt:lpstr>
      <vt:lpstr>Implementation</vt:lpstr>
      <vt:lpstr>Implementation (cont’d)</vt:lpstr>
      <vt:lpstr>Classification Report</vt:lpstr>
      <vt:lpstr>Results and Evaluation</vt:lpstr>
      <vt:lpstr>Results and Evaluation Cont’d</vt:lpstr>
      <vt:lpstr>Conclusion and 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Detection: A Hybrid Approach</dc:title>
  <dc:creator>Damilare Abel Kolawole</dc:creator>
  <cp:lastModifiedBy>Damilare Abel Kolawole</cp:lastModifiedBy>
  <cp:revision>1</cp:revision>
  <dcterms:created xsi:type="dcterms:W3CDTF">2023-12-14T12:13:30Z</dcterms:created>
  <dcterms:modified xsi:type="dcterms:W3CDTF">2023-12-14T14:17:27Z</dcterms:modified>
</cp:coreProperties>
</file>