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08" r:id="rId1"/>
  </p:sldMasterIdLst>
  <p:sldIdLst>
    <p:sldId id="256" r:id="rId2"/>
    <p:sldId id="313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95" r:id="rId14"/>
    <p:sldId id="268" r:id="rId15"/>
    <p:sldId id="270" r:id="rId16"/>
    <p:sldId id="271" r:id="rId17"/>
    <p:sldId id="273" r:id="rId18"/>
    <p:sldId id="272" r:id="rId19"/>
    <p:sldId id="269" r:id="rId20"/>
    <p:sldId id="274" r:id="rId21"/>
    <p:sldId id="279" r:id="rId22"/>
    <p:sldId id="277" r:id="rId23"/>
    <p:sldId id="309" r:id="rId24"/>
    <p:sldId id="275" r:id="rId25"/>
    <p:sldId id="276" r:id="rId26"/>
    <p:sldId id="280" r:id="rId27"/>
    <p:sldId id="278" r:id="rId28"/>
    <p:sldId id="281" r:id="rId29"/>
    <p:sldId id="296" r:id="rId30"/>
    <p:sldId id="297" r:id="rId31"/>
    <p:sldId id="282" r:id="rId32"/>
    <p:sldId id="283" r:id="rId33"/>
    <p:sldId id="284" r:id="rId34"/>
    <p:sldId id="285" r:id="rId35"/>
    <p:sldId id="310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8" r:id="rId46"/>
    <p:sldId id="299" r:id="rId47"/>
    <p:sldId id="300" r:id="rId48"/>
    <p:sldId id="301" r:id="rId49"/>
    <p:sldId id="302" r:id="rId50"/>
    <p:sldId id="308" r:id="rId51"/>
    <p:sldId id="312" r:id="rId52"/>
    <p:sldId id="303" r:id="rId53"/>
    <p:sldId id="304" r:id="rId54"/>
    <p:sldId id="305" r:id="rId55"/>
    <p:sldId id="306" r:id="rId5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F3930-B857-49E3-AC6F-5DB1141CFF41}" type="datetimeFigureOut">
              <a:rPr lang="en-US" smtClean="0"/>
              <a:pPr/>
              <a:t>5/3/2023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0C5C5-D791-42DE-AC40-559995C827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F3930-B857-49E3-AC6F-5DB1141CFF41}" type="datetimeFigureOut">
              <a:rPr lang="en-US" smtClean="0"/>
              <a:pPr/>
              <a:t>5/3/2023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0C5C5-D791-42DE-AC40-559995C827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F3930-B857-49E3-AC6F-5DB1141CFF41}" type="datetimeFigureOut">
              <a:rPr lang="en-US" smtClean="0"/>
              <a:pPr/>
              <a:t>5/3/2023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0C5C5-D791-42DE-AC40-559995C827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F3930-B857-49E3-AC6F-5DB1141CFF41}" type="datetimeFigureOut">
              <a:rPr lang="en-US" smtClean="0"/>
              <a:pPr/>
              <a:t>5/3/2023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0C5C5-D791-42DE-AC40-559995C827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F3930-B857-49E3-AC6F-5DB1141CFF41}" type="datetimeFigureOut">
              <a:rPr lang="en-US" smtClean="0"/>
              <a:pPr/>
              <a:t>5/3/2023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0C5C5-D791-42DE-AC40-559995C827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F3930-B857-49E3-AC6F-5DB1141CFF41}" type="datetimeFigureOut">
              <a:rPr lang="en-US" smtClean="0"/>
              <a:pPr/>
              <a:t>5/3/2023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0C5C5-D791-42DE-AC40-559995C827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F3930-B857-49E3-AC6F-5DB1141CFF41}" type="datetimeFigureOut">
              <a:rPr lang="en-US" smtClean="0"/>
              <a:pPr/>
              <a:t>5/3/2023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0C5C5-D791-42DE-AC40-559995C827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F3930-B857-49E3-AC6F-5DB1141CFF41}" type="datetimeFigureOut">
              <a:rPr lang="en-US" smtClean="0"/>
              <a:pPr/>
              <a:t>5/3/2023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0C5C5-D791-42DE-AC40-559995C827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F3930-B857-49E3-AC6F-5DB1141CFF41}" type="datetimeFigureOut">
              <a:rPr lang="en-US" smtClean="0"/>
              <a:pPr/>
              <a:t>5/3/2023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0C5C5-D791-42DE-AC40-559995C827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F3930-B857-49E3-AC6F-5DB1141CFF41}" type="datetimeFigureOut">
              <a:rPr lang="en-US" smtClean="0"/>
              <a:pPr/>
              <a:t>5/3/2023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0C5C5-D791-42DE-AC40-559995C827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F3930-B857-49E3-AC6F-5DB1141CFF41}" type="datetimeFigureOut">
              <a:rPr lang="en-US" smtClean="0"/>
              <a:pPr/>
              <a:t>5/3/2023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1680C5C5-D791-42DE-AC40-559995C8273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2FF3930-B857-49E3-AC6F-5DB1141CFF41}" type="datetimeFigureOut">
              <a:rPr lang="en-US" smtClean="0"/>
              <a:pPr/>
              <a:t>5/3/2023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680C5C5-D791-42DE-AC40-559995C8273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9" r:id="rId1"/>
    <p:sldLayoutId id="2147484010" r:id="rId2"/>
    <p:sldLayoutId id="2147484011" r:id="rId3"/>
    <p:sldLayoutId id="2147484012" r:id="rId4"/>
    <p:sldLayoutId id="2147484013" r:id="rId5"/>
    <p:sldLayoutId id="2147484014" r:id="rId6"/>
    <p:sldLayoutId id="2147484015" r:id="rId7"/>
    <p:sldLayoutId id="2147484016" r:id="rId8"/>
    <p:sldLayoutId id="2147484017" r:id="rId9"/>
    <p:sldLayoutId id="2147484018" r:id="rId10"/>
    <p:sldLayoutId id="2147484019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12" Type="http://schemas.openxmlformats.org/officeDocument/2006/relationships/image" Target="../media/image48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47.png"/><Relationship Id="rId5" Type="http://schemas.openxmlformats.org/officeDocument/2006/relationships/image" Target="../media/image41.png"/><Relationship Id="rId10" Type="http://schemas.openxmlformats.org/officeDocument/2006/relationships/image" Target="../media/image46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47500" lnSpcReduction="20000"/>
          </a:bodyPr>
          <a:lstStyle/>
          <a:p>
            <a:pPr algn="l"/>
            <a:endParaRPr lang="en-US" sz="5600" b="1" dirty="0" smtClean="0">
              <a:solidFill>
                <a:srgbClr val="0BD0D9">
                  <a:tint val="90000"/>
                  <a:satMod val="120000"/>
                </a:srgbClr>
              </a:solidFill>
              <a:effectLst>
                <a:outerShdw blurRad="38100" dist="25400" dir="5400000" algn="tl" rotWithShape="0">
                  <a:srgbClr val="000000">
                    <a:alpha val="43000"/>
                  </a:srgbClr>
                </a:outerShdw>
              </a:effectLst>
              <a:latin typeface="Calibri"/>
              <a:ea typeface="+mj-ea"/>
              <a:cs typeface="+mj-cs"/>
            </a:endParaRPr>
          </a:p>
          <a:p>
            <a:pPr algn="ctr"/>
            <a:r>
              <a:rPr lang="en-US" sz="8800" dirty="0" smtClean="0"/>
              <a:t>Theory of Automata and Formal Language </a:t>
            </a:r>
          </a:p>
          <a:p>
            <a:pPr algn="ctr"/>
            <a:endParaRPr lang="en-US" sz="9600" dirty="0" smtClean="0"/>
          </a:p>
          <a:p>
            <a:pPr algn="ctr"/>
            <a:r>
              <a:rPr lang="en-US" sz="9600" dirty="0" smtClean="0">
                <a:solidFill>
                  <a:srgbClr val="FFFF00"/>
                </a:solidFill>
              </a:rPr>
              <a:t>Lecture-29 </a:t>
            </a:r>
            <a:endParaRPr lang="en-US" sz="9600" dirty="0" smtClean="0">
              <a:solidFill>
                <a:srgbClr val="FFFF00"/>
              </a:solidFill>
            </a:endParaRPr>
          </a:p>
          <a:p>
            <a:pPr algn="ctr"/>
            <a:endParaRPr lang="en-US" sz="9600" dirty="0" smtClean="0"/>
          </a:p>
          <a:p>
            <a:pPr algn="ctr"/>
            <a:r>
              <a:rPr lang="en-US" sz="7200" dirty="0" err="1" smtClean="0"/>
              <a:t>Dharmendra</a:t>
            </a:r>
            <a:r>
              <a:rPr lang="en-US" sz="7200" dirty="0" smtClean="0"/>
              <a:t> Kumar </a:t>
            </a:r>
          </a:p>
          <a:p>
            <a:pPr algn="ctr"/>
            <a:r>
              <a:rPr lang="en-US" sz="7200" dirty="0" smtClean="0"/>
              <a:t>(Associate Professor) </a:t>
            </a:r>
          </a:p>
          <a:p>
            <a:pPr algn="ctr"/>
            <a:r>
              <a:rPr lang="en-US" sz="7200" dirty="0" smtClean="0"/>
              <a:t>Department of Computer Science and Engineering United College of Engineering and Research, </a:t>
            </a:r>
            <a:r>
              <a:rPr lang="en-US" sz="7200" dirty="0" err="1" smtClean="0"/>
              <a:t>Prayagraj</a:t>
            </a:r>
            <a:r>
              <a:rPr lang="en-US" sz="7200" dirty="0" smtClean="0"/>
              <a:t> March 30, 2021 </a:t>
            </a:r>
            <a:endParaRPr lang="en-US" sz="7200" dirty="0"/>
          </a:p>
        </p:txBody>
      </p:sp>
    </p:spTree>
    <p:extLst>
      <p:ext uri="{BB962C8B-B14F-4D97-AF65-F5344CB8AC3E}">
        <p14:creationId xmlns="" xmlns:p14="http://schemas.microsoft.com/office/powerpoint/2010/main" val="1805272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896112"/>
          </a:xfrm>
        </p:spPr>
        <p:txBody>
          <a:bodyPr/>
          <a:lstStyle/>
          <a:p>
            <a:pPr algn="ctr"/>
            <a:r>
              <a:rPr lang="en-US" u="sng" dirty="0" smtClean="0"/>
              <a:t>Move relation </a:t>
            </a:r>
            <a:endParaRPr lang="en-US" u="sng" dirty="0"/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This relation exist between two consecutives ID’s. It is dented by             .</a:t>
                </a:r>
              </a:p>
              <a:p>
                <a:pPr marL="393192" lvl="1" indent="0">
                  <a:buNone/>
                </a:pPr>
                <a:r>
                  <a:rPr lang="en-US" dirty="0" smtClean="0"/>
                  <a:t/>
                </a:r>
              </a:p>
              <a:p>
                <a:pPr marL="393192" lvl="1" indent="0">
                  <a:buNone/>
                </a:pPr>
                <a:r>
                  <a:rPr lang="en-US" dirty="0"/>
                  <a:t/>
                </a:r>
                <a:r>
                  <a:rPr lang="en-US" dirty="0" smtClean="0"/>
                  <a:t>(q, ax, Z</a:t>
                </a:r>
                <a:r>
                  <a:rPr lang="el-GR" dirty="0" smtClean="0"/>
                  <a:t>β</a:t>
                </a:r>
                <a:r>
                  <a:rPr lang="en-US" dirty="0" smtClean="0"/>
                  <a:t>)          (p, x, </a:t>
                </a:r>
                <a:r>
                  <a:rPr lang="el-GR" dirty="0" smtClean="0"/>
                  <a:t>αβ</a:t>
                </a:r>
                <a:r>
                  <a:rPr lang="en-US" dirty="0" smtClean="0"/>
                  <a:t>)    </a:t>
                </a:r>
              </a:p>
              <a:p>
                <a:pPr marL="0" indent="0">
                  <a:buNone/>
                </a:pPr>
                <a:r>
                  <a:rPr lang="en-US" dirty="0" smtClean="0"/>
                  <a:t>If </a:t>
                </a:r>
                <a:r>
                  <a:rPr lang="el-GR" dirty="0" smtClean="0"/>
                  <a:t>δ</a:t>
                </a:r>
                <a:r>
                  <a:rPr lang="en-US" dirty="0" smtClean="0"/>
                  <a:t>(q, a, Z) contains (p, </a:t>
                </a:r>
                <a:r>
                  <a:rPr lang="el-GR" dirty="0" smtClean="0">
                    <a:solidFill>
                      <a:prstClr val="black"/>
                    </a:solidFill>
                  </a:rPr>
                  <a:t>α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), where Z, </a:t>
                </a:r>
                <a:r>
                  <a:rPr lang="el-GR" dirty="0" smtClean="0">
                    <a:solidFill>
                      <a:prstClr val="black"/>
                    </a:solidFill>
                  </a:rPr>
                  <a:t>β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, </a:t>
                </a:r>
                <a:r>
                  <a:rPr lang="el-GR" dirty="0" smtClean="0">
                    <a:solidFill>
                      <a:prstClr val="black"/>
                    </a:solidFill>
                  </a:rPr>
                  <a:t>α</a:t>
                </a:r>
                <a:r>
                  <a:rPr lang="en-US" dirty="0" smtClean="0">
                    <a:solidFill>
                      <a:prstClr val="black"/>
                    </a:solidFill>
                  </a:rPr>
                  <a:t/>
                </a:r>
                <a:r>
                  <a:rPr lang="en-US" dirty="0"/>
                  <a:t>∈ </a:t>
                </a:r>
                <a:r>
                  <a:rPr lang="el-GR" dirty="0" smtClean="0"/>
                  <a:t>Γ</a:t>
                </a:r>
                <a:r>
                  <a:rPr lang="en-US" dirty="0" smtClean="0"/>
                  <a:t>*  , a may be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l-GR" i="1">
                        <a:latin typeface="Cambria Math"/>
                      </a:rPr>
                      <m:t>ϵ</m:t>
                    </m:r>
                  </m:oMath>
                </a14:m>
                <a:r>
                  <a:rPr lang="en-US" dirty="0" smtClean="0"/>
                  <a:t> or a ∈ </a:t>
                </a:r>
                <a:r>
                  <a:rPr lang="el-GR" dirty="0" smtClean="0"/>
                  <a:t>Σ</a:t>
                </a:r>
                <a:r>
                  <a:rPr lang="en-US" dirty="0" smtClean="0"/>
                  <a:t>, and p , q ∈ Q.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259" t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286000"/>
            <a:ext cx="371475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3013" y="3200400"/>
            <a:ext cx="371475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607221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762000"/>
          </a:xfrm>
        </p:spPr>
        <p:txBody>
          <a:bodyPr>
            <a:normAutofit fontScale="90000"/>
          </a:bodyPr>
          <a:lstStyle/>
          <a:p>
            <a:pPr algn="ctr"/>
            <a:r>
              <a:rPr lang="en-US" u="sng" dirty="0" smtClean="0"/>
              <a:t>Language accepted by PDA</a:t>
            </a:r>
            <a:endParaRPr lang="en-US" u="sng" dirty="0"/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447800"/>
                <a:ext cx="8763000" cy="48768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PDA can accept languages either by final state or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empty stack</a:t>
                </a:r>
                <a:r>
                  <a:rPr lang="en-US" dirty="0" smtClean="0"/>
                  <a:t>.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u="sng" dirty="0" smtClean="0">
                    <a:solidFill>
                      <a:srgbClr val="FF0000"/>
                    </a:solidFill>
                  </a:rPr>
                  <a:t>Language accepted by final state</a:t>
                </a:r>
              </a:p>
              <a:p>
                <a:pPr marL="0" indent="0">
                  <a:buNone/>
                </a:pPr>
                <a:r>
                  <a:rPr lang="en-US" dirty="0" smtClean="0"/>
                  <a:t>It is denoted by L(M). It is defined as following:-</a:t>
                </a:r>
              </a:p>
              <a:p>
                <a:pPr marL="0" indent="0">
                  <a:buNone/>
                </a:pPr>
                <a:r>
                  <a:rPr lang="en-US" dirty="0" smtClean="0"/>
                  <a:t>L(M) = { x ! (q</a:t>
                </a:r>
                <a:r>
                  <a:rPr lang="en-US" baseline="-25000" dirty="0" smtClean="0"/>
                  <a:t>0</a:t>
                </a:r>
                <a:r>
                  <a:rPr lang="en-US" dirty="0" smtClean="0"/>
                  <a:t> ,</a:t>
                </a:r>
                <a:r>
                  <a:rPr lang="en-US" dirty="0"/>
                  <a:t/>
                </a:r>
                <a:r>
                  <a:rPr lang="en-US" dirty="0" smtClean="0"/>
                  <a:t>x, Z</a:t>
                </a:r>
                <a:r>
                  <a:rPr lang="en-US" baseline="-25000" dirty="0" smtClean="0"/>
                  <a:t>0</a:t>
                </a:r>
                <a:r>
                  <a:rPr lang="en-US" dirty="0" smtClean="0"/>
                  <a:t> )      * (f,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/>
                      </a:rPr>
                      <m:t>ϵ</m:t>
                    </m:r>
                  </m:oMath>
                </a14:m>
                <a:r>
                  <a:rPr lang="en-US" dirty="0" smtClean="0"/>
                  <a:t>, </a:t>
                </a:r>
                <a:r>
                  <a:rPr lang="el-GR" dirty="0">
                    <a:solidFill>
                      <a:prstClr val="black"/>
                    </a:solidFill>
                  </a:rPr>
                  <a:t>α</a:t>
                </a:r>
                <a:r>
                  <a:rPr lang="en-US" dirty="0" smtClean="0"/>
                  <a:t>) , where f</a:t>
                </a:r>
                <a:r>
                  <a:rPr lang="en-US" dirty="0"/>
                  <a:t> ∈</a:t>
                </a:r>
                <a:r>
                  <a:rPr lang="en-US" dirty="0" smtClean="0"/>
                  <a:t> F and </a:t>
                </a:r>
                <a:r>
                  <a:rPr lang="el-GR" dirty="0">
                    <a:solidFill>
                      <a:prstClr val="black"/>
                    </a:solidFill>
                  </a:rPr>
                  <a:t>α</a:t>
                </a:r>
                <a:r>
                  <a:rPr lang="en-US" dirty="0">
                    <a:solidFill>
                      <a:prstClr val="black"/>
                    </a:solidFill>
                  </a:rPr>
                  <a:t/>
                </a:r>
                <a:r>
                  <a:rPr lang="en-US" dirty="0"/>
                  <a:t>∈ </a:t>
                </a:r>
                <a:r>
                  <a:rPr lang="el-GR" dirty="0"/>
                  <a:t>Γ</a:t>
                </a:r>
                <a:r>
                  <a:rPr lang="en-US" dirty="0"/>
                  <a:t>*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 }</a:t>
                </a:r>
              </a:p>
              <a:p>
                <a:pPr marL="0" indent="0">
                  <a:buNone/>
                </a:pPr>
                <a:endParaRPr lang="en-US" dirty="0" smtClean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US" u="sng" dirty="0" smtClean="0">
                    <a:solidFill>
                      <a:srgbClr val="FF0000"/>
                    </a:solidFill>
                  </a:rPr>
                  <a:t>Language </a:t>
                </a:r>
                <a:r>
                  <a:rPr lang="en-US" u="sng" dirty="0">
                    <a:solidFill>
                      <a:srgbClr val="FF0000"/>
                    </a:solidFill>
                  </a:rPr>
                  <a:t>accepted by final state</a:t>
                </a:r>
              </a:p>
              <a:p>
                <a:pPr marL="0" indent="0">
                  <a:buNone/>
                </a:pPr>
                <a:r>
                  <a:rPr lang="en-US" dirty="0"/>
                  <a:t>It is denoted by </a:t>
                </a:r>
                <a:r>
                  <a:rPr lang="en-US" dirty="0" smtClean="0"/>
                  <a:t>N(M</a:t>
                </a:r>
                <a:r>
                  <a:rPr lang="en-US" dirty="0"/>
                  <a:t>). It is defined as following</a:t>
                </a:r>
                <a:r>
                  <a:rPr lang="en-US" dirty="0" smtClean="0"/>
                  <a:t>:-</a:t>
                </a:r>
                <a:endParaRPr lang="en-US" dirty="0">
                  <a:solidFill>
                    <a:prstClr val="black"/>
                  </a:solidFill>
                </a:endParaRPr>
              </a:p>
              <a:p>
                <a:pPr marL="0" indent="0">
                  <a:buNone/>
                </a:pPr>
                <a:r>
                  <a:rPr lang="en-US" dirty="0" smtClean="0"/>
                  <a:t>N(M</a:t>
                </a:r>
                <a:r>
                  <a:rPr lang="en-US" dirty="0"/>
                  <a:t>) = { x ! (</a:t>
                </a:r>
                <a:r>
                  <a:rPr lang="en-US" dirty="0" smtClean="0"/>
                  <a:t>q</a:t>
                </a:r>
                <a:r>
                  <a:rPr lang="en-US" baseline="-25000" dirty="0" smtClean="0"/>
                  <a:t>0</a:t>
                </a:r>
                <a:r>
                  <a:rPr lang="en-US" dirty="0" smtClean="0"/>
                  <a:t>, </a:t>
                </a:r>
                <a:r>
                  <a:rPr lang="en-US" dirty="0"/>
                  <a:t>x, Z</a:t>
                </a:r>
                <a:r>
                  <a:rPr lang="en-US" baseline="-25000" dirty="0"/>
                  <a:t>0</a:t>
                </a:r>
                <a:r>
                  <a:rPr lang="en-US" dirty="0"/>
                  <a:t> )     </a:t>
                </a:r>
                <a:r>
                  <a:rPr lang="en-US" dirty="0" smtClean="0"/>
                  <a:t>* (p,</a:t>
                </a:r>
                <a:r>
                  <a:rPr lang="el-GR" dirty="0" smtClean="0"/>
                  <a:t/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/>
                      </a:rPr>
                      <m:t>ϵ</m:t>
                    </m:r>
                  </m:oMath>
                </a14:m>
                <a:r>
                  <a:rPr lang="en-US" dirty="0"/>
                  <a:t>,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l-GR" i="1">
                        <a:latin typeface="Cambria Math"/>
                      </a:rPr>
                      <m:t>ϵ</m:t>
                    </m:r>
                  </m:oMath>
                </a14:m>
                <a:r>
                  <a:rPr lang="en-US" dirty="0" smtClean="0"/>
                  <a:t>) , where p </a:t>
                </a:r>
                <a:r>
                  <a:rPr lang="en-US" dirty="0"/>
                  <a:t>∈ </a:t>
                </a:r>
                <a:r>
                  <a:rPr lang="en-US" dirty="0" smtClean="0"/>
                  <a:t>Q</a:t>
                </a:r>
                <a:r>
                  <a:rPr lang="en-US" dirty="0" smtClean="0">
                    <a:solidFill>
                      <a:prstClr val="black"/>
                    </a:solidFill>
                  </a:rPr>
                  <a:t/>
                </a:r>
                <a:r>
                  <a:rPr lang="en-US" dirty="0">
                    <a:solidFill>
                      <a:prstClr val="black"/>
                    </a:solidFill>
                  </a:rPr>
                  <a:t>}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447800"/>
                <a:ext cx="8763000" cy="4876800"/>
              </a:xfrm>
              <a:blipFill rotWithShape="1">
                <a:blip r:embed="rId2"/>
                <a:stretch>
                  <a:fillRect l="-1253" t="-1000" r="-4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8658" y="3733800"/>
            <a:ext cx="371475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6358" y="5670396"/>
            <a:ext cx="371475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28428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57200"/>
            <a:ext cx="8229600" cy="762000"/>
          </a:xfrm>
        </p:spPr>
        <p:txBody>
          <a:bodyPr>
            <a:normAutofit fontScale="90000"/>
          </a:bodyPr>
          <a:lstStyle/>
          <a:p>
            <a:pPr algn="ctr"/>
            <a:r>
              <a:rPr lang="en-US" u="sng" dirty="0" smtClean="0"/>
              <a:t>Representation of PDA</a:t>
            </a:r>
            <a:endParaRPr lang="en-US" u="sng" dirty="0"/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71600"/>
                <a:ext cx="8534400" cy="5257800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We represent PDA by a transition diagram.</a:t>
                </a:r>
              </a:p>
              <a:p>
                <a:pPr marL="0" indent="0">
                  <a:buNone/>
                </a:pPr>
                <a:r>
                  <a:rPr lang="en-US" dirty="0" smtClean="0">
                    <a:solidFill>
                      <a:srgbClr val="FF0000"/>
                    </a:solidFill>
                  </a:rPr>
                  <a:t>Ex.</a:t>
                </a:r>
                <a:r>
                  <a:rPr lang="en-US" dirty="0" smtClean="0"/>
                  <a:t> Consider following PDA </a:t>
                </a:r>
              </a:p>
              <a:p>
                <a:pPr marL="0" indent="0">
                  <a:buNone/>
                </a:pPr>
                <a:r>
                  <a:rPr lang="en-US" dirty="0"/>
                  <a:t/>
                </a:r>
                <a:r>
                  <a:rPr lang="en-US" dirty="0" smtClean="0"/>
                  <a:t>M=({q</a:t>
                </a:r>
                <a:r>
                  <a:rPr lang="en-US" baseline="-25000" dirty="0" smtClean="0"/>
                  <a:t>0</a:t>
                </a:r>
                <a:r>
                  <a:rPr lang="en-US" dirty="0" smtClean="0"/>
                  <a:t>,q</a:t>
                </a:r>
                <a:r>
                  <a:rPr lang="en-US" baseline="-25000" dirty="0" smtClean="0"/>
                  <a:t>1</a:t>
                </a:r>
                <a:r>
                  <a:rPr lang="en-US" dirty="0" smtClean="0"/>
                  <a:t>,q</a:t>
                </a:r>
                <a:r>
                  <a:rPr lang="en-US" baseline="-25000" dirty="0" smtClean="0"/>
                  <a:t>2</a:t>
                </a:r>
                <a:r>
                  <a:rPr lang="en-US" dirty="0" smtClean="0"/>
                  <a:t>}, {a, c}, {A,</a:t>
                </a:r>
                <a:r>
                  <a:rPr lang="en-US" dirty="0"/>
                  <a:t/>
                </a:r>
                <a:r>
                  <a:rPr lang="en-US" dirty="0" smtClean="0"/>
                  <a:t>Z</a:t>
                </a:r>
                <a:r>
                  <a:rPr lang="en-US" baseline="-25000" dirty="0" smtClean="0"/>
                  <a:t>0</a:t>
                </a:r>
                <a:r>
                  <a:rPr lang="en-US" dirty="0" smtClean="0"/>
                  <a:t> }, </a:t>
                </a:r>
                <a:r>
                  <a:rPr lang="el-GR" dirty="0" smtClean="0"/>
                  <a:t>δ</a:t>
                </a:r>
                <a:r>
                  <a:rPr lang="en-US" dirty="0" smtClean="0"/>
                  <a:t>, q</a:t>
                </a:r>
                <a:r>
                  <a:rPr lang="en-US" baseline="-25000" dirty="0" smtClean="0"/>
                  <a:t>0</a:t>
                </a:r>
                <a:r>
                  <a:rPr lang="en-US" dirty="0" smtClean="0"/>
                  <a:t>, Z</a:t>
                </a:r>
                <a:r>
                  <a:rPr lang="en-US" baseline="-25000" dirty="0" smtClean="0"/>
                  <a:t>0,</a:t>
                </a:r>
                <a:r>
                  <a:rPr lang="en-US" dirty="0" smtClean="0"/>
                  <a:t> {q</a:t>
                </a:r>
                <a:r>
                  <a:rPr lang="en-US" baseline="-25000" dirty="0" smtClean="0"/>
                  <a:t>2</a:t>
                </a:r>
                <a:r>
                  <a:rPr lang="en-US" dirty="0" smtClean="0"/>
                  <a:t>})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Check the acceptability of this string    </a:t>
                </a:r>
                <a:r>
                  <a:rPr lang="en-US" dirty="0" err="1">
                    <a:solidFill>
                      <a:srgbClr val="FF0000"/>
                    </a:solidFill>
                  </a:rPr>
                  <a:t>aacaa</a:t>
                </a:r>
                <a:r>
                  <a:rPr lang="en-US" dirty="0">
                    <a:solidFill>
                      <a:srgbClr val="FF0000"/>
                    </a:solidFill>
                  </a:rPr>
                  <a:t>.</a:t>
                </a:r>
              </a:p>
              <a:p>
                <a:endParaRPr lang="en-US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>
                  <a:buFont typeface="Wingdings" pitchFamily="2" charset="2"/>
                  <a:buChar char="Ø"/>
                </a:pPr>
                <a:r>
                  <a:rPr lang="en-US" dirty="0" smtClean="0"/>
                  <a:t>Edges represent input before / symbol and output after this symbol.</a:t>
                </a:r>
              </a:p>
              <a:p>
                <a:pPr marL="0" indent="0">
                  <a:buNone/>
                </a:pPr>
                <a:r>
                  <a:rPr lang="en-US" dirty="0" smtClean="0"/>
                  <a:t>(q</a:t>
                </a:r>
                <a:r>
                  <a:rPr lang="en-US" baseline="-25000" dirty="0" smtClean="0"/>
                  <a:t>0</a:t>
                </a:r>
                <a:r>
                  <a:rPr lang="en-US" dirty="0" smtClean="0"/>
                  <a:t>, </a:t>
                </a:r>
                <a:r>
                  <a:rPr lang="en-US" dirty="0" err="1" smtClean="0"/>
                  <a:t>aacaa</a:t>
                </a:r>
                <a:r>
                  <a:rPr lang="en-US" dirty="0" smtClean="0"/>
                  <a:t>,</a:t>
                </a:r>
                <a:r>
                  <a:rPr lang="en-US" dirty="0"/>
                  <a:t/>
                </a:r>
                <a:r>
                  <a:rPr lang="en-US" dirty="0" smtClean="0"/>
                  <a:t>Z</a:t>
                </a:r>
                <a:r>
                  <a:rPr lang="en-US" baseline="-25000" dirty="0" smtClean="0"/>
                  <a:t>0</a:t>
                </a:r>
                <a:r>
                  <a:rPr lang="en-US" dirty="0"/>
                  <a:t>) ⊢ (q</a:t>
                </a:r>
                <a:r>
                  <a:rPr lang="en-US" baseline="-25000" dirty="0"/>
                  <a:t>0</a:t>
                </a:r>
                <a:r>
                  <a:rPr lang="en-US" dirty="0"/>
                  <a:t>, </a:t>
                </a:r>
                <a:r>
                  <a:rPr lang="en-US" dirty="0" err="1" smtClean="0"/>
                  <a:t>acaa</a:t>
                </a:r>
                <a:r>
                  <a:rPr lang="en-US" dirty="0"/>
                  <a:t>, </a:t>
                </a:r>
                <a:r>
                  <a:rPr lang="en-US" dirty="0" smtClean="0"/>
                  <a:t>AZ</a:t>
                </a:r>
                <a:r>
                  <a:rPr lang="en-US" baseline="-25000" dirty="0" smtClean="0"/>
                  <a:t>0</a:t>
                </a:r>
                <a:r>
                  <a:rPr lang="en-US" dirty="0" smtClean="0"/>
                  <a:t>)</a:t>
                </a:r>
                <a:r>
                  <a:rPr lang="en-US" dirty="0"/>
                  <a:t> ⊢(q</a:t>
                </a:r>
                <a:r>
                  <a:rPr lang="en-US" baseline="-25000" dirty="0"/>
                  <a:t>0</a:t>
                </a:r>
                <a:r>
                  <a:rPr lang="en-US" dirty="0"/>
                  <a:t>, </a:t>
                </a:r>
                <a:r>
                  <a:rPr lang="en-US" dirty="0" err="1" smtClean="0"/>
                  <a:t>caa</a:t>
                </a:r>
                <a:r>
                  <a:rPr lang="en-US" dirty="0"/>
                  <a:t>, </a:t>
                </a:r>
                <a:r>
                  <a:rPr lang="en-US" dirty="0" smtClean="0"/>
                  <a:t>AAZ</a:t>
                </a:r>
                <a:r>
                  <a:rPr lang="en-US" baseline="-25000" dirty="0" smtClean="0"/>
                  <a:t>0</a:t>
                </a:r>
                <a:r>
                  <a:rPr lang="en-US" dirty="0"/>
                  <a:t>) ⊢ (</a:t>
                </a:r>
                <a:r>
                  <a:rPr lang="en-US" dirty="0" smtClean="0"/>
                  <a:t>q</a:t>
                </a:r>
                <a:r>
                  <a:rPr lang="en-US" baseline="-25000" dirty="0" smtClean="0"/>
                  <a:t>1</a:t>
                </a:r>
                <a:r>
                  <a:rPr lang="en-US" dirty="0" smtClean="0"/>
                  <a:t>, </a:t>
                </a:r>
                <a:r>
                  <a:rPr lang="en-US" dirty="0" err="1" smtClean="0"/>
                  <a:t>aa</a:t>
                </a:r>
                <a:r>
                  <a:rPr lang="en-US" dirty="0"/>
                  <a:t>, </a:t>
                </a:r>
                <a:r>
                  <a:rPr lang="en-US" dirty="0" smtClean="0"/>
                  <a:t>AAZ</a:t>
                </a:r>
                <a:r>
                  <a:rPr lang="en-US" baseline="-25000" dirty="0" smtClean="0"/>
                  <a:t>0</a:t>
                </a:r>
                <a:r>
                  <a:rPr lang="en-US" dirty="0"/>
                  <a:t>) </a:t>
                </a:r>
                <a:r>
                  <a:rPr lang="en-US" dirty="0" smtClean="0"/>
                  <a:t>⊢(q</a:t>
                </a:r>
                <a:r>
                  <a:rPr lang="en-US" baseline="-25000" dirty="0" smtClean="0"/>
                  <a:t>1</a:t>
                </a:r>
                <a:r>
                  <a:rPr lang="en-US" dirty="0" smtClean="0"/>
                  <a:t>, a</a:t>
                </a:r>
                <a:r>
                  <a:rPr lang="en-US" dirty="0"/>
                  <a:t>, </a:t>
                </a:r>
                <a:r>
                  <a:rPr lang="en-US" dirty="0" smtClean="0"/>
                  <a:t>AZ</a:t>
                </a:r>
                <a:r>
                  <a:rPr lang="en-US" baseline="-25000" dirty="0" smtClean="0"/>
                  <a:t>0</a:t>
                </a:r>
                <a:r>
                  <a:rPr lang="en-US" dirty="0"/>
                  <a:t>) ⊢ (</a:t>
                </a:r>
                <a:r>
                  <a:rPr lang="en-US" dirty="0" smtClean="0"/>
                  <a:t>q</a:t>
                </a:r>
                <a:r>
                  <a:rPr lang="en-US" baseline="-25000" dirty="0" smtClean="0"/>
                  <a:t>1</a:t>
                </a:r>
                <a:r>
                  <a:rPr lang="en-US" dirty="0" smtClean="0"/>
                  <a:t>,</a:t>
                </a:r>
                <a:r>
                  <a:rPr lang="el-GR" dirty="0" smtClean="0"/>
                  <a:t/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/>
                      </a:rPr>
                      <m:t>ϵ</m:t>
                    </m:r>
                  </m:oMath>
                </a14:m>
                <a:r>
                  <a:rPr lang="en-US" dirty="0"/>
                  <a:t/>
                </a:r>
                <a:r>
                  <a:rPr lang="en-US" dirty="0" smtClean="0"/>
                  <a:t>, </a:t>
                </a:r>
                <a:r>
                  <a:rPr lang="en-US" dirty="0"/>
                  <a:t>Z</a:t>
                </a:r>
                <a:r>
                  <a:rPr lang="en-US" baseline="-25000" dirty="0"/>
                  <a:t>0</a:t>
                </a:r>
                <a:r>
                  <a:rPr lang="en-US" dirty="0" smtClean="0"/>
                  <a:t>)</a:t>
                </a:r>
                <a:r>
                  <a:rPr lang="en-US" dirty="0"/>
                  <a:t> ⊢(</a:t>
                </a:r>
                <a:r>
                  <a:rPr lang="en-US" dirty="0" smtClean="0"/>
                  <a:t>q</a:t>
                </a:r>
                <a:r>
                  <a:rPr lang="en-US" baseline="-25000" dirty="0" smtClean="0"/>
                  <a:t>2</a:t>
                </a:r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/>
                      </a:rPr>
                      <m:t>ϵ</m:t>
                    </m:r>
                  </m:oMath>
                </a14:m>
                <a:r>
                  <a:rPr lang="en-US" dirty="0"/>
                  <a:t>, Z</a:t>
                </a:r>
                <a:r>
                  <a:rPr lang="en-US" baseline="-25000" dirty="0"/>
                  <a:t>0</a:t>
                </a:r>
                <a:r>
                  <a:rPr lang="en-US" dirty="0"/>
                  <a:t>)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71600"/>
                <a:ext cx="8534400" cy="5257800"/>
              </a:xfrm>
              <a:blipFill rotWithShape="1">
                <a:blip r:embed="rId2"/>
                <a:stretch>
                  <a:fillRect l="-1071" t="-1622" r="-19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/>
          <p:cNvSpPr/>
          <p:nvPr/>
        </p:nvSpPr>
        <p:spPr>
          <a:xfrm>
            <a:off x="1676400" y="4191000"/>
            <a:ext cx="914400" cy="838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</a:t>
            </a:r>
            <a:r>
              <a:rPr lang="en-US" dirty="0" smtClean="0">
                <a:solidFill>
                  <a:schemeClr val="tx1"/>
                </a:solidFill>
              </a:rPr>
              <a:t>q0</a:t>
            </a:r>
            <a:endParaRPr lang="en-US" dirty="0"/>
          </a:p>
        </p:txBody>
      </p:sp>
      <p:cxnSp>
        <p:nvCxnSpPr>
          <p:cNvPr id="6" name="Curved Connector 5"/>
          <p:cNvCxnSpPr>
            <a:stCxn id="4" idx="1"/>
            <a:endCxn id="4" idx="0"/>
          </p:cNvCxnSpPr>
          <p:nvPr/>
        </p:nvCxnSpPr>
        <p:spPr>
          <a:xfrm rot="5400000" flipH="1" flipV="1">
            <a:off x="1910579" y="4090732"/>
            <a:ext cx="122752" cy="323289"/>
          </a:xfrm>
          <a:prstGeom prst="curvedConnector3">
            <a:avLst>
              <a:gd name="adj1" fmla="val 66997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4038600" y="4191000"/>
            <a:ext cx="914400" cy="838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q1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6954982" y="4076700"/>
            <a:ext cx="914400" cy="838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q2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6899564" y="3962400"/>
            <a:ext cx="1025236" cy="1066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1124510" y="4561609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19" idx="2"/>
          </p:cNvCxnSpPr>
          <p:nvPr/>
        </p:nvCxnSpPr>
        <p:spPr>
          <a:xfrm>
            <a:off x="2590800" y="4610100"/>
            <a:ext cx="1447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4953000" y="4610100"/>
            <a:ext cx="19465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/>
          <p:cNvCxnSpPr/>
          <p:nvPr/>
        </p:nvCxnSpPr>
        <p:spPr>
          <a:xfrm rot="5400000" flipH="1" flipV="1">
            <a:off x="4272778" y="4097659"/>
            <a:ext cx="122752" cy="323289"/>
          </a:xfrm>
          <a:prstGeom prst="curvedConnector3">
            <a:avLst>
              <a:gd name="adj1" fmla="val 66997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83456" y="3707368"/>
            <a:ext cx="1161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a, Z</a:t>
            </a:r>
            <a:r>
              <a:rPr lang="en-US" baseline="-25000" dirty="0" smtClean="0"/>
              <a:t>0</a:t>
            </a:r>
            <a:r>
              <a:rPr lang="en-US" dirty="0" smtClean="0"/>
              <a:t> /AZ</a:t>
            </a:r>
            <a:r>
              <a:rPr lang="en-US" baseline="-25000" dirty="0" smtClean="0"/>
              <a:t>0</a:t>
            </a:r>
            <a:endParaRPr lang="en-US" dirty="0"/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35" name="TextBox 34"/>
              <p:cNvSpPr txBox="1"/>
              <p:nvPr/>
            </p:nvSpPr>
            <p:spPr>
              <a:xfrm>
                <a:off x="4372255" y="3338036"/>
                <a:ext cx="11614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a, A /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/>
                      </a:rPr>
                      <m:t>ϵ</m:t>
                    </m:r>
                    <m:r>
                      <a:rPr lang="el-GR" i="1" smtClean="0">
                        <a:latin typeface="Cambria Math"/>
                      </a:rPr>
                      <m:t> 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2255" y="3338036"/>
                <a:ext cx="1161490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4188" t="-833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/>
          <p:cNvSpPr txBox="1"/>
          <p:nvPr/>
        </p:nvSpPr>
        <p:spPr>
          <a:xfrm>
            <a:off x="2010055" y="3338036"/>
            <a:ext cx="1161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a, A /AA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733955" y="4164568"/>
            <a:ext cx="1161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r>
              <a:rPr lang="en-US" dirty="0" smtClean="0"/>
              <a:t>, A /A</a:t>
            </a:r>
            <a:endParaRPr lang="en-US" dirty="0"/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38" name="TextBox 37"/>
              <p:cNvSpPr txBox="1"/>
              <p:nvPr/>
            </p:nvSpPr>
            <p:spPr>
              <a:xfrm>
                <a:off x="5183892" y="4172772"/>
                <a:ext cx="11614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/>
                      </a:rPr>
                      <m:t>ϵ</m:t>
                    </m:r>
                  </m:oMath>
                </a14:m>
                <a:r>
                  <a:rPr lang="en-US" dirty="0" smtClean="0"/>
                  <a:t>, Z</a:t>
                </a:r>
                <a:r>
                  <a:rPr lang="en-US" baseline="-25000" dirty="0" smtClean="0"/>
                  <a:t>0</a:t>
                </a:r>
                <a:r>
                  <a:rPr lang="en-US" dirty="0" smtClean="0"/>
                  <a:t>/Z</a:t>
                </a:r>
                <a:r>
                  <a:rPr lang="en-US" baseline="-25000" dirty="0" smtClean="0"/>
                  <a:t>0</a:t>
                </a:r>
                <a:endParaRPr lang="en-US" dirty="0"/>
              </a:p>
            </p:txBody>
          </p:sp>
        </mc:Choice>
        <mc:Fallback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3892" y="4172772"/>
                <a:ext cx="1161490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33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="" xmlns:p14="http://schemas.microsoft.com/office/powerpoint/2010/main" val="3360783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45720" lvl="0" indent="0" algn="ctr">
              <a:buClr>
                <a:srgbClr val="0BD0D9"/>
              </a:buClr>
              <a:buNone/>
            </a:pPr>
            <a:r>
              <a:rPr lang="en-US" sz="7200" b="1" dirty="0">
                <a:solidFill>
                  <a:srgbClr val="0BD0D9">
                    <a:tint val="90000"/>
                    <a:satMod val="120000"/>
                  </a:srgb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Calibri"/>
              </a:rPr>
              <a:t>Pushdown </a:t>
            </a:r>
            <a:r>
              <a:rPr lang="en-US" sz="7200" b="1" dirty="0" smtClean="0">
                <a:solidFill>
                  <a:srgbClr val="0BD0D9">
                    <a:tint val="90000"/>
                    <a:satMod val="120000"/>
                  </a:srgb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Calibri"/>
              </a:rPr>
              <a:t>Automata</a:t>
            </a:r>
          </a:p>
          <a:p>
            <a:pPr marL="0" marR="45720" lvl="0" indent="0" algn="ctr">
              <a:buClr>
                <a:srgbClr val="0BD0D9"/>
              </a:buClr>
              <a:buNone/>
            </a:pPr>
            <a:r>
              <a:rPr lang="en-US" sz="7200" b="1" dirty="0" smtClean="0">
                <a:solidFill>
                  <a:srgbClr val="0BD0D9">
                    <a:tint val="90000"/>
                    <a:satMod val="120000"/>
                  </a:srgb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Calibri"/>
              </a:rPr>
              <a:t>Part-2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997740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8229600" cy="896112"/>
          </a:xfrm>
        </p:spPr>
        <p:txBody>
          <a:bodyPr/>
          <a:lstStyle/>
          <a:p>
            <a:pPr algn="ctr"/>
            <a:r>
              <a:rPr lang="en-US" u="sng" dirty="0" smtClean="0"/>
              <a:t>Construction of PDA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8610600" cy="5105400"/>
          </a:xfrm>
        </p:spPr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en-US" dirty="0" smtClean="0"/>
              <a:t>In this section, we shall see how PDA’s can be constructed.</a:t>
            </a:r>
          </a:p>
          <a:p>
            <a:pPr marL="0" indent="0" algn="just">
              <a:buNone/>
            </a:pPr>
            <a:endParaRPr lang="en-US" dirty="0" smtClean="0"/>
          </a:p>
          <a:p>
            <a:pPr marL="0" indent="0" algn="just">
              <a:buNone/>
            </a:pPr>
            <a:r>
              <a:rPr lang="en-US" dirty="0" smtClean="0">
                <a:solidFill>
                  <a:srgbClr val="FF0000"/>
                </a:solidFill>
              </a:rPr>
              <a:t>Ex.</a:t>
            </a:r>
            <a:r>
              <a:rPr lang="en-US" dirty="0" smtClean="0"/>
              <a:t> Construct PDA to accept the language L={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 smtClean="0"/>
              <a:t> ! n ≥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 smtClean="0"/>
              <a:t>} by final state.</a:t>
            </a:r>
          </a:p>
          <a:p>
            <a:pPr marL="0" indent="0" algn="just">
              <a:buNone/>
            </a:pPr>
            <a:r>
              <a:rPr lang="en-US" dirty="0" smtClean="0">
                <a:solidFill>
                  <a:srgbClr val="FF0000"/>
                </a:solidFill>
              </a:rPr>
              <a:t>Solution: </a:t>
            </a:r>
            <a:r>
              <a:rPr lang="en-US" dirty="0" smtClean="0"/>
              <a:t>First we consider a string of a given language and check how it can accept.</a:t>
            </a:r>
          </a:p>
          <a:p>
            <a:pPr marL="0" indent="0" algn="just">
              <a:buNone/>
            </a:pPr>
            <a:r>
              <a:rPr lang="en-US" dirty="0" smtClean="0">
                <a:solidFill>
                  <a:srgbClr val="FF0000"/>
                </a:solidFill>
              </a:rPr>
              <a:t>Procedure:</a:t>
            </a:r>
          </a:p>
          <a:p>
            <a:pPr marL="0" indent="0" algn="just">
              <a:buNone/>
            </a:pPr>
            <a:r>
              <a:rPr lang="en-US" dirty="0" smtClean="0"/>
              <a:t>	In this language, since n numbers of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dirty="0" smtClean="0"/>
              <a:t>’ are followed by n numbers of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 smtClean="0"/>
              <a:t>’s, therefore, to check equal number of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dirty="0" smtClean="0"/>
              <a:t> and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 smtClean="0"/>
              <a:t>, we have to push a symbol corresponding to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0 a</a:t>
            </a:r>
            <a:r>
              <a:rPr lang="en-US" dirty="0" smtClean="0"/>
              <a:t>nd pop that symbol corresponding to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 smtClean="0"/>
              <a:t>. Let that symbol is denoted by A. </a:t>
            </a:r>
          </a:p>
          <a:p>
            <a:pPr marL="0" indent="0" algn="just">
              <a:buNone/>
            </a:pPr>
            <a:r>
              <a:rPr lang="en-US" dirty="0" smtClean="0"/>
              <a:t>	Push stack symbol A in to the stack as long as scanned input symbol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dirty="0" smtClean="0"/>
              <a:t>. When next scanned input symbol is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 smtClean="0"/>
              <a:t>, find top symbol of stack. If top symbol is A, then pop A from stack. When input pointer reaches at the end of string i.e. input string is empty, find top symbol of stack. If top symbol is Z</a:t>
            </a:r>
            <a:r>
              <a:rPr lang="en-US" baseline="-25000" dirty="0" smtClean="0"/>
              <a:t>0, </a:t>
            </a:r>
            <a:r>
              <a:rPr lang="en-US" dirty="0" smtClean="0"/>
              <a:t>then machine goes to final state. And at this situation, machine accept string.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929159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743712"/>
          </a:xfrm>
        </p:spPr>
        <p:txBody>
          <a:bodyPr>
            <a:normAutofit fontScale="90000"/>
          </a:bodyPr>
          <a:lstStyle/>
          <a:p>
            <a:pPr algn="ctr"/>
            <a:r>
              <a:rPr lang="en-US" u="sng" dirty="0" smtClean="0">
                <a:solidFill>
                  <a:srgbClr val="FF0000"/>
                </a:solidFill>
              </a:rPr>
              <a:t>Ex. </a:t>
            </a:r>
            <a:r>
              <a:rPr lang="en-US" u="sng" dirty="0" smtClean="0"/>
              <a:t>L</a:t>
            </a:r>
            <a:r>
              <a:rPr lang="en-US" u="sng" dirty="0"/>
              <a:t>={ </a:t>
            </a:r>
            <a:r>
              <a:rPr lang="en-US" u="sng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u="sng" baseline="300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u="sng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u="sng" baseline="300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u="sng" dirty="0"/>
              <a:t> ! n ≥ </a:t>
            </a:r>
            <a:r>
              <a:rPr lang="en-US" u="sng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u="sng" dirty="0" smtClean="0"/>
              <a:t>} continue.</a:t>
            </a:r>
            <a:endParaRPr lang="en-US" u="sng" dirty="0"/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371600"/>
                <a:ext cx="8458200" cy="5257800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>
                    <a:solidFill>
                      <a:srgbClr val="FF0000"/>
                    </a:solidFill>
                  </a:rPr>
                  <a:t>Step-1:	 </a:t>
                </a:r>
                <a:r>
                  <a:rPr lang="en-US" dirty="0" smtClean="0"/>
                  <a:t>Let q</a:t>
                </a:r>
                <a:r>
                  <a:rPr lang="en-US" baseline="-25000" dirty="0" smtClean="0"/>
                  <a:t>0</a:t>
                </a:r>
                <a:r>
                  <a:rPr lang="en-US" dirty="0" smtClean="0"/>
                  <a:t> is the initial state and Z</a:t>
                </a:r>
                <a:r>
                  <a:rPr lang="en-US" baseline="-25000" dirty="0" smtClean="0"/>
                  <a:t>0 </a:t>
                </a:r>
                <a:r>
                  <a:rPr lang="en-US" dirty="0" smtClean="0"/>
                  <a:t>is</a:t>
                </a:r>
                <a:r>
                  <a:rPr lang="en-US" baseline="-25000" dirty="0" smtClean="0"/>
                  <a:t/>
                </a:r>
                <a:r>
                  <a:rPr lang="en-US" dirty="0" smtClean="0"/>
                  <a:t>the bottom symbol of stack. We will push the stack symbol A into the stack if scanned input symbol 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0</a:t>
                </a:r>
                <a:r>
                  <a:rPr lang="en-US" dirty="0" smtClean="0"/>
                  <a:t> appears on the input tape. PDA will stay in this state q</a:t>
                </a:r>
                <a:r>
                  <a:rPr lang="en-US" baseline="-25000" dirty="0" smtClean="0"/>
                  <a:t>0</a:t>
                </a:r>
                <a:r>
                  <a:rPr lang="en-US" dirty="0" smtClean="0"/>
                  <a:t>. </a:t>
                </a:r>
                <a:r>
                  <a:rPr lang="en-US" dirty="0"/>
                  <a:t>T</a:t>
                </a:r>
                <a:r>
                  <a:rPr lang="en-US" dirty="0" smtClean="0"/>
                  <a:t>he top symbol may be any thing.</a:t>
                </a:r>
              </a:p>
              <a:p>
                <a:pPr marL="0" indent="0">
                  <a:buNone/>
                </a:pPr>
                <a:r>
                  <a:rPr lang="en-US" dirty="0" smtClean="0"/>
                  <a:t>	The transition rules corresponding to this step are the following:- </a:t>
                </a:r>
              </a:p>
              <a:p>
                <a:pPr marL="0" indent="0">
                  <a:buNone/>
                </a:pPr>
                <a:r>
                  <a:rPr lang="en-US" dirty="0" smtClean="0"/>
                  <a:t/>
                </a:r>
                <a:r>
                  <a:rPr lang="el-GR" dirty="0">
                    <a:solidFill>
                      <a:srgbClr val="FF0000"/>
                    </a:solidFill>
                  </a:rPr>
                  <a:t> δ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(q</a:t>
                </a:r>
                <a:r>
                  <a:rPr lang="en-US" baseline="-25000" dirty="0" smtClean="0">
                    <a:solidFill>
                      <a:srgbClr val="FF0000"/>
                    </a:solidFill>
                  </a:rPr>
                  <a:t>0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, </a:t>
                </a:r>
                <a:r>
                  <a:rPr lang="en-US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0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, Z</a:t>
                </a:r>
                <a:r>
                  <a:rPr lang="en-US" baseline="-25000" dirty="0" smtClean="0">
                    <a:solidFill>
                      <a:srgbClr val="FF0000"/>
                    </a:solidFill>
                  </a:rPr>
                  <a:t>0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) = {(q</a:t>
                </a:r>
                <a:r>
                  <a:rPr lang="en-US" baseline="-25000" dirty="0" smtClean="0">
                    <a:solidFill>
                      <a:srgbClr val="FF0000"/>
                    </a:solidFill>
                  </a:rPr>
                  <a:t>0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, AZ</a:t>
                </a:r>
                <a:r>
                  <a:rPr lang="en-US" baseline="-25000" dirty="0" smtClean="0">
                    <a:solidFill>
                      <a:srgbClr val="FF0000"/>
                    </a:solidFill>
                  </a:rPr>
                  <a:t>0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 )}</a:t>
                </a:r>
                <a:endParaRPr lang="en-US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US" dirty="0" smtClean="0">
                    <a:solidFill>
                      <a:srgbClr val="FF0000"/>
                    </a:solidFill>
                  </a:rPr>
                  <a:t/>
                </a:r>
                <a:r>
                  <a:rPr lang="el-GR" dirty="0">
                    <a:solidFill>
                      <a:srgbClr val="FF0000"/>
                    </a:solidFill>
                  </a:rPr>
                  <a:t> δ</a:t>
                </a:r>
                <a:r>
                  <a:rPr lang="en-US" dirty="0">
                    <a:solidFill>
                      <a:srgbClr val="FF0000"/>
                    </a:solidFill>
                  </a:rPr>
                  <a:t>(q</a:t>
                </a:r>
                <a:r>
                  <a:rPr lang="en-US" baseline="-25000" dirty="0">
                    <a:solidFill>
                      <a:srgbClr val="FF0000"/>
                    </a:solidFill>
                  </a:rPr>
                  <a:t>0</a:t>
                </a:r>
                <a:r>
                  <a:rPr lang="en-US" dirty="0">
                    <a:solidFill>
                      <a:srgbClr val="FF0000"/>
                    </a:solidFill>
                  </a:rPr>
                  <a:t>, </a:t>
                </a:r>
                <a:r>
                  <a:rPr lang="en-US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0</a:t>
                </a:r>
                <a:r>
                  <a:rPr lang="en-US" dirty="0">
                    <a:solidFill>
                      <a:srgbClr val="FF0000"/>
                    </a:solidFill>
                  </a:rPr>
                  <a:t>,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A) </a:t>
                </a:r>
                <a:r>
                  <a:rPr lang="en-US" dirty="0">
                    <a:solidFill>
                      <a:srgbClr val="FF0000"/>
                    </a:solidFill>
                  </a:rPr>
                  <a:t>= {(q</a:t>
                </a:r>
                <a:r>
                  <a:rPr lang="en-US" baseline="-25000" dirty="0">
                    <a:solidFill>
                      <a:srgbClr val="FF0000"/>
                    </a:solidFill>
                  </a:rPr>
                  <a:t>0</a:t>
                </a:r>
                <a:r>
                  <a:rPr lang="en-US" dirty="0">
                    <a:solidFill>
                      <a:srgbClr val="FF0000"/>
                    </a:solidFill>
                  </a:rPr>
                  <a:t>,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AA </a:t>
                </a:r>
                <a:r>
                  <a:rPr lang="en-US" dirty="0">
                    <a:solidFill>
                      <a:srgbClr val="FF0000"/>
                    </a:solidFill>
                  </a:rPr>
                  <a:t>)}</a:t>
                </a:r>
                <a:endParaRPr lang="en-US" dirty="0" smtClean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US" dirty="0" smtClean="0">
                    <a:solidFill>
                      <a:srgbClr val="FF0000"/>
                    </a:solidFill>
                  </a:rPr>
                  <a:t>Step-2:	  </a:t>
                </a:r>
                <a:r>
                  <a:rPr lang="en-US" dirty="0" smtClean="0"/>
                  <a:t>In state q</a:t>
                </a:r>
                <a:r>
                  <a:rPr lang="en-US" baseline="-25000" dirty="0" smtClean="0"/>
                  <a:t>0</a:t>
                </a:r>
                <a:r>
                  <a:rPr lang="en-US" dirty="0" smtClean="0"/>
                  <a:t>, if the next</a:t>
                </a:r>
                <a:r>
                  <a:rPr lang="en-US" dirty="0"/>
                  <a:t> scanned input symbol </a:t>
                </a:r>
                <a:r>
                  <a:rPr lang="en-US" dirty="0" smtClean="0"/>
                  <a:t>is </a:t>
                </a:r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dirty="0" smtClean="0"/>
                  <a:t> and if the top of stack is A,  then PDA will pop the top symbol A from the stack and PDA changes its state to q</a:t>
                </a:r>
                <a:r>
                  <a:rPr lang="en-US" baseline="-25000" dirty="0" smtClean="0"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dirty="0" smtClean="0"/>
                  <a:t>	The </a:t>
                </a:r>
                <a:r>
                  <a:rPr lang="en-US" dirty="0"/>
                  <a:t>transition rule corresponding to this step </a:t>
                </a:r>
                <a:r>
                  <a:rPr lang="en-US" dirty="0" smtClean="0"/>
                  <a:t>is </a:t>
                </a:r>
                <a:r>
                  <a:rPr lang="en-US" dirty="0"/>
                  <a:t>the following:- </a:t>
                </a:r>
              </a:p>
              <a:p>
                <a:pPr marL="0" indent="0">
                  <a:buNone/>
                </a:pPr>
                <a:r>
                  <a:rPr lang="en-US" dirty="0"/>
                  <a:t/>
                </a:r>
                <a:r>
                  <a:rPr lang="el-GR" dirty="0"/>
                  <a:t/>
                </a:r>
                <a:r>
                  <a:rPr lang="el-GR" dirty="0" smtClean="0">
                    <a:solidFill>
                      <a:srgbClr val="FF0000"/>
                    </a:solidFill>
                  </a:rPr>
                  <a:t>δ</a:t>
                </a:r>
                <a:r>
                  <a:rPr lang="en-US" dirty="0">
                    <a:solidFill>
                      <a:srgbClr val="FF0000"/>
                    </a:solidFill>
                  </a:rPr>
                  <a:t>(q</a:t>
                </a:r>
                <a:r>
                  <a:rPr lang="en-US" baseline="-25000" dirty="0">
                    <a:solidFill>
                      <a:srgbClr val="FF0000"/>
                    </a:solidFill>
                  </a:rPr>
                  <a:t>0</a:t>
                </a:r>
                <a:r>
                  <a:rPr lang="en-US" dirty="0">
                    <a:solidFill>
                      <a:srgbClr val="FF0000"/>
                    </a:solidFill>
                  </a:rPr>
                  <a:t>, </a:t>
                </a:r>
                <a:r>
                  <a:rPr lang="en-US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, A) </a:t>
                </a:r>
                <a:r>
                  <a:rPr lang="en-US" dirty="0">
                    <a:solidFill>
                      <a:srgbClr val="FF0000"/>
                    </a:solidFill>
                  </a:rPr>
                  <a:t>= {(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q</a:t>
                </a:r>
                <a:r>
                  <a:rPr lang="en-US" baseline="-25000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solidFill>
                          <a:srgbClr val="FF0000"/>
                        </a:solidFill>
                        <a:latin typeface="Cambria Math"/>
                      </a:rPr>
                      <m:t>ϵ</m:t>
                    </m:r>
                  </m:oMath>
                </a14:m>
                <a:r>
                  <a:rPr lang="en-US" dirty="0" smtClean="0">
                    <a:solidFill>
                      <a:srgbClr val="FF0000"/>
                    </a:solidFill>
                  </a:rPr>
                  <a:t/>
                </a:r>
                <a:r>
                  <a:rPr lang="en-US" dirty="0">
                    <a:solidFill>
                      <a:srgbClr val="FF0000"/>
                    </a:solidFill>
                  </a:rPr>
                  <a:t>)}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371600"/>
                <a:ext cx="8458200" cy="5257800"/>
              </a:xfrm>
              <a:blipFill rotWithShape="1">
                <a:blip r:embed="rId2"/>
                <a:stretch>
                  <a:fillRect l="-1154" t="-1622" r="-937" b="-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="" xmlns:p14="http://schemas.microsoft.com/office/powerpoint/2010/main" val="72215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19912"/>
          </a:xfrm>
        </p:spPr>
        <p:txBody>
          <a:bodyPr/>
          <a:lstStyle/>
          <a:p>
            <a:pPr algn="ctr"/>
            <a:r>
              <a:rPr lang="en-US" u="sng" dirty="0">
                <a:solidFill>
                  <a:srgbClr val="FF0000"/>
                </a:solidFill>
              </a:rPr>
              <a:t>Ex. </a:t>
            </a:r>
            <a:r>
              <a:rPr lang="en-US" u="sng" dirty="0"/>
              <a:t>L={ </a:t>
            </a:r>
            <a:r>
              <a:rPr lang="en-US" u="sng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u="sng" baseline="300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u="sng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u="sng" baseline="300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u="sng" dirty="0"/>
              <a:t> ! n ≥ </a:t>
            </a:r>
            <a:r>
              <a:rPr lang="en-US" u="sng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u="sng" dirty="0"/>
              <a:t>} continue.</a:t>
            </a:r>
            <a:endParaRPr lang="en-US" dirty="0"/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143000"/>
                <a:ext cx="8610600" cy="61493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indent="0" algn="just">
                  <a:buNone/>
                </a:pPr>
                <a:r>
                  <a:rPr lang="en-US" sz="2400" dirty="0" smtClean="0">
                    <a:solidFill>
                      <a:srgbClr val="FF0000"/>
                    </a:solidFill>
                  </a:rPr>
                  <a:t>Step-3:  </a:t>
                </a:r>
                <a:r>
                  <a:rPr lang="en-US" sz="2400" dirty="0" smtClean="0"/>
                  <a:t>Now PDA is at state  q</a:t>
                </a:r>
                <a:r>
                  <a:rPr lang="en-US" sz="2400" baseline="-25000" dirty="0" smtClean="0"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sz="2400" baseline="-25000" dirty="0" smtClean="0"/>
                  <a:t> .</a:t>
                </a:r>
                <a:r>
                  <a:rPr lang="en-US" sz="2400" dirty="0" smtClean="0"/>
                  <a:t> Now the input symbols in input string are 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sz="2400" dirty="0" smtClean="0"/>
                  <a:t>’s only. If current state  is </a:t>
                </a:r>
                <a:r>
                  <a:rPr lang="en-US" sz="2400" dirty="0"/>
                  <a:t>q</a:t>
                </a:r>
                <a:r>
                  <a:rPr lang="en-US" sz="2400" baseline="-25000" dirty="0"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sz="2400" dirty="0" smtClean="0"/>
                  <a:t>, current input symbol is  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sz="2400" dirty="0" smtClean="0"/>
                  <a:t> and top symbol is A, then PDA will pop the top symbol A. This action continues till input string becomes empty or top symbol becomes Z</a:t>
                </a:r>
                <a:r>
                  <a:rPr lang="en-US" sz="2400" baseline="-25000" dirty="0" smtClean="0"/>
                  <a:t>0. </a:t>
                </a:r>
                <a:endParaRPr lang="en-US" sz="2400" dirty="0" smtClean="0"/>
              </a:p>
              <a:p>
                <a:pPr marL="0" indent="0" algn="just">
                  <a:buNone/>
                </a:pPr>
                <a:r>
                  <a:rPr lang="en-US" sz="2400" dirty="0" smtClean="0"/>
                  <a:t>	The </a:t>
                </a:r>
                <a:r>
                  <a:rPr lang="en-US" sz="2400" dirty="0"/>
                  <a:t>transition rule corresponding to this step is the following:- </a:t>
                </a:r>
              </a:p>
              <a:p>
                <a:pPr marL="0" indent="0" algn="just">
                  <a:buNone/>
                </a:pPr>
                <a:r>
                  <a:rPr lang="en-US" sz="2400" dirty="0"/>
                  <a:t/>
                </a:r>
                <a:r>
                  <a:rPr lang="el-GR" sz="2400" dirty="0"/>
                  <a:t/>
                </a:r>
                <a:r>
                  <a:rPr lang="el-GR" sz="2400" dirty="0" smtClean="0">
                    <a:solidFill>
                      <a:srgbClr val="FF0000"/>
                    </a:solidFill>
                  </a:rPr>
                  <a:t>δ</a:t>
                </a:r>
                <a:r>
                  <a:rPr lang="en-US" sz="2400" dirty="0" smtClean="0">
                    <a:solidFill>
                      <a:srgbClr val="FF0000"/>
                    </a:solidFill>
                  </a:rPr>
                  <a:t>(q</a:t>
                </a:r>
                <a:r>
                  <a:rPr lang="en-US" sz="2400" baseline="-25000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sz="2400" dirty="0" smtClean="0">
                    <a:solidFill>
                      <a:srgbClr val="FF0000"/>
                    </a:solidFill>
                  </a:rPr>
                  <a:t>, </a:t>
                </a:r>
                <a:r>
                  <a:rPr lang="en-US" sz="2400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sz="2400" dirty="0">
                    <a:solidFill>
                      <a:srgbClr val="FF0000"/>
                    </a:solidFill>
                  </a:rPr>
                  <a:t>, A) = {(q</a:t>
                </a:r>
                <a:r>
                  <a:rPr lang="en-US" sz="2400" baseline="-25000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sz="2400" dirty="0">
                    <a:solidFill>
                      <a:srgbClr val="FF0000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>
                        <a:solidFill>
                          <a:srgbClr val="FF0000"/>
                        </a:solidFill>
                        <a:latin typeface="Cambria Math"/>
                      </a:rPr>
                      <m:t>ϵ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</a:rPr>
                  <a:t/>
                </a:r>
                <a:r>
                  <a:rPr lang="en-US" sz="2400" dirty="0" smtClean="0">
                    <a:solidFill>
                      <a:srgbClr val="FF0000"/>
                    </a:solidFill>
                  </a:rPr>
                  <a:t>)}</a:t>
                </a:r>
              </a:p>
              <a:p>
                <a:pPr marL="0" indent="0" algn="just">
                  <a:buNone/>
                </a:pPr>
                <a:r>
                  <a:rPr lang="en-US" sz="2400" dirty="0" smtClean="0">
                    <a:solidFill>
                      <a:srgbClr val="FF0000"/>
                    </a:solidFill>
                  </a:rPr>
                  <a:t>Step-4: </a:t>
                </a:r>
                <a:r>
                  <a:rPr lang="en-US" sz="2400" dirty="0" smtClean="0"/>
                  <a:t>Now the sate is q</a:t>
                </a:r>
                <a:r>
                  <a:rPr lang="en-US" sz="2400" baseline="-25000" dirty="0" smtClean="0"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 and input string is empty(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>
                        <a:latin typeface="Cambria Math"/>
                      </a:rPr>
                      <m:t>ϵ</m:t>
                    </m:r>
                  </m:oMath>
                </a14:m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). If top symbol is </a:t>
                </a:r>
                <a:r>
                  <a:rPr lang="en-US" sz="2400" dirty="0" smtClean="0"/>
                  <a:t>Z</a:t>
                </a:r>
                <a:r>
                  <a:rPr lang="en-US" sz="2400" baseline="-25000" dirty="0" smtClean="0"/>
                  <a:t>0 </a:t>
                </a:r>
                <a:r>
                  <a:rPr lang="en-US" sz="2400" dirty="0" smtClean="0"/>
                  <a:t> then PDA goes to final state without push or pop. Let the final state is q</a:t>
                </a:r>
                <a:r>
                  <a:rPr lang="en-US" sz="2400" baseline="-25000" dirty="0" smtClean="0"/>
                  <a:t>2</a:t>
                </a:r>
                <a:r>
                  <a:rPr lang="en-US" sz="2400" dirty="0" smtClean="0"/>
                  <a:t>.</a:t>
                </a:r>
                <a:endParaRPr lang="en-US" sz="2400" dirty="0"/>
              </a:p>
              <a:p>
                <a:pPr marL="0" indent="0" algn="just">
                  <a:buNone/>
                </a:pPr>
                <a:r>
                  <a:rPr lang="en-US" sz="2400" dirty="0" smtClean="0"/>
                  <a:t>	The </a:t>
                </a:r>
                <a:r>
                  <a:rPr lang="en-US" sz="2400" dirty="0"/>
                  <a:t>transition rule corresponding to this step is the following:- </a:t>
                </a:r>
              </a:p>
              <a:p>
                <a:pPr marL="0" indent="0" algn="just">
                  <a:buNone/>
                </a:pPr>
                <a:r>
                  <a:rPr lang="en-US" sz="2400" dirty="0" smtClean="0"/>
                  <a:t/>
                </a:r>
                <a:r>
                  <a:rPr lang="el-GR" sz="2400" dirty="0" smtClean="0">
                    <a:solidFill>
                      <a:srgbClr val="FF0000"/>
                    </a:solidFill>
                  </a:rPr>
                  <a:t> δ</a:t>
                </a:r>
                <a:r>
                  <a:rPr lang="en-US" sz="2400" dirty="0">
                    <a:solidFill>
                      <a:srgbClr val="FF0000"/>
                    </a:solidFill>
                  </a:rPr>
                  <a:t>(q</a:t>
                </a:r>
                <a:r>
                  <a:rPr lang="en-US" sz="2400" baseline="-25000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sz="2400" dirty="0">
                    <a:solidFill>
                      <a:srgbClr val="FF0000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>
                        <a:solidFill>
                          <a:srgbClr val="FF0000"/>
                        </a:solidFill>
                        <a:latin typeface="Cambria Math"/>
                      </a:rPr>
                      <m:t>ϵ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</a:rPr>
                  <a:t>, Z</a:t>
                </a:r>
                <a:r>
                  <a:rPr lang="en-US" sz="2400" baseline="-25000" dirty="0">
                    <a:solidFill>
                      <a:srgbClr val="FF0000"/>
                    </a:solidFill>
                  </a:rPr>
                  <a:t>0</a:t>
                </a:r>
                <a:r>
                  <a:rPr lang="en-US" sz="2400" dirty="0" smtClean="0">
                    <a:solidFill>
                      <a:srgbClr val="FF0000"/>
                    </a:solidFill>
                  </a:rPr>
                  <a:t>) </a:t>
                </a:r>
                <a:r>
                  <a:rPr lang="en-US" sz="2400" dirty="0">
                    <a:solidFill>
                      <a:srgbClr val="FF0000"/>
                    </a:solidFill>
                  </a:rPr>
                  <a:t>= {(</a:t>
                </a:r>
                <a:r>
                  <a:rPr lang="en-US" sz="2400" dirty="0" smtClean="0">
                    <a:solidFill>
                      <a:srgbClr val="FF0000"/>
                    </a:solidFill>
                  </a:rPr>
                  <a:t>q</a:t>
                </a:r>
                <a:r>
                  <a:rPr lang="en-US" sz="2400" baseline="-25000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2</a:t>
                </a:r>
                <a:r>
                  <a:rPr lang="en-US" sz="2400" dirty="0" smtClean="0">
                    <a:solidFill>
                      <a:srgbClr val="FF0000"/>
                    </a:solidFill>
                  </a:rPr>
                  <a:t>, Z</a:t>
                </a:r>
                <a:r>
                  <a:rPr lang="en-US" sz="2400" baseline="-25000" dirty="0" smtClean="0">
                    <a:solidFill>
                      <a:srgbClr val="FF0000"/>
                    </a:solidFill>
                  </a:rPr>
                  <a:t>0</a:t>
                </a:r>
                <a:r>
                  <a:rPr lang="en-US" sz="2400" dirty="0" smtClean="0">
                    <a:solidFill>
                      <a:srgbClr val="FF0000"/>
                    </a:solidFill>
                  </a:rPr>
                  <a:t>)}</a:t>
                </a:r>
                <a:endParaRPr lang="en-US" sz="2400" dirty="0">
                  <a:solidFill>
                    <a:srgbClr val="FF0000"/>
                  </a:solidFill>
                </a:endParaRPr>
              </a:p>
              <a:p>
                <a:pPr marL="0" indent="0" algn="just">
                  <a:buNone/>
                </a:pPr>
                <a:endParaRPr lang="en-US" sz="2400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143000"/>
                <a:ext cx="8610600" cy="6149376"/>
              </a:xfrm>
              <a:prstGeom prst="rect">
                <a:avLst/>
              </a:prstGeom>
              <a:blipFill rotWithShape="1">
                <a:blip r:embed="rId2"/>
                <a:stretch>
                  <a:fillRect l="-1133" t="-794" r="-10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="" xmlns:p14="http://schemas.microsoft.com/office/powerpoint/2010/main" val="1487747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743712"/>
          </a:xfrm>
        </p:spPr>
        <p:txBody>
          <a:bodyPr>
            <a:normAutofit fontScale="90000"/>
          </a:bodyPr>
          <a:lstStyle/>
          <a:p>
            <a:pPr algn="ctr"/>
            <a:r>
              <a:rPr lang="en-US" u="sng" dirty="0">
                <a:solidFill>
                  <a:srgbClr val="FF0000"/>
                </a:solidFill>
              </a:rPr>
              <a:t>Ex. </a:t>
            </a:r>
            <a:r>
              <a:rPr lang="en-US" u="sng" dirty="0"/>
              <a:t>L={ </a:t>
            </a:r>
            <a:r>
              <a:rPr lang="en-US" u="sng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u="sng" baseline="300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u="sng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u="sng" baseline="300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u="sng" dirty="0"/>
              <a:t> ! n ≥ </a:t>
            </a:r>
            <a:r>
              <a:rPr lang="en-US" u="sng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u="sng" dirty="0"/>
              <a:t>} continue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6388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Therefore final PDA is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sz="2800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381000" y="1676400"/>
                <a:ext cx="8382000" cy="25146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>
                  <a:spcBef>
                    <a:spcPct val="20000"/>
                  </a:spcBef>
                  <a:buClr>
                    <a:srgbClr val="0BD0D9"/>
                  </a:buClr>
                  <a:buSzPct val="95000"/>
                </a:pPr>
                <a:r>
                  <a:rPr lang="en-US" sz="2600" dirty="0">
                    <a:solidFill>
                      <a:prstClr val="black"/>
                    </a:solidFill>
                  </a:rPr>
                  <a:t>M = ({q</a:t>
                </a:r>
                <a:r>
                  <a:rPr lang="en-US" sz="2600" baseline="-25000" dirty="0">
                    <a:solidFill>
                      <a:prstClr val="black"/>
                    </a:solidFill>
                  </a:rPr>
                  <a:t>0, </a:t>
                </a:r>
                <a:r>
                  <a:rPr lang="en-US" sz="2600" dirty="0">
                    <a:solidFill>
                      <a:prstClr val="black"/>
                    </a:solidFill>
                  </a:rPr>
                  <a:t>q</a:t>
                </a:r>
                <a:r>
                  <a:rPr lang="en-US" sz="2600" baseline="-250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sz="2600" baseline="-25000" dirty="0">
                    <a:solidFill>
                      <a:prstClr val="black"/>
                    </a:solidFill>
                  </a:rPr>
                  <a:t>,</a:t>
                </a:r>
                <a:r>
                  <a:rPr lang="en-US" sz="2600" dirty="0">
                    <a:solidFill>
                      <a:prstClr val="black"/>
                    </a:solidFill>
                  </a:rPr>
                  <a:t> q</a:t>
                </a:r>
                <a:r>
                  <a:rPr lang="en-US" sz="2600" baseline="-250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2</a:t>
                </a:r>
                <a:r>
                  <a:rPr lang="en-US" sz="2600" dirty="0">
                    <a:solidFill>
                      <a:prstClr val="black"/>
                    </a:solidFill>
                  </a:rPr>
                  <a:t> }, {</a:t>
                </a:r>
                <a:r>
                  <a:rPr lang="en-US" sz="26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0</a:t>
                </a:r>
                <a:r>
                  <a:rPr lang="en-US" sz="2600" dirty="0">
                    <a:solidFill>
                      <a:prstClr val="black"/>
                    </a:solidFill>
                  </a:rPr>
                  <a:t>, </a:t>
                </a:r>
                <a:r>
                  <a:rPr lang="en-US" sz="26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sz="2600" dirty="0">
                    <a:solidFill>
                      <a:prstClr val="black"/>
                    </a:solidFill>
                  </a:rPr>
                  <a:t>}, {A, Z</a:t>
                </a:r>
                <a:r>
                  <a:rPr lang="en-US" sz="2600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sz="2600" dirty="0">
                    <a:solidFill>
                      <a:prstClr val="black"/>
                    </a:solidFill>
                  </a:rPr>
                  <a:t> }, </a:t>
                </a:r>
                <a:r>
                  <a:rPr lang="el-GR" sz="2600" dirty="0">
                    <a:solidFill>
                      <a:prstClr val="black"/>
                    </a:solidFill>
                  </a:rPr>
                  <a:t>δ</a:t>
                </a:r>
                <a:r>
                  <a:rPr lang="en-US" sz="2600" dirty="0">
                    <a:solidFill>
                      <a:prstClr val="black"/>
                    </a:solidFill>
                  </a:rPr>
                  <a:t>, q</a:t>
                </a:r>
                <a:r>
                  <a:rPr lang="en-US" sz="2600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sz="2600" dirty="0">
                    <a:solidFill>
                      <a:prstClr val="black"/>
                    </a:solidFill>
                  </a:rPr>
                  <a:t>,</a:t>
                </a:r>
                <a:r>
                  <a:rPr lang="en-US" sz="2600" baseline="-25000" dirty="0">
                    <a:solidFill>
                      <a:prstClr val="black"/>
                    </a:solidFill>
                  </a:rPr>
                  <a:t/>
                </a:r>
                <a:r>
                  <a:rPr lang="en-US" sz="2600" dirty="0">
                    <a:solidFill>
                      <a:prstClr val="black"/>
                    </a:solidFill>
                  </a:rPr>
                  <a:t>Z</a:t>
                </a:r>
                <a:r>
                  <a:rPr lang="en-US" sz="2600" baseline="-25000" dirty="0">
                    <a:solidFill>
                      <a:prstClr val="black"/>
                    </a:solidFill>
                  </a:rPr>
                  <a:t>0,  </a:t>
                </a:r>
                <a:r>
                  <a:rPr lang="en-US" sz="2600" dirty="0">
                    <a:solidFill>
                      <a:prstClr val="black"/>
                    </a:solidFill>
                  </a:rPr>
                  <a:t>{q</a:t>
                </a:r>
                <a:r>
                  <a:rPr lang="en-US" sz="2600" baseline="-250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2</a:t>
                </a:r>
                <a:r>
                  <a:rPr lang="en-US" sz="26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})</a:t>
                </a:r>
              </a:p>
              <a:p>
                <a:pPr lvl="0">
                  <a:spcBef>
                    <a:spcPct val="20000"/>
                  </a:spcBef>
                  <a:buClr>
                    <a:srgbClr val="0BD0D9"/>
                  </a:buClr>
                  <a:buSzPct val="95000"/>
                </a:pPr>
                <a:r>
                  <a:rPr lang="el-GR" sz="2600" dirty="0">
                    <a:solidFill>
                      <a:prstClr val="black"/>
                    </a:solidFill>
                  </a:rPr>
                  <a:t>δ</a:t>
                </a:r>
                <a:r>
                  <a:rPr lang="en-US" sz="2600" dirty="0">
                    <a:solidFill>
                      <a:prstClr val="black"/>
                    </a:solidFill>
                  </a:rPr>
                  <a:t> is defined as following:- </a:t>
                </a:r>
              </a:p>
              <a:p>
                <a:pPr lvl="0">
                  <a:spcBef>
                    <a:spcPct val="20000"/>
                  </a:spcBef>
                  <a:buClr>
                    <a:srgbClr val="0BD0D9"/>
                  </a:buClr>
                  <a:buSzPct val="95000"/>
                </a:pPr>
                <a:r>
                  <a:rPr lang="el-GR" sz="2600" dirty="0">
                    <a:solidFill>
                      <a:srgbClr val="FF0000"/>
                    </a:solidFill>
                  </a:rPr>
                  <a:t/>
                </a:r>
                <a:r>
                  <a:rPr lang="el-GR" sz="2600" dirty="0">
                    <a:solidFill>
                      <a:prstClr val="black"/>
                    </a:solidFill>
                  </a:rPr>
                  <a:t>δ</a:t>
                </a:r>
                <a:r>
                  <a:rPr lang="en-US" sz="2600" dirty="0">
                    <a:solidFill>
                      <a:prstClr val="black"/>
                    </a:solidFill>
                  </a:rPr>
                  <a:t>(q</a:t>
                </a:r>
                <a:r>
                  <a:rPr lang="en-US" sz="2600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sz="2600" dirty="0">
                    <a:solidFill>
                      <a:prstClr val="black"/>
                    </a:solidFill>
                  </a:rPr>
                  <a:t>, </a:t>
                </a:r>
                <a:r>
                  <a:rPr lang="en-US" sz="26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0</a:t>
                </a:r>
                <a:r>
                  <a:rPr lang="en-US" sz="2600" dirty="0">
                    <a:solidFill>
                      <a:prstClr val="black"/>
                    </a:solidFill>
                  </a:rPr>
                  <a:t>, Z</a:t>
                </a:r>
                <a:r>
                  <a:rPr lang="en-US" sz="2600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sz="2600" dirty="0">
                    <a:solidFill>
                      <a:prstClr val="black"/>
                    </a:solidFill>
                  </a:rPr>
                  <a:t>) = {(q</a:t>
                </a:r>
                <a:r>
                  <a:rPr lang="en-US" sz="2600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sz="2600" dirty="0">
                    <a:solidFill>
                      <a:prstClr val="black"/>
                    </a:solidFill>
                  </a:rPr>
                  <a:t>, AZ</a:t>
                </a:r>
                <a:r>
                  <a:rPr lang="en-US" sz="2600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sz="2600" dirty="0">
                    <a:solidFill>
                      <a:prstClr val="black"/>
                    </a:solidFill>
                  </a:rPr>
                  <a:t> )}		</a:t>
                </a:r>
                <a:r>
                  <a:rPr lang="el-GR" sz="2600" dirty="0">
                    <a:solidFill>
                      <a:prstClr val="black"/>
                    </a:solidFill>
                  </a:rPr>
                  <a:t>δ</a:t>
                </a:r>
                <a:r>
                  <a:rPr lang="en-US" sz="2600" dirty="0">
                    <a:solidFill>
                      <a:prstClr val="black"/>
                    </a:solidFill>
                  </a:rPr>
                  <a:t>(q</a:t>
                </a:r>
                <a:r>
                  <a:rPr lang="en-US" sz="2600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sz="2600" dirty="0">
                    <a:solidFill>
                      <a:prstClr val="black"/>
                    </a:solidFill>
                  </a:rPr>
                  <a:t>, </a:t>
                </a:r>
                <a:r>
                  <a:rPr lang="en-US" sz="26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0</a:t>
                </a:r>
                <a:r>
                  <a:rPr lang="en-US" sz="2600" dirty="0">
                    <a:solidFill>
                      <a:prstClr val="black"/>
                    </a:solidFill>
                  </a:rPr>
                  <a:t>, A) = {(q</a:t>
                </a:r>
                <a:r>
                  <a:rPr lang="en-US" sz="2600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sz="2600" dirty="0">
                    <a:solidFill>
                      <a:prstClr val="black"/>
                    </a:solidFill>
                  </a:rPr>
                  <a:t>, AA )}</a:t>
                </a:r>
              </a:p>
              <a:p>
                <a:pPr lvl="0">
                  <a:spcBef>
                    <a:spcPct val="20000"/>
                  </a:spcBef>
                  <a:buClr>
                    <a:srgbClr val="0BD0D9"/>
                  </a:buClr>
                  <a:buSzPct val="95000"/>
                </a:pPr>
                <a:r>
                  <a:rPr lang="en-US" sz="2600" dirty="0">
                    <a:solidFill>
                      <a:prstClr val="black"/>
                    </a:solidFill>
                  </a:rPr>
                  <a:t/>
                </a:r>
                <a:r>
                  <a:rPr lang="el-GR" sz="2600" dirty="0">
                    <a:solidFill>
                      <a:prstClr val="black"/>
                    </a:solidFill>
                  </a:rPr>
                  <a:t>δ</a:t>
                </a:r>
                <a:r>
                  <a:rPr lang="en-US" sz="2600" dirty="0">
                    <a:solidFill>
                      <a:prstClr val="black"/>
                    </a:solidFill>
                  </a:rPr>
                  <a:t>(q</a:t>
                </a:r>
                <a:r>
                  <a:rPr lang="en-US" sz="2600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sz="2600" dirty="0">
                    <a:solidFill>
                      <a:prstClr val="black"/>
                    </a:solidFill>
                  </a:rPr>
                  <a:t>, </a:t>
                </a:r>
                <a:r>
                  <a:rPr lang="en-US" sz="26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sz="2600" dirty="0">
                    <a:solidFill>
                      <a:prstClr val="black"/>
                    </a:solidFill>
                  </a:rPr>
                  <a:t>, A) = {(q</a:t>
                </a:r>
                <a:r>
                  <a:rPr lang="en-US" sz="2600" baseline="-250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sz="2600" dirty="0">
                    <a:solidFill>
                      <a:prstClr val="black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600" i="1">
                        <a:solidFill>
                          <a:prstClr val="black"/>
                        </a:solidFill>
                        <a:latin typeface="Cambria Math"/>
                      </a:rPr>
                      <m:t>ϵ</m:t>
                    </m:r>
                  </m:oMath>
                </a14:m>
                <a:r>
                  <a:rPr lang="en-US" sz="2600" dirty="0">
                    <a:solidFill>
                      <a:prstClr val="black"/>
                    </a:solidFill>
                  </a:rPr>
                  <a:t> )}		</a:t>
                </a:r>
                <a:r>
                  <a:rPr lang="el-GR" sz="2800" dirty="0">
                    <a:solidFill>
                      <a:prstClr val="black"/>
                    </a:solidFill>
                  </a:rPr>
                  <a:t>δ</a:t>
                </a:r>
                <a:r>
                  <a:rPr lang="en-US" sz="2800" dirty="0">
                    <a:solidFill>
                      <a:prstClr val="black"/>
                    </a:solidFill>
                  </a:rPr>
                  <a:t>(q</a:t>
                </a:r>
                <a:r>
                  <a:rPr lang="en-US" sz="2800" baseline="-250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sz="2800" dirty="0">
                    <a:solidFill>
                      <a:prstClr val="black"/>
                    </a:solidFill>
                  </a:rPr>
                  <a:t>, </a:t>
                </a:r>
                <a:r>
                  <a:rPr lang="en-US" sz="28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sz="2800" dirty="0">
                    <a:solidFill>
                      <a:prstClr val="black"/>
                    </a:solidFill>
                  </a:rPr>
                  <a:t>, A) = {(q</a:t>
                </a:r>
                <a:r>
                  <a:rPr lang="en-US" sz="2800" baseline="-250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sz="2800" dirty="0">
                    <a:solidFill>
                      <a:prstClr val="black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800" i="1">
                        <a:solidFill>
                          <a:prstClr val="black"/>
                        </a:solidFill>
                        <a:latin typeface="Cambria Math"/>
                      </a:rPr>
                      <m:t>ϵ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</a:rPr>
                  <a:t> )}</a:t>
                </a:r>
              </a:p>
              <a:p>
                <a:pPr lvl="0">
                  <a:spcBef>
                    <a:spcPct val="20000"/>
                  </a:spcBef>
                  <a:buClr>
                    <a:srgbClr val="0BD0D9"/>
                  </a:buClr>
                  <a:buSzPct val="95000"/>
                </a:pPr>
                <a:r>
                  <a:rPr lang="en-US" sz="2800" dirty="0">
                    <a:solidFill>
                      <a:prstClr val="black"/>
                    </a:solidFill>
                  </a:rPr>
                  <a:t/>
                </a:r>
                <a:r>
                  <a:rPr lang="el-GR" sz="2800" dirty="0">
                    <a:solidFill>
                      <a:prstClr val="black"/>
                    </a:solidFill>
                  </a:rPr>
                  <a:t>δ</a:t>
                </a:r>
                <a:r>
                  <a:rPr lang="en-US" sz="2800" dirty="0">
                    <a:solidFill>
                      <a:prstClr val="black"/>
                    </a:solidFill>
                  </a:rPr>
                  <a:t>(q</a:t>
                </a:r>
                <a:r>
                  <a:rPr lang="en-US" sz="2800" baseline="-250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sz="2800" dirty="0">
                    <a:solidFill>
                      <a:prstClr val="black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800" i="1">
                        <a:solidFill>
                          <a:prstClr val="black"/>
                        </a:solidFill>
                        <a:latin typeface="Cambria Math"/>
                      </a:rPr>
                      <m:t>ϵ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</a:rPr>
                  <a:t>, Z</a:t>
                </a:r>
                <a:r>
                  <a:rPr lang="en-US" sz="2800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sz="2800" dirty="0">
                    <a:solidFill>
                      <a:prstClr val="black"/>
                    </a:solidFill>
                  </a:rPr>
                  <a:t>) = {(q</a:t>
                </a:r>
                <a:r>
                  <a:rPr lang="en-US" sz="2800" baseline="-250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2</a:t>
                </a:r>
                <a:r>
                  <a:rPr lang="en-US" sz="2800" dirty="0">
                    <a:solidFill>
                      <a:prstClr val="black"/>
                    </a:solidFill>
                  </a:rPr>
                  <a:t>, Z</a:t>
                </a:r>
                <a:r>
                  <a:rPr lang="en-US" sz="2800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sz="2800" dirty="0" smtClean="0">
                    <a:solidFill>
                      <a:prstClr val="black"/>
                    </a:solidFill>
                  </a:rPr>
                  <a:t>)}</a:t>
                </a:r>
                <a:endParaRPr lang="en-US" sz="2800" dirty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1676400"/>
                <a:ext cx="8382000" cy="2514600"/>
              </a:xfrm>
              <a:prstGeom prst="rect">
                <a:avLst/>
              </a:prstGeom>
              <a:blipFill rotWithShape="1">
                <a:blip r:embed="rId2"/>
                <a:stretch>
                  <a:fillRect l="-1160" t="-959" b="-52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/>
          <p:cNvSpPr/>
          <p:nvPr/>
        </p:nvSpPr>
        <p:spPr>
          <a:xfrm>
            <a:off x="4094018" y="5315192"/>
            <a:ext cx="838200" cy="838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q</a:t>
            </a:r>
            <a:r>
              <a:rPr lang="en-US" sz="2400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Oval 8"/>
          <p:cNvSpPr/>
          <p:nvPr/>
        </p:nvSpPr>
        <p:spPr>
          <a:xfrm>
            <a:off x="1600200" y="5315192"/>
            <a:ext cx="838200" cy="838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q</a:t>
            </a:r>
            <a:r>
              <a:rPr lang="en-US" sz="2400" baseline="-25000" dirty="0" smtClean="0">
                <a:solidFill>
                  <a:schemeClr val="tx1"/>
                </a:solidFill>
              </a:rPr>
              <a:t>0</a:t>
            </a:r>
            <a:endParaRPr lang="en-US" sz="2400" baseline="-25000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591300" y="5315192"/>
            <a:ext cx="838200" cy="838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q</a:t>
            </a:r>
            <a:r>
              <a:rPr lang="en-US" sz="2400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1" name="Oval 10"/>
          <p:cNvSpPr/>
          <p:nvPr/>
        </p:nvSpPr>
        <p:spPr>
          <a:xfrm>
            <a:off x="6477000" y="5238992"/>
            <a:ext cx="1066800" cy="99060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>
            <a:stCxn id="9" idx="6"/>
            <a:endCxn id="8" idx="2"/>
          </p:cNvCxnSpPr>
          <p:nvPr/>
        </p:nvCxnSpPr>
        <p:spPr>
          <a:xfrm>
            <a:off x="2438400" y="5734292"/>
            <a:ext cx="165561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6"/>
            <a:endCxn id="11" idx="2"/>
          </p:cNvCxnSpPr>
          <p:nvPr/>
        </p:nvCxnSpPr>
        <p:spPr>
          <a:xfrm>
            <a:off x="4932218" y="5734292"/>
            <a:ext cx="1544782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9" idx="2"/>
          </p:cNvCxnSpPr>
          <p:nvPr/>
        </p:nvCxnSpPr>
        <p:spPr>
          <a:xfrm>
            <a:off x="990600" y="5734292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9" idx="1"/>
            <a:endCxn id="9" idx="0"/>
          </p:cNvCxnSpPr>
          <p:nvPr/>
        </p:nvCxnSpPr>
        <p:spPr>
          <a:xfrm rot="5400000" flipH="1" flipV="1">
            <a:off x="1809750" y="5228394"/>
            <a:ext cx="122752" cy="296348"/>
          </a:xfrm>
          <a:prstGeom prst="curvedConnector3">
            <a:avLst>
              <a:gd name="adj1" fmla="val 78284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/>
          <p:cNvCxnSpPr/>
          <p:nvPr/>
        </p:nvCxnSpPr>
        <p:spPr>
          <a:xfrm rot="5400000" flipH="1" flipV="1">
            <a:off x="4362450" y="5181842"/>
            <a:ext cx="122752" cy="296348"/>
          </a:xfrm>
          <a:prstGeom prst="curvedConnector3">
            <a:avLst>
              <a:gd name="adj1" fmla="val 78284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76172" y="4572000"/>
            <a:ext cx="1132609" cy="696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dirty="0" smtClean="0">
                <a:solidFill>
                  <a:schemeClr val="tx1"/>
                </a:solidFill>
              </a:rPr>
              <a:t>,</a:t>
            </a:r>
            <a:r>
              <a:rPr lang="en-US" dirty="0" smtClean="0">
                <a:solidFill>
                  <a:prstClr val="black"/>
                </a:solidFill>
              </a:rPr>
              <a:t> Z</a:t>
            </a:r>
            <a:r>
              <a:rPr lang="en-US" baseline="-25000" dirty="0" smtClean="0">
                <a:solidFill>
                  <a:prstClr val="black"/>
                </a:solidFill>
              </a:rPr>
              <a:t>0</a:t>
            </a:r>
            <a:r>
              <a:rPr lang="en-US" dirty="0" smtClean="0">
                <a:solidFill>
                  <a:schemeClr val="tx1"/>
                </a:solidFill>
              </a:rPr>
              <a:t>/A</a:t>
            </a:r>
            <a:r>
              <a:rPr lang="en-US" dirty="0" smtClean="0">
                <a:solidFill>
                  <a:prstClr val="black"/>
                </a:solidFill>
              </a:rPr>
              <a:t>Z</a:t>
            </a:r>
            <a:r>
              <a:rPr lang="en-US" baseline="-25000" dirty="0" smtClean="0">
                <a:solidFill>
                  <a:prstClr val="black"/>
                </a:solidFill>
              </a:rPr>
              <a:t>0</a:t>
            </a:r>
            <a:endParaRPr lang="en-US" baseline="-25000" dirty="0">
              <a:solidFill>
                <a:prstClr val="black"/>
              </a:solidFill>
            </a:endParaRPr>
          </a:p>
          <a:p>
            <a:pPr algn="ctr"/>
            <a:r>
              <a:rPr lang="en-US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dirty="0" smtClean="0">
                <a:solidFill>
                  <a:prstClr val="black"/>
                </a:solidFill>
              </a:rPr>
              <a:t>, A/AA</a:t>
            </a:r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18" name="Rectangle 17"/>
              <p:cNvSpPr/>
              <p:nvPr/>
            </p:nvSpPr>
            <p:spPr>
              <a:xfrm>
                <a:off x="2466109" y="5753585"/>
                <a:ext cx="1132609" cy="47600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, A/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solidFill>
                          <a:prstClr val="black"/>
                        </a:solidFill>
                        <a:latin typeface="Cambria Math"/>
                      </a:rPr>
                      <m:t>ϵ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6109" y="5753585"/>
                <a:ext cx="1132609" cy="476009"/>
              </a:xfrm>
              <a:prstGeom prst="rect">
                <a:avLst/>
              </a:prstGeom>
              <a:blipFill rotWithShape="1">
                <a:blip r:embed="rId3"/>
                <a:stretch>
                  <a:fillRect b="-897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19" name="Rectangle 18"/>
              <p:cNvSpPr/>
              <p:nvPr/>
            </p:nvSpPr>
            <p:spPr>
              <a:xfrm>
                <a:off x="5079422" y="5753585"/>
                <a:ext cx="1132609" cy="39980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solidFill>
                          <a:prstClr val="black"/>
                        </a:solidFill>
                        <a:latin typeface="Cambria Math"/>
                      </a:rPr>
                      <m:t>ϵ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,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 Z</a:t>
                </a:r>
                <a:r>
                  <a:rPr lang="en-US" baseline="-25000" dirty="0" smtClean="0">
                    <a:solidFill>
                      <a:prstClr val="black"/>
                    </a:solidFill>
                  </a:rPr>
                  <a:t>0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/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Z</a:t>
                </a:r>
                <a:r>
                  <a:rPr lang="en-US" baseline="-25000" dirty="0" smtClean="0">
                    <a:solidFill>
                      <a:prstClr val="black"/>
                    </a:solidFill>
                  </a:rPr>
                  <a:t>0</a:t>
                </a:r>
              </a:p>
            </p:txBody>
          </p:sp>
        </mc:Choice>
        <mc:Fallback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9422" y="5753585"/>
                <a:ext cx="1132609" cy="399807"/>
              </a:xfrm>
              <a:prstGeom prst="rect">
                <a:avLst/>
              </a:prstGeom>
              <a:blipFill rotWithShape="1">
                <a:blip r:embed="rId4"/>
                <a:stretch>
                  <a:fillRect t="-3077" b="-2153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20" name="Rectangle 19"/>
              <p:cNvSpPr/>
              <p:nvPr/>
            </p:nvSpPr>
            <p:spPr>
              <a:xfrm>
                <a:off x="3380509" y="4444311"/>
                <a:ext cx="1132609" cy="35628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, A/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solidFill>
                          <a:prstClr val="black"/>
                        </a:solidFill>
                        <a:latin typeface="Cambria Math"/>
                      </a:rPr>
                      <m:t>ϵ</m:t>
                    </m:r>
                  </m:oMath>
                </a14:m>
                <a:endParaRPr lang="en-US" dirty="0" smtClean="0">
                  <a:solidFill>
                    <a:prstClr val="black"/>
                  </a:solidFill>
                </a:endParaRPr>
              </a:p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0509" y="4444311"/>
                <a:ext cx="1132609" cy="356289"/>
              </a:xfrm>
              <a:prstGeom prst="rect">
                <a:avLst/>
              </a:prstGeom>
              <a:blipFill rotWithShape="1">
                <a:blip r:embed="rId5"/>
                <a:stretch>
                  <a:fillRect t="-4915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="" xmlns:p14="http://schemas.microsoft.com/office/powerpoint/2010/main" val="1531502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458200" cy="762000"/>
          </a:xfrm>
        </p:spPr>
        <p:txBody>
          <a:bodyPr>
            <a:noAutofit/>
          </a:bodyPr>
          <a:lstStyle/>
          <a:p>
            <a:pPr algn="ctr"/>
            <a:r>
              <a:rPr lang="en-US" sz="4000" dirty="0" smtClean="0"/>
              <a:t>Processing and Verification of above PDA</a:t>
            </a:r>
            <a:endParaRPr lang="en-US" sz="4000" dirty="0"/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153400" cy="5105400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u="sng" dirty="0" smtClean="0">
                    <a:solidFill>
                      <a:srgbClr val="FF0000"/>
                    </a:solidFill>
                  </a:rPr>
                  <a:t>Acceptance</a:t>
                </a:r>
              </a:p>
              <a:p>
                <a:pPr marL="0" indent="0">
                  <a:buNone/>
                </a:pPr>
                <a:r>
                  <a:rPr lang="en-US" dirty="0" smtClean="0"/>
                  <a:t>Consider </a:t>
                </a:r>
                <a:r>
                  <a:rPr lang="en-US" dirty="0"/>
                  <a:t>string  </a:t>
                </a:r>
                <a:r>
                  <a:rPr lang="en-US" dirty="0">
                    <a:solidFill>
                      <a:srgbClr val="FF0000"/>
                    </a:solidFill>
                  </a:rPr>
                  <a:t>w = </a:t>
                </a:r>
                <a:r>
                  <a:rPr lang="en-US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000111</a:t>
                </a:r>
                <a:r>
                  <a:rPr lang="en-US" dirty="0">
                    <a:solidFill>
                      <a:srgbClr val="FF0000"/>
                    </a:solidFill>
                  </a:rPr>
                  <a:t> . </a:t>
                </a:r>
              </a:p>
              <a:p>
                <a:pPr marL="0" indent="0">
                  <a:buNone/>
                </a:pPr>
                <a:r>
                  <a:rPr lang="en-US" dirty="0"/>
                  <a:t>Processing of this string by PDA</a:t>
                </a:r>
              </a:p>
              <a:p>
                <a:pPr marL="0" indent="0">
                  <a:buNone/>
                </a:pPr>
                <a:r>
                  <a:rPr lang="en-US" dirty="0"/>
                  <a:t>(q</a:t>
                </a:r>
                <a:r>
                  <a:rPr lang="en-US" baseline="-25000" dirty="0"/>
                  <a:t>0</a:t>
                </a:r>
                <a:r>
                  <a:rPr lang="en-US" dirty="0"/>
                  <a:t>, 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000111</a:t>
                </a:r>
                <a:r>
                  <a:rPr lang="en-US" dirty="0"/>
                  <a:t>, Z</a:t>
                </a:r>
                <a:r>
                  <a:rPr lang="en-US" baseline="-25000" dirty="0"/>
                  <a:t>0</a:t>
                </a:r>
                <a:r>
                  <a:rPr lang="en-US" dirty="0"/>
                  <a:t>) ⊢ (q</a:t>
                </a:r>
                <a:r>
                  <a:rPr lang="en-US" baseline="-25000" dirty="0"/>
                  <a:t>0</a:t>
                </a:r>
                <a:r>
                  <a:rPr lang="en-US" dirty="0"/>
                  <a:t>, 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00111</a:t>
                </a:r>
                <a:r>
                  <a:rPr lang="en-US" dirty="0"/>
                  <a:t>, AZ</a:t>
                </a:r>
                <a:r>
                  <a:rPr lang="en-US" baseline="-25000" dirty="0"/>
                  <a:t>0</a:t>
                </a:r>
                <a:r>
                  <a:rPr lang="en-US" dirty="0"/>
                  <a:t>) ⊢(q</a:t>
                </a:r>
                <a:r>
                  <a:rPr lang="en-US" baseline="-25000" dirty="0"/>
                  <a:t>0</a:t>
                </a:r>
                <a:r>
                  <a:rPr lang="en-US" dirty="0"/>
                  <a:t>, 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0111</a:t>
                </a:r>
                <a:r>
                  <a:rPr lang="en-US" dirty="0"/>
                  <a:t>, AAZ</a:t>
                </a:r>
                <a:r>
                  <a:rPr lang="en-US" baseline="-25000" dirty="0"/>
                  <a:t>0</a:t>
                </a:r>
                <a:r>
                  <a:rPr lang="en-US" dirty="0"/>
                  <a:t>) </a:t>
                </a:r>
              </a:p>
              <a:p>
                <a:pPr marL="0" indent="0">
                  <a:buNone/>
                </a:pPr>
                <a:r>
                  <a:rPr lang="en-US" dirty="0"/>
                  <a:t>⊢(q</a:t>
                </a:r>
                <a:r>
                  <a:rPr lang="en-US" baseline="-25000" dirty="0"/>
                  <a:t>0</a:t>
                </a:r>
                <a:r>
                  <a:rPr lang="en-US" dirty="0"/>
                  <a:t>, 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111</a:t>
                </a:r>
                <a:r>
                  <a:rPr lang="en-US" dirty="0"/>
                  <a:t>, AAAZ</a:t>
                </a:r>
                <a:r>
                  <a:rPr lang="en-US" baseline="-25000" dirty="0"/>
                  <a:t>0</a:t>
                </a:r>
                <a:r>
                  <a:rPr lang="en-US" dirty="0"/>
                  <a:t>) ⊢ (q</a:t>
                </a:r>
                <a:r>
                  <a:rPr lang="en-US" baseline="-25000" dirty="0"/>
                  <a:t>1</a:t>
                </a:r>
                <a:r>
                  <a:rPr lang="en-US" dirty="0"/>
                  <a:t>, 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11</a:t>
                </a:r>
                <a:r>
                  <a:rPr lang="en-US" dirty="0"/>
                  <a:t>, AAZ</a:t>
                </a:r>
                <a:r>
                  <a:rPr lang="en-US" baseline="-25000" dirty="0"/>
                  <a:t>0</a:t>
                </a:r>
                <a:r>
                  <a:rPr lang="en-US" dirty="0"/>
                  <a:t>) ⊢(q</a:t>
                </a:r>
                <a:r>
                  <a:rPr lang="en-US" baseline="-25000" dirty="0"/>
                  <a:t>1</a:t>
                </a:r>
                <a:r>
                  <a:rPr lang="en-US" dirty="0"/>
                  <a:t>, 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dirty="0"/>
                  <a:t>, AZ</a:t>
                </a:r>
                <a:r>
                  <a:rPr lang="en-US" baseline="-25000" dirty="0"/>
                  <a:t>0</a:t>
                </a:r>
                <a:r>
                  <a:rPr lang="en-US" dirty="0"/>
                  <a:t>) ⊢ (q</a:t>
                </a:r>
                <a:r>
                  <a:rPr lang="en-US" baseline="-25000" dirty="0"/>
                  <a:t>1</a:t>
                </a:r>
                <a:r>
                  <a:rPr lang="en-US" dirty="0"/>
                  <a:t>,</a:t>
                </a:r>
                <a:r>
                  <a:rPr lang="el-GR" dirty="0"/>
                  <a:t/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/>
                      </a:rPr>
                      <m:t>ϵ</m:t>
                    </m:r>
                  </m:oMath>
                </a14:m>
                <a:r>
                  <a:rPr lang="en-US" dirty="0"/>
                  <a:t> , Z</a:t>
                </a:r>
                <a:r>
                  <a:rPr lang="en-US" baseline="-25000" dirty="0"/>
                  <a:t>0</a:t>
                </a:r>
                <a:r>
                  <a:rPr lang="en-US" dirty="0"/>
                  <a:t>) ⊢(q</a:t>
                </a:r>
                <a:r>
                  <a:rPr lang="en-US" baseline="-25000" dirty="0"/>
                  <a:t>2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/>
                      </a:rPr>
                      <m:t>ϵ</m:t>
                    </m:r>
                  </m:oMath>
                </a14:m>
                <a:r>
                  <a:rPr lang="en-US" dirty="0"/>
                  <a:t>, Z</a:t>
                </a:r>
                <a:r>
                  <a:rPr lang="en-US" baseline="-25000" dirty="0"/>
                  <a:t>0</a:t>
                </a:r>
                <a:r>
                  <a:rPr lang="en-US" dirty="0" smtClean="0"/>
                  <a:t>)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(Final configuration)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US" u="sng" dirty="0" smtClean="0">
                    <a:solidFill>
                      <a:srgbClr val="FF0000"/>
                    </a:solidFill>
                  </a:rPr>
                  <a:t>Rejection</a:t>
                </a:r>
                <a:endParaRPr lang="en-US" u="sng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US" dirty="0"/>
                  <a:t>Consider string  </a:t>
                </a:r>
                <a:r>
                  <a:rPr lang="en-US" dirty="0">
                    <a:solidFill>
                      <a:srgbClr val="FF0000"/>
                    </a:solidFill>
                  </a:rPr>
                  <a:t>w = </a:t>
                </a:r>
                <a:r>
                  <a:rPr lang="en-US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00111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/>
                </a:r>
                <a:r>
                  <a:rPr lang="en-US" dirty="0">
                    <a:solidFill>
                      <a:srgbClr val="FF0000"/>
                    </a:solidFill>
                  </a:rPr>
                  <a:t>. </a:t>
                </a:r>
              </a:p>
              <a:p>
                <a:pPr marL="0" indent="0">
                  <a:buNone/>
                </a:pPr>
                <a:r>
                  <a:rPr lang="en-US" dirty="0"/>
                  <a:t>Processing of this string by PDA</a:t>
                </a:r>
              </a:p>
              <a:p>
                <a:pPr marL="0" indent="0">
                  <a:buNone/>
                </a:pPr>
                <a:r>
                  <a:rPr lang="en-US" dirty="0"/>
                  <a:t>(q</a:t>
                </a:r>
                <a:r>
                  <a:rPr lang="en-US" baseline="-25000" dirty="0"/>
                  <a:t>0</a:t>
                </a:r>
                <a:r>
                  <a:rPr lang="en-US" dirty="0"/>
                  <a:t>, </a:t>
                </a:r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00111</a:t>
                </a:r>
                <a:r>
                  <a:rPr lang="en-US" dirty="0"/>
                  <a:t>, Z</a:t>
                </a:r>
                <a:r>
                  <a:rPr lang="en-US" baseline="-25000" dirty="0"/>
                  <a:t>0</a:t>
                </a:r>
                <a:r>
                  <a:rPr lang="en-US" dirty="0"/>
                  <a:t>) ⊢ (q</a:t>
                </a:r>
                <a:r>
                  <a:rPr lang="en-US" baseline="-25000" dirty="0"/>
                  <a:t>0</a:t>
                </a:r>
                <a:r>
                  <a:rPr lang="en-US" dirty="0"/>
                  <a:t>, </a:t>
                </a:r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0111</a:t>
                </a:r>
                <a:r>
                  <a:rPr lang="en-US" dirty="0"/>
                  <a:t>, AZ</a:t>
                </a:r>
                <a:r>
                  <a:rPr lang="en-US" baseline="-25000" dirty="0"/>
                  <a:t>0</a:t>
                </a:r>
                <a:r>
                  <a:rPr lang="en-US" dirty="0"/>
                  <a:t>) ⊢(</a:t>
                </a:r>
                <a:r>
                  <a:rPr lang="en-US" dirty="0" smtClean="0"/>
                  <a:t>q</a:t>
                </a:r>
                <a:r>
                  <a:rPr lang="en-US" baseline="-25000" dirty="0" smtClean="0"/>
                  <a:t>0</a:t>
                </a:r>
                <a:r>
                  <a:rPr lang="en-US" dirty="0" smtClean="0"/>
                  <a:t>, </a:t>
                </a:r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111</a:t>
                </a:r>
                <a:r>
                  <a:rPr lang="en-US" dirty="0"/>
                  <a:t>, AAZ</a:t>
                </a:r>
                <a:r>
                  <a:rPr lang="en-US" baseline="-25000" dirty="0"/>
                  <a:t>0</a:t>
                </a:r>
                <a:r>
                  <a:rPr lang="en-US" dirty="0"/>
                  <a:t>) </a:t>
                </a:r>
              </a:p>
              <a:p>
                <a:pPr marL="0" indent="0">
                  <a:buNone/>
                </a:pPr>
                <a:r>
                  <a:rPr lang="en-US" dirty="0" smtClean="0"/>
                  <a:t>⊢ </a:t>
                </a:r>
                <a:r>
                  <a:rPr lang="en-US" dirty="0"/>
                  <a:t>(q</a:t>
                </a:r>
                <a:r>
                  <a:rPr lang="en-US" baseline="-25000" dirty="0"/>
                  <a:t>1</a:t>
                </a:r>
                <a:r>
                  <a:rPr lang="en-US" dirty="0"/>
                  <a:t>, 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11</a:t>
                </a:r>
                <a:r>
                  <a:rPr lang="en-US" dirty="0"/>
                  <a:t>, </a:t>
                </a:r>
                <a:r>
                  <a:rPr lang="en-US" dirty="0" smtClean="0"/>
                  <a:t>AZ</a:t>
                </a:r>
                <a:r>
                  <a:rPr lang="en-US" baseline="-25000" dirty="0" smtClean="0"/>
                  <a:t>0</a:t>
                </a:r>
                <a:r>
                  <a:rPr lang="en-US" dirty="0"/>
                  <a:t>) ⊢(q</a:t>
                </a:r>
                <a:r>
                  <a:rPr lang="en-US" baseline="-25000" dirty="0"/>
                  <a:t>1</a:t>
                </a:r>
                <a:r>
                  <a:rPr lang="en-US" dirty="0"/>
                  <a:t>, 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dirty="0"/>
                  <a:t>, </a:t>
                </a:r>
                <a:r>
                  <a:rPr lang="en-US" dirty="0" smtClean="0"/>
                  <a:t>Z</a:t>
                </a:r>
                <a:r>
                  <a:rPr lang="en-US" baseline="-25000" dirty="0" smtClean="0"/>
                  <a:t>0</a:t>
                </a:r>
                <a:r>
                  <a:rPr lang="en-US" dirty="0" smtClean="0"/>
                  <a:t>)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(Non-final </a:t>
                </a:r>
                <a:r>
                  <a:rPr lang="en-US" dirty="0">
                    <a:solidFill>
                      <a:srgbClr val="FF0000"/>
                    </a:solidFill>
                  </a:rPr>
                  <a:t>configuration)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153400" cy="5105400"/>
              </a:xfrm>
              <a:blipFill rotWithShape="1">
                <a:blip r:embed="rId2"/>
                <a:stretch>
                  <a:fillRect l="-1121" t="-16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="" xmlns:p14="http://schemas.microsoft.com/office/powerpoint/2010/main" val="4187818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09600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/>
              <a:t>PDA examples continue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763000" cy="5715000"/>
          </a:xfrm>
        </p:spPr>
        <p:txBody>
          <a:bodyPr>
            <a:normAutofit fontScale="77500" lnSpcReduction="20000"/>
          </a:bodyPr>
          <a:lstStyle/>
          <a:p>
            <a:pPr marL="0" indent="0" algn="just">
              <a:buNone/>
            </a:pPr>
            <a:r>
              <a:rPr lang="en-US" dirty="0">
                <a:solidFill>
                  <a:srgbClr val="FF0000"/>
                </a:solidFill>
              </a:rPr>
              <a:t>Ex.</a:t>
            </a:r>
            <a:r>
              <a:rPr lang="en-US" dirty="0"/>
              <a:t> </a:t>
            </a:r>
            <a:r>
              <a:rPr lang="en-US" sz="2800" dirty="0"/>
              <a:t>Construct PDA to accept the language </a:t>
            </a:r>
            <a:endParaRPr lang="en-US" sz="2800" dirty="0" smtClean="0"/>
          </a:p>
          <a:p>
            <a:pPr marL="0" indent="0" algn="just">
              <a:buNone/>
            </a:pPr>
            <a:r>
              <a:rPr lang="en-US" sz="2800" dirty="0"/>
              <a:t>	</a:t>
            </a:r>
            <a:r>
              <a:rPr lang="en-US" sz="2800" dirty="0" smtClean="0"/>
              <a:t>L = {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wcw</a:t>
            </a:r>
            <a:r>
              <a:rPr lang="en-US" sz="2800" baseline="30000" dirty="0" err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800" dirty="0" smtClean="0"/>
              <a:t> </a:t>
            </a:r>
            <a:r>
              <a:rPr lang="en-US" sz="2800" dirty="0"/>
              <a:t>! </a:t>
            </a:r>
            <a:r>
              <a:rPr lang="en-US" sz="2800" dirty="0" smtClean="0"/>
              <a:t>w </a:t>
            </a:r>
            <a:r>
              <a:rPr lang="en-US" sz="2800" dirty="0"/>
              <a:t>∈</a:t>
            </a:r>
            <a:r>
              <a:rPr lang="en-US" sz="2800" dirty="0" smtClean="0"/>
              <a:t> {a, b}* } </a:t>
            </a:r>
            <a:r>
              <a:rPr lang="en-US" sz="2800" dirty="0"/>
              <a:t>by final state.</a:t>
            </a:r>
          </a:p>
          <a:p>
            <a:pPr marL="0" indent="0" algn="just">
              <a:buNone/>
            </a:pPr>
            <a:r>
              <a:rPr lang="en-US" sz="2800" dirty="0" smtClean="0">
                <a:solidFill>
                  <a:srgbClr val="FF0000"/>
                </a:solidFill>
              </a:rPr>
              <a:t>Solution: </a:t>
            </a:r>
          </a:p>
          <a:p>
            <a:pPr marL="0" indent="0" algn="just">
              <a:buNone/>
            </a:pPr>
            <a:r>
              <a:rPr lang="en-US" sz="2800" dirty="0" smtClean="0"/>
              <a:t>In this language, w is any string of a and b. </a:t>
            </a:r>
            <a:r>
              <a:rPr lang="en-US" sz="2800" dirty="0" err="1" smtClean="0"/>
              <a:t>w</a:t>
            </a:r>
            <a:r>
              <a:rPr lang="en-US" sz="2800" baseline="30000" dirty="0" err="1" smtClean="0"/>
              <a:t>R</a:t>
            </a:r>
            <a:r>
              <a:rPr lang="en-US" sz="2800" dirty="0" smtClean="0"/>
              <a:t> is the reverse string of w.</a:t>
            </a:r>
          </a:p>
          <a:p>
            <a:pPr marL="0" indent="0" algn="just">
              <a:buNone/>
            </a:pPr>
            <a:r>
              <a:rPr lang="en-US" sz="2800" dirty="0" smtClean="0"/>
              <a:t>If w= </a:t>
            </a:r>
            <a:r>
              <a:rPr lang="en-US" sz="2800" dirty="0" err="1" smtClean="0"/>
              <a:t>abb</a:t>
            </a:r>
            <a:r>
              <a:rPr lang="en-US" sz="2800" dirty="0" smtClean="0"/>
              <a:t>, then string  </a:t>
            </a:r>
            <a:r>
              <a:rPr lang="en-US" sz="2800" dirty="0" err="1" smtClean="0"/>
              <a:t>abbcbba</a:t>
            </a:r>
            <a:r>
              <a:rPr lang="en-US" sz="2800" dirty="0" smtClean="0"/>
              <a:t> </a:t>
            </a:r>
            <a:r>
              <a:rPr lang="en-US" sz="2800" dirty="0"/>
              <a:t>∈</a:t>
            </a:r>
            <a:r>
              <a:rPr lang="en-US" sz="2800" dirty="0" smtClean="0"/>
              <a:t> L. Clearly all the strings belong in to L are palindrome.</a:t>
            </a:r>
          </a:p>
          <a:p>
            <a:pPr marL="0" indent="0" algn="just">
              <a:buNone/>
            </a:pPr>
            <a:r>
              <a:rPr lang="en-US" sz="2800" dirty="0" smtClean="0"/>
              <a:t>Some strings belong in to this set are  c, </a:t>
            </a:r>
            <a:r>
              <a:rPr lang="en-US" sz="2800" dirty="0" err="1" smtClean="0"/>
              <a:t>aca</a:t>
            </a:r>
            <a:r>
              <a:rPr lang="en-US" sz="2800" dirty="0" smtClean="0"/>
              <a:t>, </a:t>
            </a:r>
            <a:r>
              <a:rPr lang="en-US" sz="2800" dirty="0" err="1" smtClean="0"/>
              <a:t>bcb</a:t>
            </a:r>
            <a:r>
              <a:rPr lang="en-US" sz="2800" dirty="0" smtClean="0"/>
              <a:t>, </a:t>
            </a:r>
            <a:r>
              <a:rPr lang="en-US" sz="2800" dirty="0" err="1" smtClean="0"/>
              <a:t>abcba</a:t>
            </a:r>
            <a:r>
              <a:rPr lang="en-US" sz="2800" dirty="0" smtClean="0"/>
              <a:t>, </a:t>
            </a:r>
            <a:r>
              <a:rPr lang="en-US" sz="2800" dirty="0" err="1" smtClean="0"/>
              <a:t>bacab</a:t>
            </a:r>
            <a:r>
              <a:rPr lang="en-US" sz="2800" dirty="0" smtClean="0"/>
              <a:t> etc. </a:t>
            </a:r>
          </a:p>
          <a:p>
            <a:pPr marL="0" indent="0" algn="just">
              <a:buNone/>
            </a:pPr>
            <a:endParaRPr lang="en-US" sz="2800" dirty="0" smtClean="0"/>
          </a:p>
          <a:p>
            <a:pPr marL="0" indent="0" algn="just">
              <a:buNone/>
            </a:pPr>
            <a:r>
              <a:rPr lang="en-US" sz="2800" dirty="0" smtClean="0">
                <a:solidFill>
                  <a:srgbClr val="FF0000"/>
                </a:solidFill>
              </a:rPr>
              <a:t>Procedure: </a:t>
            </a:r>
            <a:r>
              <a:rPr lang="en-US" sz="2800" dirty="0" smtClean="0"/>
              <a:t>In this PDA, we push symbol A and B in to the stack corresponding to input symbol a and b in input string. PDA will stay at the q</a:t>
            </a:r>
            <a:r>
              <a:rPr lang="en-US" sz="2800" baseline="-25000" dirty="0" smtClean="0"/>
              <a:t>0</a:t>
            </a:r>
            <a:r>
              <a:rPr lang="en-US" sz="2800" dirty="0" smtClean="0"/>
              <a:t>. when c appears in input string, it changes its state to other state(Let it be q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) without push or pop. At q</a:t>
            </a:r>
            <a:r>
              <a:rPr lang="en-US" sz="2800" baseline="-25000" dirty="0" smtClean="0"/>
              <a:t>1 </a:t>
            </a:r>
            <a:r>
              <a:rPr lang="en-US" sz="2800" dirty="0" smtClean="0"/>
              <a:t>state, it only pop. 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800" dirty="0" smtClean="0"/>
              <a:t>If current input symbol is a and top symbol is A, then pop the top symbol A. 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800" dirty="0" smtClean="0"/>
              <a:t>Similarly</a:t>
            </a:r>
            <a:r>
              <a:rPr lang="en-US" sz="2800" dirty="0"/>
              <a:t>, If current input symbol is </a:t>
            </a:r>
            <a:r>
              <a:rPr lang="en-US" sz="2800" dirty="0" smtClean="0"/>
              <a:t>b </a:t>
            </a:r>
            <a:r>
              <a:rPr lang="en-US" sz="2800" dirty="0"/>
              <a:t>and top symbol is </a:t>
            </a:r>
            <a:r>
              <a:rPr lang="en-US" sz="2800" dirty="0" smtClean="0"/>
              <a:t>B, </a:t>
            </a:r>
            <a:r>
              <a:rPr lang="en-US" sz="2800" dirty="0"/>
              <a:t>then pop the top symbol </a:t>
            </a:r>
            <a:r>
              <a:rPr lang="en-US" sz="2800" dirty="0" smtClean="0"/>
              <a:t>B. 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800" dirty="0" smtClean="0"/>
              <a:t>At last if input string is empty and top symbol is Z</a:t>
            </a:r>
            <a:r>
              <a:rPr lang="en-US" sz="2800" baseline="-25000" dirty="0" smtClean="0"/>
              <a:t>0, </a:t>
            </a:r>
            <a:r>
              <a:rPr lang="en-US" sz="2800" dirty="0" smtClean="0"/>
              <a:t> then machine goes to final state.</a:t>
            </a:r>
            <a:endParaRPr lang="en-US" sz="2800" dirty="0"/>
          </a:p>
        </p:txBody>
      </p:sp>
    </p:spTree>
    <p:extLst>
      <p:ext uri="{BB962C8B-B14F-4D97-AF65-F5344CB8AC3E}">
        <p14:creationId xmlns="" xmlns:p14="http://schemas.microsoft.com/office/powerpoint/2010/main" val="3157650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838200"/>
            <a:ext cx="8229600" cy="3810000"/>
          </a:xfrm>
        </p:spPr>
        <p:txBody>
          <a:bodyPr>
            <a:normAutofit/>
          </a:bodyPr>
          <a:lstStyle/>
          <a:p>
            <a:pPr algn="l"/>
            <a:endParaRPr lang="en-US" sz="5600" b="1" dirty="0" smtClean="0">
              <a:solidFill>
                <a:srgbClr val="0BD0D9">
                  <a:tint val="90000"/>
                  <a:satMod val="120000"/>
                </a:srgbClr>
              </a:solidFill>
              <a:effectLst>
                <a:outerShdw blurRad="38100" dist="25400" dir="5400000" algn="tl" rotWithShape="0">
                  <a:srgbClr val="000000">
                    <a:alpha val="43000"/>
                  </a:srgbClr>
                </a:outerShdw>
              </a:effectLst>
              <a:latin typeface="Calibri"/>
              <a:ea typeface="+mj-ea"/>
              <a:cs typeface="+mj-cs"/>
            </a:endParaRPr>
          </a:p>
          <a:p>
            <a:pPr algn="ctr"/>
            <a:r>
              <a:rPr lang="en-US" sz="6000" b="1" dirty="0" smtClean="0">
                <a:solidFill>
                  <a:srgbClr val="FFFF00"/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Calibri"/>
                <a:ea typeface="+mj-ea"/>
                <a:cs typeface="+mj-cs"/>
              </a:rPr>
              <a:t>Unit-4</a:t>
            </a:r>
          </a:p>
          <a:p>
            <a:pPr algn="ctr"/>
            <a:r>
              <a:rPr lang="en-US" sz="5400" b="1" dirty="0" smtClean="0">
                <a:solidFill>
                  <a:srgbClr val="0BD0D9">
                    <a:tint val="90000"/>
                    <a:satMod val="120000"/>
                  </a:srgb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Calibri"/>
                <a:ea typeface="+mj-ea"/>
                <a:cs typeface="+mj-cs"/>
              </a:rPr>
              <a:t>Pushdown </a:t>
            </a:r>
            <a:r>
              <a:rPr lang="en-US" sz="5400" b="1" dirty="0">
                <a:solidFill>
                  <a:srgbClr val="0BD0D9">
                    <a:tint val="90000"/>
                    <a:satMod val="120000"/>
                  </a:srgb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Calibri"/>
                <a:ea typeface="+mj-ea"/>
                <a:cs typeface="+mj-cs"/>
              </a:rPr>
              <a:t>Automata</a:t>
            </a:r>
            <a:endParaRPr lang="en-US" sz="5400" dirty="0"/>
          </a:p>
        </p:txBody>
      </p:sp>
    </p:spTree>
    <p:extLst>
      <p:ext uri="{BB962C8B-B14F-4D97-AF65-F5344CB8AC3E}">
        <p14:creationId xmlns="" xmlns:p14="http://schemas.microsoft.com/office/powerpoint/2010/main" val="1805272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686800" cy="914400"/>
          </a:xfrm>
        </p:spPr>
        <p:txBody>
          <a:bodyPr>
            <a:normAutofit fontScale="90000"/>
          </a:bodyPr>
          <a:lstStyle/>
          <a:p>
            <a:r>
              <a:rPr lang="en-US" u="sng" dirty="0">
                <a:solidFill>
                  <a:srgbClr val="FF0000"/>
                </a:solidFill>
              </a:rPr>
              <a:t>Ex. </a:t>
            </a:r>
            <a:r>
              <a:rPr lang="en-US" u="sng" dirty="0"/>
              <a:t>L</a:t>
            </a:r>
            <a:r>
              <a:rPr lang="en-US" u="sng" dirty="0" smtClean="0"/>
              <a:t>=</a:t>
            </a:r>
            <a:r>
              <a:rPr lang="en-US" u="sng" dirty="0"/>
              <a:t>{ </a:t>
            </a:r>
            <a:r>
              <a:rPr lang="en-US" u="sng" dirty="0" err="1">
                <a:latin typeface="Times New Roman" pitchFamily="18" charset="0"/>
                <a:cs typeface="Times New Roman" pitchFamily="18" charset="0"/>
              </a:rPr>
              <a:t>wcw</a:t>
            </a:r>
            <a:r>
              <a:rPr lang="en-US" u="sng" baseline="30000" dirty="0" err="1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u="sng" dirty="0"/>
              <a:t> ! w ∈ {a, b}* } </a:t>
            </a:r>
            <a:r>
              <a:rPr lang="en-US" u="sng" dirty="0" smtClean="0"/>
              <a:t>continue</a:t>
            </a:r>
            <a:endParaRPr lang="en-US" u="sn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292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Therefor e the PDA corresponding to above language is constructed as following:-  </a:t>
            </a:r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6" name="Content Placeholder 3"/>
              <p:cNvSpPr txBox="1">
                <a:spLocks/>
              </p:cNvSpPr>
              <p:nvPr/>
            </p:nvSpPr>
            <p:spPr>
              <a:xfrm>
                <a:off x="457200" y="2362200"/>
                <a:ext cx="8229600" cy="42672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274320" indent="-274320" algn="l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SzPct val="95000"/>
                  <a:buFont typeface="Wingdings 2"/>
                  <a:buChar char=""/>
                  <a:defRPr kumimoji="0" sz="26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246888" algn="l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Wingdings 2"/>
                  <a:buChar char=""/>
                  <a:defRPr kumimoji="0"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-246888" algn="l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/>
                  <a:buChar char=""/>
                  <a:defRPr kumimoji="0"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188720" indent="-210312" algn="l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SzPct val="65000"/>
                  <a:buFont typeface="Wingdings 2"/>
                  <a:buChar char=""/>
                  <a:defRPr kumimoji="0"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463040" indent="-210312" algn="l" rtl="0" eaLnBrk="1" latinLnBrk="0" hangingPunct="1">
                  <a:spcBef>
                    <a:spcPct val="20000"/>
                  </a:spcBef>
                  <a:buClr>
                    <a:schemeClr val="accent4"/>
                  </a:buClr>
                  <a:buSzPct val="65000"/>
                  <a:buFont typeface="Wingdings 2"/>
                  <a:buChar char=""/>
                  <a:defRPr kumimoji="0"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1737360" indent="-210312" algn="l" rtl="0" eaLnBrk="1" latinLnBrk="0" hangingPunct="1">
                  <a:spcBef>
                    <a:spcPct val="20000"/>
                  </a:spcBef>
                  <a:buClr>
                    <a:schemeClr val="accent5"/>
                  </a:buClr>
                  <a:buSzPct val="80000"/>
                  <a:buFont typeface="Wingdings 2"/>
                  <a:buChar char=""/>
                  <a:defRPr kumimoji="0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1920240" indent="-182880" algn="l" rtl="0" eaLnBrk="1" latinLnBrk="0" hangingPunct="1">
                  <a:spcBef>
                    <a:spcPct val="20000"/>
                  </a:spcBef>
                  <a:buClr>
                    <a:schemeClr val="accent6"/>
                  </a:buClr>
                  <a:buSzPct val="80000"/>
                  <a:buFont typeface="Wingdings 2"/>
                  <a:buChar char=""/>
                  <a:defRPr kumimoji="0" sz="1600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2194560" indent="-182880" algn="l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Char char="•"/>
                  <a:defRPr kumimoji="0" sz="16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2468880" indent="-182880" algn="l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Tx/>
                  <a:buChar char="•"/>
                  <a:defRPr kumimoji="0" sz="1400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Clr>
                    <a:srgbClr val="0BD0D9"/>
                  </a:buClr>
                  <a:buNone/>
                </a:pPr>
                <a:r>
                  <a:rPr lang="en-US" dirty="0" smtClean="0">
                    <a:solidFill>
                      <a:prstClr val="black"/>
                    </a:solidFill>
                  </a:rPr>
                  <a:t>M = ({q</a:t>
                </a:r>
                <a:r>
                  <a:rPr lang="en-US" baseline="-25000" dirty="0">
                    <a:solidFill>
                      <a:prstClr val="black"/>
                    </a:solidFill>
                  </a:rPr>
                  <a:t>0, </a:t>
                </a:r>
                <a:r>
                  <a:rPr lang="en-US" dirty="0">
                    <a:solidFill>
                      <a:prstClr val="black"/>
                    </a:solidFill>
                  </a:rPr>
                  <a:t>q</a:t>
                </a:r>
                <a:r>
                  <a:rPr lang="en-US" baseline="-250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baseline="-25000" dirty="0">
                    <a:solidFill>
                      <a:prstClr val="black"/>
                    </a:solidFill>
                  </a:rPr>
                  <a:t>,</a:t>
                </a:r>
                <a:r>
                  <a:rPr lang="en-US" dirty="0">
                    <a:solidFill>
                      <a:prstClr val="black"/>
                    </a:solidFill>
                  </a:rPr>
                  <a:t> q</a:t>
                </a:r>
                <a:r>
                  <a:rPr lang="en-US" baseline="-250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2</a:t>
                </a:r>
                <a:r>
                  <a:rPr lang="en-US" dirty="0">
                    <a:solidFill>
                      <a:prstClr val="black"/>
                    </a:solidFill>
                  </a:rPr>
                  <a:t> }, 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{</a:t>
                </a:r>
                <a:r>
                  <a:rPr lang="en-US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a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, </a:t>
                </a:r>
                <a:r>
                  <a:rPr lang="en-US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b, c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}, </a:t>
                </a:r>
                <a:r>
                  <a:rPr lang="en-US" dirty="0">
                    <a:solidFill>
                      <a:prstClr val="black"/>
                    </a:solidFill>
                  </a:rPr>
                  <a:t>{A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, B, </a:t>
                </a:r>
                <a:r>
                  <a:rPr lang="en-US" dirty="0">
                    <a:solidFill>
                      <a:prstClr val="black"/>
                    </a:solidFill>
                  </a:rPr>
                  <a:t>Z</a:t>
                </a:r>
                <a:r>
                  <a:rPr lang="en-US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dirty="0">
                    <a:solidFill>
                      <a:prstClr val="black"/>
                    </a:solidFill>
                  </a:rPr>
                  <a:t> }, </a:t>
                </a:r>
                <a:r>
                  <a:rPr lang="el-GR" dirty="0">
                    <a:solidFill>
                      <a:prstClr val="black"/>
                    </a:solidFill>
                  </a:rPr>
                  <a:t>δ</a:t>
                </a:r>
                <a:r>
                  <a:rPr lang="en-US" dirty="0">
                    <a:solidFill>
                      <a:prstClr val="black"/>
                    </a:solidFill>
                  </a:rPr>
                  <a:t>, q</a:t>
                </a:r>
                <a:r>
                  <a:rPr lang="en-US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dirty="0">
                    <a:solidFill>
                      <a:prstClr val="black"/>
                    </a:solidFill>
                  </a:rPr>
                  <a:t>,</a:t>
                </a:r>
                <a:r>
                  <a:rPr lang="en-US" baseline="-25000" dirty="0">
                    <a:solidFill>
                      <a:prstClr val="black"/>
                    </a:solidFill>
                  </a:rPr>
                  <a:t/>
                </a:r>
                <a:r>
                  <a:rPr lang="en-US" dirty="0">
                    <a:solidFill>
                      <a:prstClr val="black"/>
                    </a:solidFill>
                  </a:rPr>
                  <a:t>Z</a:t>
                </a:r>
                <a:r>
                  <a:rPr lang="en-US" baseline="-25000" dirty="0">
                    <a:solidFill>
                      <a:prstClr val="black"/>
                    </a:solidFill>
                  </a:rPr>
                  <a:t>0,  </a:t>
                </a:r>
                <a:r>
                  <a:rPr lang="en-US" dirty="0">
                    <a:solidFill>
                      <a:prstClr val="black"/>
                    </a:solidFill>
                  </a:rPr>
                  <a:t>{q</a:t>
                </a:r>
                <a:r>
                  <a:rPr lang="en-US" baseline="-250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2</a:t>
                </a:r>
                <a:r>
                  <a:rPr lang="en-US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})</a:t>
                </a:r>
              </a:p>
              <a:p>
                <a:pPr marL="0" indent="0">
                  <a:buClr>
                    <a:srgbClr val="0BD0D9"/>
                  </a:buClr>
                  <a:buNone/>
                </a:pPr>
                <a:r>
                  <a:rPr lang="el-GR" dirty="0">
                    <a:solidFill>
                      <a:prstClr val="black"/>
                    </a:solidFill>
                  </a:rPr>
                  <a:t>δ</a:t>
                </a:r>
                <a:r>
                  <a:rPr lang="en-US" dirty="0">
                    <a:solidFill>
                      <a:prstClr val="black"/>
                    </a:solidFill>
                  </a:rPr>
                  <a:t> is defined as following:- </a:t>
                </a:r>
              </a:p>
              <a:p>
                <a:pPr marL="0" indent="0">
                  <a:buClr>
                    <a:srgbClr val="0BD0D9"/>
                  </a:buClr>
                  <a:buNone/>
                </a:pPr>
                <a:r>
                  <a:rPr lang="el-GR" dirty="0" smtClean="0">
                    <a:solidFill>
                      <a:prstClr val="black"/>
                    </a:solidFill>
                  </a:rPr>
                  <a:t>δ</a:t>
                </a:r>
                <a:r>
                  <a:rPr lang="en-US" dirty="0">
                    <a:solidFill>
                      <a:prstClr val="black"/>
                    </a:solidFill>
                  </a:rPr>
                  <a:t>(q</a:t>
                </a:r>
                <a:r>
                  <a:rPr lang="en-US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dirty="0">
                    <a:solidFill>
                      <a:prstClr val="black"/>
                    </a:solidFill>
                  </a:rPr>
                  <a:t>, </a:t>
                </a:r>
                <a:r>
                  <a:rPr lang="en-US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a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, </a:t>
                </a:r>
                <a:r>
                  <a:rPr lang="en-US" dirty="0">
                    <a:solidFill>
                      <a:prstClr val="black"/>
                    </a:solidFill>
                  </a:rPr>
                  <a:t>Z</a:t>
                </a:r>
                <a:r>
                  <a:rPr lang="en-US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dirty="0">
                    <a:solidFill>
                      <a:prstClr val="black"/>
                    </a:solidFill>
                  </a:rPr>
                  <a:t>) = {(q</a:t>
                </a:r>
                <a:r>
                  <a:rPr lang="en-US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dirty="0">
                    <a:solidFill>
                      <a:prstClr val="black"/>
                    </a:solidFill>
                  </a:rPr>
                  <a:t>, AZ</a:t>
                </a:r>
                <a:r>
                  <a:rPr lang="en-US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dirty="0">
                    <a:solidFill>
                      <a:prstClr val="black"/>
                    </a:solidFill>
                  </a:rPr>
                  <a:t> )}		</a:t>
                </a:r>
                <a:r>
                  <a:rPr lang="el-GR" dirty="0" smtClean="0">
                    <a:solidFill>
                      <a:prstClr val="black"/>
                    </a:solidFill>
                  </a:rPr>
                  <a:t>δ</a:t>
                </a:r>
                <a:r>
                  <a:rPr lang="en-US" dirty="0">
                    <a:solidFill>
                      <a:prstClr val="black"/>
                    </a:solidFill>
                  </a:rPr>
                  <a:t>(q</a:t>
                </a:r>
                <a:r>
                  <a:rPr lang="en-US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dirty="0">
                    <a:solidFill>
                      <a:prstClr val="black"/>
                    </a:solidFill>
                  </a:rPr>
                  <a:t>, </a:t>
                </a:r>
                <a:r>
                  <a:rPr lang="en-US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b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, </a:t>
                </a:r>
                <a:r>
                  <a:rPr lang="en-US" dirty="0">
                    <a:solidFill>
                      <a:prstClr val="black"/>
                    </a:solidFill>
                  </a:rPr>
                  <a:t>Z</a:t>
                </a:r>
                <a:r>
                  <a:rPr lang="en-US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dirty="0">
                    <a:solidFill>
                      <a:prstClr val="black"/>
                    </a:solidFill>
                  </a:rPr>
                  <a:t>) = {(q</a:t>
                </a:r>
                <a:r>
                  <a:rPr lang="en-US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dirty="0">
                    <a:solidFill>
                      <a:prstClr val="black"/>
                    </a:solidFill>
                  </a:rPr>
                  <a:t>, 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BZ</a:t>
                </a:r>
                <a:r>
                  <a:rPr lang="en-US" baseline="-25000" dirty="0" smtClean="0">
                    <a:solidFill>
                      <a:prstClr val="black"/>
                    </a:solidFill>
                  </a:rPr>
                  <a:t>0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 )}</a:t>
                </a:r>
                <a:r>
                  <a:rPr lang="el-GR" dirty="0">
                    <a:solidFill>
                      <a:prstClr val="black"/>
                    </a:solidFill>
                  </a:rPr>
                  <a:t> δ</a:t>
                </a:r>
                <a:r>
                  <a:rPr lang="en-US" dirty="0">
                    <a:solidFill>
                      <a:prstClr val="black"/>
                    </a:solidFill>
                  </a:rPr>
                  <a:t>(q</a:t>
                </a:r>
                <a:r>
                  <a:rPr lang="en-US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dirty="0">
                    <a:solidFill>
                      <a:prstClr val="black"/>
                    </a:solidFill>
                  </a:rPr>
                  <a:t>, </a:t>
                </a:r>
                <a:r>
                  <a:rPr lang="en-US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a</a:t>
                </a:r>
                <a:r>
                  <a:rPr lang="en-US" dirty="0">
                    <a:solidFill>
                      <a:prstClr val="black"/>
                    </a:solidFill>
                  </a:rPr>
                  <a:t>, A) = {(q</a:t>
                </a:r>
                <a:r>
                  <a:rPr lang="en-US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dirty="0">
                    <a:solidFill>
                      <a:prstClr val="black"/>
                    </a:solidFill>
                  </a:rPr>
                  <a:t>, AA 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)}		</a:t>
                </a:r>
                <a:r>
                  <a:rPr lang="el-GR" dirty="0" smtClean="0">
                    <a:solidFill>
                      <a:prstClr val="black"/>
                    </a:solidFill>
                  </a:rPr>
                  <a:t>δ</a:t>
                </a:r>
                <a:r>
                  <a:rPr lang="en-US" dirty="0">
                    <a:solidFill>
                      <a:prstClr val="black"/>
                    </a:solidFill>
                  </a:rPr>
                  <a:t>(q</a:t>
                </a:r>
                <a:r>
                  <a:rPr lang="en-US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dirty="0">
                    <a:solidFill>
                      <a:prstClr val="black"/>
                    </a:solidFill>
                  </a:rPr>
                  <a:t>, </a:t>
                </a:r>
                <a:r>
                  <a:rPr lang="en-US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b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, B) </a:t>
                </a:r>
                <a:r>
                  <a:rPr lang="en-US" dirty="0">
                    <a:solidFill>
                      <a:prstClr val="black"/>
                    </a:solidFill>
                  </a:rPr>
                  <a:t>= {(q</a:t>
                </a:r>
                <a:r>
                  <a:rPr lang="en-US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dirty="0">
                    <a:solidFill>
                      <a:prstClr val="black"/>
                    </a:solidFill>
                  </a:rPr>
                  <a:t>, 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BB </a:t>
                </a:r>
                <a:r>
                  <a:rPr lang="en-US" dirty="0">
                    <a:solidFill>
                      <a:prstClr val="black"/>
                    </a:solidFill>
                  </a:rPr>
                  <a:t>)}</a:t>
                </a:r>
              </a:p>
              <a:p>
                <a:pPr marL="0" indent="0">
                  <a:buClr>
                    <a:srgbClr val="0BD0D9"/>
                  </a:buClr>
                  <a:buNone/>
                </a:pPr>
                <a:r>
                  <a:rPr lang="el-GR" dirty="0">
                    <a:solidFill>
                      <a:prstClr val="black"/>
                    </a:solidFill>
                  </a:rPr>
                  <a:t>δ</a:t>
                </a:r>
                <a:r>
                  <a:rPr lang="en-US" dirty="0">
                    <a:solidFill>
                      <a:prstClr val="black"/>
                    </a:solidFill>
                  </a:rPr>
                  <a:t>(q</a:t>
                </a:r>
                <a:r>
                  <a:rPr lang="en-US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dirty="0">
                    <a:solidFill>
                      <a:prstClr val="black"/>
                    </a:solidFill>
                  </a:rPr>
                  <a:t>, </a:t>
                </a:r>
                <a:r>
                  <a:rPr lang="en-US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a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, B) </a:t>
                </a:r>
                <a:r>
                  <a:rPr lang="en-US" dirty="0">
                    <a:solidFill>
                      <a:prstClr val="black"/>
                    </a:solidFill>
                  </a:rPr>
                  <a:t>= {(q</a:t>
                </a:r>
                <a:r>
                  <a:rPr lang="en-US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dirty="0">
                    <a:solidFill>
                      <a:prstClr val="black"/>
                    </a:solidFill>
                  </a:rPr>
                  <a:t>, 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AB </a:t>
                </a:r>
                <a:r>
                  <a:rPr lang="en-US" dirty="0">
                    <a:solidFill>
                      <a:prstClr val="black"/>
                    </a:solidFill>
                  </a:rPr>
                  <a:t>)}		</a:t>
                </a:r>
                <a:r>
                  <a:rPr lang="el-GR" dirty="0">
                    <a:solidFill>
                      <a:prstClr val="black"/>
                    </a:solidFill>
                  </a:rPr>
                  <a:t>δ</a:t>
                </a:r>
                <a:r>
                  <a:rPr lang="en-US" dirty="0">
                    <a:solidFill>
                      <a:prstClr val="black"/>
                    </a:solidFill>
                  </a:rPr>
                  <a:t>(q</a:t>
                </a:r>
                <a:r>
                  <a:rPr lang="en-US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dirty="0">
                    <a:solidFill>
                      <a:prstClr val="black"/>
                    </a:solidFill>
                  </a:rPr>
                  <a:t>, </a:t>
                </a:r>
                <a:r>
                  <a:rPr lang="en-US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b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, </a:t>
                </a:r>
                <a:r>
                  <a:rPr lang="en-US" dirty="0">
                    <a:solidFill>
                      <a:prstClr val="black"/>
                    </a:solidFill>
                  </a:rPr>
                  <a:t>A) = {(q</a:t>
                </a:r>
                <a:r>
                  <a:rPr lang="en-US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dirty="0">
                    <a:solidFill>
                      <a:prstClr val="black"/>
                    </a:solidFill>
                  </a:rPr>
                  <a:t>, 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BA </a:t>
                </a:r>
                <a:r>
                  <a:rPr lang="en-US" dirty="0">
                    <a:solidFill>
                      <a:prstClr val="black"/>
                    </a:solidFill>
                  </a:rPr>
                  <a:t>)}</a:t>
                </a:r>
              </a:p>
              <a:p>
                <a:pPr marL="0" indent="0">
                  <a:buClr>
                    <a:srgbClr val="0BD0D9"/>
                  </a:buClr>
                  <a:buNone/>
                </a:pPr>
                <a:r>
                  <a:rPr lang="el-GR" dirty="0">
                    <a:solidFill>
                      <a:prstClr val="black"/>
                    </a:solidFill>
                  </a:rPr>
                  <a:t>δ</a:t>
                </a:r>
                <a:r>
                  <a:rPr lang="en-US" dirty="0">
                    <a:solidFill>
                      <a:prstClr val="black"/>
                    </a:solidFill>
                  </a:rPr>
                  <a:t>(q</a:t>
                </a:r>
                <a:r>
                  <a:rPr lang="en-US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dirty="0">
                    <a:solidFill>
                      <a:prstClr val="black"/>
                    </a:solidFill>
                  </a:rPr>
                  <a:t>, </a:t>
                </a:r>
                <a:r>
                  <a:rPr lang="en-US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c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, </a:t>
                </a:r>
                <a:r>
                  <a:rPr lang="en-US" dirty="0">
                    <a:solidFill>
                      <a:prstClr val="black"/>
                    </a:solidFill>
                  </a:rPr>
                  <a:t>Z</a:t>
                </a:r>
                <a:r>
                  <a:rPr lang="en-US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dirty="0">
                    <a:solidFill>
                      <a:prstClr val="black"/>
                    </a:solidFill>
                  </a:rPr>
                  <a:t>) = {(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q</a:t>
                </a:r>
                <a:r>
                  <a:rPr lang="en-US" baseline="-25000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, Z</a:t>
                </a:r>
                <a:r>
                  <a:rPr lang="en-US" baseline="-25000" dirty="0" smtClean="0">
                    <a:solidFill>
                      <a:prstClr val="black"/>
                    </a:solidFill>
                  </a:rPr>
                  <a:t>0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 )}</a:t>
                </a:r>
                <a:r>
                  <a:rPr lang="el-GR" dirty="0">
                    <a:solidFill>
                      <a:prstClr val="black"/>
                    </a:solidFill>
                  </a:rPr>
                  <a:t/>
                </a:r>
                <a:r>
                  <a:rPr lang="en-US" dirty="0" smtClean="0">
                    <a:solidFill>
                      <a:prstClr val="black"/>
                    </a:solidFill>
                  </a:rPr>
                  <a:t/>
                </a:r>
                <a:r>
                  <a:rPr lang="el-GR" dirty="0" smtClean="0">
                    <a:solidFill>
                      <a:prstClr val="black"/>
                    </a:solidFill>
                  </a:rPr>
                  <a:t>δ</a:t>
                </a:r>
                <a:r>
                  <a:rPr lang="en-US" dirty="0">
                    <a:solidFill>
                      <a:prstClr val="black"/>
                    </a:solidFill>
                  </a:rPr>
                  <a:t>(q</a:t>
                </a:r>
                <a:r>
                  <a:rPr lang="en-US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dirty="0">
                    <a:solidFill>
                      <a:prstClr val="black"/>
                    </a:solidFill>
                  </a:rPr>
                  <a:t>, </a:t>
                </a:r>
                <a:r>
                  <a:rPr lang="en-US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c</a:t>
                </a:r>
                <a:r>
                  <a:rPr lang="en-US" dirty="0">
                    <a:solidFill>
                      <a:prstClr val="black"/>
                    </a:solidFill>
                  </a:rPr>
                  <a:t>, 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A) </a:t>
                </a:r>
                <a:r>
                  <a:rPr lang="en-US" dirty="0">
                    <a:solidFill>
                      <a:prstClr val="black"/>
                    </a:solidFill>
                  </a:rPr>
                  <a:t>= {(q</a:t>
                </a:r>
                <a:r>
                  <a:rPr lang="en-US" baseline="-250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dirty="0">
                    <a:solidFill>
                      <a:prstClr val="black"/>
                    </a:solidFill>
                  </a:rPr>
                  <a:t>, 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A </a:t>
                </a:r>
                <a:r>
                  <a:rPr lang="en-US" dirty="0">
                    <a:solidFill>
                      <a:prstClr val="black"/>
                    </a:solidFill>
                  </a:rPr>
                  <a:t>)}</a:t>
                </a:r>
              </a:p>
              <a:p>
                <a:pPr marL="0" indent="0">
                  <a:buClr>
                    <a:srgbClr val="0BD0D9"/>
                  </a:buClr>
                  <a:buNone/>
                </a:pPr>
                <a:r>
                  <a:rPr lang="el-GR" dirty="0">
                    <a:solidFill>
                      <a:prstClr val="black"/>
                    </a:solidFill>
                  </a:rPr>
                  <a:t>δ</a:t>
                </a:r>
                <a:r>
                  <a:rPr lang="en-US" dirty="0">
                    <a:solidFill>
                      <a:prstClr val="black"/>
                    </a:solidFill>
                  </a:rPr>
                  <a:t>(q</a:t>
                </a:r>
                <a:r>
                  <a:rPr lang="en-US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dirty="0">
                    <a:solidFill>
                      <a:prstClr val="black"/>
                    </a:solidFill>
                  </a:rPr>
                  <a:t>, </a:t>
                </a:r>
                <a:r>
                  <a:rPr lang="en-US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c</a:t>
                </a:r>
                <a:r>
                  <a:rPr lang="en-US" dirty="0">
                    <a:solidFill>
                      <a:prstClr val="black"/>
                    </a:solidFill>
                  </a:rPr>
                  <a:t>, 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B) </a:t>
                </a:r>
                <a:r>
                  <a:rPr lang="en-US" dirty="0">
                    <a:solidFill>
                      <a:prstClr val="black"/>
                    </a:solidFill>
                  </a:rPr>
                  <a:t>= {(q</a:t>
                </a:r>
                <a:r>
                  <a:rPr lang="en-US" baseline="-250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dirty="0">
                    <a:solidFill>
                      <a:prstClr val="black"/>
                    </a:solidFill>
                  </a:rPr>
                  <a:t>, 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B </a:t>
                </a:r>
                <a:r>
                  <a:rPr lang="en-US" dirty="0">
                    <a:solidFill>
                      <a:prstClr val="black"/>
                    </a:solidFill>
                  </a:rPr>
                  <a:t>)}</a:t>
                </a:r>
              </a:p>
              <a:p>
                <a:pPr marL="0" indent="0">
                  <a:buClr>
                    <a:srgbClr val="0BD0D9"/>
                  </a:buClr>
                  <a:buNone/>
                </a:pPr>
                <a:r>
                  <a:rPr lang="el-GR" sz="2800" dirty="0" smtClean="0">
                    <a:solidFill>
                      <a:prstClr val="black"/>
                    </a:solidFill>
                  </a:rPr>
                  <a:t>δ</a:t>
                </a:r>
                <a:r>
                  <a:rPr lang="en-US" sz="2800" dirty="0">
                    <a:solidFill>
                      <a:prstClr val="black"/>
                    </a:solidFill>
                  </a:rPr>
                  <a:t>(q</a:t>
                </a:r>
                <a:r>
                  <a:rPr lang="en-US" sz="2800" baseline="-250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sz="2800" dirty="0">
                    <a:solidFill>
                      <a:prstClr val="black"/>
                    </a:solidFill>
                  </a:rPr>
                  <a:t>, </a:t>
                </a:r>
                <a:r>
                  <a:rPr lang="en-US" sz="2800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a</a:t>
                </a:r>
                <a:r>
                  <a:rPr lang="en-US" sz="2800" dirty="0" smtClean="0">
                    <a:solidFill>
                      <a:prstClr val="black"/>
                    </a:solidFill>
                  </a:rPr>
                  <a:t>, </a:t>
                </a:r>
                <a:r>
                  <a:rPr lang="en-US" sz="2800" dirty="0">
                    <a:solidFill>
                      <a:prstClr val="black"/>
                    </a:solidFill>
                  </a:rPr>
                  <a:t>A) = {(q</a:t>
                </a:r>
                <a:r>
                  <a:rPr lang="en-US" sz="2800" baseline="-250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sz="2800" dirty="0">
                    <a:solidFill>
                      <a:prstClr val="black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800" i="1">
                        <a:solidFill>
                          <a:prstClr val="black"/>
                        </a:solidFill>
                        <a:latin typeface="Cambria Math"/>
                      </a:rPr>
                      <m:t>ϵ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</a:rPr>
                  <a:t> )}</a:t>
                </a:r>
                <a:r>
                  <a:rPr lang="el-GR" sz="2800" dirty="0">
                    <a:solidFill>
                      <a:prstClr val="black"/>
                    </a:solidFill>
                  </a:rPr>
                  <a:t/>
                </a:r>
                <a:r>
                  <a:rPr lang="en-US" sz="2800" dirty="0" smtClean="0">
                    <a:solidFill>
                      <a:prstClr val="black"/>
                    </a:solidFill>
                  </a:rPr>
                  <a:t/>
                </a:r>
                <a:r>
                  <a:rPr lang="el-GR" sz="2800" dirty="0" smtClean="0">
                    <a:solidFill>
                      <a:prstClr val="black"/>
                    </a:solidFill>
                  </a:rPr>
                  <a:t>δ</a:t>
                </a:r>
                <a:r>
                  <a:rPr lang="en-US" sz="2800" dirty="0">
                    <a:solidFill>
                      <a:prstClr val="black"/>
                    </a:solidFill>
                  </a:rPr>
                  <a:t>(q</a:t>
                </a:r>
                <a:r>
                  <a:rPr lang="en-US" sz="2800" baseline="-250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sz="2800" dirty="0">
                    <a:solidFill>
                      <a:prstClr val="black"/>
                    </a:solidFill>
                  </a:rPr>
                  <a:t>, </a:t>
                </a:r>
                <a:r>
                  <a:rPr lang="en-US" sz="2800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b</a:t>
                </a:r>
                <a:r>
                  <a:rPr lang="en-US" sz="2800" dirty="0" smtClean="0">
                    <a:solidFill>
                      <a:prstClr val="black"/>
                    </a:solidFill>
                  </a:rPr>
                  <a:t>, B) </a:t>
                </a:r>
                <a:r>
                  <a:rPr lang="en-US" sz="2800" dirty="0">
                    <a:solidFill>
                      <a:prstClr val="black"/>
                    </a:solidFill>
                  </a:rPr>
                  <a:t>= {(q</a:t>
                </a:r>
                <a:r>
                  <a:rPr lang="en-US" sz="2800" baseline="-250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sz="2800" dirty="0">
                    <a:solidFill>
                      <a:prstClr val="black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800" i="1">
                        <a:solidFill>
                          <a:prstClr val="black"/>
                        </a:solidFill>
                        <a:latin typeface="Cambria Math"/>
                      </a:rPr>
                      <m:t>ϵ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</a:rPr>
                  <a:t> )}</a:t>
                </a:r>
              </a:p>
              <a:p>
                <a:pPr marL="0" indent="0">
                  <a:buClr>
                    <a:srgbClr val="0BD0D9"/>
                  </a:buClr>
                  <a:buNone/>
                </a:pPr>
                <a:r>
                  <a:rPr lang="el-GR" sz="2800" dirty="0" smtClean="0">
                    <a:solidFill>
                      <a:prstClr val="black"/>
                    </a:solidFill>
                  </a:rPr>
                  <a:t>δ</a:t>
                </a:r>
                <a:r>
                  <a:rPr lang="en-US" sz="2800" dirty="0">
                    <a:solidFill>
                      <a:prstClr val="black"/>
                    </a:solidFill>
                  </a:rPr>
                  <a:t>(q</a:t>
                </a:r>
                <a:r>
                  <a:rPr lang="en-US" sz="2800" baseline="-250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sz="2800" dirty="0">
                    <a:solidFill>
                      <a:prstClr val="black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800" i="1">
                        <a:solidFill>
                          <a:prstClr val="black"/>
                        </a:solidFill>
                        <a:latin typeface="Cambria Math"/>
                      </a:rPr>
                      <m:t>ϵ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</a:rPr>
                  <a:t>, Z</a:t>
                </a:r>
                <a:r>
                  <a:rPr lang="en-US" sz="2800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sz="2800" dirty="0">
                    <a:solidFill>
                      <a:prstClr val="black"/>
                    </a:solidFill>
                  </a:rPr>
                  <a:t>) = {(q</a:t>
                </a:r>
                <a:r>
                  <a:rPr lang="en-US" sz="2800" baseline="-250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2</a:t>
                </a:r>
                <a:r>
                  <a:rPr lang="en-US" sz="2800" dirty="0">
                    <a:solidFill>
                      <a:prstClr val="black"/>
                    </a:solidFill>
                  </a:rPr>
                  <a:t>, Z</a:t>
                </a:r>
                <a:r>
                  <a:rPr lang="en-US" sz="2800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sz="2800" dirty="0">
                    <a:solidFill>
                      <a:prstClr val="black"/>
                    </a:solidFill>
                  </a:rPr>
                  <a:t>)}</a:t>
                </a:r>
              </a:p>
            </p:txBody>
          </p:sp>
        </mc:Choice>
        <mc:Fallback>
          <p:sp>
            <p:nvSpPr>
              <p:cNvPr id="6" name="Content Placeholder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362200"/>
                <a:ext cx="8229600" cy="4267200"/>
              </a:xfrm>
              <a:prstGeom prst="rect">
                <a:avLst/>
              </a:prstGeom>
              <a:blipFill rotWithShape="1">
                <a:blip r:embed="rId2"/>
                <a:stretch>
                  <a:fillRect l="-1329" t="-1420" r="-295" b="-39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="" xmlns:p14="http://schemas.microsoft.com/office/powerpoint/2010/main" val="420405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667512"/>
          </a:xfrm>
        </p:spPr>
        <p:txBody>
          <a:bodyPr>
            <a:normAutofit/>
          </a:bodyPr>
          <a:lstStyle/>
          <a:p>
            <a:pPr algn="ctr"/>
            <a:r>
              <a:rPr lang="en-US" sz="4000" u="sng" dirty="0">
                <a:solidFill>
                  <a:srgbClr val="FF0000"/>
                </a:solidFill>
              </a:rPr>
              <a:t>Ex. </a:t>
            </a:r>
            <a:r>
              <a:rPr lang="en-US" sz="4000" u="sng" dirty="0"/>
              <a:t>L={ </a:t>
            </a:r>
            <a:r>
              <a:rPr lang="en-US" sz="4000" u="sng" dirty="0" err="1">
                <a:latin typeface="Times New Roman" pitchFamily="18" charset="0"/>
                <a:cs typeface="Times New Roman" pitchFamily="18" charset="0"/>
              </a:rPr>
              <a:t>wcw</a:t>
            </a:r>
            <a:r>
              <a:rPr lang="en-US" sz="4000" u="sng" baseline="30000" dirty="0" err="1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4000" u="sng" dirty="0"/>
              <a:t> ! w ∈ {a, b}* } continue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Transition diagram of PDA is the following:-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09600" y="2362200"/>
            <a:ext cx="7924800" cy="403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094018" y="3886200"/>
            <a:ext cx="838200" cy="838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q</a:t>
            </a:r>
            <a:r>
              <a:rPr lang="en-US" sz="2400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1" name="Oval 10"/>
          <p:cNvSpPr/>
          <p:nvPr/>
        </p:nvSpPr>
        <p:spPr>
          <a:xfrm>
            <a:off x="1600200" y="3886200"/>
            <a:ext cx="838200" cy="838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q</a:t>
            </a:r>
            <a:r>
              <a:rPr lang="en-US" sz="2400" baseline="-25000" dirty="0" smtClean="0">
                <a:solidFill>
                  <a:schemeClr val="tx1"/>
                </a:solidFill>
              </a:rPr>
              <a:t>0</a:t>
            </a:r>
            <a:endParaRPr lang="en-US" sz="2400" baseline="-25000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6591300" y="3886200"/>
            <a:ext cx="838200" cy="838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q</a:t>
            </a:r>
            <a:r>
              <a:rPr lang="en-US" sz="2400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Oval 12"/>
          <p:cNvSpPr/>
          <p:nvPr/>
        </p:nvSpPr>
        <p:spPr>
          <a:xfrm>
            <a:off x="6477000" y="3810000"/>
            <a:ext cx="1066800" cy="99060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>
            <a:stCxn id="11" idx="6"/>
            <a:endCxn id="6" idx="2"/>
          </p:cNvCxnSpPr>
          <p:nvPr/>
        </p:nvCxnSpPr>
        <p:spPr>
          <a:xfrm>
            <a:off x="2438400" y="4305300"/>
            <a:ext cx="165561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6"/>
            <a:endCxn id="13" idx="2"/>
          </p:cNvCxnSpPr>
          <p:nvPr/>
        </p:nvCxnSpPr>
        <p:spPr>
          <a:xfrm>
            <a:off x="4932218" y="4305300"/>
            <a:ext cx="1544782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11" idx="2"/>
          </p:cNvCxnSpPr>
          <p:nvPr/>
        </p:nvCxnSpPr>
        <p:spPr>
          <a:xfrm>
            <a:off x="990600" y="43053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>
            <a:stCxn id="11" idx="1"/>
            <a:endCxn id="11" idx="0"/>
          </p:cNvCxnSpPr>
          <p:nvPr/>
        </p:nvCxnSpPr>
        <p:spPr>
          <a:xfrm rot="5400000" flipH="1" flipV="1">
            <a:off x="1809750" y="3799402"/>
            <a:ext cx="122752" cy="296348"/>
          </a:xfrm>
          <a:prstGeom prst="curvedConnector3">
            <a:avLst>
              <a:gd name="adj1" fmla="val 78284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/>
          <p:cNvCxnSpPr/>
          <p:nvPr/>
        </p:nvCxnSpPr>
        <p:spPr>
          <a:xfrm rot="5400000" flipH="1" flipV="1">
            <a:off x="4362450" y="3752850"/>
            <a:ext cx="122752" cy="296348"/>
          </a:xfrm>
          <a:prstGeom prst="curvedConnector3">
            <a:avLst>
              <a:gd name="adj1" fmla="val 78284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609600" y="2995561"/>
            <a:ext cx="1132609" cy="9520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,</a:t>
            </a:r>
            <a:r>
              <a:rPr lang="en-US" dirty="0" smtClean="0">
                <a:solidFill>
                  <a:prstClr val="black"/>
                </a:solidFill>
              </a:rPr>
              <a:t> Z</a:t>
            </a:r>
            <a:r>
              <a:rPr lang="en-US" baseline="-25000" dirty="0" smtClean="0">
                <a:solidFill>
                  <a:prstClr val="black"/>
                </a:solidFill>
              </a:rPr>
              <a:t>0</a:t>
            </a:r>
            <a:r>
              <a:rPr lang="en-US" dirty="0" smtClean="0">
                <a:solidFill>
                  <a:schemeClr val="tx1"/>
                </a:solidFill>
              </a:rPr>
              <a:t>/A</a:t>
            </a:r>
            <a:r>
              <a:rPr lang="en-US" dirty="0" smtClean="0">
                <a:solidFill>
                  <a:prstClr val="black"/>
                </a:solidFill>
              </a:rPr>
              <a:t>Z</a:t>
            </a:r>
            <a:r>
              <a:rPr lang="en-US" baseline="-25000" dirty="0" smtClean="0">
                <a:solidFill>
                  <a:prstClr val="black"/>
                </a:solidFill>
              </a:rPr>
              <a:t>0</a:t>
            </a:r>
          </a:p>
          <a:p>
            <a:pPr algn="ctr"/>
            <a:r>
              <a:rPr lang="en-US" dirty="0">
                <a:solidFill>
                  <a:prstClr val="black"/>
                </a:solidFill>
              </a:rPr>
              <a:t>a</a:t>
            </a:r>
            <a:r>
              <a:rPr lang="en-US" dirty="0" smtClean="0">
                <a:solidFill>
                  <a:prstClr val="black"/>
                </a:solidFill>
              </a:rPr>
              <a:t>, A/AA</a:t>
            </a:r>
          </a:p>
          <a:p>
            <a:pPr algn="ctr"/>
            <a:r>
              <a:rPr lang="en-US" dirty="0">
                <a:solidFill>
                  <a:prstClr val="black"/>
                </a:solidFill>
              </a:rPr>
              <a:t>a</a:t>
            </a:r>
            <a:r>
              <a:rPr lang="en-US" dirty="0" smtClean="0">
                <a:solidFill>
                  <a:prstClr val="black"/>
                </a:solidFill>
              </a:rPr>
              <a:t>, B/AB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005445" y="2912363"/>
            <a:ext cx="1132609" cy="9520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b,</a:t>
            </a:r>
            <a:r>
              <a:rPr lang="en-US" dirty="0" smtClean="0">
                <a:solidFill>
                  <a:prstClr val="black"/>
                </a:solidFill>
              </a:rPr>
              <a:t> Z</a:t>
            </a:r>
            <a:r>
              <a:rPr lang="en-US" baseline="-25000" dirty="0" smtClean="0">
                <a:solidFill>
                  <a:prstClr val="black"/>
                </a:solidFill>
              </a:rPr>
              <a:t>0</a:t>
            </a:r>
            <a:r>
              <a:rPr lang="en-US" dirty="0" smtClean="0">
                <a:solidFill>
                  <a:schemeClr val="tx1"/>
                </a:solidFill>
              </a:rPr>
              <a:t>/B</a:t>
            </a:r>
            <a:r>
              <a:rPr lang="en-US" dirty="0" smtClean="0">
                <a:solidFill>
                  <a:prstClr val="black"/>
                </a:solidFill>
              </a:rPr>
              <a:t>Z</a:t>
            </a:r>
            <a:r>
              <a:rPr lang="en-US" baseline="-25000" dirty="0" smtClean="0">
                <a:solidFill>
                  <a:prstClr val="black"/>
                </a:solidFill>
              </a:rPr>
              <a:t>0</a:t>
            </a:r>
          </a:p>
          <a:p>
            <a:pPr algn="ctr"/>
            <a:r>
              <a:rPr lang="en-US" dirty="0" smtClean="0">
                <a:solidFill>
                  <a:prstClr val="black"/>
                </a:solidFill>
              </a:rPr>
              <a:t>b, A/BA</a:t>
            </a:r>
          </a:p>
          <a:p>
            <a:pPr algn="ctr"/>
            <a:r>
              <a:rPr lang="en-US" dirty="0" smtClean="0">
                <a:solidFill>
                  <a:prstClr val="black"/>
                </a:solidFill>
              </a:rPr>
              <a:t>b, B/BB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466109" y="4324593"/>
            <a:ext cx="1132609" cy="9520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en-US" dirty="0" smtClean="0">
                <a:solidFill>
                  <a:schemeClr val="tx1"/>
                </a:solidFill>
              </a:rPr>
              <a:t>,</a:t>
            </a:r>
            <a:r>
              <a:rPr lang="en-US" dirty="0" smtClean="0">
                <a:solidFill>
                  <a:prstClr val="black"/>
                </a:solidFill>
              </a:rPr>
              <a:t> Z</a:t>
            </a:r>
            <a:r>
              <a:rPr lang="en-US" baseline="-25000" dirty="0" smtClean="0">
                <a:solidFill>
                  <a:prstClr val="black"/>
                </a:solidFill>
              </a:rPr>
              <a:t>0</a:t>
            </a:r>
            <a:r>
              <a:rPr lang="en-US" dirty="0" smtClean="0">
                <a:solidFill>
                  <a:schemeClr val="tx1"/>
                </a:solidFill>
              </a:rPr>
              <a:t>/</a:t>
            </a:r>
            <a:r>
              <a:rPr lang="en-US" dirty="0" smtClean="0">
                <a:solidFill>
                  <a:prstClr val="black"/>
                </a:solidFill>
              </a:rPr>
              <a:t>Z</a:t>
            </a:r>
            <a:r>
              <a:rPr lang="en-US" baseline="-25000" dirty="0" smtClean="0">
                <a:solidFill>
                  <a:prstClr val="black"/>
                </a:solidFill>
              </a:rPr>
              <a:t>0</a:t>
            </a:r>
          </a:p>
          <a:p>
            <a:pPr algn="ctr"/>
            <a:r>
              <a:rPr lang="en-US" dirty="0">
                <a:solidFill>
                  <a:prstClr val="black"/>
                </a:solidFill>
              </a:rPr>
              <a:t>c</a:t>
            </a:r>
            <a:r>
              <a:rPr lang="en-US" dirty="0" smtClean="0">
                <a:solidFill>
                  <a:prstClr val="black"/>
                </a:solidFill>
              </a:rPr>
              <a:t>, A/A</a:t>
            </a:r>
          </a:p>
          <a:p>
            <a:pPr algn="ctr"/>
            <a:r>
              <a:rPr lang="en-US" dirty="0">
                <a:solidFill>
                  <a:prstClr val="black"/>
                </a:solidFill>
              </a:rPr>
              <a:t>c</a:t>
            </a:r>
            <a:r>
              <a:rPr lang="en-US" dirty="0" smtClean="0">
                <a:solidFill>
                  <a:prstClr val="black"/>
                </a:solidFill>
              </a:rPr>
              <a:t>, B/B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34" name="Rectangle 33"/>
              <p:cNvSpPr/>
              <p:nvPr/>
            </p:nvSpPr>
            <p:spPr>
              <a:xfrm>
                <a:off x="4513118" y="2536316"/>
                <a:ext cx="1132609" cy="95201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prstClr val="black"/>
                    </a:solidFill>
                  </a:rPr>
                  <a:t>a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, A/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solidFill>
                          <a:prstClr val="black"/>
                        </a:solidFill>
                        <a:latin typeface="Cambria Math"/>
                      </a:rPr>
                      <m:t>ϵ</m:t>
                    </m:r>
                  </m:oMath>
                </a14:m>
                <a:endParaRPr lang="en-US" dirty="0" smtClean="0">
                  <a:solidFill>
                    <a:prstClr val="black"/>
                  </a:solidFill>
                </a:endParaRPr>
              </a:p>
              <a:p>
                <a:pPr algn="ctr"/>
                <a:r>
                  <a:rPr lang="en-US" dirty="0" smtClean="0">
                    <a:solidFill>
                      <a:prstClr val="black"/>
                    </a:solidFill>
                  </a:rPr>
                  <a:t>b, B/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solidFill>
                          <a:prstClr val="black"/>
                        </a:solidFill>
                        <a:latin typeface="Cambria Math"/>
                      </a:rPr>
                      <m:t>ϵ</m:t>
                    </m:r>
                    <m:r>
                      <a:rPr lang="el-GR" i="1">
                        <a:solidFill>
                          <a:prstClr val="black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3118" y="2536316"/>
                <a:ext cx="1132609" cy="95201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36" name="Rectangle 35"/>
              <p:cNvSpPr/>
              <p:nvPr/>
            </p:nvSpPr>
            <p:spPr>
              <a:xfrm>
                <a:off x="5079422" y="4324593"/>
                <a:ext cx="1132609" cy="39980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solidFill>
                          <a:prstClr val="black"/>
                        </a:solidFill>
                        <a:latin typeface="Cambria Math"/>
                      </a:rPr>
                      <m:t>ϵ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,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 Z</a:t>
                </a:r>
                <a:r>
                  <a:rPr lang="en-US" baseline="-25000" dirty="0" smtClean="0">
                    <a:solidFill>
                      <a:prstClr val="black"/>
                    </a:solidFill>
                  </a:rPr>
                  <a:t>0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/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Z</a:t>
                </a:r>
                <a:r>
                  <a:rPr lang="en-US" baseline="-25000" dirty="0" smtClean="0">
                    <a:solidFill>
                      <a:prstClr val="black"/>
                    </a:solidFill>
                  </a:rPr>
                  <a:t>0</a:t>
                </a:r>
              </a:p>
            </p:txBody>
          </p:sp>
        </mc:Choice>
        <mc:Fallback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9422" y="4324593"/>
                <a:ext cx="1132609" cy="399807"/>
              </a:xfrm>
              <a:prstGeom prst="rect">
                <a:avLst/>
              </a:prstGeom>
              <a:blipFill rotWithShape="1">
                <a:blip r:embed="rId3"/>
                <a:stretch>
                  <a:fillRect t="-3030" b="-1969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="" xmlns:p14="http://schemas.microsoft.com/office/powerpoint/2010/main" val="2546019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458200" cy="591312"/>
          </a:xfrm>
        </p:spPr>
        <p:txBody>
          <a:bodyPr>
            <a:noAutofit/>
          </a:bodyPr>
          <a:lstStyle/>
          <a:p>
            <a:r>
              <a:rPr lang="en-US" sz="4000" dirty="0"/>
              <a:t>Processing and Verification of above PDA</a:t>
            </a:r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371600"/>
                <a:ext cx="8686800" cy="5257800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u="sng" dirty="0">
                    <a:solidFill>
                      <a:srgbClr val="FF0000"/>
                    </a:solidFill>
                  </a:rPr>
                  <a:t>Acceptance</a:t>
                </a:r>
              </a:p>
              <a:p>
                <a:pPr marL="0" indent="0">
                  <a:buNone/>
                </a:pPr>
                <a:r>
                  <a:rPr lang="en-US" dirty="0"/>
                  <a:t>Consider string  </a:t>
                </a:r>
                <a:r>
                  <a:rPr lang="en-US" dirty="0">
                    <a:solidFill>
                      <a:srgbClr val="FF0000"/>
                    </a:solidFill>
                  </a:rPr>
                  <a:t>x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/>
                </a:r>
                <a:r>
                  <a:rPr lang="en-US" dirty="0">
                    <a:solidFill>
                      <a:srgbClr val="FF0000"/>
                    </a:solidFill>
                  </a:rPr>
                  <a:t>= </a:t>
                </a:r>
                <a:r>
                  <a:rPr lang="en-US" dirty="0" err="1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abbcbba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/>
                </a:r>
                <a:r>
                  <a:rPr lang="en-US" dirty="0">
                    <a:solidFill>
                      <a:srgbClr val="FF0000"/>
                    </a:solidFill>
                  </a:rPr>
                  <a:t>. </a:t>
                </a:r>
              </a:p>
              <a:p>
                <a:pPr marL="0" indent="0">
                  <a:buNone/>
                </a:pPr>
                <a:r>
                  <a:rPr lang="en-US" dirty="0"/>
                  <a:t>Processing of this string by PDA</a:t>
                </a:r>
              </a:p>
              <a:p>
                <a:pPr marL="0" indent="0">
                  <a:buNone/>
                </a:pPr>
                <a:r>
                  <a:rPr lang="en-US" dirty="0"/>
                  <a:t>(q</a:t>
                </a:r>
                <a:r>
                  <a:rPr lang="en-US" baseline="-25000" dirty="0"/>
                  <a:t>0</a:t>
                </a:r>
                <a:r>
                  <a:rPr lang="en-US" dirty="0"/>
                  <a:t>, </a:t>
                </a:r>
                <a:r>
                  <a:rPr lang="en-US" dirty="0" err="1" smtClean="0">
                    <a:latin typeface="Times New Roman" pitchFamily="18" charset="0"/>
                    <a:cs typeface="Times New Roman" pitchFamily="18" charset="0"/>
                  </a:rPr>
                  <a:t>abbcbba</a:t>
                </a:r>
                <a:r>
                  <a:rPr lang="en-US" dirty="0" smtClean="0"/>
                  <a:t>, </a:t>
                </a:r>
                <a:r>
                  <a:rPr lang="en-US" dirty="0"/>
                  <a:t>Z</a:t>
                </a:r>
                <a:r>
                  <a:rPr lang="en-US" baseline="-25000" dirty="0"/>
                  <a:t>0</a:t>
                </a:r>
                <a:r>
                  <a:rPr lang="en-US" dirty="0"/>
                  <a:t>) ⊢ (q</a:t>
                </a:r>
                <a:r>
                  <a:rPr lang="en-US" baseline="-25000" dirty="0"/>
                  <a:t>0</a:t>
                </a:r>
                <a:r>
                  <a:rPr lang="en-US" dirty="0"/>
                  <a:t>, </a:t>
                </a:r>
                <a:r>
                  <a:rPr lang="en-US" dirty="0" err="1">
                    <a:latin typeface="Times New Roman" pitchFamily="18" charset="0"/>
                    <a:cs typeface="Times New Roman" pitchFamily="18" charset="0"/>
                  </a:rPr>
                  <a:t>bbcbba</a:t>
                </a:r>
                <a:r>
                  <a:rPr lang="en-US" dirty="0" smtClean="0"/>
                  <a:t>, </a:t>
                </a:r>
                <a:r>
                  <a:rPr lang="en-US" dirty="0"/>
                  <a:t>AZ</a:t>
                </a:r>
                <a:r>
                  <a:rPr lang="en-US" baseline="-25000" dirty="0"/>
                  <a:t>0</a:t>
                </a:r>
                <a:r>
                  <a:rPr lang="en-US" dirty="0"/>
                  <a:t>) ⊢(q</a:t>
                </a:r>
                <a:r>
                  <a:rPr lang="en-US" baseline="-25000" dirty="0"/>
                  <a:t>0</a:t>
                </a:r>
                <a:r>
                  <a:rPr lang="en-US" dirty="0"/>
                  <a:t>, </a:t>
                </a:r>
                <a:r>
                  <a:rPr lang="en-US" dirty="0" err="1" smtClean="0">
                    <a:latin typeface="Times New Roman" pitchFamily="18" charset="0"/>
                    <a:cs typeface="Times New Roman" pitchFamily="18" charset="0"/>
                  </a:rPr>
                  <a:t>bcbba</a:t>
                </a:r>
                <a:r>
                  <a:rPr lang="en-US" dirty="0" smtClean="0"/>
                  <a:t>, </a:t>
                </a:r>
                <a:r>
                  <a:rPr lang="en-US" dirty="0"/>
                  <a:t>B</a:t>
                </a:r>
                <a:r>
                  <a:rPr lang="en-US" dirty="0" smtClean="0"/>
                  <a:t>AZ</a:t>
                </a:r>
                <a:r>
                  <a:rPr lang="en-US" baseline="-25000" dirty="0" smtClean="0"/>
                  <a:t>0</a:t>
                </a:r>
                <a:r>
                  <a:rPr lang="en-US" dirty="0"/>
                  <a:t>) </a:t>
                </a:r>
              </a:p>
              <a:p>
                <a:pPr marL="0" indent="0">
                  <a:buNone/>
                </a:pPr>
                <a:r>
                  <a:rPr lang="en-US" dirty="0"/>
                  <a:t>⊢(q</a:t>
                </a:r>
                <a:r>
                  <a:rPr lang="en-US" baseline="-25000" dirty="0"/>
                  <a:t>0</a:t>
                </a:r>
                <a:r>
                  <a:rPr lang="en-US" dirty="0"/>
                  <a:t>, </a:t>
                </a:r>
                <a:r>
                  <a:rPr lang="en-US" dirty="0" err="1" smtClean="0">
                    <a:latin typeface="Times New Roman" pitchFamily="18" charset="0"/>
                    <a:cs typeface="Times New Roman" pitchFamily="18" charset="0"/>
                  </a:rPr>
                  <a:t>cbba</a:t>
                </a:r>
                <a:r>
                  <a:rPr lang="en-US" dirty="0" smtClean="0"/>
                  <a:t>, BBAZ</a:t>
                </a:r>
                <a:r>
                  <a:rPr lang="en-US" baseline="-25000" dirty="0" smtClean="0"/>
                  <a:t>0</a:t>
                </a:r>
                <a:r>
                  <a:rPr lang="en-US" dirty="0"/>
                  <a:t>) ⊢ (q</a:t>
                </a:r>
                <a:r>
                  <a:rPr lang="en-US" baseline="-25000" dirty="0"/>
                  <a:t>1</a:t>
                </a:r>
                <a:r>
                  <a:rPr lang="en-US" dirty="0"/>
                  <a:t>, </a:t>
                </a:r>
                <a:r>
                  <a:rPr lang="en-US" dirty="0" err="1" smtClean="0">
                    <a:latin typeface="Times New Roman" pitchFamily="18" charset="0"/>
                    <a:cs typeface="Times New Roman" pitchFamily="18" charset="0"/>
                  </a:rPr>
                  <a:t>bba</a:t>
                </a:r>
                <a:r>
                  <a:rPr lang="en-US" dirty="0" smtClean="0"/>
                  <a:t>, BBAZ</a:t>
                </a:r>
                <a:r>
                  <a:rPr lang="en-US" baseline="-25000" dirty="0" smtClean="0"/>
                  <a:t>0</a:t>
                </a:r>
                <a:r>
                  <a:rPr lang="en-US" dirty="0"/>
                  <a:t>) ⊢(q</a:t>
                </a:r>
                <a:r>
                  <a:rPr lang="en-US" baseline="-25000" dirty="0"/>
                  <a:t>1</a:t>
                </a:r>
                <a:r>
                  <a:rPr lang="en-US" dirty="0"/>
                  <a:t>, </a:t>
                </a:r>
                <a:r>
                  <a:rPr lang="en-US" dirty="0" err="1" smtClean="0">
                    <a:latin typeface="Times New Roman" pitchFamily="18" charset="0"/>
                    <a:cs typeface="Times New Roman" pitchFamily="18" charset="0"/>
                  </a:rPr>
                  <a:t>ba</a:t>
                </a:r>
                <a:r>
                  <a:rPr lang="en-US" dirty="0" smtClean="0"/>
                  <a:t>, BAZ</a:t>
                </a:r>
                <a:r>
                  <a:rPr lang="en-US" baseline="-25000" dirty="0" smtClean="0"/>
                  <a:t>0</a:t>
                </a:r>
                <a:r>
                  <a:rPr lang="en-US" dirty="0"/>
                  <a:t>) 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⊢ (</a:t>
                </a:r>
                <a:r>
                  <a:rPr lang="en-US" dirty="0"/>
                  <a:t>q</a:t>
                </a:r>
                <a:r>
                  <a:rPr lang="en-US" baseline="-25000" dirty="0"/>
                  <a:t>1</a:t>
                </a:r>
                <a:r>
                  <a:rPr lang="en-US" dirty="0"/>
                  <a:t>, </a:t>
                </a:r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a</a:t>
                </a:r>
                <a:r>
                  <a:rPr lang="en-US" dirty="0"/>
                  <a:t>, </a:t>
                </a:r>
                <a:r>
                  <a:rPr lang="en-US" dirty="0" smtClean="0"/>
                  <a:t>AZ</a:t>
                </a:r>
                <a:r>
                  <a:rPr lang="en-US" baseline="-25000" dirty="0" smtClean="0"/>
                  <a:t>0</a:t>
                </a:r>
                <a:r>
                  <a:rPr lang="en-US" dirty="0"/>
                  <a:t>) ⊢ </a:t>
                </a:r>
                <a:r>
                  <a:rPr lang="en-US" dirty="0" smtClean="0"/>
                  <a:t>(</a:t>
                </a:r>
                <a:r>
                  <a:rPr lang="en-US" dirty="0"/>
                  <a:t>q</a:t>
                </a:r>
                <a:r>
                  <a:rPr lang="en-US" baseline="-25000" dirty="0"/>
                  <a:t>1</a:t>
                </a:r>
                <a:r>
                  <a:rPr lang="en-US" dirty="0"/>
                  <a:t>,</a:t>
                </a:r>
                <a:r>
                  <a:rPr lang="el-GR" dirty="0"/>
                  <a:t/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/>
                      </a:rPr>
                      <m:t>ϵ</m:t>
                    </m:r>
                  </m:oMath>
                </a14:m>
                <a:r>
                  <a:rPr lang="en-US" dirty="0"/>
                  <a:t> , Z</a:t>
                </a:r>
                <a:r>
                  <a:rPr lang="en-US" baseline="-25000" dirty="0"/>
                  <a:t>0</a:t>
                </a:r>
                <a:r>
                  <a:rPr lang="en-US" dirty="0"/>
                  <a:t>) ⊢(q</a:t>
                </a:r>
                <a:r>
                  <a:rPr lang="en-US" baseline="-25000" dirty="0"/>
                  <a:t>2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/>
                      </a:rPr>
                      <m:t>ϵ</m:t>
                    </m:r>
                  </m:oMath>
                </a14:m>
                <a:r>
                  <a:rPr lang="en-US" dirty="0"/>
                  <a:t>, Z</a:t>
                </a:r>
                <a:r>
                  <a:rPr lang="en-US" baseline="-25000" dirty="0"/>
                  <a:t>0</a:t>
                </a:r>
                <a:r>
                  <a:rPr lang="en-US" dirty="0" smtClean="0"/>
                  <a:t>) </a:t>
                </a:r>
                <a:r>
                  <a:rPr lang="en-US" dirty="0">
                    <a:solidFill>
                      <a:srgbClr val="FF0000"/>
                    </a:solidFill>
                  </a:rPr>
                  <a:t>(Final configuration)</a:t>
                </a:r>
              </a:p>
              <a:p>
                <a:pPr marL="0" indent="0">
                  <a:buNone/>
                </a:pPr>
                <a:endParaRPr lang="en-US" u="sng" dirty="0" smtClean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US" u="sng" dirty="0" smtClean="0">
                    <a:solidFill>
                      <a:srgbClr val="FF0000"/>
                    </a:solidFill>
                  </a:rPr>
                  <a:t>Rejection</a:t>
                </a:r>
                <a:endParaRPr lang="en-US" u="sng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US" dirty="0"/>
                  <a:t>Consider string  </a:t>
                </a:r>
                <a:r>
                  <a:rPr lang="en-US" dirty="0">
                    <a:solidFill>
                      <a:srgbClr val="FF0000"/>
                    </a:solidFill>
                  </a:rPr>
                  <a:t>x = </a:t>
                </a:r>
                <a:r>
                  <a:rPr lang="en-US" dirty="0" err="1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abbcba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/>
                </a:r>
                <a:r>
                  <a:rPr lang="en-US" dirty="0">
                    <a:solidFill>
                      <a:srgbClr val="FF0000"/>
                    </a:solidFill>
                  </a:rPr>
                  <a:t>. </a:t>
                </a:r>
              </a:p>
              <a:p>
                <a:pPr marL="0" indent="0">
                  <a:buNone/>
                </a:pPr>
                <a:r>
                  <a:rPr lang="en-US" dirty="0"/>
                  <a:t>Processing of this string by PDA</a:t>
                </a:r>
              </a:p>
              <a:p>
                <a:pPr marL="0" indent="0">
                  <a:buNone/>
                </a:pPr>
                <a:r>
                  <a:rPr lang="en-US" dirty="0"/>
                  <a:t>(q</a:t>
                </a:r>
                <a:r>
                  <a:rPr lang="en-US" baseline="-25000" dirty="0"/>
                  <a:t>0</a:t>
                </a:r>
                <a:r>
                  <a:rPr lang="en-US" dirty="0"/>
                  <a:t>, </a:t>
                </a:r>
                <a:r>
                  <a:rPr lang="en-US" dirty="0" err="1" smtClean="0">
                    <a:latin typeface="Times New Roman" pitchFamily="18" charset="0"/>
                    <a:cs typeface="Times New Roman" pitchFamily="18" charset="0"/>
                  </a:rPr>
                  <a:t>abbcba</a:t>
                </a:r>
                <a:r>
                  <a:rPr lang="en-US" dirty="0"/>
                  <a:t>, Z</a:t>
                </a:r>
                <a:r>
                  <a:rPr lang="en-US" baseline="-25000" dirty="0"/>
                  <a:t>0</a:t>
                </a:r>
                <a:r>
                  <a:rPr lang="en-US" dirty="0"/>
                  <a:t>) ⊢ (q</a:t>
                </a:r>
                <a:r>
                  <a:rPr lang="en-US" baseline="-25000" dirty="0"/>
                  <a:t>0</a:t>
                </a:r>
                <a:r>
                  <a:rPr lang="en-US" dirty="0"/>
                  <a:t>, </a:t>
                </a:r>
                <a:r>
                  <a:rPr lang="en-US" dirty="0" err="1" smtClean="0">
                    <a:latin typeface="Times New Roman" pitchFamily="18" charset="0"/>
                    <a:cs typeface="Times New Roman" pitchFamily="18" charset="0"/>
                  </a:rPr>
                  <a:t>bbcba</a:t>
                </a:r>
                <a:r>
                  <a:rPr lang="en-US" dirty="0"/>
                  <a:t>, AZ</a:t>
                </a:r>
                <a:r>
                  <a:rPr lang="en-US" baseline="-25000" dirty="0"/>
                  <a:t>0</a:t>
                </a:r>
                <a:r>
                  <a:rPr lang="en-US" dirty="0"/>
                  <a:t>) ⊢(q</a:t>
                </a:r>
                <a:r>
                  <a:rPr lang="en-US" baseline="-25000" dirty="0"/>
                  <a:t>0</a:t>
                </a:r>
                <a:r>
                  <a:rPr lang="en-US" dirty="0"/>
                  <a:t>, </a:t>
                </a:r>
                <a:r>
                  <a:rPr lang="en-US" dirty="0" err="1" smtClean="0">
                    <a:latin typeface="Times New Roman" pitchFamily="18" charset="0"/>
                    <a:cs typeface="Times New Roman" pitchFamily="18" charset="0"/>
                  </a:rPr>
                  <a:t>bcba</a:t>
                </a:r>
                <a:r>
                  <a:rPr lang="en-US" dirty="0"/>
                  <a:t>, BAZ</a:t>
                </a:r>
                <a:r>
                  <a:rPr lang="en-US" baseline="-25000" dirty="0"/>
                  <a:t>0</a:t>
                </a:r>
                <a:r>
                  <a:rPr lang="en-US" dirty="0"/>
                  <a:t>) </a:t>
                </a:r>
              </a:p>
              <a:p>
                <a:pPr marL="0" indent="0">
                  <a:buNone/>
                </a:pPr>
                <a:r>
                  <a:rPr lang="en-US" dirty="0"/>
                  <a:t>⊢(q</a:t>
                </a:r>
                <a:r>
                  <a:rPr lang="en-US" baseline="-25000" dirty="0"/>
                  <a:t>0</a:t>
                </a:r>
                <a:r>
                  <a:rPr lang="en-US" dirty="0"/>
                  <a:t>, </a:t>
                </a:r>
                <a:r>
                  <a:rPr lang="en-US" dirty="0" err="1" smtClean="0">
                    <a:latin typeface="Times New Roman" pitchFamily="18" charset="0"/>
                    <a:cs typeface="Times New Roman" pitchFamily="18" charset="0"/>
                  </a:rPr>
                  <a:t>cba</a:t>
                </a:r>
                <a:r>
                  <a:rPr lang="en-US" dirty="0"/>
                  <a:t>, BBAZ</a:t>
                </a:r>
                <a:r>
                  <a:rPr lang="en-US" baseline="-25000" dirty="0"/>
                  <a:t>0</a:t>
                </a:r>
                <a:r>
                  <a:rPr lang="en-US" dirty="0"/>
                  <a:t>) ⊢ (q</a:t>
                </a:r>
                <a:r>
                  <a:rPr lang="en-US" baseline="-25000" dirty="0"/>
                  <a:t>1</a:t>
                </a:r>
                <a:r>
                  <a:rPr lang="en-US" dirty="0"/>
                  <a:t>, </a:t>
                </a:r>
                <a:r>
                  <a:rPr lang="en-US" dirty="0" err="1" smtClean="0">
                    <a:latin typeface="Times New Roman" pitchFamily="18" charset="0"/>
                    <a:cs typeface="Times New Roman" pitchFamily="18" charset="0"/>
                  </a:rPr>
                  <a:t>ba</a:t>
                </a:r>
                <a:r>
                  <a:rPr lang="en-US" dirty="0"/>
                  <a:t>, BBAZ</a:t>
                </a:r>
                <a:r>
                  <a:rPr lang="en-US" baseline="-25000" dirty="0"/>
                  <a:t>0</a:t>
                </a:r>
                <a:r>
                  <a:rPr lang="en-US" dirty="0"/>
                  <a:t>) ⊢(q</a:t>
                </a:r>
                <a:r>
                  <a:rPr lang="en-US" baseline="-25000" dirty="0"/>
                  <a:t>1</a:t>
                </a:r>
                <a:r>
                  <a:rPr lang="en-US" dirty="0"/>
                  <a:t>, </a:t>
                </a:r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a</a:t>
                </a:r>
                <a:r>
                  <a:rPr lang="en-US" dirty="0"/>
                  <a:t>, BAZ</a:t>
                </a:r>
                <a:r>
                  <a:rPr lang="en-US" baseline="-25000" dirty="0"/>
                  <a:t>0</a:t>
                </a:r>
                <a:r>
                  <a:rPr lang="en-US" dirty="0"/>
                  <a:t>) 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/>
                </a:r>
                <a:r>
                  <a:rPr lang="en-US" dirty="0" smtClean="0">
                    <a:solidFill>
                      <a:srgbClr val="FF0000"/>
                    </a:solidFill>
                  </a:rPr>
                  <a:t>			(Non-final </a:t>
                </a:r>
                <a:r>
                  <a:rPr lang="en-US" dirty="0">
                    <a:solidFill>
                      <a:srgbClr val="FF0000"/>
                    </a:solidFill>
                  </a:rPr>
                  <a:t>configuration)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371600"/>
                <a:ext cx="8686800" cy="5257800"/>
              </a:xfrm>
              <a:blipFill rotWithShape="1">
                <a:blip r:embed="rId2"/>
                <a:stretch>
                  <a:fillRect l="-1123" t="-1622" b="-24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="" xmlns:p14="http://schemas.microsoft.com/office/powerpoint/2010/main" val="987658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45720" lvl="0" indent="0" algn="ctr">
              <a:buClr>
                <a:srgbClr val="0BD0D9"/>
              </a:buClr>
              <a:buNone/>
            </a:pPr>
            <a:r>
              <a:rPr lang="en-US" sz="7200" b="1" dirty="0">
                <a:solidFill>
                  <a:srgbClr val="0BD0D9">
                    <a:tint val="90000"/>
                    <a:satMod val="120000"/>
                  </a:srgb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Calibri"/>
              </a:rPr>
              <a:t>Pushdown Automata</a:t>
            </a:r>
          </a:p>
          <a:p>
            <a:pPr marL="0" marR="45720" lvl="0" indent="0" algn="ctr">
              <a:buClr>
                <a:srgbClr val="0BD0D9"/>
              </a:buClr>
              <a:buNone/>
            </a:pPr>
            <a:r>
              <a:rPr lang="en-US" sz="7200" b="1" dirty="0" smtClean="0">
                <a:solidFill>
                  <a:srgbClr val="0BD0D9">
                    <a:tint val="90000"/>
                    <a:satMod val="120000"/>
                  </a:srgb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Calibri"/>
              </a:rPr>
              <a:t>Part-3</a:t>
            </a:r>
            <a:endParaRPr lang="en-US" dirty="0">
              <a:solidFill>
                <a:prstClr val="black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907085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7620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 dirty="0"/>
              <a:t>PDA examples continue</a:t>
            </a:r>
            <a:endParaRPr lang="en-US" dirty="0"/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229600" cy="5334000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 algn="just"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Ex.</a:t>
                </a:r>
                <a:r>
                  <a:rPr lang="en-US" dirty="0"/>
                  <a:t/>
                </a:r>
                <a:r>
                  <a:rPr lang="en-US" sz="2400" dirty="0"/>
                  <a:t>Construct PDA to accept the language </a:t>
                </a:r>
              </a:p>
              <a:p>
                <a:pPr marL="0" indent="0" algn="just">
                  <a:buNone/>
                </a:pPr>
                <a:r>
                  <a:rPr lang="en-US" sz="2400" dirty="0"/>
                  <a:t>	L = { </a:t>
                </a:r>
                <a:r>
                  <a:rPr lang="en-US" sz="2400" dirty="0" err="1" smtClean="0">
                    <a:latin typeface="Times New Roman" pitchFamily="18" charset="0"/>
                    <a:cs typeface="Times New Roman" pitchFamily="18" charset="0"/>
                  </a:rPr>
                  <a:t>ww</a:t>
                </a:r>
                <a:r>
                  <a:rPr lang="en-US" sz="2400" baseline="30000" dirty="0" err="1" smtClean="0">
                    <a:latin typeface="Times New Roman" pitchFamily="18" charset="0"/>
                    <a:cs typeface="Times New Roman" pitchFamily="18" charset="0"/>
                  </a:rPr>
                  <a:t>R</a:t>
                </a:r>
                <a:r>
                  <a:rPr lang="en-US" sz="2400" dirty="0" smtClean="0"/>
                  <a:t/>
                </a:r>
                <a:r>
                  <a:rPr lang="en-US" sz="2400" dirty="0"/>
                  <a:t>! w ∈ {a, b}* } by final state.</a:t>
                </a:r>
              </a:p>
              <a:p>
                <a:pPr marL="0" indent="0" algn="just">
                  <a:buNone/>
                </a:pPr>
                <a:r>
                  <a:rPr lang="en-US" sz="2400" dirty="0">
                    <a:solidFill>
                      <a:srgbClr val="FF0000"/>
                    </a:solidFill>
                  </a:rPr>
                  <a:t>Solution: </a:t>
                </a:r>
                <a:endParaRPr lang="en-US" sz="2400" dirty="0" smtClean="0">
                  <a:solidFill>
                    <a:srgbClr val="FF0000"/>
                  </a:solidFill>
                </a:endParaRPr>
              </a:p>
              <a:p>
                <a:pPr marL="0" indent="0" algn="just">
                  <a:buNone/>
                </a:pPr>
                <a:r>
                  <a:rPr lang="en-US" sz="2400" dirty="0" smtClean="0"/>
                  <a:t>This question is similar to previous question. </a:t>
                </a:r>
              </a:p>
              <a:p>
                <a:pPr marL="0" indent="0" algn="just">
                  <a:buNone/>
                </a:pPr>
                <a:r>
                  <a:rPr lang="en-US" sz="2400" dirty="0"/>
                  <a:t>Some strings belong in to this set are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>
                        <a:solidFill>
                          <a:prstClr val="black"/>
                        </a:solidFill>
                        <a:latin typeface="Cambria Math"/>
                      </a:rPr>
                      <m:t>ϵ</m:t>
                    </m:r>
                  </m:oMath>
                </a14:m>
                <a:r>
                  <a:rPr lang="en-US" sz="2400" dirty="0" smtClean="0"/>
                  <a:t>, </a:t>
                </a:r>
                <a:r>
                  <a:rPr lang="en-US" sz="2400" dirty="0" err="1" smtClean="0"/>
                  <a:t>aa</a:t>
                </a:r>
                <a:r>
                  <a:rPr lang="en-US" sz="2400" dirty="0"/>
                  <a:t>, </a:t>
                </a:r>
                <a:r>
                  <a:rPr lang="en-US" sz="2400" dirty="0" smtClean="0"/>
                  <a:t>bb</a:t>
                </a:r>
                <a:r>
                  <a:rPr lang="en-US" sz="2400" dirty="0"/>
                  <a:t>, </a:t>
                </a:r>
                <a:r>
                  <a:rPr lang="en-US" sz="2400" dirty="0" err="1" smtClean="0"/>
                  <a:t>abba</a:t>
                </a:r>
                <a:r>
                  <a:rPr lang="en-US" sz="2400" dirty="0"/>
                  <a:t>, </a:t>
                </a:r>
                <a:r>
                  <a:rPr lang="en-US" sz="2400" dirty="0" err="1" smtClean="0"/>
                  <a:t>baab</a:t>
                </a:r>
                <a:r>
                  <a:rPr lang="en-US" sz="2400" dirty="0" smtClean="0"/>
                  <a:t>, </a:t>
                </a:r>
                <a:r>
                  <a:rPr lang="en-US" sz="2400" dirty="0" err="1" smtClean="0"/>
                  <a:t>abbbba</a:t>
                </a:r>
                <a:r>
                  <a:rPr lang="en-US" sz="2400" dirty="0" smtClean="0"/>
                  <a:t>, </a:t>
                </a:r>
                <a:r>
                  <a:rPr lang="en-US" sz="2400" dirty="0" err="1" smtClean="0"/>
                  <a:t>bbaabb</a:t>
                </a:r>
                <a:r>
                  <a:rPr lang="en-US" sz="2400" dirty="0" smtClean="0"/>
                  <a:t/>
                </a:r>
                <a:r>
                  <a:rPr lang="en-US" sz="2400" dirty="0"/>
                  <a:t>etc. </a:t>
                </a:r>
                <a:endParaRPr lang="en-US" sz="2400" dirty="0" smtClean="0"/>
              </a:p>
              <a:p>
                <a:pPr marL="0" indent="0" algn="just">
                  <a:buNone/>
                </a:pPr>
                <a:r>
                  <a:rPr lang="en-US" sz="2400" dirty="0" smtClean="0"/>
                  <a:t>The concept of making PDA of this language is same as </a:t>
                </a:r>
                <a:r>
                  <a:rPr lang="en-US" sz="2400" dirty="0"/>
                  <a:t>previous </a:t>
                </a:r>
                <a:r>
                  <a:rPr lang="en-US" sz="2400" dirty="0" smtClean="0"/>
                  <a:t>question. But in this question, to find mid point of string is difficult. </a:t>
                </a:r>
              </a:p>
              <a:p>
                <a:pPr marL="0" indent="0" algn="just">
                  <a:buNone/>
                </a:pPr>
                <a:r>
                  <a:rPr lang="en-US" sz="2400" dirty="0" smtClean="0">
                    <a:solidFill>
                      <a:srgbClr val="FF0000"/>
                    </a:solidFill>
                  </a:rPr>
                  <a:t>Procedure: </a:t>
                </a:r>
                <a:r>
                  <a:rPr lang="en-US" sz="2400" dirty="0" smtClean="0"/>
                  <a:t>In this question, there will be two moves at the same configuration. </a:t>
                </a:r>
              </a:p>
              <a:p>
                <a:pPr marL="0" indent="0" algn="just">
                  <a:buNone/>
                </a:pPr>
                <a:r>
                  <a:rPr lang="en-US" sz="2400" dirty="0" smtClean="0"/>
                  <a:t>When current input symbol is a and top symbol is A</a:t>
                </a:r>
                <a:r>
                  <a:rPr lang="en-US" sz="2400" dirty="0"/>
                  <a:t/>
                </a:r>
                <a:r>
                  <a:rPr lang="en-US" sz="2400" dirty="0" smtClean="0"/>
                  <a:t>or </a:t>
                </a:r>
                <a:r>
                  <a:rPr lang="en-US" sz="2400" dirty="0"/>
                  <a:t>current input symbol is </a:t>
                </a:r>
                <a:r>
                  <a:rPr lang="en-US" sz="2400" dirty="0" smtClean="0"/>
                  <a:t>band </a:t>
                </a:r>
                <a:r>
                  <a:rPr lang="en-US" sz="2400" dirty="0"/>
                  <a:t>top symbol is </a:t>
                </a:r>
                <a:r>
                  <a:rPr lang="en-US" sz="2400" dirty="0" smtClean="0"/>
                  <a:t>B, then PDA will take one of the following moves:-</a:t>
                </a:r>
              </a:p>
              <a:p>
                <a:pPr marL="457200" indent="-457200" algn="just">
                  <a:buClr>
                    <a:srgbClr val="FF0000"/>
                  </a:buClr>
                  <a:buFont typeface="+mj-lt"/>
                  <a:buAutoNum type="arabicParenR"/>
                </a:pPr>
                <a:r>
                  <a:rPr lang="en-US" sz="2400" dirty="0" smtClean="0"/>
                  <a:t>In the first move, corresponding stack symbol will be pushed(A or B) and state will not change.</a:t>
                </a:r>
              </a:p>
              <a:p>
                <a:pPr marL="457200" indent="-457200" algn="just">
                  <a:buClr>
                    <a:srgbClr val="FF0000"/>
                  </a:buClr>
                  <a:buFont typeface="+mj-lt"/>
                  <a:buAutoNum type="arabicParenR"/>
                </a:pPr>
                <a:r>
                  <a:rPr lang="en-US" sz="2400" dirty="0" smtClean="0"/>
                  <a:t>In </a:t>
                </a:r>
                <a:r>
                  <a:rPr lang="en-US" sz="2400" dirty="0"/>
                  <a:t>the </a:t>
                </a:r>
                <a:r>
                  <a:rPr lang="en-US" sz="2400" dirty="0" smtClean="0"/>
                  <a:t>second </a:t>
                </a:r>
                <a:r>
                  <a:rPr lang="en-US" sz="2400" dirty="0"/>
                  <a:t>move</a:t>
                </a:r>
                <a:r>
                  <a:rPr lang="en-US" sz="2400" dirty="0" smtClean="0"/>
                  <a:t>, top symbol of stack will be popped and the state will also be changed.</a:t>
                </a:r>
                <a:endParaRPr lang="en-US" sz="2400" dirty="0"/>
              </a:p>
              <a:p>
                <a:pPr marL="0" indent="0" algn="just">
                  <a:buNone/>
                </a:pPr>
                <a:endParaRPr lang="en-US" sz="2400" dirty="0"/>
              </a:p>
              <a:p>
                <a:pPr marL="0" indent="0" algn="just">
                  <a:buNone/>
                </a:pPr>
                <a:endParaRPr lang="en-US" sz="2400" dirty="0" smtClean="0">
                  <a:solidFill>
                    <a:srgbClr val="FF0000"/>
                  </a:solidFill>
                </a:endParaRPr>
              </a:p>
              <a:p>
                <a:pPr marL="0" indent="0" algn="just">
                  <a:buNone/>
                </a:pPr>
                <a:endParaRPr lang="en-US" sz="2400" dirty="0">
                  <a:solidFill>
                    <a:srgbClr val="FF0000"/>
                  </a:solidFill>
                </a:endParaRP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29600" cy="5334000"/>
              </a:xfrm>
              <a:blipFill rotWithShape="1">
                <a:blip r:embed="rId2"/>
                <a:stretch>
                  <a:fillRect l="-889" t="-1371" r="-741" b="-19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="" xmlns:p14="http://schemas.microsoft.com/office/powerpoint/2010/main" val="1315317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382000" cy="762000"/>
          </a:xfrm>
        </p:spPr>
        <p:txBody>
          <a:bodyPr>
            <a:normAutofit fontScale="90000"/>
          </a:bodyPr>
          <a:lstStyle/>
          <a:p>
            <a:r>
              <a:rPr lang="en-US" u="sng" dirty="0">
                <a:solidFill>
                  <a:srgbClr val="FF0000"/>
                </a:solidFill>
              </a:rPr>
              <a:t>Ex. </a:t>
            </a:r>
            <a:r>
              <a:rPr lang="en-US" u="sng" dirty="0"/>
              <a:t>L={ </a:t>
            </a:r>
            <a:r>
              <a:rPr lang="en-US" u="sng" dirty="0" err="1" smtClean="0">
                <a:latin typeface="Times New Roman" pitchFamily="18" charset="0"/>
                <a:cs typeface="Times New Roman" pitchFamily="18" charset="0"/>
              </a:rPr>
              <a:t>ww</a:t>
            </a:r>
            <a:r>
              <a:rPr lang="en-US" u="sng" baseline="30000" dirty="0" err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u="sng" dirty="0" smtClean="0"/>
              <a:t> </a:t>
            </a:r>
            <a:r>
              <a:rPr lang="en-US" u="sng" dirty="0"/>
              <a:t>! w ∈ {a, b}* } continue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/>
          <a:lstStyle/>
          <a:p>
            <a:r>
              <a:rPr lang="en-US" dirty="0"/>
              <a:t>Therefor e the PDA corresponding to above language is constructed as following:-  </a:t>
            </a:r>
          </a:p>
          <a:p>
            <a:endParaRPr lang="en-US" dirty="0"/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4" name="Content Placeholder 3"/>
              <p:cNvSpPr txBox="1">
                <a:spLocks/>
              </p:cNvSpPr>
              <p:nvPr/>
            </p:nvSpPr>
            <p:spPr>
              <a:xfrm>
                <a:off x="457200" y="2362200"/>
                <a:ext cx="8229600" cy="42672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274320" indent="-274320" algn="l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SzPct val="95000"/>
                  <a:buFont typeface="Wingdings 2"/>
                  <a:buChar char=""/>
                  <a:defRPr kumimoji="0" sz="26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246888" algn="l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Wingdings 2"/>
                  <a:buChar char=""/>
                  <a:defRPr kumimoji="0"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-246888" algn="l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/>
                  <a:buChar char=""/>
                  <a:defRPr kumimoji="0"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188720" indent="-210312" algn="l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SzPct val="65000"/>
                  <a:buFont typeface="Wingdings 2"/>
                  <a:buChar char=""/>
                  <a:defRPr kumimoji="0"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463040" indent="-210312" algn="l" rtl="0" eaLnBrk="1" latinLnBrk="0" hangingPunct="1">
                  <a:spcBef>
                    <a:spcPct val="20000"/>
                  </a:spcBef>
                  <a:buClr>
                    <a:schemeClr val="accent4"/>
                  </a:buClr>
                  <a:buSzPct val="65000"/>
                  <a:buFont typeface="Wingdings 2"/>
                  <a:buChar char=""/>
                  <a:defRPr kumimoji="0"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1737360" indent="-210312" algn="l" rtl="0" eaLnBrk="1" latinLnBrk="0" hangingPunct="1">
                  <a:spcBef>
                    <a:spcPct val="20000"/>
                  </a:spcBef>
                  <a:buClr>
                    <a:schemeClr val="accent5"/>
                  </a:buClr>
                  <a:buSzPct val="80000"/>
                  <a:buFont typeface="Wingdings 2"/>
                  <a:buChar char=""/>
                  <a:defRPr kumimoji="0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1920240" indent="-182880" algn="l" rtl="0" eaLnBrk="1" latinLnBrk="0" hangingPunct="1">
                  <a:spcBef>
                    <a:spcPct val="20000"/>
                  </a:spcBef>
                  <a:buClr>
                    <a:schemeClr val="accent6"/>
                  </a:buClr>
                  <a:buSzPct val="80000"/>
                  <a:buFont typeface="Wingdings 2"/>
                  <a:buChar char=""/>
                  <a:defRPr kumimoji="0" sz="1600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2194560" indent="-182880" algn="l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Char char="•"/>
                  <a:defRPr kumimoji="0" sz="16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2468880" indent="-182880" algn="l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Tx/>
                  <a:buChar char="•"/>
                  <a:defRPr kumimoji="0" sz="1400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Clr>
                    <a:srgbClr val="0BD0D9"/>
                  </a:buClr>
                  <a:buNone/>
                </a:pPr>
                <a:r>
                  <a:rPr lang="en-US" dirty="0" smtClean="0">
                    <a:solidFill>
                      <a:prstClr val="black"/>
                    </a:solidFill>
                  </a:rPr>
                  <a:t>M = ({q</a:t>
                </a:r>
                <a:r>
                  <a:rPr lang="en-US" baseline="-25000" dirty="0">
                    <a:solidFill>
                      <a:prstClr val="black"/>
                    </a:solidFill>
                  </a:rPr>
                  <a:t>0, </a:t>
                </a:r>
                <a:r>
                  <a:rPr lang="en-US" dirty="0">
                    <a:solidFill>
                      <a:prstClr val="black"/>
                    </a:solidFill>
                  </a:rPr>
                  <a:t>q</a:t>
                </a:r>
                <a:r>
                  <a:rPr lang="en-US" baseline="-250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baseline="-25000" dirty="0">
                    <a:solidFill>
                      <a:prstClr val="black"/>
                    </a:solidFill>
                  </a:rPr>
                  <a:t>,</a:t>
                </a:r>
                <a:r>
                  <a:rPr lang="en-US" dirty="0">
                    <a:solidFill>
                      <a:prstClr val="black"/>
                    </a:solidFill>
                  </a:rPr>
                  <a:t> q</a:t>
                </a:r>
                <a:r>
                  <a:rPr lang="en-US" baseline="-250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2</a:t>
                </a:r>
                <a:r>
                  <a:rPr lang="en-US" dirty="0">
                    <a:solidFill>
                      <a:prstClr val="black"/>
                    </a:solidFill>
                  </a:rPr>
                  <a:t> }, 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{</a:t>
                </a:r>
                <a:r>
                  <a:rPr lang="en-US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a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, </a:t>
                </a:r>
                <a:r>
                  <a:rPr lang="en-US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b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}, </a:t>
                </a:r>
                <a:r>
                  <a:rPr lang="en-US" dirty="0">
                    <a:solidFill>
                      <a:prstClr val="black"/>
                    </a:solidFill>
                  </a:rPr>
                  <a:t>{A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, B, </a:t>
                </a:r>
                <a:r>
                  <a:rPr lang="en-US" dirty="0">
                    <a:solidFill>
                      <a:prstClr val="black"/>
                    </a:solidFill>
                  </a:rPr>
                  <a:t>Z</a:t>
                </a:r>
                <a:r>
                  <a:rPr lang="en-US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dirty="0">
                    <a:solidFill>
                      <a:prstClr val="black"/>
                    </a:solidFill>
                  </a:rPr>
                  <a:t> }, </a:t>
                </a:r>
                <a:r>
                  <a:rPr lang="el-GR" dirty="0">
                    <a:solidFill>
                      <a:prstClr val="black"/>
                    </a:solidFill>
                  </a:rPr>
                  <a:t>δ</a:t>
                </a:r>
                <a:r>
                  <a:rPr lang="en-US" dirty="0">
                    <a:solidFill>
                      <a:prstClr val="black"/>
                    </a:solidFill>
                  </a:rPr>
                  <a:t>, q</a:t>
                </a:r>
                <a:r>
                  <a:rPr lang="en-US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dirty="0">
                    <a:solidFill>
                      <a:prstClr val="black"/>
                    </a:solidFill>
                  </a:rPr>
                  <a:t>,</a:t>
                </a:r>
                <a:r>
                  <a:rPr lang="en-US" baseline="-25000" dirty="0">
                    <a:solidFill>
                      <a:prstClr val="black"/>
                    </a:solidFill>
                  </a:rPr>
                  <a:t/>
                </a:r>
                <a:r>
                  <a:rPr lang="en-US" dirty="0">
                    <a:solidFill>
                      <a:prstClr val="black"/>
                    </a:solidFill>
                  </a:rPr>
                  <a:t>Z</a:t>
                </a:r>
                <a:r>
                  <a:rPr lang="en-US" baseline="-25000" dirty="0">
                    <a:solidFill>
                      <a:prstClr val="black"/>
                    </a:solidFill>
                  </a:rPr>
                  <a:t>0,  </a:t>
                </a:r>
                <a:r>
                  <a:rPr lang="en-US" dirty="0">
                    <a:solidFill>
                      <a:prstClr val="black"/>
                    </a:solidFill>
                  </a:rPr>
                  <a:t>{q</a:t>
                </a:r>
                <a:r>
                  <a:rPr lang="en-US" baseline="-250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2</a:t>
                </a:r>
                <a:r>
                  <a:rPr lang="en-US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})</a:t>
                </a:r>
              </a:p>
              <a:p>
                <a:pPr marL="0" indent="0">
                  <a:buClr>
                    <a:srgbClr val="0BD0D9"/>
                  </a:buClr>
                  <a:buNone/>
                </a:pPr>
                <a:r>
                  <a:rPr lang="el-GR" dirty="0">
                    <a:solidFill>
                      <a:prstClr val="black"/>
                    </a:solidFill>
                  </a:rPr>
                  <a:t>δ</a:t>
                </a:r>
                <a:r>
                  <a:rPr lang="en-US" dirty="0">
                    <a:solidFill>
                      <a:prstClr val="black"/>
                    </a:solidFill>
                  </a:rPr>
                  <a:t> is defined as following:- </a:t>
                </a:r>
              </a:p>
              <a:p>
                <a:pPr marL="0" indent="0">
                  <a:buClr>
                    <a:srgbClr val="0BD0D9"/>
                  </a:buClr>
                  <a:buNone/>
                </a:pPr>
                <a:r>
                  <a:rPr lang="el-GR" dirty="0" smtClean="0">
                    <a:solidFill>
                      <a:prstClr val="black"/>
                    </a:solidFill>
                  </a:rPr>
                  <a:t>δ</a:t>
                </a:r>
                <a:r>
                  <a:rPr lang="en-US" dirty="0">
                    <a:solidFill>
                      <a:prstClr val="black"/>
                    </a:solidFill>
                  </a:rPr>
                  <a:t>(q</a:t>
                </a:r>
                <a:r>
                  <a:rPr lang="en-US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dirty="0">
                    <a:solidFill>
                      <a:prstClr val="black"/>
                    </a:solidFill>
                  </a:rPr>
                  <a:t>, </a:t>
                </a:r>
                <a:r>
                  <a:rPr lang="en-US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a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, </a:t>
                </a:r>
                <a:r>
                  <a:rPr lang="en-US" dirty="0">
                    <a:solidFill>
                      <a:prstClr val="black"/>
                    </a:solidFill>
                  </a:rPr>
                  <a:t>Z</a:t>
                </a:r>
                <a:r>
                  <a:rPr lang="en-US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dirty="0">
                    <a:solidFill>
                      <a:prstClr val="black"/>
                    </a:solidFill>
                  </a:rPr>
                  <a:t>) = {(q</a:t>
                </a:r>
                <a:r>
                  <a:rPr lang="en-US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dirty="0">
                    <a:solidFill>
                      <a:prstClr val="black"/>
                    </a:solidFill>
                  </a:rPr>
                  <a:t>, AZ</a:t>
                </a:r>
                <a:r>
                  <a:rPr lang="en-US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dirty="0">
                    <a:solidFill>
                      <a:prstClr val="black"/>
                    </a:solidFill>
                  </a:rPr>
                  <a:t> )}		</a:t>
                </a:r>
                <a:r>
                  <a:rPr lang="el-GR" dirty="0" smtClean="0">
                    <a:solidFill>
                      <a:prstClr val="black"/>
                    </a:solidFill>
                  </a:rPr>
                  <a:t>δ</a:t>
                </a:r>
                <a:r>
                  <a:rPr lang="en-US" dirty="0">
                    <a:solidFill>
                      <a:prstClr val="black"/>
                    </a:solidFill>
                  </a:rPr>
                  <a:t>(q</a:t>
                </a:r>
                <a:r>
                  <a:rPr lang="en-US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dirty="0">
                    <a:solidFill>
                      <a:prstClr val="black"/>
                    </a:solidFill>
                  </a:rPr>
                  <a:t>, </a:t>
                </a:r>
                <a:r>
                  <a:rPr lang="en-US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b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, </a:t>
                </a:r>
                <a:r>
                  <a:rPr lang="en-US" dirty="0">
                    <a:solidFill>
                      <a:prstClr val="black"/>
                    </a:solidFill>
                  </a:rPr>
                  <a:t>Z</a:t>
                </a:r>
                <a:r>
                  <a:rPr lang="en-US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dirty="0">
                    <a:solidFill>
                      <a:prstClr val="black"/>
                    </a:solidFill>
                  </a:rPr>
                  <a:t>) = {(q</a:t>
                </a:r>
                <a:r>
                  <a:rPr lang="en-US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dirty="0">
                    <a:solidFill>
                      <a:prstClr val="black"/>
                    </a:solidFill>
                  </a:rPr>
                  <a:t>, 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BZ</a:t>
                </a:r>
                <a:r>
                  <a:rPr lang="en-US" baseline="-25000" dirty="0" smtClean="0">
                    <a:solidFill>
                      <a:prstClr val="black"/>
                    </a:solidFill>
                  </a:rPr>
                  <a:t>0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 )}</a:t>
                </a:r>
                <a:r>
                  <a:rPr lang="el-GR" dirty="0">
                    <a:solidFill>
                      <a:prstClr val="black"/>
                    </a:solidFill>
                  </a:rPr>
                  <a:t> δ</a:t>
                </a:r>
                <a:r>
                  <a:rPr lang="en-US" dirty="0">
                    <a:solidFill>
                      <a:prstClr val="black"/>
                    </a:solidFill>
                  </a:rPr>
                  <a:t>(q</a:t>
                </a:r>
                <a:r>
                  <a:rPr lang="en-US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dirty="0">
                    <a:solidFill>
                      <a:prstClr val="black"/>
                    </a:solidFill>
                  </a:rPr>
                  <a:t>, </a:t>
                </a:r>
                <a:r>
                  <a:rPr lang="en-US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a</a:t>
                </a:r>
                <a:r>
                  <a:rPr lang="en-US" dirty="0">
                    <a:solidFill>
                      <a:prstClr val="black"/>
                    </a:solidFill>
                  </a:rPr>
                  <a:t>, A) = {(q</a:t>
                </a:r>
                <a:r>
                  <a:rPr lang="en-US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dirty="0">
                    <a:solidFill>
                      <a:prstClr val="black"/>
                    </a:solidFill>
                  </a:rPr>
                  <a:t>, AA 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),</a:t>
                </a:r>
                <a:r>
                  <a:rPr lang="en-US" sz="2400" dirty="0">
                    <a:solidFill>
                      <a:prstClr val="black"/>
                    </a:solidFill>
                  </a:rPr>
                  <a:t> (q</a:t>
                </a:r>
                <a:r>
                  <a:rPr lang="en-US" sz="2400" baseline="-250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sz="2400" dirty="0">
                    <a:solidFill>
                      <a:prstClr val="black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>
                        <a:solidFill>
                          <a:prstClr val="black"/>
                        </a:solidFill>
                        <a:latin typeface="Cambria Math"/>
                      </a:rPr>
                      <m:t>ϵ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</a:rPr>
                  <a:t/>
                </a:r>
                <a:r>
                  <a:rPr lang="en-US" sz="2400" dirty="0" smtClean="0">
                    <a:solidFill>
                      <a:prstClr val="black"/>
                    </a:solidFill>
                  </a:rPr>
                  <a:t>)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}	</a:t>
                </a:r>
                <a:r>
                  <a:rPr lang="el-GR" dirty="0">
                    <a:solidFill>
                      <a:prstClr val="black"/>
                    </a:solidFill>
                  </a:rPr>
                  <a:t> δ</a:t>
                </a:r>
                <a:r>
                  <a:rPr lang="en-US" dirty="0">
                    <a:solidFill>
                      <a:prstClr val="black"/>
                    </a:solidFill>
                  </a:rPr>
                  <a:t>(q</a:t>
                </a:r>
                <a:r>
                  <a:rPr lang="en-US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dirty="0">
                    <a:solidFill>
                      <a:prstClr val="black"/>
                    </a:solidFill>
                  </a:rPr>
                  <a:t>, </a:t>
                </a:r>
                <a:r>
                  <a:rPr lang="en-US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a</a:t>
                </a:r>
                <a:r>
                  <a:rPr lang="en-US" dirty="0">
                    <a:solidFill>
                      <a:prstClr val="black"/>
                    </a:solidFill>
                  </a:rPr>
                  <a:t>, B) = {(q</a:t>
                </a:r>
                <a:r>
                  <a:rPr lang="en-US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dirty="0">
                    <a:solidFill>
                      <a:prstClr val="black"/>
                    </a:solidFill>
                  </a:rPr>
                  <a:t>, AB )}</a:t>
                </a:r>
                <a:endParaRPr lang="en-US" dirty="0" smtClean="0">
                  <a:solidFill>
                    <a:prstClr val="black"/>
                  </a:solidFill>
                </a:endParaRPr>
              </a:p>
              <a:p>
                <a:pPr marL="0" indent="0">
                  <a:buClr>
                    <a:srgbClr val="0BD0D9"/>
                  </a:buClr>
                  <a:buNone/>
                </a:pPr>
                <a:r>
                  <a:rPr lang="el-GR" dirty="0" smtClean="0">
                    <a:solidFill>
                      <a:prstClr val="black"/>
                    </a:solidFill>
                  </a:rPr>
                  <a:t>δ</a:t>
                </a:r>
                <a:r>
                  <a:rPr lang="en-US" dirty="0">
                    <a:solidFill>
                      <a:prstClr val="black"/>
                    </a:solidFill>
                  </a:rPr>
                  <a:t>(q</a:t>
                </a:r>
                <a:r>
                  <a:rPr lang="en-US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dirty="0">
                    <a:solidFill>
                      <a:prstClr val="black"/>
                    </a:solidFill>
                  </a:rPr>
                  <a:t>, </a:t>
                </a:r>
                <a:r>
                  <a:rPr lang="en-US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b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, B) </a:t>
                </a:r>
                <a:r>
                  <a:rPr lang="en-US" dirty="0">
                    <a:solidFill>
                      <a:prstClr val="black"/>
                    </a:solidFill>
                  </a:rPr>
                  <a:t>= {(q</a:t>
                </a:r>
                <a:r>
                  <a:rPr lang="en-US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dirty="0">
                    <a:solidFill>
                      <a:prstClr val="black"/>
                    </a:solidFill>
                  </a:rPr>
                  <a:t>, 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BB ),</a:t>
                </a:r>
                <a:r>
                  <a:rPr lang="en-US" sz="2400" dirty="0">
                    <a:solidFill>
                      <a:prstClr val="black"/>
                    </a:solidFill>
                  </a:rPr>
                  <a:t> (q</a:t>
                </a:r>
                <a:r>
                  <a:rPr lang="en-US" sz="2400" baseline="-250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sz="2400" dirty="0">
                    <a:solidFill>
                      <a:prstClr val="black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>
                        <a:solidFill>
                          <a:prstClr val="black"/>
                        </a:solidFill>
                        <a:latin typeface="Cambria Math"/>
                      </a:rPr>
                      <m:t>ϵ</m:t>
                    </m:r>
                    <m:r>
                      <a:rPr lang="en-US" sz="2400" b="0" i="0" smtClean="0">
                        <a:solidFill>
                          <a:prstClr val="black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 smtClean="0">
                    <a:solidFill>
                      <a:prstClr val="black"/>
                    </a:solidFill>
                  </a:rPr>
                  <a:t>)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}</a:t>
                </a:r>
                <a:r>
                  <a:rPr lang="el-GR" dirty="0">
                    <a:solidFill>
                      <a:prstClr val="black"/>
                    </a:solidFill>
                  </a:rPr>
                  <a:t/>
                </a:r>
                <a:r>
                  <a:rPr lang="en-US" dirty="0" smtClean="0">
                    <a:solidFill>
                      <a:prstClr val="black"/>
                    </a:solidFill>
                  </a:rPr>
                  <a:t/>
                </a:r>
                <a:r>
                  <a:rPr lang="el-GR" dirty="0" smtClean="0">
                    <a:solidFill>
                      <a:prstClr val="black"/>
                    </a:solidFill>
                  </a:rPr>
                  <a:t>δ</a:t>
                </a:r>
                <a:r>
                  <a:rPr lang="en-US" dirty="0">
                    <a:solidFill>
                      <a:prstClr val="black"/>
                    </a:solidFill>
                  </a:rPr>
                  <a:t>(q</a:t>
                </a:r>
                <a:r>
                  <a:rPr lang="en-US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dirty="0">
                    <a:solidFill>
                      <a:prstClr val="black"/>
                    </a:solidFill>
                  </a:rPr>
                  <a:t>, </a:t>
                </a:r>
                <a:r>
                  <a:rPr lang="en-US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b</a:t>
                </a:r>
                <a:r>
                  <a:rPr lang="en-US" dirty="0">
                    <a:solidFill>
                      <a:prstClr val="black"/>
                    </a:solidFill>
                  </a:rPr>
                  <a:t>, A) = {(q</a:t>
                </a:r>
                <a:r>
                  <a:rPr lang="en-US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dirty="0">
                    <a:solidFill>
                      <a:prstClr val="black"/>
                    </a:solidFill>
                  </a:rPr>
                  <a:t>, BA )}</a:t>
                </a:r>
              </a:p>
              <a:p>
                <a:pPr marL="0" indent="0">
                  <a:buClr>
                    <a:srgbClr val="0BD0D9"/>
                  </a:buClr>
                  <a:buNone/>
                </a:pPr>
                <a:r>
                  <a:rPr lang="el-GR" dirty="0" smtClean="0">
                    <a:solidFill>
                      <a:prstClr val="black"/>
                    </a:solidFill>
                  </a:rPr>
                  <a:t>δ</a:t>
                </a:r>
                <a:r>
                  <a:rPr lang="en-US" dirty="0">
                    <a:solidFill>
                      <a:prstClr val="black"/>
                    </a:solidFill>
                  </a:rPr>
                  <a:t>(q</a:t>
                </a:r>
                <a:r>
                  <a:rPr lang="en-US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dirty="0">
                    <a:solidFill>
                      <a:prstClr val="black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>
                        <a:solidFill>
                          <a:prstClr val="black"/>
                        </a:solidFill>
                        <a:latin typeface="Cambria Math"/>
                      </a:rPr>
                      <m:t>ϵ</m:t>
                    </m:r>
                  </m:oMath>
                </a14:m>
                <a:r>
                  <a:rPr lang="en-US" dirty="0" smtClean="0">
                    <a:solidFill>
                      <a:prstClr val="black"/>
                    </a:solidFill>
                  </a:rPr>
                  <a:t>, </a:t>
                </a:r>
                <a:r>
                  <a:rPr lang="en-US" dirty="0">
                    <a:solidFill>
                      <a:prstClr val="black"/>
                    </a:solidFill>
                  </a:rPr>
                  <a:t>Z</a:t>
                </a:r>
                <a:r>
                  <a:rPr lang="en-US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dirty="0">
                    <a:solidFill>
                      <a:prstClr val="black"/>
                    </a:solidFill>
                  </a:rPr>
                  <a:t>) = {(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q</a:t>
                </a:r>
                <a:r>
                  <a:rPr lang="en-US" baseline="-25000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, Z</a:t>
                </a:r>
                <a:r>
                  <a:rPr lang="en-US" baseline="-25000" dirty="0" smtClean="0">
                    <a:solidFill>
                      <a:prstClr val="black"/>
                    </a:solidFill>
                  </a:rPr>
                  <a:t>0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 )}</a:t>
                </a:r>
                <a:r>
                  <a:rPr lang="el-GR" dirty="0">
                    <a:solidFill>
                      <a:prstClr val="black"/>
                    </a:solidFill>
                  </a:rPr>
                  <a:t/>
                </a:r>
                <a:r>
                  <a:rPr lang="en-US" dirty="0" smtClean="0">
                    <a:solidFill>
                      <a:prstClr val="black"/>
                    </a:solidFill>
                  </a:rPr>
                  <a:t/>
                </a:r>
                <a:r>
                  <a:rPr lang="el-GR" sz="2800" dirty="0" smtClean="0">
                    <a:solidFill>
                      <a:prstClr val="black"/>
                    </a:solidFill>
                  </a:rPr>
                  <a:t>δ</a:t>
                </a:r>
                <a:r>
                  <a:rPr lang="en-US" sz="2800" dirty="0">
                    <a:solidFill>
                      <a:prstClr val="black"/>
                    </a:solidFill>
                  </a:rPr>
                  <a:t>(q</a:t>
                </a:r>
                <a:r>
                  <a:rPr lang="en-US" sz="2800" baseline="-250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sz="2800" dirty="0">
                    <a:solidFill>
                      <a:prstClr val="black"/>
                    </a:solidFill>
                  </a:rPr>
                  <a:t>, </a:t>
                </a:r>
                <a:r>
                  <a:rPr lang="en-US" sz="2800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a</a:t>
                </a:r>
                <a:r>
                  <a:rPr lang="en-US" sz="2800" dirty="0" smtClean="0">
                    <a:solidFill>
                      <a:prstClr val="black"/>
                    </a:solidFill>
                  </a:rPr>
                  <a:t>, </a:t>
                </a:r>
                <a:r>
                  <a:rPr lang="en-US" sz="2800" dirty="0">
                    <a:solidFill>
                      <a:prstClr val="black"/>
                    </a:solidFill>
                  </a:rPr>
                  <a:t>A) = {(q</a:t>
                </a:r>
                <a:r>
                  <a:rPr lang="en-US" sz="2800" baseline="-250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sz="2800" dirty="0">
                    <a:solidFill>
                      <a:prstClr val="black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800" i="1">
                        <a:solidFill>
                          <a:prstClr val="black"/>
                        </a:solidFill>
                        <a:latin typeface="Cambria Math"/>
                      </a:rPr>
                      <m:t>ϵ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</a:rPr>
                  <a:t> )}</a:t>
                </a:r>
                <a:r>
                  <a:rPr lang="el-GR" sz="2800" dirty="0">
                    <a:solidFill>
                      <a:prstClr val="black"/>
                    </a:solidFill>
                  </a:rPr>
                  <a:t/>
                </a:r>
                <a:r>
                  <a:rPr lang="el-GR" sz="2800" dirty="0" smtClean="0">
                    <a:solidFill>
                      <a:prstClr val="black"/>
                    </a:solidFill>
                  </a:rPr>
                  <a:t>δ</a:t>
                </a:r>
                <a:r>
                  <a:rPr lang="en-US" sz="2800" dirty="0">
                    <a:solidFill>
                      <a:prstClr val="black"/>
                    </a:solidFill>
                  </a:rPr>
                  <a:t>(q</a:t>
                </a:r>
                <a:r>
                  <a:rPr lang="en-US" sz="2800" baseline="-250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sz="2800" dirty="0">
                    <a:solidFill>
                      <a:prstClr val="black"/>
                    </a:solidFill>
                  </a:rPr>
                  <a:t>, </a:t>
                </a:r>
                <a:r>
                  <a:rPr lang="en-US" sz="2800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b</a:t>
                </a:r>
                <a:r>
                  <a:rPr lang="en-US" sz="2800" dirty="0" smtClean="0">
                    <a:solidFill>
                      <a:prstClr val="black"/>
                    </a:solidFill>
                  </a:rPr>
                  <a:t>, B) </a:t>
                </a:r>
                <a:r>
                  <a:rPr lang="en-US" sz="2800" dirty="0">
                    <a:solidFill>
                      <a:prstClr val="black"/>
                    </a:solidFill>
                  </a:rPr>
                  <a:t>= {(q</a:t>
                </a:r>
                <a:r>
                  <a:rPr lang="en-US" sz="2800" baseline="-250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sz="2800" dirty="0">
                    <a:solidFill>
                      <a:prstClr val="black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800" i="1">
                        <a:solidFill>
                          <a:prstClr val="black"/>
                        </a:solidFill>
                        <a:latin typeface="Cambria Math"/>
                      </a:rPr>
                      <m:t>ϵ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</a:rPr>
                  <a:t/>
                </a:r>
                <a:r>
                  <a:rPr lang="en-US" sz="2800" dirty="0" smtClean="0">
                    <a:solidFill>
                      <a:prstClr val="black"/>
                    </a:solidFill>
                  </a:rPr>
                  <a:t>)}		 </a:t>
                </a:r>
                <a:r>
                  <a:rPr lang="el-GR" sz="2800" dirty="0" smtClean="0">
                    <a:solidFill>
                      <a:prstClr val="black"/>
                    </a:solidFill>
                  </a:rPr>
                  <a:t>δ</a:t>
                </a:r>
                <a:r>
                  <a:rPr lang="en-US" sz="2800" dirty="0">
                    <a:solidFill>
                      <a:prstClr val="black"/>
                    </a:solidFill>
                  </a:rPr>
                  <a:t>(q</a:t>
                </a:r>
                <a:r>
                  <a:rPr lang="en-US" sz="2800" baseline="-250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sz="2800" dirty="0">
                    <a:solidFill>
                      <a:prstClr val="black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800" i="1">
                        <a:solidFill>
                          <a:prstClr val="black"/>
                        </a:solidFill>
                        <a:latin typeface="Cambria Math"/>
                      </a:rPr>
                      <m:t>ϵ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</a:rPr>
                  <a:t>, Z</a:t>
                </a:r>
                <a:r>
                  <a:rPr lang="en-US" sz="2800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sz="2800" dirty="0">
                    <a:solidFill>
                      <a:prstClr val="black"/>
                    </a:solidFill>
                  </a:rPr>
                  <a:t>) = {(q</a:t>
                </a:r>
                <a:r>
                  <a:rPr lang="en-US" sz="2800" baseline="-250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2</a:t>
                </a:r>
                <a:r>
                  <a:rPr lang="en-US" sz="2800" dirty="0">
                    <a:solidFill>
                      <a:prstClr val="black"/>
                    </a:solidFill>
                  </a:rPr>
                  <a:t>, Z</a:t>
                </a:r>
                <a:r>
                  <a:rPr lang="en-US" sz="2800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sz="2800" dirty="0">
                    <a:solidFill>
                      <a:prstClr val="black"/>
                    </a:solidFill>
                  </a:rPr>
                  <a:t>)}</a:t>
                </a:r>
              </a:p>
            </p:txBody>
          </p:sp>
        </mc:Choice>
        <mc:Fallback>
          <p:sp>
            <p:nvSpPr>
              <p:cNvPr id="4" name="Content Placeholder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362200"/>
                <a:ext cx="8229600" cy="4267200"/>
              </a:xfrm>
              <a:prstGeom prst="rect">
                <a:avLst/>
              </a:prstGeom>
              <a:blipFill rotWithShape="1">
                <a:blip r:embed="rId2"/>
                <a:stretch>
                  <a:fillRect l="-1329" r="-4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="" xmlns:p14="http://schemas.microsoft.com/office/powerpoint/2010/main" val="1905088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19912"/>
          </a:xfrm>
        </p:spPr>
        <p:txBody>
          <a:bodyPr>
            <a:normAutofit fontScale="90000"/>
          </a:bodyPr>
          <a:lstStyle/>
          <a:p>
            <a:r>
              <a:rPr lang="en-US" u="sng" dirty="0">
                <a:solidFill>
                  <a:srgbClr val="FF0000"/>
                </a:solidFill>
              </a:rPr>
              <a:t>Ex. </a:t>
            </a:r>
            <a:r>
              <a:rPr lang="en-US" u="sng" dirty="0"/>
              <a:t>L={ </a:t>
            </a:r>
            <a:r>
              <a:rPr lang="en-US" u="sng" dirty="0" err="1">
                <a:latin typeface="Times New Roman" pitchFamily="18" charset="0"/>
                <a:cs typeface="Times New Roman" pitchFamily="18" charset="0"/>
              </a:rPr>
              <a:t>ww</a:t>
            </a:r>
            <a:r>
              <a:rPr lang="en-US" u="sng" baseline="30000" dirty="0" err="1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u="sng" dirty="0"/>
              <a:t> ! w ∈ {a, b}* } continue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Transition diagram of PDA is the following:-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094018" y="3886200"/>
            <a:ext cx="838200" cy="838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q</a:t>
            </a:r>
            <a:r>
              <a:rPr lang="en-US" sz="2400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" name="Oval 5"/>
          <p:cNvSpPr/>
          <p:nvPr/>
        </p:nvSpPr>
        <p:spPr>
          <a:xfrm>
            <a:off x="1600200" y="3886200"/>
            <a:ext cx="838200" cy="838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q</a:t>
            </a:r>
            <a:r>
              <a:rPr lang="en-US" sz="2400" baseline="-25000" dirty="0" smtClean="0">
                <a:solidFill>
                  <a:schemeClr val="tx1"/>
                </a:solidFill>
              </a:rPr>
              <a:t>0</a:t>
            </a:r>
            <a:endParaRPr lang="en-US" sz="2400" baseline="-250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6591300" y="3886200"/>
            <a:ext cx="838200" cy="838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q</a:t>
            </a:r>
            <a:r>
              <a:rPr lang="en-US" sz="2400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8" name="Oval 7"/>
          <p:cNvSpPr/>
          <p:nvPr/>
        </p:nvSpPr>
        <p:spPr>
          <a:xfrm>
            <a:off x="6477000" y="3810000"/>
            <a:ext cx="1066800" cy="99060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6" idx="6"/>
            <a:endCxn id="5" idx="2"/>
          </p:cNvCxnSpPr>
          <p:nvPr/>
        </p:nvCxnSpPr>
        <p:spPr>
          <a:xfrm>
            <a:off x="2438400" y="4305300"/>
            <a:ext cx="165561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6"/>
            <a:endCxn id="8" idx="2"/>
          </p:cNvCxnSpPr>
          <p:nvPr/>
        </p:nvCxnSpPr>
        <p:spPr>
          <a:xfrm>
            <a:off x="4932218" y="4305300"/>
            <a:ext cx="1544782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6" idx="2"/>
          </p:cNvCxnSpPr>
          <p:nvPr/>
        </p:nvCxnSpPr>
        <p:spPr>
          <a:xfrm>
            <a:off x="990600" y="43053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urved Connector 11"/>
          <p:cNvCxnSpPr>
            <a:stCxn id="6" idx="1"/>
            <a:endCxn id="6" idx="0"/>
          </p:cNvCxnSpPr>
          <p:nvPr/>
        </p:nvCxnSpPr>
        <p:spPr>
          <a:xfrm rot="5400000" flipH="1" flipV="1">
            <a:off x="1809750" y="3799402"/>
            <a:ext cx="122752" cy="296348"/>
          </a:xfrm>
          <a:prstGeom prst="curvedConnector3">
            <a:avLst>
              <a:gd name="adj1" fmla="val 78284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/>
          <p:cNvCxnSpPr/>
          <p:nvPr/>
        </p:nvCxnSpPr>
        <p:spPr>
          <a:xfrm rot="5400000" flipH="1" flipV="1">
            <a:off x="4362450" y="3752850"/>
            <a:ext cx="122752" cy="296348"/>
          </a:xfrm>
          <a:prstGeom prst="curvedConnector3">
            <a:avLst>
              <a:gd name="adj1" fmla="val 78284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005445" y="2912363"/>
            <a:ext cx="1132609" cy="9520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b,</a:t>
            </a:r>
            <a:r>
              <a:rPr lang="en-US" dirty="0" smtClean="0">
                <a:solidFill>
                  <a:prstClr val="black"/>
                </a:solidFill>
              </a:rPr>
              <a:t> Z</a:t>
            </a:r>
            <a:r>
              <a:rPr lang="en-US" baseline="-25000" dirty="0" smtClean="0">
                <a:solidFill>
                  <a:prstClr val="black"/>
                </a:solidFill>
              </a:rPr>
              <a:t>0</a:t>
            </a:r>
            <a:r>
              <a:rPr lang="en-US" dirty="0" smtClean="0">
                <a:solidFill>
                  <a:schemeClr val="tx1"/>
                </a:solidFill>
              </a:rPr>
              <a:t>/B</a:t>
            </a:r>
            <a:r>
              <a:rPr lang="en-US" dirty="0" smtClean="0">
                <a:solidFill>
                  <a:prstClr val="black"/>
                </a:solidFill>
              </a:rPr>
              <a:t>Z</a:t>
            </a:r>
            <a:r>
              <a:rPr lang="en-US" baseline="-25000" dirty="0" smtClean="0">
                <a:solidFill>
                  <a:prstClr val="black"/>
                </a:solidFill>
              </a:rPr>
              <a:t>0</a:t>
            </a:r>
          </a:p>
          <a:p>
            <a:pPr algn="ctr"/>
            <a:r>
              <a:rPr lang="en-US" dirty="0" smtClean="0">
                <a:solidFill>
                  <a:prstClr val="black"/>
                </a:solidFill>
              </a:rPr>
              <a:t>b, A/BA</a:t>
            </a:r>
          </a:p>
          <a:p>
            <a:pPr algn="ctr"/>
            <a:r>
              <a:rPr lang="en-US" dirty="0" smtClean="0">
                <a:solidFill>
                  <a:prstClr val="black"/>
                </a:solidFill>
              </a:rPr>
              <a:t>b, B/BB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15" name="Rectangle 14"/>
              <p:cNvSpPr/>
              <p:nvPr/>
            </p:nvSpPr>
            <p:spPr>
              <a:xfrm>
                <a:off x="2466109" y="4324593"/>
                <a:ext cx="1132609" cy="95201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solidFill>
                          <a:prstClr val="black"/>
                        </a:solidFill>
                        <a:latin typeface="Cambria Math"/>
                      </a:rPr>
                      <m:t>ϵ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,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 Z</a:t>
                </a:r>
                <a:r>
                  <a:rPr lang="en-US" baseline="-25000" dirty="0" smtClean="0">
                    <a:solidFill>
                      <a:prstClr val="black"/>
                    </a:solidFill>
                  </a:rPr>
                  <a:t>0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/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Z</a:t>
                </a:r>
                <a:r>
                  <a:rPr lang="en-US" baseline="-25000" dirty="0" smtClean="0">
                    <a:solidFill>
                      <a:prstClr val="black"/>
                    </a:solidFill>
                  </a:rPr>
                  <a:t>0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/>
                      </a:rPr>
                      <m:t>𝑎</m:t>
                    </m:r>
                  </m:oMath>
                </a14:m>
                <a:r>
                  <a:rPr lang="en-US" dirty="0" smtClean="0">
                    <a:solidFill>
                      <a:prstClr val="black"/>
                    </a:solidFill>
                  </a:rPr>
                  <a:t>, A/</a:t>
                </a:r>
                <a:r>
                  <a:rPr lang="el-GR" dirty="0">
                    <a:solidFill>
                      <a:prstClr val="black"/>
                    </a:solidFill>
                  </a:rPr>
                  <a:t/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solidFill>
                          <a:prstClr val="black"/>
                        </a:solidFill>
                        <a:latin typeface="Cambria Math"/>
                      </a:rPr>
                      <m:t>ϵ</m:t>
                    </m:r>
                  </m:oMath>
                </a14:m>
                <a:endParaRPr lang="en-US" dirty="0" smtClean="0">
                  <a:solidFill>
                    <a:prstClr val="black"/>
                  </a:solidFill>
                </a:endParaRPr>
              </a:p>
              <a:p>
                <a:pPr algn="ctr"/>
                <a:r>
                  <a:rPr lang="en-US" dirty="0" smtClean="0">
                    <a:solidFill>
                      <a:prstClr val="black"/>
                    </a:solidFill>
                  </a:rPr>
                  <a:t>b, B/</a:t>
                </a:r>
                <a:r>
                  <a:rPr lang="el-GR" dirty="0">
                    <a:solidFill>
                      <a:prstClr val="black"/>
                    </a:solidFill>
                  </a:rPr>
                  <a:t/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solidFill>
                          <a:prstClr val="black"/>
                        </a:solidFill>
                        <a:latin typeface="Cambria Math"/>
                      </a:rPr>
                      <m:t>ϵ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6109" y="4324593"/>
                <a:ext cx="1132609" cy="952015"/>
              </a:xfrm>
              <a:prstGeom prst="rect">
                <a:avLst/>
              </a:prstGeom>
              <a:blipFill rotWithShape="1">
                <a:blip r:embed="rId2"/>
                <a:stretch>
                  <a:fillRect t="-637" b="-764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16" name="Rectangle 15"/>
              <p:cNvSpPr/>
              <p:nvPr/>
            </p:nvSpPr>
            <p:spPr>
              <a:xfrm>
                <a:off x="5079422" y="4324593"/>
                <a:ext cx="1132609" cy="39980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solidFill>
                          <a:prstClr val="black"/>
                        </a:solidFill>
                        <a:latin typeface="Cambria Math"/>
                      </a:rPr>
                      <m:t>ϵ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,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 Z</a:t>
                </a:r>
                <a:r>
                  <a:rPr lang="en-US" baseline="-25000" dirty="0" smtClean="0">
                    <a:solidFill>
                      <a:prstClr val="black"/>
                    </a:solidFill>
                  </a:rPr>
                  <a:t>0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/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Z</a:t>
                </a:r>
                <a:r>
                  <a:rPr lang="en-US" baseline="-25000" dirty="0" smtClean="0">
                    <a:solidFill>
                      <a:prstClr val="black"/>
                    </a:solidFill>
                  </a:rPr>
                  <a:t>0</a:t>
                </a:r>
              </a:p>
            </p:txBody>
          </p:sp>
        </mc:Choice>
        <mc:Fallback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9422" y="4324593"/>
                <a:ext cx="1132609" cy="399807"/>
              </a:xfrm>
              <a:prstGeom prst="rect">
                <a:avLst/>
              </a:prstGeom>
              <a:blipFill rotWithShape="1">
                <a:blip r:embed="rId3"/>
                <a:stretch>
                  <a:fillRect t="-3030" b="-1969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/>
          <p:cNvSpPr/>
          <p:nvPr/>
        </p:nvSpPr>
        <p:spPr>
          <a:xfrm>
            <a:off x="609600" y="2995561"/>
            <a:ext cx="1132609" cy="9520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,</a:t>
            </a:r>
            <a:r>
              <a:rPr lang="en-US" dirty="0" smtClean="0">
                <a:solidFill>
                  <a:prstClr val="black"/>
                </a:solidFill>
              </a:rPr>
              <a:t> Z</a:t>
            </a:r>
            <a:r>
              <a:rPr lang="en-US" baseline="-25000" dirty="0" smtClean="0">
                <a:solidFill>
                  <a:prstClr val="black"/>
                </a:solidFill>
              </a:rPr>
              <a:t>0</a:t>
            </a:r>
            <a:r>
              <a:rPr lang="en-US" dirty="0" smtClean="0">
                <a:solidFill>
                  <a:schemeClr val="tx1"/>
                </a:solidFill>
              </a:rPr>
              <a:t>/A</a:t>
            </a:r>
            <a:r>
              <a:rPr lang="en-US" dirty="0" smtClean="0">
                <a:solidFill>
                  <a:prstClr val="black"/>
                </a:solidFill>
              </a:rPr>
              <a:t>Z</a:t>
            </a:r>
            <a:r>
              <a:rPr lang="en-US" baseline="-25000" dirty="0" smtClean="0">
                <a:solidFill>
                  <a:prstClr val="black"/>
                </a:solidFill>
              </a:rPr>
              <a:t>0</a:t>
            </a:r>
          </a:p>
          <a:p>
            <a:pPr algn="ctr"/>
            <a:r>
              <a:rPr lang="en-US" dirty="0">
                <a:solidFill>
                  <a:prstClr val="black"/>
                </a:solidFill>
              </a:rPr>
              <a:t>a</a:t>
            </a:r>
            <a:r>
              <a:rPr lang="en-US" dirty="0" smtClean="0">
                <a:solidFill>
                  <a:prstClr val="black"/>
                </a:solidFill>
              </a:rPr>
              <a:t>, A/AA</a:t>
            </a:r>
          </a:p>
          <a:p>
            <a:pPr algn="ctr"/>
            <a:r>
              <a:rPr lang="en-US" dirty="0">
                <a:solidFill>
                  <a:prstClr val="black"/>
                </a:solidFill>
              </a:rPr>
              <a:t>a</a:t>
            </a:r>
            <a:r>
              <a:rPr lang="en-US" dirty="0" smtClean="0">
                <a:solidFill>
                  <a:prstClr val="black"/>
                </a:solidFill>
              </a:rPr>
              <a:t>, B/AB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18" name="Rectangle 17"/>
              <p:cNvSpPr/>
              <p:nvPr/>
            </p:nvSpPr>
            <p:spPr>
              <a:xfrm>
                <a:off x="4513118" y="2536316"/>
                <a:ext cx="1132609" cy="95201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prstClr val="black"/>
                    </a:solidFill>
                  </a:rPr>
                  <a:t>a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, A/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solidFill>
                          <a:prstClr val="black"/>
                        </a:solidFill>
                        <a:latin typeface="Cambria Math"/>
                      </a:rPr>
                      <m:t>ϵ</m:t>
                    </m:r>
                  </m:oMath>
                </a14:m>
                <a:endParaRPr lang="en-US" dirty="0" smtClean="0">
                  <a:solidFill>
                    <a:prstClr val="black"/>
                  </a:solidFill>
                </a:endParaRPr>
              </a:p>
              <a:p>
                <a:pPr algn="ctr"/>
                <a:r>
                  <a:rPr lang="en-US" dirty="0" smtClean="0">
                    <a:solidFill>
                      <a:prstClr val="black"/>
                    </a:solidFill>
                  </a:rPr>
                  <a:t>b, B/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solidFill>
                          <a:prstClr val="black"/>
                        </a:solidFill>
                        <a:latin typeface="Cambria Math"/>
                      </a:rPr>
                      <m:t>ϵ</m:t>
                    </m:r>
                    <m:r>
                      <a:rPr lang="el-GR" i="1">
                        <a:solidFill>
                          <a:prstClr val="black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3118" y="2536316"/>
                <a:ext cx="1132609" cy="95201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/>
          <p:cNvSpPr/>
          <p:nvPr/>
        </p:nvSpPr>
        <p:spPr>
          <a:xfrm>
            <a:off x="609600" y="2362200"/>
            <a:ext cx="7924800" cy="403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25929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57200"/>
            <a:ext cx="8534400" cy="838200"/>
          </a:xfrm>
        </p:spPr>
        <p:txBody>
          <a:bodyPr>
            <a:noAutofit/>
          </a:bodyPr>
          <a:lstStyle/>
          <a:p>
            <a:r>
              <a:rPr lang="en-US" sz="4000" dirty="0"/>
              <a:t>Processing and Verification of above PDA</a:t>
            </a:r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71600"/>
                <a:ext cx="8229600" cy="5181600"/>
              </a:xfrm>
            </p:spPr>
            <p:txBody>
              <a:bodyPr>
                <a:normAutofit lnSpcReduction="10000"/>
              </a:bodyPr>
              <a:lstStyle/>
              <a:p>
                <a:pPr marL="0" lvl="0" indent="0">
                  <a:buClr>
                    <a:srgbClr val="0BD0D9"/>
                  </a:buClr>
                  <a:buNone/>
                </a:pPr>
                <a:r>
                  <a:rPr lang="en-US" sz="2400" u="sng" dirty="0">
                    <a:solidFill>
                      <a:srgbClr val="FF0000"/>
                    </a:solidFill>
                  </a:rPr>
                  <a:t>Acceptance</a:t>
                </a:r>
              </a:p>
              <a:p>
                <a:pPr marL="0" lvl="0" indent="0">
                  <a:buClr>
                    <a:srgbClr val="0BD0D9"/>
                  </a:buClr>
                  <a:buNone/>
                </a:pPr>
                <a:r>
                  <a:rPr lang="en-US" sz="2400" dirty="0">
                    <a:solidFill>
                      <a:prstClr val="black"/>
                    </a:solidFill>
                  </a:rPr>
                  <a:t>Consider string  </a:t>
                </a:r>
                <a:r>
                  <a:rPr lang="en-US" sz="2400" dirty="0">
                    <a:solidFill>
                      <a:srgbClr val="FF0000"/>
                    </a:solidFill>
                  </a:rPr>
                  <a:t>x = </a:t>
                </a:r>
                <a:r>
                  <a:rPr lang="en-US" sz="2400" dirty="0" err="1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abbbba</a:t>
                </a:r>
                <a:r>
                  <a:rPr lang="en-US" sz="2400" dirty="0" smtClean="0">
                    <a:solidFill>
                      <a:srgbClr val="FF0000"/>
                    </a:solidFill>
                  </a:rPr>
                  <a:t/>
                </a:r>
                <a:r>
                  <a:rPr lang="en-US" sz="2400" dirty="0">
                    <a:solidFill>
                      <a:srgbClr val="FF0000"/>
                    </a:solidFill>
                  </a:rPr>
                  <a:t>. </a:t>
                </a:r>
              </a:p>
              <a:p>
                <a:pPr marL="0" lvl="0" indent="0">
                  <a:buClr>
                    <a:srgbClr val="0BD0D9"/>
                  </a:buClr>
                  <a:buNone/>
                </a:pPr>
                <a:r>
                  <a:rPr lang="en-US" sz="2400" dirty="0">
                    <a:solidFill>
                      <a:prstClr val="black"/>
                    </a:solidFill>
                  </a:rPr>
                  <a:t>Processing of this string by PDA</a:t>
                </a:r>
              </a:p>
              <a:p>
                <a:pPr marL="0" lvl="0" indent="0">
                  <a:buClr>
                    <a:srgbClr val="0BD0D9"/>
                  </a:buClr>
                  <a:buNone/>
                </a:pPr>
                <a:r>
                  <a:rPr lang="en-US" sz="2400" dirty="0">
                    <a:solidFill>
                      <a:prstClr val="black"/>
                    </a:solidFill>
                  </a:rPr>
                  <a:t>(q</a:t>
                </a:r>
                <a:r>
                  <a:rPr lang="en-US" sz="2400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sz="2400" dirty="0">
                    <a:solidFill>
                      <a:prstClr val="black"/>
                    </a:solidFill>
                  </a:rPr>
                  <a:t>, </a:t>
                </a:r>
                <a:r>
                  <a:rPr lang="en-US" sz="2400" dirty="0" err="1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abbbba</a:t>
                </a:r>
                <a:r>
                  <a:rPr lang="en-US" sz="2400" dirty="0">
                    <a:solidFill>
                      <a:prstClr val="black"/>
                    </a:solidFill>
                  </a:rPr>
                  <a:t>, Z</a:t>
                </a:r>
                <a:r>
                  <a:rPr lang="en-US" sz="2400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sz="2400" dirty="0">
                    <a:solidFill>
                      <a:prstClr val="black"/>
                    </a:solidFill>
                  </a:rPr>
                  <a:t>) ⊢ (q</a:t>
                </a:r>
                <a:r>
                  <a:rPr lang="en-US" sz="2400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sz="2400" dirty="0">
                    <a:solidFill>
                      <a:prstClr val="black"/>
                    </a:solidFill>
                  </a:rPr>
                  <a:t>, </a:t>
                </a:r>
                <a:r>
                  <a:rPr lang="en-US" sz="2400" dirty="0" err="1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bbbba</a:t>
                </a:r>
                <a:r>
                  <a:rPr lang="en-US" sz="2400" dirty="0">
                    <a:solidFill>
                      <a:prstClr val="black"/>
                    </a:solidFill>
                  </a:rPr>
                  <a:t>, AZ</a:t>
                </a:r>
                <a:r>
                  <a:rPr lang="en-US" sz="2400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sz="2400" dirty="0">
                    <a:solidFill>
                      <a:prstClr val="black"/>
                    </a:solidFill>
                  </a:rPr>
                  <a:t>) ⊢(q</a:t>
                </a:r>
                <a:r>
                  <a:rPr lang="en-US" sz="2400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sz="2400" dirty="0">
                    <a:solidFill>
                      <a:prstClr val="black"/>
                    </a:solidFill>
                  </a:rPr>
                  <a:t>, </a:t>
                </a:r>
                <a:r>
                  <a:rPr lang="en-US" sz="2400" dirty="0" err="1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bbba</a:t>
                </a:r>
                <a:r>
                  <a:rPr lang="en-US" sz="2400" dirty="0">
                    <a:solidFill>
                      <a:prstClr val="black"/>
                    </a:solidFill>
                  </a:rPr>
                  <a:t>, BAZ</a:t>
                </a:r>
                <a:r>
                  <a:rPr lang="en-US" sz="2400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sz="2400" dirty="0">
                    <a:solidFill>
                      <a:prstClr val="black"/>
                    </a:solidFill>
                  </a:rPr>
                  <a:t>) </a:t>
                </a:r>
              </a:p>
              <a:p>
                <a:pPr marL="0" lvl="0" indent="0">
                  <a:buClr>
                    <a:srgbClr val="0BD0D9"/>
                  </a:buClr>
                  <a:buNone/>
                </a:pPr>
                <a:r>
                  <a:rPr lang="en-US" sz="2400" dirty="0">
                    <a:solidFill>
                      <a:prstClr val="black"/>
                    </a:solidFill>
                  </a:rPr>
                  <a:t>⊢(q</a:t>
                </a:r>
                <a:r>
                  <a:rPr lang="en-US" sz="2400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sz="2400" dirty="0">
                    <a:solidFill>
                      <a:prstClr val="black"/>
                    </a:solidFill>
                  </a:rPr>
                  <a:t>, </a:t>
                </a:r>
                <a:r>
                  <a:rPr lang="en-US" sz="2400" dirty="0" err="1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bba</a:t>
                </a:r>
                <a:r>
                  <a:rPr lang="en-US" sz="2400" dirty="0">
                    <a:solidFill>
                      <a:prstClr val="black"/>
                    </a:solidFill>
                  </a:rPr>
                  <a:t>, BBAZ</a:t>
                </a:r>
                <a:r>
                  <a:rPr lang="en-US" sz="2400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sz="2400" dirty="0">
                    <a:solidFill>
                      <a:prstClr val="black"/>
                    </a:solidFill>
                  </a:rPr>
                  <a:t>) ⊢ (q</a:t>
                </a:r>
                <a:r>
                  <a:rPr lang="en-US" sz="2400" baseline="-25000" dirty="0">
                    <a:solidFill>
                      <a:prstClr val="black"/>
                    </a:solidFill>
                  </a:rPr>
                  <a:t>1</a:t>
                </a:r>
                <a:r>
                  <a:rPr lang="en-US" sz="2400" dirty="0">
                    <a:solidFill>
                      <a:prstClr val="black"/>
                    </a:solidFill>
                  </a:rPr>
                  <a:t>, </a:t>
                </a:r>
                <a:r>
                  <a:rPr lang="en-US" sz="2400" dirty="0" err="1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ba</a:t>
                </a:r>
                <a:r>
                  <a:rPr lang="en-US" sz="2400" dirty="0">
                    <a:solidFill>
                      <a:prstClr val="black"/>
                    </a:solidFill>
                  </a:rPr>
                  <a:t>, </a:t>
                </a:r>
                <a:r>
                  <a:rPr lang="en-US" sz="2400" dirty="0" smtClean="0">
                    <a:solidFill>
                      <a:prstClr val="black"/>
                    </a:solidFill>
                  </a:rPr>
                  <a:t>BAZ</a:t>
                </a:r>
                <a:r>
                  <a:rPr lang="en-US" sz="2400" baseline="-25000" dirty="0" smtClean="0">
                    <a:solidFill>
                      <a:prstClr val="black"/>
                    </a:solidFill>
                  </a:rPr>
                  <a:t>0</a:t>
                </a:r>
                <a:r>
                  <a:rPr lang="en-US" sz="2400" dirty="0">
                    <a:solidFill>
                      <a:prstClr val="black"/>
                    </a:solidFill>
                  </a:rPr>
                  <a:t>) ⊢(q</a:t>
                </a:r>
                <a:r>
                  <a:rPr lang="en-US" sz="2400" baseline="-25000" dirty="0">
                    <a:solidFill>
                      <a:prstClr val="black"/>
                    </a:solidFill>
                  </a:rPr>
                  <a:t>1</a:t>
                </a:r>
                <a:r>
                  <a:rPr lang="en-US" sz="2400" dirty="0">
                    <a:solidFill>
                      <a:prstClr val="black"/>
                    </a:solidFill>
                  </a:rPr>
                  <a:t>, </a:t>
                </a:r>
                <a:r>
                  <a:rPr lang="en-US" sz="2400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a</a:t>
                </a:r>
                <a:r>
                  <a:rPr lang="en-US" sz="2400" dirty="0">
                    <a:solidFill>
                      <a:prstClr val="black"/>
                    </a:solidFill>
                  </a:rPr>
                  <a:t>, </a:t>
                </a:r>
                <a:r>
                  <a:rPr lang="en-US" sz="2400" dirty="0" smtClean="0">
                    <a:solidFill>
                      <a:prstClr val="black"/>
                    </a:solidFill>
                  </a:rPr>
                  <a:t>AZ</a:t>
                </a:r>
                <a:r>
                  <a:rPr lang="en-US" sz="2400" baseline="-25000" dirty="0" smtClean="0">
                    <a:solidFill>
                      <a:prstClr val="black"/>
                    </a:solidFill>
                  </a:rPr>
                  <a:t>0</a:t>
                </a:r>
                <a:r>
                  <a:rPr lang="en-US" sz="2400" dirty="0">
                    <a:solidFill>
                      <a:prstClr val="black"/>
                    </a:solidFill>
                  </a:rPr>
                  <a:t>) </a:t>
                </a:r>
                <a:r>
                  <a:rPr lang="en-US" sz="2400" dirty="0" smtClean="0">
                    <a:solidFill>
                      <a:prstClr val="black"/>
                    </a:solidFill>
                  </a:rPr>
                  <a:t>⊢ </a:t>
                </a:r>
                <a:r>
                  <a:rPr lang="en-US" sz="2400" dirty="0">
                    <a:solidFill>
                      <a:prstClr val="black"/>
                    </a:solidFill>
                  </a:rPr>
                  <a:t>(q</a:t>
                </a:r>
                <a:r>
                  <a:rPr lang="en-US" sz="2400" baseline="-25000" dirty="0">
                    <a:solidFill>
                      <a:prstClr val="black"/>
                    </a:solidFill>
                  </a:rPr>
                  <a:t>1</a:t>
                </a:r>
                <a:r>
                  <a:rPr lang="en-US" sz="2400" dirty="0">
                    <a:solidFill>
                      <a:prstClr val="black"/>
                    </a:solidFill>
                  </a:rPr>
                  <a:t>,</a:t>
                </a:r>
                <a:r>
                  <a:rPr lang="el-GR" sz="2400" dirty="0">
                    <a:solidFill>
                      <a:prstClr val="black"/>
                    </a:solidFill>
                  </a:rPr>
                  <a:t/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>
                        <a:solidFill>
                          <a:prstClr val="black"/>
                        </a:solidFill>
                        <a:latin typeface="Cambria Math"/>
                      </a:rPr>
                      <m:t>ϵ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</a:rPr>
                  <a:t> , Z</a:t>
                </a:r>
                <a:r>
                  <a:rPr lang="en-US" sz="2400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sz="2400" dirty="0">
                    <a:solidFill>
                      <a:prstClr val="black"/>
                    </a:solidFill>
                  </a:rPr>
                  <a:t>) </a:t>
                </a:r>
                <a:endParaRPr lang="en-US" sz="2400" dirty="0" smtClean="0">
                  <a:solidFill>
                    <a:prstClr val="black"/>
                  </a:solidFill>
                </a:endParaRPr>
              </a:p>
              <a:p>
                <a:pPr marL="0" lvl="0" indent="0">
                  <a:buClr>
                    <a:srgbClr val="0BD0D9"/>
                  </a:buClr>
                  <a:buNone/>
                </a:pPr>
                <a:r>
                  <a:rPr lang="en-US" sz="2400" dirty="0" smtClean="0">
                    <a:solidFill>
                      <a:prstClr val="black"/>
                    </a:solidFill>
                  </a:rPr>
                  <a:t>⊢</a:t>
                </a:r>
                <a:r>
                  <a:rPr lang="en-US" sz="2400" dirty="0">
                    <a:solidFill>
                      <a:prstClr val="black"/>
                    </a:solidFill>
                  </a:rPr>
                  <a:t>(q</a:t>
                </a:r>
                <a:r>
                  <a:rPr lang="en-US" sz="2400" baseline="-25000" dirty="0">
                    <a:solidFill>
                      <a:prstClr val="black"/>
                    </a:solidFill>
                  </a:rPr>
                  <a:t>2</a:t>
                </a:r>
                <a:r>
                  <a:rPr lang="en-US" sz="2400" dirty="0">
                    <a:solidFill>
                      <a:prstClr val="black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>
                        <a:solidFill>
                          <a:prstClr val="black"/>
                        </a:solidFill>
                        <a:latin typeface="Cambria Math"/>
                      </a:rPr>
                      <m:t>ϵ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</a:rPr>
                  <a:t>, Z</a:t>
                </a:r>
                <a:r>
                  <a:rPr lang="en-US" sz="2400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sz="2400" dirty="0">
                    <a:solidFill>
                      <a:prstClr val="black"/>
                    </a:solidFill>
                  </a:rPr>
                  <a:t>) </a:t>
                </a:r>
                <a:r>
                  <a:rPr lang="en-US" sz="2400" dirty="0">
                    <a:solidFill>
                      <a:srgbClr val="FF0000"/>
                    </a:solidFill>
                  </a:rPr>
                  <a:t>(Final configuration)</a:t>
                </a:r>
              </a:p>
              <a:p>
                <a:pPr marL="0" lvl="0" indent="0">
                  <a:buClr>
                    <a:srgbClr val="0BD0D9"/>
                  </a:buClr>
                  <a:buNone/>
                </a:pPr>
                <a:endParaRPr lang="en-US" sz="2400" u="sng" dirty="0">
                  <a:solidFill>
                    <a:srgbClr val="FF0000"/>
                  </a:solidFill>
                </a:endParaRPr>
              </a:p>
              <a:p>
                <a:pPr marL="0" lvl="0" indent="0">
                  <a:buClr>
                    <a:srgbClr val="0BD0D9"/>
                  </a:buClr>
                  <a:buNone/>
                </a:pPr>
                <a:r>
                  <a:rPr lang="en-US" sz="2400" u="sng" dirty="0">
                    <a:solidFill>
                      <a:srgbClr val="FF0000"/>
                    </a:solidFill>
                  </a:rPr>
                  <a:t>Rejection</a:t>
                </a:r>
              </a:p>
              <a:p>
                <a:pPr marL="0" lvl="0" indent="0">
                  <a:buClr>
                    <a:srgbClr val="0BD0D9"/>
                  </a:buClr>
                  <a:buNone/>
                </a:pPr>
                <a:r>
                  <a:rPr lang="en-US" sz="2400" dirty="0">
                    <a:solidFill>
                      <a:prstClr val="black"/>
                    </a:solidFill>
                  </a:rPr>
                  <a:t>Consider string  </a:t>
                </a:r>
                <a:r>
                  <a:rPr lang="en-US" sz="2400" dirty="0">
                    <a:solidFill>
                      <a:srgbClr val="FF0000"/>
                    </a:solidFill>
                  </a:rPr>
                  <a:t>x = </a:t>
                </a:r>
                <a:r>
                  <a:rPr lang="en-US" sz="2400" dirty="0" err="1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abbba</a:t>
                </a:r>
                <a:r>
                  <a:rPr lang="en-US" sz="2400" dirty="0" smtClean="0">
                    <a:solidFill>
                      <a:srgbClr val="FF0000"/>
                    </a:solidFill>
                  </a:rPr>
                  <a:t/>
                </a:r>
                <a:r>
                  <a:rPr lang="en-US" sz="2400" dirty="0">
                    <a:solidFill>
                      <a:srgbClr val="FF0000"/>
                    </a:solidFill>
                  </a:rPr>
                  <a:t>. </a:t>
                </a:r>
              </a:p>
              <a:p>
                <a:pPr marL="0" lvl="0" indent="0">
                  <a:buClr>
                    <a:srgbClr val="0BD0D9"/>
                  </a:buClr>
                  <a:buNone/>
                </a:pPr>
                <a:r>
                  <a:rPr lang="en-US" sz="2400" dirty="0">
                    <a:solidFill>
                      <a:prstClr val="black"/>
                    </a:solidFill>
                  </a:rPr>
                  <a:t>Processing of this string by PDA</a:t>
                </a:r>
              </a:p>
              <a:p>
                <a:pPr marL="0" lvl="0" indent="0">
                  <a:buClr>
                    <a:srgbClr val="0BD0D9"/>
                  </a:buClr>
                  <a:buNone/>
                </a:pPr>
                <a:r>
                  <a:rPr lang="en-US" sz="2400" dirty="0">
                    <a:solidFill>
                      <a:prstClr val="black"/>
                    </a:solidFill>
                  </a:rPr>
                  <a:t>(q</a:t>
                </a:r>
                <a:r>
                  <a:rPr lang="en-US" sz="2400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sz="2400" dirty="0">
                    <a:solidFill>
                      <a:prstClr val="black"/>
                    </a:solidFill>
                  </a:rPr>
                  <a:t>, </a:t>
                </a:r>
                <a:r>
                  <a:rPr lang="en-US" sz="2400" dirty="0" err="1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abbba</a:t>
                </a:r>
                <a:r>
                  <a:rPr lang="en-US" sz="2400" dirty="0">
                    <a:solidFill>
                      <a:prstClr val="black"/>
                    </a:solidFill>
                  </a:rPr>
                  <a:t>, Z</a:t>
                </a:r>
                <a:r>
                  <a:rPr lang="en-US" sz="2400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sz="2400" dirty="0">
                    <a:solidFill>
                      <a:prstClr val="black"/>
                    </a:solidFill>
                  </a:rPr>
                  <a:t>) ⊢ (q</a:t>
                </a:r>
                <a:r>
                  <a:rPr lang="en-US" sz="2400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sz="2400" dirty="0">
                    <a:solidFill>
                      <a:prstClr val="black"/>
                    </a:solidFill>
                  </a:rPr>
                  <a:t>, </a:t>
                </a:r>
                <a:r>
                  <a:rPr lang="en-US" sz="2400" dirty="0" err="1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bbba</a:t>
                </a:r>
                <a:r>
                  <a:rPr lang="en-US" sz="2400" dirty="0">
                    <a:solidFill>
                      <a:prstClr val="black"/>
                    </a:solidFill>
                  </a:rPr>
                  <a:t>, AZ</a:t>
                </a:r>
                <a:r>
                  <a:rPr lang="en-US" sz="2400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sz="2400" dirty="0">
                    <a:solidFill>
                      <a:prstClr val="black"/>
                    </a:solidFill>
                  </a:rPr>
                  <a:t>) ⊢(q</a:t>
                </a:r>
                <a:r>
                  <a:rPr lang="en-US" sz="2400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sz="2400" dirty="0">
                    <a:solidFill>
                      <a:prstClr val="black"/>
                    </a:solidFill>
                  </a:rPr>
                  <a:t>, </a:t>
                </a:r>
                <a:r>
                  <a:rPr lang="en-US" sz="2400" dirty="0" err="1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bba</a:t>
                </a:r>
                <a:r>
                  <a:rPr lang="en-US" sz="2400" dirty="0">
                    <a:solidFill>
                      <a:prstClr val="black"/>
                    </a:solidFill>
                  </a:rPr>
                  <a:t>, BAZ</a:t>
                </a:r>
                <a:r>
                  <a:rPr lang="en-US" sz="2400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sz="2400" dirty="0">
                    <a:solidFill>
                      <a:prstClr val="black"/>
                    </a:solidFill>
                  </a:rPr>
                  <a:t>) </a:t>
                </a:r>
                <a:r>
                  <a:rPr lang="en-US" sz="2400" dirty="0" smtClean="0">
                    <a:solidFill>
                      <a:prstClr val="black"/>
                    </a:solidFill>
                  </a:rPr>
                  <a:t>⊢</a:t>
                </a:r>
                <a:r>
                  <a:rPr lang="en-US" sz="2400" dirty="0">
                    <a:solidFill>
                      <a:prstClr val="black"/>
                    </a:solidFill>
                  </a:rPr>
                  <a:t>(q</a:t>
                </a:r>
                <a:r>
                  <a:rPr lang="en-US" sz="2400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sz="2400" dirty="0">
                    <a:solidFill>
                      <a:prstClr val="black"/>
                    </a:solidFill>
                  </a:rPr>
                  <a:t>, </a:t>
                </a:r>
                <a:r>
                  <a:rPr lang="en-US" sz="2400" dirty="0" err="1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ba</a:t>
                </a:r>
                <a:r>
                  <a:rPr lang="en-US" sz="2400" dirty="0">
                    <a:solidFill>
                      <a:prstClr val="black"/>
                    </a:solidFill>
                  </a:rPr>
                  <a:t>, BBAZ</a:t>
                </a:r>
                <a:r>
                  <a:rPr lang="en-US" sz="2400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sz="2400" dirty="0">
                    <a:solidFill>
                      <a:prstClr val="black"/>
                    </a:solidFill>
                  </a:rPr>
                  <a:t>) ⊢ (q</a:t>
                </a:r>
                <a:r>
                  <a:rPr lang="en-US" sz="2400" baseline="-25000" dirty="0">
                    <a:solidFill>
                      <a:prstClr val="black"/>
                    </a:solidFill>
                  </a:rPr>
                  <a:t>1</a:t>
                </a:r>
                <a:r>
                  <a:rPr lang="en-US" sz="2400" dirty="0">
                    <a:solidFill>
                      <a:prstClr val="black"/>
                    </a:solidFill>
                  </a:rPr>
                  <a:t>, </a:t>
                </a:r>
                <a:r>
                  <a:rPr lang="en-US" sz="2400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a</a:t>
                </a:r>
                <a:r>
                  <a:rPr lang="en-US" sz="2400" dirty="0">
                    <a:solidFill>
                      <a:prstClr val="black"/>
                    </a:solidFill>
                  </a:rPr>
                  <a:t>, B</a:t>
                </a:r>
                <a:r>
                  <a:rPr lang="en-US" sz="2400" dirty="0" smtClean="0">
                    <a:solidFill>
                      <a:prstClr val="black"/>
                    </a:solidFill>
                  </a:rPr>
                  <a:t>AZ</a:t>
                </a:r>
                <a:r>
                  <a:rPr lang="en-US" sz="2400" baseline="-25000" dirty="0" smtClean="0">
                    <a:solidFill>
                      <a:prstClr val="black"/>
                    </a:solidFill>
                  </a:rPr>
                  <a:t>0</a:t>
                </a:r>
                <a:r>
                  <a:rPr lang="en-US" sz="2400" dirty="0" smtClean="0">
                    <a:solidFill>
                      <a:prstClr val="black"/>
                    </a:solidFill>
                  </a:rPr>
                  <a:t>)    </a:t>
                </a:r>
                <a:r>
                  <a:rPr lang="en-US" sz="2400" dirty="0" smtClean="0">
                    <a:solidFill>
                      <a:srgbClr val="FF0000"/>
                    </a:solidFill>
                  </a:rPr>
                  <a:t>(</a:t>
                </a:r>
                <a:r>
                  <a:rPr lang="en-US" sz="2400" dirty="0">
                    <a:solidFill>
                      <a:srgbClr val="FF0000"/>
                    </a:solidFill>
                  </a:rPr>
                  <a:t>Non-final configuration)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71600"/>
                <a:ext cx="8229600" cy="5181600"/>
              </a:xfrm>
              <a:blipFill rotWithShape="1">
                <a:blip r:embed="rId2"/>
                <a:stretch>
                  <a:fillRect l="-1111" t="-1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="" xmlns:p14="http://schemas.microsoft.com/office/powerpoint/2010/main" val="1947816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96112"/>
          </a:xfrm>
        </p:spPr>
        <p:txBody>
          <a:bodyPr/>
          <a:lstStyle/>
          <a:p>
            <a:pPr algn="ctr"/>
            <a:r>
              <a:rPr lang="en-US" u="sng" dirty="0" smtClean="0"/>
              <a:t>Some questions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Construct PDA to accept the </a:t>
            </a:r>
            <a:r>
              <a:rPr lang="en-US" sz="2800" dirty="0" smtClean="0"/>
              <a:t>following languages:-</a:t>
            </a:r>
          </a:p>
          <a:p>
            <a:pPr marL="0" indent="0">
              <a:buNone/>
            </a:pPr>
            <a:endParaRPr lang="en-US" sz="2800" dirty="0" smtClean="0"/>
          </a:p>
          <a:p>
            <a:pPr marL="514350" indent="-514350">
              <a:buClr>
                <a:srgbClr val="FF0000"/>
              </a:buClr>
              <a:buFont typeface="+mj-lt"/>
              <a:buAutoNum type="arabicParenR"/>
            </a:pPr>
            <a:r>
              <a:rPr lang="en-US" sz="2800" dirty="0" smtClean="0"/>
              <a:t>L = { a</a:t>
            </a:r>
            <a:r>
              <a:rPr lang="en-US" sz="2800" baseline="30000" dirty="0" smtClean="0"/>
              <a:t>n</a:t>
            </a:r>
            <a:r>
              <a:rPr lang="en-US" sz="2800" dirty="0" smtClean="0"/>
              <a:t> b</a:t>
            </a:r>
            <a:r>
              <a:rPr lang="en-US" sz="2800" baseline="30000" dirty="0" smtClean="0"/>
              <a:t>2n </a:t>
            </a:r>
            <a:r>
              <a:rPr lang="en-US" sz="2800" dirty="0" smtClean="0"/>
              <a:t>! n ≥ 1 }</a:t>
            </a:r>
          </a:p>
          <a:p>
            <a:pPr marL="514350" indent="-514350">
              <a:buClr>
                <a:srgbClr val="FF0000"/>
              </a:buClr>
              <a:buFont typeface="+mj-lt"/>
              <a:buAutoNum type="arabicParenR"/>
            </a:pPr>
            <a:r>
              <a:rPr lang="en-US" sz="2800" dirty="0" smtClean="0"/>
              <a:t>L = { a</a:t>
            </a:r>
            <a:r>
              <a:rPr lang="en-US" sz="2800" baseline="30000" dirty="0" smtClean="0"/>
              <a:t>n</a:t>
            </a:r>
            <a:r>
              <a:rPr lang="en-US" sz="2800" dirty="0" smtClean="0"/>
              <a:t> b</a:t>
            </a:r>
            <a:r>
              <a:rPr lang="en-US" sz="2800" baseline="30000" dirty="0"/>
              <a:t>3</a:t>
            </a:r>
            <a:r>
              <a:rPr lang="en-US" sz="2800" baseline="30000" dirty="0" smtClean="0"/>
              <a:t>n </a:t>
            </a:r>
            <a:r>
              <a:rPr lang="en-US" sz="2800" dirty="0" smtClean="0"/>
              <a:t>! </a:t>
            </a:r>
            <a:r>
              <a:rPr lang="en-US" sz="2800" dirty="0"/>
              <a:t>n ≥ 1 </a:t>
            </a:r>
            <a:r>
              <a:rPr lang="en-US" sz="2800" dirty="0" smtClean="0"/>
              <a:t>}</a:t>
            </a:r>
          </a:p>
          <a:p>
            <a:pPr marL="514350" indent="-514350">
              <a:buClr>
                <a:srgbClr val="FF0000"/>
              </a:buClr>
              <a:buFont typeface="+mj-lt"/>
              <a:buAutoNum type="arabicParenR"/>
            </a:pPr>
            <a:r>
              <a:rPr lang="en-US" sz="2800" dirty="0" smtClean="0"/>
              <a:t>L = { a</a:t>
            </a:r>
            <a:r>
              <a:rPr lang="en-US" sz="2800" baseline="30000" dirty="0" smtClean="0"/>
              <a:t>m</a:t>
            </a:r>
            <a:r>
              <a:rPr lang="en-US" sz="2800" dirty="0" smtClean="0"/>
              <a:t> </a:t>
            </a:r>
            <a:r>
              <a:rPr lang="en-US" sz="2800" dirty="0" err="1" smtClean="0"/>
              <a:t>b</a:t>
            </a:r>
            <a:r>
              <a:rPr lang="en-US" sz="2800" baseline="30000" dirty="0" err="1" smtClean="0"/>
              <a:t>n</a:t>
            </a:r>
            <a:r>
              <a:rPr lang="en-US" sz="2800" baseline="30000" dirty="0" smtClean="0"/>
              <a:t>  </a:t>
            </a:r>
            <a:r>
              <a:rPr lang="en-US" sz="2800" dirty="0" err="1" smtClean="0"/>
              <a:t>c</a:t>
            </a:r>
            <a:r>
              <a:rPr lang="en-US" sz="2800" baseline="30000" dirty="0" err="1" smtClean="0"/>
              <a:t>n</a:t>
            </a:r>
            <a:r>
              <a:rPr lang="en-US" sz="2800" baseline="30000" dirty="0" smtClean="0"/>
              <a:t> </a:t>
            </a:r>
            <a:r>
              <a:rPr lang="en-US" sz="2800" dirty="0" err="1" smtClean="0"/>
              <a:t>d</a:t>
            </a:r>
            <a:r>
              <a:rPr lang="en-US" sz="2800" baseline="30000" dirty="0" err="1" smtClean="0"/>
              <a:t>m</a:t>
            </a:r>
            <a:r>
              <a:rPr lang="en-US" sz="2800" baseline="30000" dirty="0" smtClean="0"/>
              <a:t> </a:t>
            </a:r>
            <a:r>
              <a:rPr lang="en-US" sz="2800" dirty="0" smtClean="0"/>
              <a:t>! </a:t>
            </a:r>
            <a:r>
              <a:rPr lang="en-US" sz="2800" dirty="0"/>
              <a:t>m</a:t>
            </a:r>
            <a:r>
              <a:rPr lang="en-US" sz="2800" dirty="0" smtClean="0"/>
              <a:t>, n </a:t>
            </a:r>
            <a:r>
              <a:rPr lang="en-US" sz="2800" dirty="0"/>
              <a:t>≥ </a:t>
            </a:r>
            <a:r>
              <a:rPr lang="en-US" sz="2800" dirty="0" smtClean="0"/>
              <a:t>1 } </a:t>
            </a:r>
          </a:p>
          <a:p>
            <a:pPr marL="514350" indent="-514350">
              <a:buClr>
                <a:srgbClr val="FF0000"/>
              </a:buClr>
              <a:buFont typeface="+mj-lt"/>
              <a:buAutoNum type="arabicParenR"/>
            </a:pPr>
            <a:r>
              <a:rPr lang="en-US" sz="2800" dirty="0"/>
              <a:t>L = { </a:t>
            </a:r>
            <a:r>
              <a:rPr lang="en-US" sz="2800" dirty="0" smtClean="0"/>
              <a:t>a</a:t>
            </a:r>
            <a:r>
              <a:rPr lang="en-US" sz="2800" baseline="30000" dirty="0" smtClean="0"/>
              <a:t>n</a:t>
            </a:r>
            <a:r>
              <a:rPr lang="en-US" sz="2800" dirty="0" smtClean="0"/>
              <a:t> </a:t>
            </a:r>
            <a:r>
              <a:rPr lang="en-US" sz="2800" dirty="0" err="1" smtClean="0"/>
              <a:t>b</a:t>
            </a:r>
            <a:r>
              <a:rPr lang="en-US" sz="2800" baseline="30000" dirty="0" err="1" smtClean="0"/>
              <a:t>m</a:t>
            </a:r>
            <a:r>
              <a:rPr lang="en-US" sz="2800" baseline="30000" dirty="0" smtClean="0"/>
              <a:t>  </a:t>
            </a:r>
            <a:r>
              <a:rPr lang="en-US" sz="2800" dirty="0" err="1"/>
              <a:t>c</a:t>
            </a:r>
            <a:r>
              <a:rPr lang="en-US" sz="2800" baseline="30000" dirty="0" err="1"/>
              <a:t>n</a:t>
            </a:r>
            <a:r>
              <a:rPr lang="en-US" sz="2800" baseline="30000" dirty="0"/>
              <a:t> </a:t>
            </a:r>
            <a:r>
              <a:rPr lang="en-US" sz="2800" baseline="30000" dirty="0" smtClean="0"/>
              <a:t> </a:t>
            </a:r>
            <a:r>
              <a:rPr lang="en-US" sz="2800" dirty="0"/>
              <a:t>! m, n ≥ 1 } </a:t>
            </a:r>
            <a:endParaRPr lang="en-US" sz="2800" dirty="0" smtClean="0"/>
          </a:p>
          <a:p>
            <a:pPr marL="514350" indent="-514350">
              <a:buClr>
                <a:srgbClr val="FF0000"/>
              </a:buClr>
              <a:buFont typeface="+mj-lt"/>
              <a:buAutoNum type="arabicParenR"/>
            </a:pPr>
            <a:r>
              <a:rPr lang="en-US" sz="2800" dirty="0"/>
              <a:t>L = {</a:t>
            </a:r>
            <a:r>
              <a:rPr lang="en-US" sz="2800" dirty="0" err="1" smtClean="0"/>
              <a:t>a</a:t>
            </a:r>
            <a:r>
              <a:rPr lang="en-US" sz="2800" baseline="30000" dirty="0" err="1" smtClean="0"/>
              <a:t>i</a:t>
            </a:r>
            <a:r>
              <a:rPr lang="en-US" sz="2800" baseline="30000" dirty="0" smtClean="0"/>
              <a:t> </a:t>
            </a:r>
            <a:r>
              <a:rPr lang="en-US" sz="2800" dirty="0" err="1" smtClean="0"/>
              <a:t>b</a:t>
            </a:r>
            <a:r>
              <a:rPr lang="en-US" sz="2800" baseline="30000" dirty="0" err="1" smtClean="0"/>
              <a:t>j</a:t>
            </a:r>
            <a:r>
              <a:rPr lang="en-US" sz="2800" baseline="30000" dirty="0" smtClean="0"/>
              <a:t> </a:t>
            </a:r>
            <a:r>
              <a:rPr lang="en-US" sz="2800" dirty="0" err="1" smtClean="0"/>
              <a:t>c</a:t>
            </a:r>
            <a:r>
              <a:rPr lang="en-US" sz="2800" baseline="30000" dirty="0" err="1" smtClean="0"/>
              <a:t>k</a:t>
            </a:r>
            <a:r>
              <a:rPr lang="en-US" sz="2800" dirty="0" smtClean="0"/>
              <a:t> ! </a:t>
            </a:r>
            <a:r>
              <a:rPr lang="en-US" sz="2800" dirty="0"/>
              <a:t>i = j or j = k}</a:t>
            </a:r>
          </a:p>
          <a:p>
            <a:pPr marL="514350" indent="-514350">
              <a:buClr>
                <a:srgbClr val="FF0000"/>
              </a:buClr>
              <a:buFont typeface="+mj-lt"/>
              <a:buAutoNum type="arabicParenR"/>
            </a:pPr>
            <a:endParaRPr lang="en-US" sz="2800" dirty="0"/>
          </a:p>
          <a:p>
            <a:pPr marL="514350" indent="-514350">
              <a:buClr>
                <a:srgbClr val="FF0000"/>
              </a:buClr>
              <a:buFont typeface="+mj-lt"/>
              <a:buAutoNum type="arabicParenR"/>
            </a:pPr>
            <a:endParaRPr lang="en-US" sz="28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56834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382000" cy="57912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>
                <a:solidFill>
                  <a:srgbClr val="FF0000"/>
                </a:solidFill>
              </a:rPr>
              <a:t>Ex.</a:t>
            </a:r>
            <a:r>
              <a:rPr lang="en-US" dirty="0"/>
              <a:t> Construct PDA to accept the language </a:t>
            </a:r>
          </a:p>
          <a:p>
            <a:pPr marL="0" indent="0" algn="just">
              <a:buNone/>
            </a:pPr>
            <a:r>
              <a:rPr lang="en-US" dirty="0"/>
              <a:t>	L = { a</a:t>
            </a:r>
            <a:r>
              <a:rPr lang="en-US" baseline="30000" dirty="0"/>
              <a:t>n</a:t>
            </a:r>
            <a:r>
              <a:rPr lang="en-US" dirty="0"/>
              <a:t> b</a:t>
            </a:r>
            <a:r>
              <a:rPr lang="en-US" baseline="30000" dirty="0"/>
              <a:t>2n </a:t>
            </a:r>
            <a:r>
              <a:rPr lang="en-US" dirty="0"/>
              <a:t>! n ≥ 1 </a:t>
            </a:r>
            <a:r>
              <a:rPr lang="en-US" dirty="0" smtClean="0"/>
              <a:t>}	by </a:t>
            </a:r>
            <a:r>
              <a:rPr lang="en-US" dirty="0"/>
              <a:t>empty stack.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Solution: </a:t>
            </a:r>
          </a:p>
          <a:p>
            <a:pPr marL="0" indent="0" algn="just">
              <a:buNone/>
            </a:pPr>
            <a:r>
              <a:rPr lang="en-US" dirty="0" smtClean="0"/>
              <a:t>In this question, number of b is two times of number of a. Therefore, the PDA should read two b corresponding to one a. </a:t>
            </a:r>
          </a:p>
          <a:p>
            <a:pPr marL="0" indent="0" algn="just">
              <a:buNone/>
            </a:pPr>
            <a:r>
              <a:rPr lang="en-US" dirty="0" smtClean="0"/>
              <a:t>In this question, when a appears in input string, then push the stack symbol A in to the stack. </a:t>
            </a:r>
          </a:p>
          <a:p>
            <a:pPr marL="0" indent="0" algn="just">
              <a:buNone/>
            </a:pPr>
            <a:r>
              <a:rPr lang="en-US" dirty="0" smtClean="0"/>
              <a:t>When b appears in input string, then machine change its state. When second b appears input string, then we change sate and pop the top symbol of stack.</a:t>
            </a:r>
          </a:p>
          <a:p>
            <a:pPr marL="0" indent="0" algn="just">
              <a:buNone/>
            </a:pPr>
            <a:r>
              <a:rPr lang="en-US" dirty="0" smtClean="0"/>
              <a:t>In this question, PDA will pop a top symbol from stack when bb(</a:t>
            </a:r>
            <a:r>
              <a:rPr lang="en-US" dirty="0" err="1" smtClean="0"/>
              <a:t>i.e</a:t>
            </a:r>
            <a:r>
              <a:rPr lang="en-US" dirty="0" smtClean="0"/>
              <a:t> two b) appears in the input string.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020535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3400" y="533400"/>
            <a:ext cx="8229600" cy="89611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/>
            </a:r>
            <a:br>
              <a:rPr lang="en-US" dirty="0"/>
            </a:br>
            <a:r>
              <a:rPr lang="en-US" u="sng" dirty="0"/>
              <a:t>Pushdown Automata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572000"/>
          </a:xfrm>
        </p:spPr>
        <p:txBody>
          <a:bodyPr>
            <a:normAutofit/>
          </a:bodyPr>
          <a:lstStyle/>
          <a:p>
            <a:r>
              <a:rPr lang="en-US" dirty="0"/>
              <a:t>What is </a:t>
            </a:r>
            <a:r>
              <a:rPr lang="en-US" dirty="0" smtClean="0"/>
              <a:t>PDA? </a:t>
            </a:r>
          </a:p>
          <a:p>
            <a:r>
              <a:rPr lang="en-US" dirty="0" smtClean="0"/>
              <a:t>Why </a:t>
            </a:r>
            <a:r>
              <a:rPr lang="en-US" dirty="0"/>
              <a:t>is </a:t>
            </a:r>
            <a:r>
              <a:rPr lang="en-US" dirty="0" smtClean="0"/>
              <a:t>the need of PDA?</a:t>
            </a:r>
            <a:endParaRPr lang="en-US" dirty="0"/>
          </a:p>
          <a:p>
            <a:r>
              <a:rPr lang="en-US" dirty="0" smtClean="0"/>
              <a:t>Model of PDA</a:t>
            </a:r>
            <a:endParaRPr lang="en-US" dirty="0"/>
          </a:p>
          <a:p>
            <a:r>
              <a:rPr lang="en-US" dirty="0" smtClean="0"/>
              <a:t>Mathematical Definition of PDA</a:t>
            </a:r>
            <a:endParaRPr lang="en-US" dirty="0"/>
          </a:p>
          <a:p>
            <a:r>
              <a:rPr lang="en-US" dirty="0" smtClean="0"/>
              <a:t>Moves of PDA</a:t>
            </a:r>
            <a:endParaRPr lang="en-US" dirty="0"/>
          </a:p>
          <a:p>
            <a:r>
              <a:rPr lang="en-US" dirty="0" smtClean="0"/>
              <a:t>ID of PDA</a:t>
            </a:r>
          </a:p>
          <a:p>
            <a:r>
              <a:rPr lang="en-US" dirty="0" smtClean="0"/>
              <a:t>Move relation</a:t>
            </a:r>
          </a:p>
          <a:p>
            <a:r>
              <a:rPr lang="en-US" dirty="0" smtClean="0"/>
              <a:t>Language accepted by PDA</a:t>
            </a:r>
          </a:p>
          <a:p>
            <a:r>
              <a:rPr lang="en-US" dirty="0" smtClean="0"/>
              <a:t>Representation of PDA</a:t>
            </a:r>
          </a:p>
        </p:txBody>
      </p:sp>
    </p:spTree>
    <p:extLst>
      <p:ext uri="{BB962C8B-B14F-4D97-AF65-F5344CB8AC3E}">
        <p14:creationId xmlns="" xmlns:p14="http://schemas.microsoft.com/office/powerpoint/2010/main" val="2891395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09600"/>
          </a:xfrm>
        </p:spPr>
        <p:txBody>
          <a:bodyPr>
            <a:normAutofit fontScale="90000"/>
          </a:bodyPr>
          <a:lstStyle/>
          <a:p>
            <a:pPr algn="ctr"/>
            <a:r>
              <a:rPr lang="en-US" u="sng" dirty="0">
                <a:solidFill>
                  <a:srgbClr val="FF0000"/>
                </a:solidFill>
              </a:rPr>
              <a:t>L = { a</a:t>
            </a:r>
            <a:r>
              <a:rPr lang="en-US" u="sng" baseline="30000" dirty="0">
                <a:solidFill>
                  <a:srgbClr val="FF0000"/>
                </a:solidFill>
              </a:rPr>
              <a:t>n</a:t>
            </a:r>
            <a:r>
              <a:rPr lang="en-US" u="sng" dirty="0">
                <a:solidFill>
                  <a:srgbClr val="FF0000"/>
                </a:solidFill>
              </a:rPr>
              <a:t> b</a:t>
            </a:r>
            <a:r>
              <a:rPr lang="en-US" u="sng" baseline="30000" dirty="0">
                <a:solidFill>
                  <a:srgbClr val="FF0000"/>
                </a:solidFill>
              </a:rPr>
              <a:t>2n </a:t>
            </a:r>
            <a:r>
              <a:rPr lang="en-US" u="sng" dirty="0">
                <a:solidFill>
                  <a:srgbClr val="FF0000"/>
                </a:solidFill>
              </a:rPr>
              <a:t>! n ≥ 1 }</a:t>
            </a:r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5181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Therefor e the PDA corresponding to above language is constructed as following:-  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en-US" sz="2400" dirty="0" smtClean="0">
                    <a:solidFill>
                      <a:prstClr val="black"/>
                    </a:solidFill>
                  </a:rPr>
                  <a:t>M </a:t>
                </a:r>
                <a:r>
                  <a:rPr lang="en-US" sz="2400" dirty="0">
                    <a:solidFill>
                      <a:prstClr val="black"/>
                    </a:solidFill>
                  </a:rPr>
                  <a:t>= ({q</a:t>
                </a:r>
                <a:r>
                  <a:rPr lang="en-US" sz="2400" baseline="-25000" dirty="0">
                    <a:solidFill>
                      <a:prstClr val="black"/>
                    </a:solidFill>
                  </a:rPr>
                  <a:t>0, </a:t>
                </a:r>
                <a:r>
                  <a:rPr lang="en-US" sz="2400" dirty="0" smtClean="0">
                    <a:solidFill>
                      <a:prstClr val="black"/>
                    </a:solidFill>
                  </a:rPr>
                  <a:t>q</a:t>
                </a:r>
                <a:r>
                  <a:rPr lang="en-US" sz="2400" baseline="-25000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1, </a:t>
                </a:r>
                <a:r>
                  <a:rPr lang="en-US" sz="2400" dirty="0" smtClean="0">
                    <a:solidFill>
                      <a:prstClr val="black"/>
                    </a:solidFill>
                  </a:rPr>
                  <a:t>q</a:t>
                </a:r>
                <a:r>
                  <a:rPr lang="en-US" sz="2400" baseline="-25000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2</a:t>
                </a:r>
                <a:r>
                  <a:rPr lang="en-US" sz="2400" baseline="-25000" dirty="0" smtClean="0">
                    <a:solidFill>
                      <a:prstClr val="black"/>
                    </a:solidFill>
                  </a:rPr>
                  <a:t/>
                </a:r>
                <a:r>
                  <a:rPr lang="en-US" sz="2400" dirty="0">
                    <a:solidFill>
                      <a:prstClr val="black"/>
                    </a:solidFill>
                  </a:rPr>
                  <a:t>}, {</a:t>
                </a:r>
                <a:r>
                  <a:rPr lang="en-US" sz="24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a</a:t>
                </a:r>
                <a:r>
                  <a:rPr lang="en-US" sz="2400" dirty="0">
                    <a:solidFill>
                      <a:prstClr val="black"/>
                    </a:solidFill>
                  </a:rPr>
                  <a:t>, </a:t>
                </a:r>
                <a:r>
                  <a:rPr lang="en-US" sz="24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b</a:t>
                </a:r>
                <a:r>
                  <a:rPr lang="en-US" sz="2400" dirty="0">
                    <a:solidFill>
                      <a:prstClr val="black"/>
                    </a:solidFill>
                  </a:rPr>
                  <a:t>}, {A</a:t>
                </a:r>
                <a:r>
                  <a:rPr lang="en-US" sz="2400" dirty="0" smtClean="0">
                    <a:solidFill>
                      <a:prstClr val="black"/>
                    </a:solidFill>
                  </a:rPr>
                  <a:t>, </a:t>
                </a:r>
                <a:r>
                  <a:rPr lang="en-US" sz="2400" dirty="0">
                    <a:solidFill>
                      <a:prstClr val="black"/>
                    </a:solidFill>
                  </a:rPr>
                  <a:t>Z</a:t>
                </a:r>
                <a:r>
                  <a:rPr lang="en-US" sz="2400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sz="2400" dirty="0">
                    <a:solidFill>
                      <a:prstClr val="black"/>
                    </a:solidFill>
                  </a:rPr>
                  <a:t> }, </a:t>
                </a:r>
                <a:r>
                  <a:rPr lang="el-GR" sz="2400" dirty="0">
                    <a:solidFill>
                      <a:prstClr val="black"/>
                    </a:solidFill>
                  </a:rPr>
                  <a:t>δ</a:t>
                </a:r>
                <a:r>
                  <a:rPr lang="en-US" sz="2400" dirty="0">
                    <a:solidFill>
                      <a:prstClr val="black"/>
                    </a:solidFill>
                  </a:rPr>
                  <a:t>, q</a:t>
                </a:r>
                <a:r>
                  <a:rPr lang="en-US" sz="2400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sz="2400" dirty="0">
                    <a:solidFill>
                      <a:prstClr val="black"/>
                    </a:solidFill>
                  </a:rPr>
                  <a:t>,</a:t>
                </a:r>
                <a:r>
                  <a:rPr lang="en-US" sz="2400" baseline="-25000" dirty="0">
                    <a:solidFill>
                      <a:prstClr val="black"/>
                    </a:solidFill>
                  </a:rPr>
                  <a:t/>
                </a:r>
                <a:r>
                  <a:rPr lang="en-US" sz="2400" dirty="0">
                    <a:solidFill>
                      <a:prstClr val="black"/>
                    </a:solidFill>
                  </a:rPr>
                  <a:t>Z</a:t>
                </a:r>
                <a:r>
                  <a:rPr lang="en-US" sz="2400" baseline="-25000" dirty="0">
                    <a:solidFill>
                      <a:prstClr val="black"/>
                    </a:solidFill>
                  </a:rPr>
                  <a:t>0, </a:t>
                </a:r>
                <a:r>
                  <a:rPr lang="en-US" sz="2400" baseline="-25000" dirty="0" smtClean="0">
                    <a:solidFill>
                      <a:prstClr val="black"/>
                    </a:solidFill>
                  </a:rPr>
                  <a:t/>
                </a:r>
                <a:r>
                  <a:rPr lang="en-US" sz="2400" dirty="0">
                    <a:solidFill>
                      <a:prstClr val="black"/>
                    </a:solidFill>
                  </a:rPr>
                  <a:t>φ</a:t>
                </a:r>
                <a:r>
                  <a:rPr lang="en-US" sz="2400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)</a:t>
                </a:r>
                <a:endParaRPr lang="en-US" sz="2400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l-GR" dirty="0" smtClean="0">
                    <a:solidFill>
                      <a:prstClr val="black"/>
                    </a:solidFill>
                  </a:rPr>
                  <a:t>δ</a:t>
                </a:r>
                <a:r>
                  <a:rPr lang="en-US" dirty="0" smtClean="0">
                    <a:solidFill>
                      <a:prstClr val="black"/>
                    </a:solidFill>
                  </a:rPr>
                  <a:t/>
                </a:r>
                <a:r>
                  <a:rPr lang="en-US" dirty="0">
                    <a:solidFill>
                      <a:prstClr val="black"/>
                    </a:solidFill>
                  </a:rPr>
                  <a:t>is defined as following:- </a:t>
                </a:r>
              </a:p>
              <a:p>
                <a:pPr marL="0" indent="0">
                  <a:buNone/>
                </a:pPr>
                <a:r>
                  <a:rPr lang="el-GR" dirty="0">
                    <a:solidFill>
                      <a:prstClr val="black"/>
                    </a:solidFill>
                  </a:rPr>
                  <a:t>δ</a:t>
                </a:r>
                <a:r>
                  <a:rPr lang="en-US" dirty="0">
                    <a:solidFill>
                      <a:prstClr val="black"/>
                    </a:solidFill>
                  </a:rPr>
                  <a:t>(q</a:t>
                </a:r>
                <a:r>
                  <a:rPr lang="en-US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dirty="0">
                    <a:solidFill>
                      <a:prstClr val="black"/>
                    </a:solidFill>
                  </a:rPr>
                  <a:t>, </a:t>
                </a:r>
                <a:r>
                  <a:rPr lang="en-US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a</a:t>
                </a:r>
                <a:r>
                  <a:rPr lang="en-US" dirty="0">
                    <a:solidFill>
                      <a:prstClr val="black"/>
                    </a:solidFill>
                  </a:rPr>
                  <a:t>, Z</a:t>
                </a:r>
                <a:r>
                  <a:rPr lang="en-US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dirty="0">
                    <a:solidFill>
                      <a:prstClr val="black"/>
                    </a:solidFill>
                  </a:rPr>
                  <a:t>) = {(q</a:t>
                </a:r>
                <a:r>
                  <a:rPr lang="en-US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dirty="0">
                    <a:solidFill>
                      <a:prstClr val="black"/>
                    </a:solidFill>
                  </a:rPr>
                  <a:t>, AZ</a:t>
                </a:r>
                <a:r>
                  <a:rPr lang="en-US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dirty="0">
                    <a:solidFill>
                      <a:prstClr val="black"/>
                    </a:solidFill>
                  </a:rPr>
                  <a:t> )}		</a:t>
                </a:r>
                <a:r>
                  <a:rPr lang="el-GR" dirty="0">
                    <a:solidFill>
                      <a:prstClr val="black"/>
                    </a:solidFill>
                  </a:rPr>
                  <a:t>δ</a:t>
                </a:r>
                <a:r>
                  <a:rPr lang="en-US" dirty="0">
                    <a:solidFill>
                      <a:prstClr val="black"/>
                    </a:solidFill>
                  </a:rPr>
                  <a:t>(q</a:t>
                </a:r>
                <a:r>
                  <a:rPr lang="en-US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dirty="0">
                    <a:solidFill>
                      <a:prstClr val="black"/>
                    </a:solidFill>
                  </a:rPr>
                  <a:t>, </a:t>
                </a:r>
                <a:r>
                  <a:rPr lang="en-US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a</a:t>
                </a:r>
                <a:r>
                  <a:rPr lang="en-US" dirty="0">
                    <a:solidFill>
                      <a:prstClr val="black"/>
                    </a:solidFill>
                  </a:rPr>
                  <a:t>, A) = {(q</a:t>
                </a:r>
                <a:r>
                  <a:rPr lang="en-US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dirty="0">
                    <a:solidFill>
                      <a:prstClr val="black"/>
                    </a:solidFill>
                  </a:rPr>
                  <a:t>, AA )} </a:t>
                </a:r>
                <a:r>
                  <a:rPr lang="el-GR" dirty="0">
                    <a:solidFill>
                      <a:prstClr val="black"/>
                    </a:solidFill>
                  </a:rPr>
                  <a:t>δ</a:t>
                </a:r>
                <a:r>
                  <a:rPr lang="en-US" dirty="0">
                    <a:solidFill>
                      <a:prstClr val="black"/>
                    </a:solidFill>
                  </a:rPr>
                  <a:t>(q</a:t>
                </a:r>
                <a:r>
                  <a:rPr lang="en-US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dirty="0">
                    <a:solidFill>
                      <a:prstClr val="black"/>
                    </a:solidFill>
                  </a:rPr>
                  <a:t>, </a:t>
                </a:r>
                <a:r>
                  <a:rPr lang="en-US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b</a:t>
                </a:r>
                <a:r>
                  <a:rPr lang="en-US" dirty="0">
                    <a:solidFill>
                      <a:prstClr val="black"/>
                    </a:solidFill>
                  </a:rPr>
                  <a:t>, A) = {(q</a:t>
                </a:r>
                <a:r>
                  <a:rPr lang="en-US" baseline="-250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dirty="0">
                    <a:solidFill>
                      <a:prstClr val="black"/>
                    </a:solidFill>
                  </a:rPr>
                  <a:t>, 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A </a:t>
                </a:r>
                <a:r>
                  <a:rPr lang="en-US" dirty="0">
                    <a:solidFill>
                      <a:prstClr val="black"/>
                    </a:solidFill>
                  </a:rPr>
                  <a:t>)}</a:t>
                </a:r>
                <a:r>
                  <a:rPr lang="el-GR" dirty="0">
                    <a:solidFill>
                      <a:prstClr val="black"/>
                    </a:solidFill>
                  </a:rPr>
                  <a:t/>
                </a:r>
                <a:r>
                  <a:rPr lang="en-US" dirty="0">
                    <a:solidFill>
                      <a:prstClr val="black"/>
                    </a:solidFill>
                  </a:rPr>
                  <a:t/>
                </a:r>
                <a:r>
                  <a:rPr lang="el-GR" dirty="0">
                    <a:solidFill>
                      <a:prstClr val="black"/>
                    </a:solidFill>
                  </a:rPr>
                  <a:t>δ</a:t>
                </a:r>
                <a:r>
                  <a:rPr lang="en-US" dirty="0">
                    <a:solidFill>
                      <a:prstClr val="black"/>
                    </a:solidFill>
                  </a:rPr>
                  <a:t>(q</a:t>
                </a:r>
                <a:r>
                  <a:rPr lang="en-US" baseline="-250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dirty="0">
                    <a:solidFill>
                      <a:prstClr val="black"/>
                    </a:solidFill>
                  </a:rPr>
                  <a:t>, </a:t>
                </a:r>
                <a:r>
                  <a:rPr lang="en-US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b</a:t>
                </a:r>
                <a:r>
                  <a:rPr lang="en-US" dirty="0">
                    <a:solidFill>
                      <a:prstClr val="black"/>
                    </a:solidFill>
                  </a:rPr>
                  <a:t>, 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A) </a:t>
                </a:r>
                <a:r>
                  <a:rPr lang="en-US" dirty="0">
                    <a:solidFill>
                      <a:prstClr val="black"/>
                    </a:solidFill>
                  </a:rPr>
                  <a:t>= {(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q</a:t>
                </a:r>
                <a:r>
                  <a:rPr lang="en-US" baseline="-25000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2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solidFill>
                          <a:prstClr val="black"/>
                        </a:solidFill>
                        <a:latin typeface="Cambria Math"/>
                      </a:rPr>
                      <m:t>ϵ</m:t>
                    </m:r>
                  </m:oMath>
                </a14:m>
                <a:r>
                  <a:rPr lang="en-US" dirty="0" smtClean="0">
                    <a:solidFill>
                      <a:prstClr val="black"/>
                    </a:solidFill>
                  </a:rPr>
                  <a:t>) </a:t>
                </a:r>
                <a:r>
                  <a:rPr lang="en-US" dirty="0">
                    <a:solidFill>
                      <a:prstClr val="black"/>
                    </a:solidFill>
                  </a:rPr>
                  <a:t>}</a:t>
                </a:r>
                <a:r>
                  <a:rPr lang="el-GR" dirty="0">
                    <a:solidFill>
                      <a:prstClr val="black"/>
                    </a:solidFill>
                  </a:rPr>
                  <a:t/>
                </a:r>
                <a:endParaRPr lang="en-US" dirty="0">
                  <a:solidFill>
                    <a:prstClr val="black"/>
                  </a:solidFill>
                </a:endParaRPr>
              </a:p>
              <a:p>
                <a:pPr marL="0" indent="0">
                  <a:buNone/>
                </a:pPr>
                <a:r>
                  <a:rPr lang="el-GR" dirty="0">
                    <a:solidFill>
                      <a:prstClr val="black"/>
                    </a:solidFill>
                  </a:rPr>
                  <a:t>δ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(q</a:t>
                </a:r>
                <a:r>
                  <a:rPr lang="en-US" baseline="-25000" dirty="0" smtClean="0">
                    <a:solidFill>
                      <a:prstClr val="black"/>
                    </a:solidFill>
                  </a:rPr>
                  <a:t>2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, </a:t>
                </a:r>
                <a:r>
                  <a:rPr lang="en-US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b</a:t>
                </a:r>
                <a:r>
                  <a:rPr lang="en-US" dirty="0">
                    <a:solidFill>
                      <a:prstClr val="black"/>
                    </a:solidFill>
                  </a:rPr>
                  <a:t>, A) = {(q</a:t>
                </a:r>
                <a:r>
                  <a:rPr lang="en-US" baseline="-250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dirty="0">
                    <a:solidFill>
                      <a:prstClr val="black"/>
                    </a:solidFill>
                  </a:rPr>
                  <a:t>, A )}</a:t>
                </a:r>
                <a:r>
                  <a:rPr lang="el-GR" dirty="0">
                    <a:solidFill>
                      <a:prstClr val="black"/>
                    </a:solidFill>
                  </a:rPr>
                  <a:t/>
                </a:r>
                <a:r>
                  <a:rPr lang="en-US" dirty="0" smtClean="0">
                    <a:solidFill>
                      <a:prstClr val="black"/>
                    </a:solidFill>
                  </a:rPr>
                  <a:t/>
                </a:r>
                <a:r>
                  <a:rPr lang="el-GR" dirty="0" smtClean="0">
                    <a:solidFill>
                      <a:prstClr val="black"/>
                    </a:solidFill>
                  </a:rPr>
                  <a:t>δ</a:t>
                </a:r>
                <a:r>
                  <a:rPr lang="en-US" smtClean="0">
                    <a:solidFill>
                      <a:prstClr val="black"/>
                    </a:solidFill>
                  </a:rPr>
                  <a:t>(q</a:t>
                </a:r>
                <a:r>
                  <a:rPr lang="en-US" baseline="-2500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2</a:t>
                </a:r>
                <a:r>
                  <a:rPr lang="en-US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, </a:t>
                </a:r>
                <a:r>
                  <a:rPr lang="el-GR" smtClean="0">
                    <a:solidFill>
                      <a:prstClr val="black"/>
                    </a:solidFill>
                  </a:rPr>
                  <a:t>ε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, 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Z</a:t>
                </a:r>
                <a:r>
                  <a:rPr lang="en-US" baseline="-25000" dirty="0" smtClean="0">
                    <a:solidFill>
                      <a:prstClr val="black"/>
                    </a:solidFill>
                  </a:rPr>
                  <a:t>0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) </a:t>
                </a:r>
                <a:r>
                  <a:rPr lang="en-US" dirty="0">
                    <a:solidFill>
                      <a:prstClr val="black"/>
                    </a:solidFill>
                  </a:rPr>
                  <a:t>= {(q</a:t>
                </a:r>
                <a:r>
                  <a:rPr lang="en-US" baseline="-250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2</a:t>
                </a:r>
                <a:r>
                  <a:rPr lang="en-US" dirty="0">
                    <a:solidFill>
                      <a:prstClr val="black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solidFill>
                          <a:prstClr val="black"/>
                        </a:solidFill>
                        <a:latin typeface="Cambria Math"/>
                      </a:rPr>
                      <m:t>ϵ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) }</a:t>
                </a:r>
                <a:r>
                  <a:rPr lang="el-GR" dirty="0">
                    <a:solidFill>
                      <a:prstClr val="black"/>
                    </a:solidFill>
                  </a:rPr>
                  <a:t/>
                </a:r>
                <a:endParaRPr lang="en-US" dirty="0">
                  <a:solidFill>
                    <a:prstClr val="black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5181600"/>
              </a:xfrm>
              <a:blipFill rotWithShape="1">
                <a:blip r:embed="rId2"/>
                <a:stretch>
                  <a:fillRect l="-1259" t="-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/>
          <p:cNvSpPr/>
          <p:nvPr/>
        </p:nvSpPr>
        <p:spPr>
          <a:xfrm>
            <a:off x="4094018" y="5315192"/>
            <a:ext cx="838200" cy="838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q</a:t>
            </a:r>
            <a:r>
              <a:rPr lang="en-US" sz="2400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Oval 4"/>
          <p:cNvSpPr/>
          <p:nvPr/>
        </p:nvSpPr>
        <p:spPr>
          <a:xfrm>
            <a:off x="1600200" y="5315192"/>
            <a:ext cx="838200" cy="838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q</a:t>
            </a:r>
            <a:r>
              <a:rPr lang="en-US" sz="2400" baseline="-25000" dirty="0" smtClean="0">
                <a:solidFill>
                  <a:schemeClr val="tx1"/>
                </a:solidFill>
              </a:rPr>
              <a:t>0</a:t>
            </a:r>
            <a:endParaRPr lang="en-US" sz="2400" baseline="-250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6591300" y="5315192"/>
            <a:ext cx="838200" cy="838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q</a:t>
            </a:r>
            <a:r>
              <a:rPr lang="en-US" sz="2400" baseline="-250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7" name="Straight Arrow Connector 6"/>
          <p:cNvCxnSpPr>
            <a:stCxn id="5" idx="6"/>
            <a:endCxn id="4" idx="2"/>
          </p:cNvCxnSpPr>
          <p:nvPr/>
        </p:nvCxnSpPr>
        <p:spPr>
          <a:xfrm>
            <a:off x="2438400" y="5734292"/>
            <a:ext cx="165561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4" idx="6"/>
            <a:endCxn id="6" idx="2"/>
          </p:cNvCxnSpPr>
          <p:nvPr/>
        </p:nvCxnSpPr>
        <p:spPr>
          <a:xfrm>
            <a:off x="4932218" y="5734292"/>
            <a:ext cx="16590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endCxn id="5" idx="2"/>
          </p:cNvCxnSpPr>
          <p:nvPr/>
        </p:nvCxnSpPr>
        <p:spPr>
          <a:xfrm>
            <a:off x="990600" y="5734292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urved Connector 9"/>
          <p:cNvCxnSpPr>
            <a:stCxn id="5" idx="1"/>
            <a:endCxn id="5" idx="0"/>
          </p:cNvCxnSpPr>
          <p:nvPr/>
        </p:nvCxnSpPr>
        <p:spPr>
          <a:xfrm rot="5400000" flipH="1" flipV="1">
            <a:off x="1809750" y="5228394"/>
            <a:ext cx="122752" cy="296348"/>
          </a:xfrm>
          <a:prstGeom prst="curvedConnector3">
            <a:avLst>
              <a:gd name="adj1" fmla="val 78284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12" name="Rectangle 11"/>
              <p:cNvSpPr/>
              <p:nvPr/>
            </p:nvSpPr>
            <p:spPr>
              <a:xfrm>
                <a:off x="2466109" y="5791200"/>
                <a:ext cx="1132609" cy="457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prstClr val="black"/>
                    </a:solidFill>
                  </a:rPr>
                  <a:t>b, A/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/>
                      </a:rPr>
                      <m:t>𝐴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6109" y="5791200"/>
                <a:ext cx="1132609" cy="457200"/>
              </a:xfrm>
              <a:prstGeom prst="rect">
                <a:avLst/>
              </a:prstGeom>
              <a:blipFill rotWithShape="1">
                <a:blip r:embed="rId3"/>
                <a:stretch>
                  <a:fillRect b="-10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13" name="Rectangle 12"/>
              <p:cNvSpPr/>
              <p:nvPr/>
            </p:nvSpPr>
            <p:spPr>
              <a:xfrm>
                <a:off x="5079422" y="5753585"/>
                <a:ext cx="1132609" cy="39980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𝑏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,</a:t>
                </a:r>
                <a:r>
                  <a:rPr lang="en-US" dirty="0" smtClean="0">
                    <a:solidFill>
                      <a:prstClr val="black"/>
                    </a:solidFill>
                  </a:rPr>
                  <a:t/>
                </a:r>
                <a:r>
                  <a:rPr lang="en-US" dirty="0" err="1" smtClean="0">
                    <a:solidFill>
                      <a:prstClr val="black"/>
                    </a:solidFill>
                  </a:rPr>
                  <a:t>A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/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solidFill>
                          <a:prstClr val="black"/>
                        </a:solidFill>
                        <a:latin typeface="Cambria Math"/>
                      </a:rPr>
                      <m:t>ϵ</m:t>
                    </m:r>
                    <m:r>
                      <a:rPr lang="el-GR" i="1">
                        <a:solidFill>
                          <a:prstClr val="black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dirty="0" smtClean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9422" y="5753585"/>
                <a:ext cx="1132609" cy="399807"/>
              </a:xfrm>
              <a:prstGeom prst="rect">
                <a:avLst/>
              </a:prstGeom>
              <a:blipFill rotWithShape="1">
                <a:blip r:embed="rId4"/>
                <a:stretch>
                  <a:fillRect t="-3077" b="-2153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/>
          <p:cNvSpPr/>
          <p:nvPr/>
        </p:nvSpPr>
        <p:spPr>
          <a:xfrm>
            <a:off x="638834" y="4565037"/>
            <a:ext cx="1132609" cy="6808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,</a:t>
            </a:r>
            <a:r>
              <a:rPr lang="en-US" dirty="0" smtClean="0">
                <a:solidFill>
                  <a:prstClr val="black"/>
                </a:solidFill>
              </a:rPr>
              <a:t> Z</a:t>
            </a:r>
            <a:r>
              <a:rPr lang="en-US" baseline="-25000" dirty="0" smtClean="0">
                <a:solidFill>
                  <a:prstClr val="black"/>
                </a:solidFill>
              </a:rPr>
              <a:t>0</a:t>
            </a:r>
            <a:r>
              <a:rPr lang="en-US" dirty="0" smtClean="0">
                <a:solidFill>
                  <a:schemeClr val="tx1"/>
                </a:solidFill>
              </a:rPr>
              <a:t>/A</a:t>
            </a:r>
            <a:r>
              <a:rPr lang="en-US" dirty="0" smtClean="0">
                <a:solidFill>
                  <a:prstClr val="black"/>
                </a:solidFill>
              </a:rPr>
              <a:t>Z</a:t>
            </a:r>
            <a:r>
              <a:rPr lang="en-US" baseline="-25000" dirty="0" smtClean="0">
                <a:solidFill>
                  <a:prstClr val="black"/>
                </a:solidFill>
              </a:rPr>
              <a:t>0</a:t>
            </a:r>
          </a:p>
          <a:p>
            <a:pPr algn="ctr"/>
            <a:r>
              <a:rPr lang="en-US" dirty="0">
                <a:solidFill>
                  <a:prstClr val="black"/>
                </a:solidFill>
              </a:rPr>
              <a:t>a</a:t>
            </a:r>
            <a:r>
              <a:rPr lang="en-US" dirty="0" smtClean="0">
                <a:solidFill>
                  <a:prstClr val="black"/>
                </a:solidFill>
              </a:rPr>
              <a:t>, A/AA</a:t>
            </a:r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15" name="Rectangle 14"/>
              <p:cNvSpPr/>
              <p:nvPr/>
            </p:nvSpPr>
            <p:spPr>
              <a:xfrm>
                <a:off x="5131376" y="4933168"/>
                <a:ext cx="1132609" cy="457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prstClr val="black"/>
                    </a:solidFill>
                  </a:rPr>
                  <a:t>b, A/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/>
                      </a:rPr>
                      <m:t>𝐴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1376" y="4933168"/>
                <a:ext cx="1132609" cy="457200"/>
              </a:xfrm>
              <a:prstGeom prst="rect">
                <a:avLst/>
              </a:prstGeom>
              <a:blipFill rotWithShape="1">
                <a:blip r:embed="rId5"/>
                <a:stretch>
                  <a:fillRect b="-12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/>
          <p:cNvCxnSpPr>
            <a:stCxn id="6" idx="1"/>
            <a:endCxn id="4" idx="7"/>
          </p:cNvCxnSpPr>
          <p:nvPr/>
        </p:nvCxnSpPr>
        <p:spPr>
          <a:xfrm flipH="1">
            <a:off x="4809466" y="5437944"/>
            <a:ext cx="190458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/>
          <p:cNvCxnSpPr/>
          <p:nvPr/>
        </p:nvCxnSpPr>
        <p:spPr>
          <a:xfrm rot="5400000" flipH="1" flipV="1">
            <a:off x="6949024" y="5154133"/>
            <a:ext cx="122752" cy="296348"/>
          </a:xfrm>
          <a:prstGeom prst="curvedConnector3">
            <a:avLst>
              <a:gd name="adj1" fmla="val 78284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20" name="Rectangle 19"/>
              <p:cNvSpPr/>
              <p:nvPr/>
            </p:nvSpPr>
            <p:spPr>
              <a:xfrm>
                <a:off x="7010400" y="4424553"/>
                <a:ext cx="1132609" cy="457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solidFill>
                          <a:prstClr val="black"/>
                        </a:solidFill>
                        <a:latin typeface="Cambria Math"/>
                      </a:rPr>
                      <m:t>ϵ</m:t>
                    </m:r>
                  </m:oMath>
                </a14:m>
                <a:r>
                  <a:rPr lang="en-US" dirty="0" smtClean="0">
                    <a:solidFill>
                      <a:prstClr val="black"/>
                    </a:solidFill>
                  </a:rPr>
                  <a:t>, Z</a:t>
                </a:r>
                <a:r>
                  <a:rPr lang="en-US" baseline="-25000" dirty="0" smtClean="0">
                    <a:solidFill>
                      <a:prstClr val="black"/>
                    </a:solidFill>
                  </a:rPr>
                  <a:t>0 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/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solidFill>
                          <a:prstClr val="black"/>
                        </a:solidFill>
                        <a:latin typeface="Cambria Math"/>
                      </a:rPr>
                      <m:t>ϵ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0400" y="4424553"/>
                <a:ext cx="1132609" cy="457200"/>
              </a:xfrm>
              <a:prstGeom prst="rect">
                <a:avLst/>
              </a:prstGeom>
              <a:blipFill rotWithShape="1">
                <a:blip r:embed="rId6"/>
                <a:stretch>
                  <a:fillRect b="-10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="" xmlns:p14="http://schemas.microsoft.com/office/powerpoint/2010/main" val="36680768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14400"/>
            <a:ext cx="8610600" cy="5791200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dirty="0">
                <a:solidFill>
                  <a:srgbClr val="FF0000"/>
                </a:solidFill>
              </a:rPr>
              <a:t>Ex.</a:t>
            </a:r>
            <a:r>
              <a:rPr lang="en-US" dirty="0"/>
              <a:t> </a:t>
            </a:r>
            <a:r>
              <a:rPr lang="en-US" sz="2800" dirty="0"/>
              <a:t>Construct PDA to accept the language </a:t>
            </a:r>
          </a:p>
          <a:p>
            <a:pPr marL="0" indent="0" algn="just">
              <a:buNone/>
            </a:pPr>
            <a:r>
              <a:rPr lang="en-US" sz="2800" dirty="0"/>
              <a:t>	L = { a</a:t>
            </a:r>
            <a:r>
              <a:rPr lang="en-US" sz="2800" baseline="30000" dirty="0"/>
              <a:t>m</a:t>
            </a:r>
            <a:r>
              <a:rPr lang="en-US" sz="2800" dirty="0"/>
              <a:t> </a:t>
            </a:r>
            <a:r>
              <a:rPr lang="en-US" sz="2800" dirty="0" err="1"/>
              <a:t>b</a:t>
            </a:r>
            <a:r>
              <a:rPr lang="en-US" sz="2800" baseline="30000" dirty="0" err="1"/>
              <a:t>n</a:t>
            </a:r>
            <a:r>
              <a:rPr lang="en-US" sz="2800" baseline="30000" dirty="0"/>
              <a:t>  </a:t>
            </a:r>
            <a:r>
              <a:rPr lang="en-US" sz="2800" dirty="0" err="1"/>
              <a:t>c</a:t>
            </a:r>
            <a:r>
              <a:rPr lang="en-US" sz="2800" baseline="30000" dirty="0" err="1"/>
              <a:t>n</a:t>
            </a:r>
            <a:r>
              <a:rPr lang="en-US" sz="2800" baseline="30000" dirty="0"/>
              <a:t> </a:t>
            </a:r>
            <a:r>
              <a:rPr lang="en-US" sz="2800" dirty="0" err="1"/>
              <a:t>d</a:t>
            </a:r>
            <a:r>
              <a:rPr lang="en-US" sz="2800" baseline="30000" dirty="0" err="1"/>
              <a:t>m</a:t>
            </a:r>
            <a:r>
              <a:rPr lang="en-US" sz="2800" baseline="30000" dirty="0"/>
              <a:t> </a:t>
            </a:r>
            <a:r>
              <a:rPr lang="en-US" sz="2800" dirty="0"/>
              <a:t>! m, n ≥ 1 } </a:t>
            </a:r>
            <a:r>
              <a:rPr lang="en-US" sz="2800" dirty="0" smtClean="0"/>
              <a:t>by empty stack.</a:t>
            </a:r>
            <a:endParaRPr lang="en-US" sz="2800" dirty="0"/>
          </a:p>
          <a:p>
            <a:pPr marL="0" indent="0"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Soultion</a:t>
            </a:r>
            <a:r>
              <a:rPr lang="en-US" dirty="0" smtClean="0">
                <a:solidFill>
                  <a:srgbClr val="FF0000"/>
                </a:solidFill>
              </a:rPr>
              <a:t>:</a:t>
            </a:r>
          </a:p>
          <a:p>
            <a:pPr marL="0" indent="0">
              <a:buNone/>
            </a:pPr>
            <a:r>
              <a:rPr lang="en-US" dirty="0" smtClean="0"/>
              <a:t>Some strings belong in to this set are  </a:t>
            </a:r>
            <a:r>
              <a:rPr lang="en-US" dirty="0" err="1" smtClean="0"/>
              <a:t>abcd</a:t>
            </a:r>
            <a:r>
              <a:rPr lang="en-US" dirty="0" smtClean="0"/>
              <a:t>, </a:t>
            </a:r>
            <a:r>
              <a:rPr lang="en-US" dirty="0" err="1" smtClean="0"/>
              <a:t>abbccd</a:t>
            </a:r>
            <a:r>
              <a:rPr lang="en-US" dirty="0" smtClean="0"/>
              <a:t>, </a:t>
            </a:r>
            <a:r>
              <a:rPr lang="en-US" dirty="0" err="1" smtClean="0"/>
              <a:t>aabcdd</a:t>
            </a:r>
            <a:r>
              <a:rPr lang="en-US" dirty="0" smtClean="0"/>
              <a:t>, </a:t>
            </a:r>
            <a:r>
              <a:rPr lang="en-US" dirty="0" err="1" smtClean="0"/>
              <a:t>aaabbccddd</a:t>
            </a:r>
            <a:r>
              <a:rPr lang="en-US" dirty="0" smtClean="0"/>
              <a:t> etc.</a:t>
            </a:r>
          </a:p>
          <a:p>
            <a:pPr marL="0" indent="0">
              <a:buNone/>
            </a:pPr>
            <a:r>
              <a:rPr lang="en-US" dirty="0" smtClean="0"/>
              <a:t>In this language, number of a and d are equal and number of b and c are equal. </a:t>
            </a:r>
          </a:p>
          <a:p>
            <a:pPr marL="0" indent="0">
              <a:buNone/>
            </a:pPr>
            <a:r>
              <a:rPr lang="en-US" dirty="0" smtClean="0"/>
              <a:t>Therefore, we have to push stack symbol corresponding to a and pop that stack symbol corresponding to d. </a:t>
            </a:r>
          </a:p>
          <a:p>
            <a:pPr marL="0" indent="0">
              <a:buNone/>
            </a:pPr>
            <a:r>
              <a:rPr lang="en-US" dirty="0" smtClean="0"/>
              <a:t>Similarly, </a:t>
            </a:r>
            <a:r>
              <a:rPr lang="en-US" dirty="0"/>
              <a:t>we have to push </a:t>
            </a:r>
            <a:r>
              <a:rPr lang="en-US" dirty="0" smtClean="0"/>
              <a:t>another stack symbol corresponding </a:t>
            </a:r>
            <a:r>
              <a:rPr lang="en-US" dirty="0"/>
              <a:t>to </a:t>
            </a:r>
            <a:r>
              <a:rPr lang="en-US" dirty="0" smtClean="0"/>
              <a:t>b </a:t>
            </a:r>
            <a:r>
              <a:rPr lang="en-US" dirty="0"/>
              <a:t>and pop that stack symbol corresponding to </a:t>
            </a:r>
            <a:r>
              <a:rPr lang="en-US" dirty="0" smtClean="0"/>
              <a:t>c. </a:t>
            </a:r>
          </a:p>
          <a:p>
            <a:pPr marL="0" indent="0">
              <a:buNone/>
            </a:pPr>
            <a:r>
              <a:rPr lang="en-US" dirty="0" smtClean="0"/>
              <a:t>To preserve the order of a, b, c and d, machine changes its state when move from a to b, b to c, and c to 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731460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715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Therefor e the PDA corresponding to above language is constructed as following:-  </a:t>
            </a:r>
          </a:p>
          <a:p>
            <a:endParaRPr lang="en-US" dirty="0"/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4" name="Content Placeholder 3"/>
              <p:cNvSpPr txBox="1">
                <a:spLocks/>
              </p:cNvSpPr>
              <p:nvPr/>
            </p:nvSpPr>
            <p:spPr>
              <a:xfrm>
                <a:off x="457200" y="2057400"/>
                <a:ext cx="8229600" cy="4572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274320" indent="-274320" algn="l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SzPct val="95000"/>
                  <a:buFont typeface="Wingdings 2"/>
                  <a:buChar char=""/>
                  <a:defRPr kumimoji="0" sz="26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246888" algn="l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Wingdings 2"/>
                  <a:buChar char=""/>
                  <a:defRPr kumimoji="0"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-246888" algn="l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/>
                  <a:buChar char=""/>
                  <a:defRPr kumimoji="0" sz="2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188720" indent="-210312" algn="l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SzPct val="65000"/>
                  <a:buFont typeface="Wingdings 2"/>
                  <a:buChar char=""/>
                  <a:defRPr kumimoji="0"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463040" indent="-210312" algn="l" rtl="0" eaLnBrk="1" latinLnBrk="0" hangingPunct="1">
                  <a:spcBef>
                    <a:spcPct val="20000"/>
                  </a:spcBef>
                  <a:buClr>
                    <a:schemeClr val="accent4"/>
                  </a:buClr>
                  <a:buSzPct val="65000"/>
                  <a:buFont typeface="Wingdings 2"/>
                  <a:buChar char=""/>
                  <a:defRPr kumimoji="0"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1737360" indent="-210312" algn="l" rtl="0" eaLnBrk="1" latinLnBrk="0" hangingPunct="1">
                  <a:spcBef>
                    <a:spcPct val="20000"/>
                  </a:spcBef>
                  <a:buClr>
                    <a:schemeClr val="accent5"/>
                  </a:buClr>
                  <a:buSzPct val="80000"/>
                  <a:buFont typeface="Wingdings 2"/>
                  <a:buChar char=""/>
                  <a:defRPr kumimoji="0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1920240" indent="-182880" algn="l" rtl="0" eaLnBrk="1" latinLnBrk="0" hangingPunct="1">
                  <a:spcBef>
                    <a:spcPct val="20000"/>
                  </a:spcBef>
                  <a:buClr>
                    <a:schemeClr val="accent6"/>
                  </a:buClr>
                  <a:buSzPct val="80000"/>
                  <a:buFont typeface="Wingdings 2"/>
                  <a:buChar char=""/>
                  <a:defRPr kumimoji="0" sz="1600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2194560" indent="-182880" algn="l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Char char="•"/>
                  <a:defRPr kumimoji="0" sz="16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2468880" indent="-182880" algn="l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Tx/>
                  <a:buChar char="•"/>
                  <a:defRPr kumimoji="0" sz="1400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Clr>
                    <a:srgbClr val="0BD0D9"/>
                  </a:buClr>
                  <a:buNone/>
                </a:pPr>
                <a:endParaRPr lang="en-US" dirty="0" smtClean="0">
                  <a:solidFill>
                    <a:prstClr val="black"/>
                  </a:solidFill>
                </a:endParaRPr>
              </a:p>
              <a:p>
                <a:pPr marL="0" indent="0">
                  <a:buClr>
                    <a:srgbClr val="0BD0D9"/>
                  </a:buClr>
                  <a:buNone/>
                </a:pPr>
                <a:r>
                  <a:rPr lang="en-US" dirty="0" smtClean="0">
                    <a:solidFill>
                      <a:prstClr val="black"/>
                    </a:solidFill>
                  </a:rPr>
                  <a:t>M = ({q</a:t>
                </a:r>
                <a:r>
                  <a:rPr lang="en-US" baseline="-25000" dirty="0">
                    <a:solidFill>
                      <a:prstClr val="black"/>
                    </a:solidFill>
                  </a:rPr>
                  <a:t>0, </a:t>
                </a:r>
                <a:r>
                  <a:rPr lang="en-US" dirty="0">
                    <a:solidFill>
                      <a:prstClr val="black"/>
                    </a:solidFill>
                  </a:rPr>
                  <a:t>q</a:t>
                </a:r>
                <a:r>
                  <a:rPr lang="en-US" baseline="-250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baseline="-25000" dirty="0">
                    <a:solidFill>
                      <a:prstClr val="black"/>
                    </a:solidFill>
                  </a:rPr>
                  <a:t>,</a:t>
                </a:r>
                <a:r>
                  <a:rPr lang="en-US" dirty="0">
                    <a:solidFill>
                      <a:prstClr val="black"/>
                    </a:solidFill>
                  </a:rPr>
                  <a:t/>
                </a:r>
                <a:r>
                  <a:rPr lang="en-US" dirty="0" smtClean="0">
                    <a:solidFill>
                      <a:prstClr val="black"/>
                    </a:solidFill>
                  </a:rPr>
                  <a:t>q</a:t>
                </a:r>
                <a:r>
                  <a:rPr lang="en-US" baseline="-25000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2, 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q</a:t>
                </a:r>
                <a:r>
                  <a:rPr lang="en-US" baseline="-25000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3</a:t>
                </a:r>
                <a:r>
                  <a:rPr lang="en-US" dirty="0" smtClean="0">
                    <a:solidFill>
                      <a:prstClr val="black"/>
                    </a:solidFill>
                  </a:rPr>
                  <a:t/>
                </a:r>
                <a:r>
                  <a:rPr lang="en-US" dirty="0">
                    <a:solidFill>
                      <a:prstClr val="black"/>
                    </a:solidFill>
                  </a:rPr>
                  <a:t>}, 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{</a:t>
                </a:r>
                <a:r>
                  <a:rPr lang="en-US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a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, </a:t>
                </a:r>
                <a:r>
                  <a:rPr lang="en-US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b, c, d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}, </a:t>
                </a:r>
                <a:r>
                  <a:rPr lang="en-US" dirty="0">
                    <a:solidFill>
                      <a:prstClr val="black"/>
                    </a:solidFill>
                  </a:rPr>
                  <a:t>{A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, B, </a:t>
                </a:r>
                <a:r>
                  <a:rPr lang="en-US" dirty="0">
                    <a:solidFill>
                      <a:prstClr val="black"/>
                    </a:solidFill>
                  </a:rPr>
                  <a:t>Z</a:t>
                </a:r>
                <a:r>
                  <a:rPr lang="en-US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dirty="0">
                    <a:solidFill>
                      <a:prstClr val="black"/>
                    </a:solidFill>
                  </a:rPr>
                  <a:t> }, </a:t>
                </a:r>
                <a:r>
                  <a:rPr lang="el-GR" dirty="0">
                    <a:solidFill>
                      <a:prstClr val="black"/>
                    </a:solidFill>
                  </a:rPr>
                  <a:t>δ</a:t>
                </a:r>
                <a:r>
                  <a:rPr lang="en-US" dirty="0">
                    <a:solidFill>
                      <a:prstClr val="black"/>
                    </a:solidFill>
                  </a:rPr>
                  <a:t>, q</a:t>
                </a:r>
                <a:r>
                  <a:rPr lang="en-US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dirty="0">
                    <a:solidFill>
                      <a:prstClr val="black"/>
                    </a:solidFill>
                  </a:rPr>
                  <a:t>,</a:t>
                </a:r>
                <a:r>
                  <a:rPr lang="en-US" baseline="-25000" dirty="0">
                    <a:solidFill>
                      <a:prstClr val="black"/>
                    </a:solidFill>
                  </a:rPr>
                  <a:t/>
                </a:r>
                <a:r>
                  <a:rPr lang="en-US" dirty="0">
                    <a:solidFill>
                      <a:prstClr val="black"/>
                    </a:solidFill>
                  </a:rPr>
                  <a:t>Z</a:t>
                </a:r>
                <a:r>
                  <a:rPr lang="en-US" baseline="-25000" dirty="0">
                    <a:solidFill>
                      <a:prstClr val="black"/>
                    </a:solidFill>
                  </a:rPr>
                  <a:t>0,  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φ </a:t>
                </a:r>
                <a:r>
                  <a:rPr lang="en-US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)</a:t>
                </a:r>
                <a:endParaRPr lang="en-US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Clr>
                    <a:srgbClr val="0BD0D9"/>
                  </a:buClr>
                  <a:buNone/>
                </a:pPr>
                <a:r>
                  <a:rPr lang="el-GR" dirty="0">
                    <a:solidFill>
                      <a:prstClr val="black"/>
                    </a:solidFill>
                  </a:rPr>
                  <a:t>δ</a:t>
                </a:r>
                <a:r>
                  <a:rPr lang="en-US" dirty="0">
                    <a:solidFill>
                      <a:prstClr val="black"/>
                    </a:solidFill>
                  </a:rPr>
                  <a:t> is defined as following:- </a:t>
                </a:r>
              </a:p>
              <a:p>
                <a:pPr marL="0" indent="0">
                  <a:buClr>
                    <a:srgbClr val="0BD0D9"/>
                  </a:buClr>
                  <a:buNone/>
                </a:pPr>
                <a:r>
                  <a:rPr lang="el-GR" dirty="0" smtClean="0">
                    <a:solidFill>
                      <a:prstClr val="black"/>
                    </a:solidFill>
                  </a:rPr>
                  <a:t>δ</a:t>
                </a:r>
                <a:r>
                  <a:rPr lang="en-US" dirty="0">
                    <a:solidFill>
                      <a:prstClr val="black"/>
                    </a:solidFill>
                  </a:rPr>
                  <a:t>(q</a:t>
                </a:r>
                <a:r>
                  <a:rPr lang="en-US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dirty="0">
                    <a:solidFill>
                      <a:prstClr val="black"/>
                    </a:solidFill>
                  </a:rPr>
                  <a:t>, </a:t>
                </a:r>
                <a:r>
                  <a:rPr lang="en-US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a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, </a:t>
                </a:r>
                <a:r>
                  <a:rPr lang="en-US" dirty="0">
                    <a:solidFill>
                      <a:prstClr val="black"/>
                    </a:solidFill>
                  </a:rPr>
                  <a:t>Z</a:t>
                </a:r>
                <a:r>
                  <a:rPr lang="en-US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dirty="0">
                    <a:solidFill>
                      <a:prstClr val="black"/>
                    </a:solidFill>
                  </a:rPr>
                  <a:t>) = {(q</a:t>
                </a:r>
                <a:r>
                  <a:rPr lang="en-US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dirty="0">
                    <a:solidFill>
                      <a:prstClr val="black"/>
                    </a:solidFill>
                  </a:rPr>
                  <a:t>, AZ</a:t>
                </a:r>
                <a:r>
                  <a:rPr lang="en-US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dirty="0">
                    <a:solidFill>
                      <a:prstClr val="black"/>
                    </a:solidFill>
                  </a:rPr>
                  <a:t> )}		</a:t>
                </a:r>
                <a:r>
                  <a:rPr lang="el-GR" dirty="0" smtClean="0">
                    <a:solidFill>
                      <a:prstClr val="black"/>
                    </a:solidFill>
                  </a:rPr>
                  <a:t>δ</a:t>
                </a:r>
                <a:r>
                  <a:rPr lang="en-US" dirty="0">
                    <a:solidFill>
                      <a:prstClr val="black"/>
                    </a:solidFill>
                  </a:rPr>
                  <a:t>(q</a:t>
                </a:r>
                <a:r>
                  <a:rPr lang="en-US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dirty="0">
                    <a:solidFill>
                      <a:prstClr val="black"/>
                    </a:solidFill>
                  </a:rPr>
                  <a:t>, </a:t>
                </a:r>
                <a:r>
                  <a:rPr lang="en-US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a</a:t>
                </a:r>
                <a:r>
                  <a:rPr lang="en-US" dirty="0">
                    <a:solidFill>
                      <a:prstClr val="black"/>
                    </a:solidFill>
                  </a:rPr>
                  <a:t>, A) = {(q</a:t>
                </a:r>
                <a:r>
                  <a:rPr lang="en-US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dirty="0">
                    <a:solidFill>
                      <a:prstClr val="black"/>
                    </a:solidFill>
                  </a:rPr>
                  <a:t>, AA 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)}</a:t>
                </a:r>
                <a:r>
                  <a:rPr lang="en-US" dirty="0">
                    <a:solidFill>
                      <a:prstClr val="black"/>
                    </a:solidFill>
                  </a:rPr>
                  <a:t/>
                </a:r>
                <a:r>
                  <a:rPr lang="el-GR" dirty="0" smtClean="0">
                    <a:solidFill>
                      <a:prstClr val="black"/>
                    </a:solidFill>
                  </a:rPr>
                  <a:t>δ</a:t>
                </a:r>
                <a:r>
                  <a:rPr lang="en-US" dirty="0">
                    <a:solidFill>
                      <a:prstClr val="black"/>
                    </a:solidFill>
                  </a:rPr>
                  <a:t>(q</a:t>
                </a:r>
                <a:r>
                  <a:rPr lang="en-US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dirty="0">
                    <a:solidFill>
                      <a:prstClr val="black"/>
                    </a:solidFill>
                  </a:rPr>
                  <a:t>, </a:t>
                </a:r>
                <a:r>
                  <a:rPr lang="en-US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b</a:t>
                </a:r>
                <a:r>
                  <a:rPr lang="en-US" dirty="0">
                    <a:solidFill>
                      <a:prstClr val="black"/>
                    </a:solidFill>
                  </a:rPr>
                  <a:t>, A) = {(q</a:t>
                </a:r>
                <a:r>
                  <a:rPr lang="en-US" baseline="-250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dirty="0">
                    <a:solidFill>
                      <a:prstClr val="black"/>
                    </a:solidFill>
                  </a:rPr>
                  <a:t>, BA 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)}</a:t>
                </a:r>
                <a:r>
                  <a:rPr lang="el-GR" dirty="0">
                    <a:solidFill>
                      <a:prstClr val="black"/>
                    </a:solidFill>
                  </a:rPr>
                  <a:t/>
                </a:r>
                <a:r>
                  <a:rPr lang="en-US" dirty="0" smtClean="0">
                    <a:solidFill>
                      <a:prstClr val="black"/>
                    </a:solidFill>
                  </a:rPr>
                  <a:t/>
                </a:r>
                <a:r>
                  <a:rPr lang="el-GR" dirty="0" smtClean="0">
                    <a:solidFill>
                      <a:prstClr val="black"/>
                    </a:solidFill>
                  </a:rPr>
                  <a:t>δ</a:t>
                </a:r>
                <a:r>
                  <a:rPr lang="en-US" dirty="0">
                    <a:solidFill>
                      <a:prstClr val="black"/>
                    </a:solidFill>
                  </a:rPr>
                  <a:t>(q</a:t>
                </a:r>
                <a:r>
                  <a:rPr lang="en-US" baseline="-250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dirty="0">
                    <a:solidFill>
                      <a:prstClr val="black"/>
                    </a:solidFill>
                  </a:rPr>
                  <a:t>, </a:t>
                </a:r>
                <a:r>
                  <a:rPr lang="en-US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b</a:t>
                </a:r>
                <a:r>
                  <a:rPr lang="en-US" dirty="0">
                    <a:solidFill>
                      <a:prstClr val="black"/>
                    </a:solidFill>
                  </a:rPr>
                  <a:t>, B) = {(q</a:t>
                </a:r>
                <a:r>
                  <a:rPr lang="en-US" baseline="-250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dirty="0">
                    <a:solidFill>
                      <a:prstClr val="black"/>
                    </a:solidFill>
                  </a:rPr>
                  <a:t>, BB ) }</a:t>
                </a:r>
                <a:r>
                  <a:rPr lang="el-GR" dirty="0">
                    <a:solidFill>
                      <a:prstClr val="black"/>
                    </a:solidFill>
                  </a:rPr>
                  <a:t/>
                </a:r>
                <a:endParaRPr lang="en-US" dirty="0">
                  <a:solidFill>
                    <a:prstClr val="black"/>
                  </a:solidFill>
                </a:endParaRPr>
              </a:p>
              <a:p>
                <a:pPr marL="0" indent="0">
                  <a:buClr>
                    <a:srgbClr val="0BD0D9"/>
                  </a:buClr>
                  <a:buNone/>
                </a:pPr>
                <a:r>
                  <a:rPr lang="en-US" dirty="0">
                    <a:solidFill>
                      <a:prstClr val="black"/>
                    </a:solidFill>
                  </a:rPr>
                  <a:t/>
                </a:r>
                <a:r>
                  <a:rPr lang="el-GR" sz="2400" dirty="0">
                    <a:solidFill>
                      <a:prstClr val="black"/>
                    </a:solidFill>
                  </a:rPr>
                  <a:t>δ</a:t>
                </a:r>
                <a:r>
                  <a:rPr lang="en-US" sz="2400" dirty="0">
                    <a:solidFill>
                      <a:prstClr val="black"/>
                    </a:solidFill>
                  </a:rPr>
                  <a:t>(q</a:t>
                </a:r>
                <a:r>
                  <a:rPr lang="en-US" sz="2400" baseline="-250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sz="2400" dirty="0">
                    <a:solidFill>
                      <a:prstClr val="black"/>
                    </a:solidFill>
                  </a:rPr>
                  <a:t>, </a:t>
                </a:r>
                <a:r>
                  <a:rPr lang="en-US" sz="2400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c</a:t>
                </a:r>
                <a:r>
                  <a:rPr lang="en-US" sz="2400" dirty="0" smtClean="0">
                    <a:solidFill>
                      <a:prstClr val="black"/>
                    </a:solidFill>
                  </a:rPr>
                  <a:t>, </a:t>
                </a:r>
                <a:r>
                  <a:rPr lang="en-US" sz="2400" dirty="0">
                    <a:solidFill>
                      <a:prstClr val="black"/>
                    </a:solidFill>
                  </a:rPr>
                  <a:t>B</a:t>
                </a:r>
                <a:r>
                  <a:rPr lang="en-US" sz="2400" dirty="0" smtClean="0">
                    <a:solidFill>
                      <a:prstClr val="black"/>
                    </a:solidFill>
                  </a:rPr>
                  <a:t>) </a:t>
                </a:r>
                <a:r>
                  <a:rPr lang="en-US" sz="2400" dirty="0">
                    <a:solidFill>
                      <a:prstClr val="black"/>
                    </a:solidFill>
                  </a:rPr>
                  <a:t>= {(</a:t>
                </a:r>
                <a:r>
                  <a:rPr lang="en-US" sz="2400" dirty="0" smtClean="0">
                    <a:solidFill>
                      <a:prstClr val="black"/>
                    </a:solidFill>
                  </a:rPr>
                  <a:t>q</a:t>
                </a:r>
                <a:r>
                  <a:rPr lang="en-US" sz="2400" baseline="-250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2</a:t>
                </a:r>
                <a:r>
                  <a:rPr lang="en-US" sz="2400" dirty="0" smtClean="0">
                    <a:solidFill>
                      <a:prstClr val="black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>
                        <a:solidFill>
                          <a:prstClr val="black"/>
                        </a:solidFill>
                        <a:latin typeface="Cambria Math"/>
                      </a:rPr>
                      <m:t>ϵ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</a:rPr>
                  <a:t> )}</a:t>
                </a:r>
                <a:r>
                  <a:rPr lang="el-GR" sz="2400" dirty="0">
                    <a:solidFill>
                      <a:prstClr val="black"/>
                    </a:solidFill>
                  </a:rPr>
                  <a:t/>
                </a:r>
                <a:r>
                  <a:rPr lang="en-US" sz="2400" dirty="0" smtClean="0">
                    <a:solidFill>
                      <a:prstClr val="black"/>
                    </a:solidFill>
                  </a:rPr>
                  <a:t/>
                </a:r>
                <a:r>
                  <a:rPr lang="el-GR" sz="2800" dirty="0" smtClean="0">
                    <a:solidFill>
                      <a:prstClr val="black"/>
                    </a:solidFill>
                  </a:rPr>
                  <a:t>δ</a:t>
                </a:r>
                <a:r>
                  <a:rPr lang="en-US" sz="2800" dirty="0" smtClean="0">
                    <a:solidFill>
                      <a:prstClr val="black"/>
                    </a:solidFill>
                  </a:rPr>
                  <a:t>(q</a:t>
                </a:r>
                <a:r>
                  <a:rPr lang="en-US" sz="2800" baseline="-250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2</a:t>
                </a:r>
                <a:r>
                  <a:rPr lang="en-US" sz="2800" dirty="0" smtClean="0">
                    <a:solidFill>
                      <a:prstClr val="black"/>
                    </a:solidFill>
                  </a:rPr>
                  <a:t>, </a:t>
                </a:r>
                <a:r>
                  <a:rPr lang="en-US" sz="28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c</a:t>
                </a:r>
                <a:r>
                  <a:rPr lang="en-US" sz="2800" dirty="0">
                    <a:solidFill>
                      <a:prstClr val="black"/>
                    </a:solidFill>
                  </a:rPr>
                  <a:t>, B) = {(q</a:t>
                </a:r>
                <a:r>
                  <a:rPr lang="en-US" sz="2800" baseline="-250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2</a:t>
                </a:r>
                <a:r>
                  <a:rPr lang="en-US" sz="2800" dirty="0">
                    <a:solidFill>
                      <a:prstClr val="black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800" i="1">
                        <a:solidFill>
                          <a:prstClr val="black"/>
                        </a:solidFill>
                        <a:latin typeface="Cambria Math"/>
                      </a:rPr>
                      <m:t>ϵ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</a:rPr>
                  <a:t> )}</a:t>
                </a:r>
                <a:r>
                  <a:rPr lang="el-GR" sz="2800" dirty="0">
                    <a:solidFill>
                      <a:prstClr val="black"/>
                    </a:solidFill>
                  </a:rPr>
                  <a:t/>
                </a:r>
                <a:endParaRPr lang="en-US" dirty="0">
                  <a:solidFill>
                    <a:prstClr val="black"/>
                  </a:solidFill>
                </a:endParaRPr>
              </a:p>
              <a:p>
                <a:pPr marL="0" indent="0">
                  <a:buClr>
                    <a:srgbClr val="0BD0D9"/>
                  </a:buClr>
                  <a:buNone/>
                </a:pPr>
                <a:r>
                  <a:rPr lang="el-GR" sz="2800" dirty="0">
                    <a:solidFill>
                      <a:prstClr val="black"/>
                    </a:solidFill>
                  </a:rPr>
                  <a:t>δ</a:t>
                </a:r>
                <a:r>
                  <a:rPr lang="en-US" sz="2800" dirty="0" smtClean="0">
                    <a:solidFill>
                      <a:prstClr val="black"/>
                    </a:solidFill>
                  </a:rPr>
                  <a:t>(q</a:t>
                </a:r>
                <a:r>
                  <a:rPr lang="en-US" sz="2800" baseline="-250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2</a:t>
                </a:r>
                <a:r>
                  <a:rPr lang="en-US" sz="2800" dirty="0" smtClean="0">
                    <a:solidFill>
                      <a:prstClr val="black"/>
                    </a:solidFill>
                  </a:rPr>
                  <a:t>, </a:t>
                </a:r>
                <a:r>
                  <a:rPr lang="en-US" sz="2800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d</a:t>
                </a:r>
                <a:r>
                  <a:rPr lang="en-US" sz="2800" dirty="0" smtClean="0">
                    <a:solidFill>
                      <a:prstClr val="black"/>
                    </a:solidFill>
                  </a:rPr>
                  <a:t>, </a:t>
                </a:r>
                <a:r>
                  <a:rPr lang="en-US" sz="2800" dirty="0">
                    <a:solidFill>
                      <a:prstClr val="black"/>
                    </a:solidFill>
                  </a:rPr>
                  <a:t>A</a:t>
                </a:r>
                <a:r>
                  <a:rPr lang="en-US" sz="2800" dirty="0" smtClean="0">
                    <a:solidFill>
                      <a:prstClr val="black"/>
                    </a:solidFill>
                  </a:rPr>
                  <a:t>) </a:t>
                </a:r>
                <a:r>
                  <a:rPr lang="en-US" sz="2800" dirty="0">
                    <a:solidFill>
                      <a:prstClr val="black"/>
                    </a:solidFill>
                  </a:rPr>
                  <a:t>= {(</a:t>
                </a:r>
                <a:r>
                  <a:rPr lang="en-US" sz="2800" dirty="0" smtClean="0">
                    <a:solidFill>
                      <a:prstClr val="black"/>
                    </a:solidFill>
                  </a:rPr>
                  <a:t>q</a:t>
                </a:r>
                <a:r>
                  <a:rPr lang="en-US" sz="2800" baseline="-250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3</a:t>
                </a:r>
                <a:r>
                  <a:rPr lang="en-US" sz="2800" dirty="0" smtClean="0">
                    <a:solidFill>
                      <a:prstClr val="black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800" i="1">
                        <a:solidFill>
                          <a:prstClr val="black"/>
                        </a:solidFill>
                        <a:latin typeface="Cambria Math"/>
                      </a:rPr>
                      <m:t>ϵ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</a:rPr>
                  <a:t> )}</a:t>
                </a:r>
                <a:r>
                  <a:rPr lang="el-GR" sz="2800" dirty="0">
                    <a:solidFill>
                      <a:prstClr val="black"/>
                    </a:solidFill>
                  </a:rPr>
                  <a:t/>
                </a:r>
                <a:r>
                  <a:rPr lang="en-US" sz="2800" dirty="0" smtClean="0">
                    <a:solidFill>
                      <a:prstClr val="black"/>
                    </a:solidFill>
                  </a:rPr>
                  <a:t/>
                </a:r>
                <a:r>
                  <a:rPr lang="el-GR" sz="2800" dirty="0" smtClean="0">
                    <a:solidFill>
                      <a:prstClr val="black"/>
                    </a:solidFill>
                  </a:rPr>
                  <a:t>δ</a:t>
                </a:r>
                <a:r>
                  <a:rPr lang="en-US" sz="2800" dirty="0" smtClean="0">
                    <a:solidFill>
                      <a:prstClr val="black"/>
                    </a:solidFill>
                  </a:rPr>
                  <a:t>(q</a:t>
                </a:r>
                <a:r>
                  <a:rPr lang="en-US" sz="2800" baseline="-250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3</a:t>
                </a:r>
                <a:r>
                  <a:rPr lang="en-US" sz="2800" dirty="0" smtClean="0">
                    <a:solidFill>
                      <a:prstClr val="black"/>
                    </a:solidFill>
                  </a:rPr>
                  <a:t>, </a:t>
                </a:r>
                <a:r>
                  <a:rPr lang="en-US" sz="28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d</a:t>
                </a:r>
                <a:r>
                  <a:rPr lang="en-US" sz="2800" dirty="0">
                    <a:solidFill>
                      <a:prstClr val="black"/>
                    </a:solidFill>
                  </a:rPr>
                  <a:t>, A) = {(q</a:t>
                </a:r>
                <a:r>
                  <a:rPr lang="en-US" sz="2800" baseline="-250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3</a:t>
                </a:r>
                <a:r>
                  <a:rPr lang="en-US" sz="2800" dirty="0">
                    <a:solidFill>
                      <a:prstClr val="black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800" i="1">
                        <a:solidFill>
                          <a:prstClr val="black"/>
                        </a:solidFill>
                        <a:latin typeface="Cambria Math"/>
                      </a:rPr>
                      <m:t>ϵ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</a:rPr>
                  <a:t/>
                </a:r>
                <a:r>
                  <a:rPr lang="en-US" sz="2800" dirty="0" smtClean="0">
                    <a:solidFill>
                      <a:prstClr val="black"/>
                    </a:solidFill>
                  </a:rPr>
                  <a:t>)}</a:t>
                </a:r>
              </a:p>
              <a:p>
                <a:pPr marL="0" indent="0">
                  <a:buClr>
                    <a:srgbClr val="0BD0D9"/>
                  </a:buClr>
                  <a:buNone/>
                </a:pPr>
                <a:r>
                  <a:rPr lang="el-GR" sz="2800" dirty="0" smtClean="0">
                    <a:solidFill>
                      <a:prstClr val="black"/>
                    </a:solidFill>
                  </a:rPr>
                  <a:t/>
                </a:r>
                <a:r>
                  <a:rPr lang="el-GR" sz="2800" dirty="0">
                    <a:solidFill>
                      <a:prstClr val="black"/>
                    </a:solidFill>
                  </a:rPr>
                  <a:t>δ</a:t>
                </a:r>
                <a:r>
                  <a:rPr lang="en-US" sz="2800" dirty="0" smtClean="0">
                    <a:solidFill>
                      <a:prstClr val="black"/>
                    </a:solidFill>
                  </a:rPr>
                  <a:t>(q</a:t>
                </a:r>
                <a:r>
                  <a:rPr lang="en-US" sz="2800" baseline="-250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3</a:t>
                </a:r>
                <a:r>
                  <a:rPr lang="en-US" sz="2800" dirty="0" smtClean="0">
                    <a:solidFill>
                      <a:prstClr val="black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800" i="1">
                        <a:solidFill>
                          <a:prstClr val="black"/>
                        </a:solidFill>
                        <a:latin typeface="Cambria Math"/>
                      </a:rPr>
                      <m:t>ϵ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</a:rPr>
                  <a:t>, Z</a:t>
                </a:r>
                <a:r>
                  <a:rPr lang="en-US" sz="2800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sz="2800" dirty="0">
                    <a:solidFill>
                      <a:prstClr val="black"/>
                    </a:solidFill>
                  </a:rPr>
                  <a:t>) = {(</a:t>
                </a:r>
                <a:r>
                  <a:rPr lang="en-US" sz="2800" dirty="0" smtClean="0">
                    <a:solidFill>
                      <a:prstClr val="black"/>
                    </a:solidFill>
                  </a:rPr>
                  <a:t>q</a:t>
                </a:r>
                <a:r>
                  <a:rPr lang="en-US" sz="2800" baseline="-250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3</a:t>
                </a:r>
                <a:r>
                  <a:rPr lang="en-US" sz="2800" dirty="0" smtClean="0">
                    <a:solidFill>
                      <a:prstClr val="black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800" i="1">
                        <a:solidFill>
                          <a:prstClr val="black"/>
                        </a:solidFill>
                        <a:latin typeface="Cambria Math"/>
                      </a:rPr>
                      <m:t>ϵ</m:t>
                    </m:r>
                  </m:oMath>
                </a14:m>
                <a:r>
                  <a:rPr lang="en-US" sz="2800" dirty="0" smtClean="0">
                    <a:solidFill>
                      <a:prstClr val="black"/>
                    </a:solidFill>
                  </a:rPr>
                  <a:t> )}</a:t>
                </a:r>
                <a:endParaRPr lang="en-US" sz="2800" dirty="0">
                  <a:solidFill>
                    <a:prstClr val="black"/>
                  </a:solidFill>
                </a:endParaRPr>
              </a:p>
              <a:p>
                <a:pPr marL="0" indent="0">
                  <a:buClr>
                    <a:srgbClr val="0BD0D9"/>
                  </a:buClr>
                  <a:buNone/>
                </a:pPr>
                <a:endParaRPr lang="en-US" dirty="0" smtClean="0">
                  <a:solidFill>
                    <a:prstClr val="black"/>
                  </a:solidFill>
                </a:endParaRPr>
              </a:p>
              <a:p>
                <a:pPr marL="0" indent="0">
                  <a:buClr>
                    <a:srgbClr val="0BD0D9"/>
                  </a:buClr>
                  <a:buNone/>
                </a:pPr>
                <a:r>
                  <a:rPr lang="en-US" dirty="0" smtClean="0">
                    <a:solidFill>
                      <a:prstClr val="black"/>
                    </a:solidFill>
                  </a:rPr>
                  <a:t/>
                </a:r>
                <a:r>
                  <a:rPr lang="en-US" sz="2800" dirty="0" smtClean="0">
                    <a:solidFill>
                      <a:prstClr val="black"/>
                    </a:solidFill>
                  </a:rPr>
                  <a:t/>
                </a:r>
                <a:endParaRPr lang="en-US" sz="2800" dirty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4" name="Content Placeholder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057400"/>
                <a:ext cx="8229600" cy="4572000"/>
              </a:xfrm>
              <a:prstGeom prst="rect">
                <a:avLst/>
              </a:prstGeom>
              <a:blipFill rotWithShape="1">
                <a:blip r:embed="rId2"/>
                <a:stretch>
                  <a:fillRect l="-13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="" xmlns:p14="http://schemas.microsoft.com/office/powerpoint/2010/main" val="16732803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972312"/>
          </a:xfrm>
        </p:spPr>
        <p:txBody>
          <a:bodyPr/>
          <a:lstStyle/>
          <a:p>
            <a:pPr algn="ctr"/>
            <a:r>
              <a:rPr lang="en-US" sz="5400" u="sng" dirty="0">
                <a:solidFill>
                  <a:srgbClr val="FF0000"/>
                </a:solidFill>
              </a:rPr>
              <a:t>L = { </a:t>
            </a:r>
            <a:r>
              <a:rPr lang="en-US" sz="5400" u="sng" dirty="0" err="1" smtClean="0">
                <a:solidFill>
                  <a:srgbClr val="FF0000"/>
                </a:solidFill>
              </a:rPr>
              <a:t>a</a:t>
            </a:r>
            <a:r>
              <a:rPr lang="en-US" sz="5400" u="sng" baseline="30000" dirty="0" err="1" smtClean="0">
                <a:solidFill>
                  <a:srgbClr val="FF0000"/>
                </a:solidFill>
              </a:rPr>
              <a:t>m</a:t>
            </a:r>
            <a:r>
              <a:rPr lang="en-US" sz="5400" u="sng" dirty="0" err="1" smtClean="0">
                <a:solidFill>
                  <a:srgbClr val="FF0000"/>
                </a:solidFill>
              </a:rPr>
              <a:t>b</a:t>
            </a:r>
            <a:r>
              <a:rPr lang="en-US" sz="5400" u="sng" baseline="30000" dirty="0" err="1" smtClean="0">
                <a:solidFill>
                  <a:srgbClr val="FF0000"/>
                </a:solidFill>
              </a:rPr>
              <a:t>n</a:t>
            </a:r>
            <a:r>
              <a:rPr lang="en-US" sz="5400" u="sng" baseline="30000" dirty="0" smtClean="0">
                <a:solidFill>
                  <a:srgbClr val="FF0000"/>
                </a:solidFill>
              </a:rPr>
              <a:t> </a:t>
            </a:r>
            <a:r>
              <a:rPr lang="en-US" sz="5400" u="sng" dirty="0" err="1" smtClean="0">
                <a:solidFill>
                  <a:srgbClr val="FF0000"/>
                </a:solidFill>
              </a:rPr>
              <a:t>c</a:t>
            </a:r>
            <a:r>
              <a:rPr lang="en-US" sz="5400" u="sng" baseline="30000" dirty="0" err="1" smtClean="0">
                <a:solidFill>
                  <a:srgbClr val="FF0000"/>
                </a:solidFill>
              </a:rPr>
              <a:t>n</a:t>
            </a:r>
            <a:r>
              <a:rPr lang="en-US" sz="5400" u="sng" dirty="0" err="1" smtClean="0">
                <a:solidFill>
                  <a:srgbClr val="FF0000"/>
                </a:solidFill>
              </a:rPr>
              <a:t>d</a:t>
            </a:r>
            <a:r>
              <a:rPr lang="en-US" sz="5400" u="sng" baseline="30000" dirty="0" err="1" smtClean="0">
                <a:solidFill>
                  <a:srgbClr val="FF0000"/>
                </a:solidFill>
              </a:rPr>
              <a:t>m</a:t>
            </a:r>
            <a:r>
              <a:rPr lang="en-US" sz="5400" u="sng" baseline="30000" dirty="0" smtClean="0">
                <a:solidFill>
                  <a:srgbClr val="FF0000"/>
                </a:solidFill>
              </a:rPr>
              <a:t> </a:t>
            </a:r>
            <a:r>
              <a:rPr lang="en-US" sz="5400" u="sng" dirty="0">
                <a:solidFill>
                  <a:srgbClr val="FF0000"/>
                </a:solidFill>
              </a:rPr>
              <a:t>! m, n ≥ 1 }</a:t>
            </a:r>
            <a:endParaRPr lang="en-US" u="sng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458200" cy="438912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Transition diagram of PDA is the following:-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9600" y="2599252"/>
            <a:ext cx="7924800" cy="2971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733800" y="3913909"/>
            <a:ext cx="838200" cy="838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q</a:t>
            </a:r>
            <a:r>
              <a:rPr lang="en-US" sz="2400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" name="Oval 7"/>
          <p:cNvSpPr/>
          <p:nvPr/>
        </p:nvSpPr>
        <p:spPr>
          <a:xfrm>
            <a:off x="1600200" y="3886200"/>
            <a:ext cx="838200" cy="838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q</a:t>
            </a:r>
            <a:r>
              <a:rPr lang="en-US" sz="2400" baseline="-25000" dirty="0" smtClean="0">
                <a:solidFill>
                  <a:schemeClr val="tx1"/>
                </a:solidFill>
              </a:rPr>
              <a:t>0</a:t>
            </a:r>
            <a:endParaRPr lang="en-US" sz="2400" baseline="-25000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5638800" y="3953534"/>
            <a:ext cx="838200" cy="838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q</a:t>
            </a:r>
            <a:r>
              <a:rPr lang="en-US" sz="2400" baseline="-250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1" name="Straight Arrow Connector 10"/>
          <p:cNvCxnSpPr>
            <a:stCxn id="8" idx="6"/>
          </p:cNvCxnSpPr>
          <p:nvPr/>
        </p:nvCxnSpPr>
        <p:spPr>
          <a:xfrm>
            <a:off x="2438400" y="4305300"/>
            <a:ext cx="1295400" cy="192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6"/>
          </p:cNvCxnSpPr>
          <p:nvPr/>
        </p:nvCxnSpPr>
        <p:spPr>
          <a:xfrm>
            <a:off x="4572000" y="4333009"/>
            <a:ext cx="107372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8" idx="2"/>
          </p:cNvCxnSpPr>
          <p:nvPr/>
        </p:nvCxnSpPr>
        <p:spPr>
          <a:xfrm>
            <a:off x="990600" y="43053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8" idx="1"/>
            <a:endCxn id="8" idx="0"/>
          </p:cNvCxnSpPr>
          <p:nvPr/>
        </p:nvCxnSpPr>
        <p:spPr>
          <a:xfrm rot="5400000" flipH="1" flipV="1">
            <a:off x="1809750" y="3799402"/>
            <a:ext cx="122752" cy="296348"/>
          </a:xfrm>
          <a:prstGeom prst="curvedConnector3">
            <a:avLst>
              <a:gd name="adj1" fmla="val 78284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/>
          <p:nvPr/>
        </p:nvCxnSpPr>
        <p:spPr>
          <a:xfrm rot="5400000" flipH="1" flipV="1">
            <a:off x="3972998" y="3752850"/>
            <a:ext cx="122752" cy="296348"/>
          </a:xfrm>
          <a:prstGeom prst="curvedConnector3">
            <a:avLst>
              <a:gd name="adj1" fmla="val 78284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17" name="Rectangle 16"/>
              <p:cNvSpPr/>
              <p:nvPr/>
            </p:nvSpPr>
            <p:spPr>
              <a:xfrm>
                <a:off x="2466109" y="4324594"/>
                <a:ext cx="1132609" cy="47600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aseline="-25000" dirty="0" smtClean="0">
                  <a:solidFill>
                    <a:prstClr val="black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/>
                      </a:rPr>
                      <m:t>𝑏</m:t>
                    </m:r>
                  </m:oMath>
                </a14:m>
                <a:r>
                  <a:rPr lang="en-US" dirty="0" smtClean="0">
                    <a:solidFill>
                      <a:prstClr val="black"/>
                    </a:solidFill>
                  </a:rPr>
                  <a:t>, A/BA</a:t>
                </a:r>
              </a:p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6109" y="4324594"/>
                <a:ext cx="1132609" cy="476008"/>
              </a:xfrm>
              <a:prstGeom prst="rect">
                <a:avLst/>
              </a:prstGeom>
              <a:blipFill rotWithShape="1">
                <a:blip r:embed="rId2"/>
                <a:stretch>
                  <a:fillRect t="-379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18" name="Rectangle 17"/>
              <p:cNvSpPr/>
              <p:nvPr/>
            </p:nvSpPr>
            <p:spPr>
              <a:xfrm>
                <a:off x="4520045" y="4400795"/>
                <a:ext cx="1132609" cy="39980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𝑐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,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 B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/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solidFill>
                          <a:prstClr val="black"/>
                        </a:solidFill>
                        <a:latin typeface="Cambria Math"/>
                      </a:rPr>
                      <m:t>ϵ</m:t>
                    </m:r>
                    <m:r>
                      <a:rPr lang="el-GR" i="1">
                        <a:solidFill>
                          <a:prstClr val="black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baseline="-25000" dirty="0" smtClean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0045" y="4400795"/>
                <a:ext cx="1132609" cy="399807"/>
              </a:xfrm>
              <a:prstGeom prst="rect">
                <a:avLst/>
              </a:prstGeom>
              <a:blipFill rotWithShape="1">
                <a:blip r:embed="rId3"/>
                <a:stretch>
                  <a:fillRect t="-3030" b="-1969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/>
          <p:cNvSpPr/>
          <p:nvPr/>
        </p:nvSpPr>
        <p:spPr>
          <a:xfrm>
            <a:off x="609600" y="2995561"/>
            <a:ext cx="1132609" cy="9520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,</a:t>
            </a:r>
            <a:r>
              <a:rPr lang="en-US" dirty="0" smtClean="0">
                <a:solidFill>
                  <a:prstClr val="black"/>
                </a:solidFill>
              </a:rPr>
              <a:t> Z</a:t>
            </a:r>
            <a:r>
              <a:rPr lang="en-US" baseline="-25000" dirty="0" smtClean="0">
                <a:solidFill>
                  <a:prstClr val="black"/>
                </a:solidFill>
              </a:rPr>
              <a:t>0</a:t>
            </a:r>
            <a:r>
              <a:rPr lang="en-US" dirty="0" smtClean="0">
                <a:solidFill>
                  <a:schemeClr val="tx1"/>
                </a:solidFill>
              </a:rPr>
              <a:t>/A</a:t>
            </a:r>
            <a:r>
              <a:rPr lang="en-US" dirty="0" smtClean="0">
                <a:solidFill>
                  <a:prstClr val="black"/>
                </a:solidFill>
              </a:rPr>
              <a:t>Z</a:t>
            </a:r>
            <a:r>
              <a:rPr lang="en-US" baseline="-25000" dirty="0" smtClean="0">
                <a:solidFill>
                  <a:prstClr val="black"/>
                </a:solidFill>
              </a:rPr>
              <a:t>0</a:t>
            </a:r>
          </a:p>
          <a:p>
            <a:pPr algn="ctr"/>
            <a:r>
              <a:rPr lang="en-US" dirty="0">
                <a:solidFill>
                  <a:prstClr val="black"/>
                </a:solidFill>
              </a:rPr>
              <a:t>a</a:t>
            </a:r>
            <a:r>
              <a:rPr lang="en-US" dirty="0" smtClean="0">
                <a:solidFill>
                  <a:prstClr val="black"/>
                </a:solidFill>
              </a:rPr>
              <a:t>, A/AA</a:t>
            </a:r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20" name="Rectangle 19"/>
              <p:cNvSpPr/>
              <p:nvPr/>
            </p:nvSpPr>
            <p:spPr>
              <a:xfrm>
                <a:off x="2887910" y="2674808"/>
                <a:ext cx="1132609" cy="67591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prstClr val="black"/>
                    </a:solidFill>
                  </a:rPr>
                  <a:t>b, B/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>
                        <a:solidFill>
                          <a:prstClr val="black"/>
                        </a:solidFill>
                        <a:latin typeface="Cambria Math"/>
                      </a:rPr>
                      <m:t>B</m:t>
                    </m:r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/>
                      </a:rPr>
                      <m:t>𝐵</m:t>
                    </m:r>
                    <m:r>
                      <a:rPr lang="el-GR" i="1">
                        <a:solidFill>
                          <a:prstClr val="black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7910" y="2674808"/>
                <a:ext cx="1132609" cy="67591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Oval 21"/>
          <p:cNvSpPr/>
          <p:nvPr/>
        </p:nvSpPr>
        <p:spPr>
          <a:xfrm>
            <a:off x="7467600" y="3962402"/>
            <a:ext cx="838200" cy="838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q</a:t>
            </a:r>
            <a:r>
              <a:rPr lang="en-US" sz="2400" baseline="-25000" dirty="0" smtClean="0">
                <a:solidFill>
                  <a:schemeClr val="tx1"/>
                </a:solidFill>
              </a:rPr>
              <a:t>3</a:t>
            </a:r>
            <a:endParaRPr lang="en-US" sz="2400" baseline="-25000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stCxn id="9" idx="6"/>
            <a:endCxn id="22" idx="2"/>
          </p:cNvCxnSpPr>
          <p:nvPr/>
        </p:nvCxnSpPr>
        <p:spPr>
          <a:xfrm>
            <a:off x="6477000" y="4372634"/>
            <a:ext cx="990600" cy="88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/>
          <p:cNvCxnSpPr/>
          <p:nvPr/>
        </p:nvCxnSpPr>
        <p:spPr>
          <a:xfrm rot="5400000" flipH="1" flipV="1">
            <a:off x="5877998" y="3799402"/>
            <a:ext cx="122752" cy="296348"/>
          </a:xfrm>
          <a:prstGeom prst="curvedConnector3">
            <a:avLst>
              <a:gd name="adj1" fmla="val 78284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30" name="Rectangle 29"/>
              <p:cNvSpPr/>
              <p:nvPr/>
            </p:nvSpPr>
            <p:spPr>
              <a:xfrm>
                <a:off x="4954939" y="2950910"/>
                <a:ext cx="1132609" cy="39980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𝑐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,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 B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/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solidFill>
                          <a:prstClr val="black"/>
                        </a:solidFill>
                        <a:latin typeface="Cambria Math"/>
                      </a:rPr>
                      <m:t>ϵ</m:t>
                    </m:r>
                    <m:r>
                      <a:rPr lang="el-GR" i="1">
                        <a:solidFill>
                          <a:prstClr val="black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baseline="-25000" dirty="0" smtClean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4939" y="2950910"/>
                <a:ext cx="1132609" cy="399807"/>
              </a:xfrm>
              <a:prstGeom prst="rect">
                <a:avLst/>
              </a:prstGeom>
              <a:blipFill rotWithShape="1">
                <a:blip r:embed="rId5"/>
                <a:stretch>
                  <a:fillRect t="-3030" b="-1969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31" name="Rectangle 30"/>
              <p:cNvSpPr/>
              <p:nvPr/>
            </p:nvSpPr>
            <p:spPr>
              <a:xfrm>
                <a:off x="6520295" y="4476993"/>
                <a:ext cx="1132609" cy="39980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𝑑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,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 A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/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solidFill>
                          <a:prstClr val="black"/>
                        </a:solidFill>
                        <a:latin typeface="Cambria Math"/>
                      </a:rPr>
                      <m:t>ϵ</m:t>
                    </m:r>
                    <m:r>
                      <a:rPr lang="el-GR" i="1">
                        <a:solidFill>
                          <a:prstClr val="black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baseline="-25000" dirty="0" smtClean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0295" y="4476993"/>
                <a:ext cx="1132609" cy="399807"/>
              </a:xfrm>
              <a:prstGeom prst="rect">
                <a:avLst/>
              </a:prstGeom>
              <a:blipFill rotWithShape="1">
                <a:blip r:embed="rId6"/>
                <a:stretch>
                  <a:fillRect t="-3030" b="-1969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32" name="Rectangle 31"/>
              <p:cNvSpPr/>
              <p:nvPr/>
            </p:nvSpPr>
            <p:spPr>
              <a:xfrm>
                <a:off x="6612844" y="2982588"/>
                <a:ext cx="1132609" cy="61449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𝑑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,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 A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/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solidFill>
                          <a:prstClr val="black"/>
                        </a:solidFill>
                        <a:latin typeface="Cambria Math"/>
                      </a:rPr>
                      <m:t>ϵ</m:t>
                    </m:r>
                  </m:oMath>
                </a14:m>
                <a:endParaRPr lang="en-US" i="1" dirty="0" smtClean="0">
                  <a:solidFill>
                    <a:prstClr val="black"/>
                  </a:solidFill>
                  <a:latin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>
                          <a:solidFill>
                            <a:prstClr val="black"/>
                          </a:solidFill>
                          <a:latin typeface="Cambria Math"/>
                        </a:rPr>
                        <m:t>ϵ</m:t>
                      </m:r>
                      <m:r>
                        <a:rPr lang="en-US" b="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,</m:t>
                      </m:r>
                      <m:r>
                        <m:rPr>
                          <m:nor/>
                        </m:rPr>
                        <a:rPr lang="en-US" dirty="0">
                          <a:solidFill>
                            <a:prstClr val="black"/>
                          </a:solidFill>
                        </a:rPr>
                        <m:t>Z</m:t>
                      </m:r>
                      <m:r>
                        <m:rPr>
                          <m:nor/>
                        </m:rPr>
                        <a:rPr lang="en-US" baseline="-25000" dirty="0">
                          <a:solidFill>
                            <a:prstClr val="black"/>
                          </a:solidFill>
                        </a:rPr>
                        <m:t>0</m:t>
                      </m:r>
                      <m:r>
                        <m:rPr>
                          <m:nor/>
                        </m:rPr>
                        <a:rPr lang="en-US" dirty="0">
                          <a:solidFill>
                            <a:schemeClr val="tx1"/>
                          </a:solidFill>
                        </a:rPr>
                        <m:t>/</m:t>
                      </m:r>
                      <m:r>
                        <m:rPr>
                          <m:sty m:val="p"/>
                        </m:rPr>
                        <a:rPr lang="el-GR" i="1">
                          <a:solidFill>
                            <a:prstClr val="black"/>
                          </a:solidFill>
                          <a:latin typeface="Cambria Math"/>
                        </a:rPr>
                        <m:t>ϵ</m:t>
                      </m:r>
                      <m:r>
                        <m:rPr>
                          <m:nor/>
                        </m:rPr>
                        <a:rPr lang="en-US" b="0" i="0" dirty="0" smtClean="0">
                          <a:solidFill>
                            <a:schemeClr val="tx1"/>
                          </a:solidFill>
                        </a:rPr>
                        <m:t> </m:t>
                      </m:r>
                    </m:oMath>
                  </m:oMathPara>
                </a14:m>
                <a:endParaRPr lang="en-US" baseline="-25000" dirty="0">
                  <a:solidFill>
                    <a:prstClr val="black"/>
                  </a:solidFill>
                </a:endParaRPr>
              </a:p>
              <a:p>
                <a:pPr algn="ctr"/>
                <a:endParaRPr lang="en-US" baseline="-25000" dirty="0" smtClean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2844" y="2982588"/>
                <a:ext cx="1132609" cy="614498"/>
              </a:xfrm>
              <a:prstGeom prst="rect">
                <a:avLst/>
              </a:prstGeom>
              <a:blipFill rotWithShape="1">
                <a:blip r:embed="rId7"/>
                <a:stretch>
                  <a:fillRect t="-2079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Curved Connector 32"/>
          <p:cNvCxnSpPr/>
          <p:nvPr/>
        </p:nvCxnSpPr>
        <p:spPr>
          <a:xfrm rot="5400000" flipH="1" flipV="1">
            <a:off x="7639050" y="3875602"/>
            <a:ext cx="122752" cy="296348"/>
          </a:xfrm>
          <a:prstGeom prst="curvedConnector3">
            <a:avLst>
              <a:gd name="adj1" fmla="val 78284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6141667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610600" cy="667512"/>
          </a:xfrm>
        </p:spPr>
        <p:txBody>
          <a:bodyPr>
            <a:noAutofit/>
          </a:bodyPr>
          <a:lstStyle/>
          <a:p>
            <a:pPr algn="ctr"/>
            <a:r>
              <a:rPr lang="en-US" sz="4000" u="sng" dirty="0"/>
              <a:t>Processing and Verification of above PDA</a:t>
            </a:r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295400"/>
                <a:ext cx="8686800" cy="5029200"/>
              </a:xfrm>
            </p:spPr>
            <p:txBody>
              <a:bodyPr>
                <a:normAutofit fontScale="92500" lnSpcReduction="10000"/>
              </a:bodyPr>
              <a:lstStyle/>
              <a:p>
                <a:pPr marL="0" lvl="0" indent="0">
                  <a:buClr>
                    <a:srgbClr val="0BD0D9"/>
                  </a:buClr>
                  <a:buNone/>
                </a:pPr>
                <a:r>
                  <a:rPr lang="en-US" sz="2400" u="sng" dirty="0">
                    <a:solidFill>
                      <a:srgbClr val="FF0000"/>
                    </a:solidFill>
                  </a:rPr>
                  <a:t>Acceptance</a:t>
                </a:r>
              </a:p>
              <a:p>
                <a:pPr marL="0" lvl="0" indent="0">
                  <a:buClr>
                    <a:srgbClr val="0BD0D9"/>
                  </a:buClr>
                  <a:buNone/>
                </a:pPr>
                <a:r>
                  <a:rPr lang="en-US" sz="2400" dirty="0">
                    <a:solidFill>
                      <a:prstClr val="black"/>
                    </a:solidFill>
                  </a:rPr>
                  <a:t>Consider string  </a:t>
                </a:r>
                <a:r>
                  <a:rPr lang="en-US" sz="2400" dirty="0">
                    <a:solidFill>
                      <a:srgbClr val="FF0000"/>
                    </a:solidFill>
                  </a:rPr>
                  <a:t>x = </a:t>
                </a:r>
                <a:r>
                  <a:rPr lang="en-US" sz="2400" dirty="0" err="1" smtClean="0">
                    <a:solidFill>
                      <a:srgbClr val="FF0000"/>
                    </a:solidFill>
                  </a:rPr>
                  <a:t>a</a:t>
                </a:r>
                <a:r>
                  <a:rPr lang="en-US" sz="2400" dirty="0" err="1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aabbccddd</a:t>
                </a:r>
                <a:r>
                  <a:rPr lang="en-US" sz="2400" dirty="0" smtClean="0">
                    <a:solidFill>
                      <a:srgbClr val="FF0000"/>
                    </a:solidFill>
                  </a:rPr>
                  <a:t/>
                </a:r>
                <a:r>
                  <a:rPr lang="en-US" sz="2400" dirty="0">
                    <a:solidFill>
                      <a:srgbClr val="FF0000"/>
                    </a:solidFill>
                  </a:rPr>
                  <a:t>. </a:t>
                </a:r>
              </a:p>
              <a:p>
                <a:pPr marL="0" lvl="0" indent="0">
                  <a:buClr>
                    <a:srgbClr val="0BD0D9"/>
                  </a:buClr>
                  <a:buNone/>
                </a:pPr>
                <a:r>
                  <a:rPr lang="en-US" sz="2400" dirty="0">
                    <a:solidFill>
                      <a:prstClr val="black"/>
                    </a:solidFill>
                  </a:rPr>
                  <a:t>Processing of this string by PDA</a:t>
                </a:r>
              </a:p>
              <a:p>
                <a:pPr marL="0" lvl="0" indent="0">
                  <a:buClr>
                    <a:srgbClr val="0BD0D9"/>
                  </a:buClr>
                  <a:buNone/>
                </a:pPr>
                <a:r>
                  <a:rPr lang="en-US" sz="2400" dirty="0">
                    <a:solidFill>
                      <a:prstClr val="black"/>
                    </a:solidFill>
                  </a:rPr>
                  <a:t>(q</a:t>
                </a:r>
                <a:r>
                  <a:rPr lang="en-US" sz="2400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sz="2400" dirty="0">
                    <a:solidFill>
                      <a:prstClr val="black"/>
                    </a:solidFill>
                  </a:rPr>
                  <a:t>, </a:t>
                </a:r>
                <a:r>
                  <a:rPr lang="en-US" sz="2400" dirty="0" err="1" smtClean="0">
                    <a:solidFill>
                      <a:prstClr val="black"/>
                    </a:solidFill>
                  </a:rPr>
                  <a:t>a</a:t>
                </a:r>
                <a:r>
                  <a:rPr lang="en-US" sz="2400" dirty="0" err="1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aabbccddd</a:t>
                </a:r>
                <a:r>
                  <a:rPr lang="en-US" sz="2400" dirty="0" smtClean="0">
                    <a:solidFill>
                      <a:prstClr val="black"/>
                    </a:solidFill>
                  </a:rPr>
                  <a:t>, </a:t>
                </a:r>
                <a:r>
                  <a:rPr lang="en-US" sz="2400" dirty="0">
                    <a:solidFill>
                      <a:prstClr val="black"/>
                    </a:solidFill>
                  </a:rPr>
                  <a:t>Z</a:t>
                </a:r>
                <a:r>
                  <a:rPr lang="en-US" sz="2400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sz="2400" dirty="0">
                    <a:solidFill>
                      <a:prstClr val="black"/>
                    </a:solidFill>
                  </a:rPr>
                  <a:t>) ⊢ (q</a:t>
                </a:r>
                <a:r>
                  <a:rPr lang="en-US" sz="2400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sz="2400" dirty="0">
                    <a:solidFill>
                      <a:prstClr val="black"/>
                    </a:solidFill>
                  </a:rPr>
                  <a:t>, </a:t>
                </a:r>
                <a:r>
                  <a:rPr lang="en-US" sz="2400" dirty="0" err="1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aabbccddd</a:t>
                </a:r>
                <a:r>
                  <a:rPr lang="en-US" sz="2400" dirty="0" smtClean="0">
                    <a:solidFill>
                      <a:prstClr val="black"/>
                    </a:solidFill>
                  </a:rPr>
                  <a:t>, </a:t>
                </a:r>
                <a:r>
                  <a:rPr lang="en-US" sz="2400" dirty="0">
                    <a:solidFill>
                      <a:prstClr val="black"/>
                    </a:solidFill>
                  </a:rPr>
                  <a:t>AZ</a:t>
                </a:r>
                <a:r>
                  <a:rPr lang="en-US" sz="2400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sz="2400" dirty="0">
                    <a:solidFill>
                      <a:prstClr val="black"/>
                    </a:solidFill>
                  </a:rPr>
                  <a:t>) ⊢(q</a:t>
                </a:r>
                <a:r>
                  <a:rPr lang="en-US" sz="2400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sz="2400" dirty="0">
                    <a:solidFill>
                      <a:prstClr val="black"/>
                    </a:solidFill>
                  </a:rPr>
                  <a:t>, </a:t>
                </a:r>
                <a:r>
                  <a:rPr lang="en-US" sz="2400" dirty="0" err="1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abbccddd</a:t>
                </a:r>
                <a:r>
                  <a:rPr lang="en-US" sz="2400" dirty="0" smtClean="0">
                    <a:solidFill>
                      <a:prstClr val="black"/>
                    </a:solidFill>
                  </a:rPr>
                  <a:t>, </a:t>
                </a:r>
                <a:r>
                  <a:rPr lang="en-US" sz="2400" dirty="0">
                    <a:solidFill>
                      <a:prstClr val="black"/>
                    </a:solidFill>
                  </a:rPr>
                  <a:t>A</a:t>
                </a:r>
                <a:r>
                  <a:rPr lang="en-US" sz="2400" dirty="0" smtClean="0">
                    <a:solidFill>
                      <a:prstClr val="black"/>
                    </a:solidFill>
                  </a:rPr>
                  <a:t>AZ</a:t>
                </a:r>
                <a:r>
                  <a:rPr lang="en-US" sz="2400" baseline="-25000" dirty="0" smtClean="0">
                    <a:solidFill>
                      <a:prstClr val="black"/>
                    </a:solidFill>
                  </a:rPr>
                  <a:t>0</a:t>
                </a:r>
                <a:r>
                  <a:rPr lang="en-US" sz="2400" dirty="0">
                    <a:solidFill>
                      <a:prstClr val="black"/>
                    </a:solidFill>
                  </a:rPr>
                  <a:t>) </a:t>
                </a:r>
              </a:p>
              <a:p>
                <a:pPr marL="0" lvl="0" indent="0">
                  <a:buClr>
                    <a:srgbClr val="0BD0D9"/>
                  </a:buClr>
                  <a:buNone/>
                </a:pPr>
                <a:r>
                  <a:rPr lang="en-US" sz="2400" dirty="0">
                    <a:solidFill>
                      <a:prstClr val="black"/>
                    </a:solidFill>
                  </a:rPr>
                  <a:t>⊢(</a:t>
                </a:r>
                <a:r>
                  <a:rPr lang="en-US" sz="2400" dirty="0" smtClean="0">
                    <a:solidFill>
                      <a:prstClr val="black"/>
                    </a:solidFill>
                  </a:rPr>
                  <a:t>q</a:t>
                </a:r>
                <a:r>
                  <a:rPr lang="en-US" sz="2400" baseline="-25000" dirty="0" smtClean="0">
                    <a:solidFill>
                      <a:prstClr val="black"/>
                    </a:solidFill>
                  </a:rPr>
                  <a:t>0</a:t>
                </a:r>
                <a:r>
                  <a:rPr lang="en-US" sz="2400" dirty="0" smtClean="0">
                    <a:solidFill>
                      <a:prstClr val="black"/>
                    </a:solidFill>
                  </a:rPr>
                  <a:t>, </a:t>
                </a:r>
                <a:r>
                  <a:rPr lang="en-US" sz="2400" dirty="0" err="1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bbccddd</a:t>
                </a:r>
                <a:r>
                  <a:rPr lang="en-US" sz="2400" dirty="0" smtClean="0">
                    <a:solidFill>
                      <a:prstClr val="black"/>
                    </a:solidFill>
                  </a:rPr>
                  <a:t>, AAAZ</a:t>
                </a:r>
                <a:r>
                  <a:rPr lang="en-US" sz="2400" baseline="-25000" dirty="0" smtClean="0">
                    <a:solidFill>
                      <a:prstClr val="black"/>
                    </a:solidFill>
                  </a:rPr>
                  <a:t>0</a:t>
                </a:r>
                <a:r>
                  <a:rPr lang="en-US" sz="2400" dirty="0">
                    <a:solidFill>
                      <a:prstClr val="black"/>
                    </a:solidFill>
                  </a:rPr>
                  <a:t>) ⊢ (q</a:t>
                </a:r>
                <a:r>
                  <a:rPr lang="en-US" sz="2400" baseline="-25000" dirty="0">
                    <a:solidFill>
                      <a:prstClr val="black"/>
                    </a:solidFill>
                  </a:rPr>
                  <a:t>1</a:t>
                </a:r>
                <a:r>
                  <a:rPr lang="en-US" sz="2400" dirty="0">
                    <a:solidFill>
                      <a:prstClr val="black"/>
                    </a:solidFill>
                  </a:rPr>
                  <a:t>, </a:t>
                </a:r>
                <a:r>
                  <a:rPr lang="en-US" sz="2400" dirty="0" err="1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bccddd</a:t>
                </a:r>
                <a:r>
                  <a:rPr lang="en-US" sz="2400" dirty="0" smtClean="0">
                    <a:solidFill>
                      <a:prstClr val="black"/>
                    </a:solidFill>
                  </a:rPr>
                  <a:t>, BAAAZ</a:t>
                </a:r>
                <a:r>
                  <a:rPr lang="en-US" sz="2400" baseline="-25000" dirty="0" smtClean="0">
                    <a:solidFill>
                      <a:prstClr val="black"/>
                    </a:solidFill>
                  </a:rPr>
                  <a:t>0</a:t>
                </a:r>
                <a:r>
                  <a:rPr lang="en-US" sz="2400" dirty="0">
                    <a:solidFill>
                      <a:prstClr val="black"/>
                    </a:solidFill>
                  </a:rPr>
                  <a:t>) ⊢(q</a:t>
                </a:r>
                <a:r>
                  <a:rPr lang="en-US" sz="2400" baseline="-25000" dirty="0">
                    <a:solidFill>
                      <a:prstClr val="black"/>
                    </a:solidFill>
                  </a:rPr>
                  <a:t>1</a:t>
                </a:r>
                <a:r>
                  <a:rPr lang="en-US" sz="2400" dirty="0">
                    <a:solidFill>
                      <a:prstClr val="black"/>
                    </a:solidFill>
                  </a:rPr>
                  <a:t>, </a:t>
                </a:r>
                <a:r>
                  <a:rPr lang="en-US" sz="2400" dirty="0" err="1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ccddd</a:t>
                </a:r>
                <a:r>
                  <a:rPr lang="en-US" sz="2400" dirty="0" smtClean="0">
                    <a:solidFill>
                      <a:prstClr val="black"/>
                    </a:solidFill>
                  </a:rPr>
                  <a:t>, BBAAAZ</a:t>
                </a:r>
                <a:r>
                  <a:rPr lang="en-US" sz="2400" baseline="-25000" dirty="0" smtClean="0">
                    <a:solidFill>
                      <a:prstClr val="black"/>
                    </a:solidFill>
                  </a:rPr>
                  <a:t>0</a:t>
                </a:r>
                <a:r>
                  <a:rPr lang="en-US" sz="2400" dirty="0" smtClean="0">
                    <a:solidFill>
                      <a:prstClr val="black"/>
                    </a:solidFill>
                  </a:rPr>
                  <a:t>) </a:t>
                </a:r>
                <a:r>
                  <a:rPr lang="en-US" sz="2400" dirty="0">
                    <a:solidFill>
                      <a:prstClr val="black"/>
                    </a:solidFill>
                  </a:rPr>
                  <a:t>⊢(</a:t>
                </a:r>
                <a:r>
                  <a:rPr lang="en-US" sz="2400" dirty="0" smtClean="0">
                    <a:solidFill>
                      <a:prstClr val="black"/>
                    </a:solidFill>
                  </a:rPr>
                  <a:t>q</a:t>
                </a:r>
                <a:r>
                  <a:rPr lang="en-US" sz="2400" baseline="-25000" dirty="0" smtClean="0">
                    <a:solidFill>
                      <a:prstClr val="black"/>
                    </a:solidFill>
                  </a:rPr>
                  <a:t>2</a:t>
                </a:r>
                <a:r>
                  <a:rPr lang="en-US" sz="2400" dirty="0" smtClean="0">
                    <a:solidFill>
                      <a:prstClr val="black"/>
                    </a:solidFill>
                  </a:rPr>
                  <a:t>, </a:t>
                </a:r>
                <a:r>
                  <a:rPr lang="en-US" sz="2400" dirty="0" err="1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cddd</a:t>
                </a:r>
                <a:r>
                  <a:rPr lang="en-US" sz="2400" dirty="0">
                    <a:solidFill>
                      <a:prstClr val="black"/>
                    </a:solidFill>
                  </a:rPr>
                  <a:t>, </a:t>
                </a:r>
                <a:r>
                  <a:rPr lang="en-US" sz="2400" dirty="0" smtClean="0">
                    <a:solidFill>
                      <a:prstClr val="black"/>
                    </a:solidFill>
                  </a:rPr>
                  <a:t>BAAAZ</a:t>
                </a:r>
                <a:r>
                  <a:rPr lang="en-US" sz="2400" baseline="-25000" dirty="0" smtClean="0">
                    <a:solidFill>
                      <a:prstClr val="black"/>
                    </a:solidFill>
                  </a:rPr>
                  <a:t>0</a:t>
                </a:r>
                <a:r>
                  <a:rPr lang="en-US" sz="2400" dirty="0">
                    <a:solidFill>
                      <a:prstClr val="black"/>
                    </a:solidFill>
                  </a:rPr>
                  <a:t>)</a:t>
                </a:r>
                <a:r>
                  <a:rPr lang="en-US" sz="2400" dirty="0" smtClean="0">
                    <a:solidFill>
                      <a:prstClr val="black"/>
                    </a:solidFill>
                  </a:rPr>
                  <a:t/>
                </a:r>
                <a:r>
                  <a:rPr lang="en-US" sz="2400" dirty="0">
                    <a:solidFill>
                      <a:prstClr val="black"/>
                    </a:solidFill>
                  </a:rPr>
                  <a:t>⊢(</a:t>
                </a:r>
                <a:r>
                  <a:rPr lang="en-US" sz="2400" dirty="0" smtClean="0">
                    <a:solidFill>
                      <a:prstClr val="black"/>
                    </a:solidFill>
                  </a:rPr>
                  <a:t>q</a:t>
                </a:r>
                <a:r>
                  <a:rPr lang="en-US" sz="2400" baseline="-25000" dirty="0" smtClean="0">
                    <a:solidFill>
                      <a:prstClr val="black"/>
                    </a:solidFill>
                  </a:rPr>
                  <a:t>2</a:t>
                </a:r>
                <a:r>
                  <a:rPr lang="en-US" sz="2400" dirty="0" smtClean="0">
                    <a:solidFill>
                      <a:prstClr val="black"/>
                    </a:solidFill>
                  </a:rPr>
                  <a:t>, </a:t>
                </a:r>
                <a:r>
                  <a:rPr lang="en-US" sz="2400" dirty="0" err="1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ddd</a:t>
                </a:r>
                <a:r>
                  <a:rPr lang="en-US" sz="2400" dirty="0">
                    <a:solidFill>
                      <a:prstClr val="black"/>
                    </a:solidFill>
                  </a:rPr>
                  <a:t>, </a:t>
                </a:r>
                <a:r>
                  <a:rPr lang="en-US" sz="2400" dirty="0" smtClean="0">
                    <a:solidFill>
                      <a:prstClr val="black"/>
                    </a:solidFill>
                  </a:rPr>
                  <a:t>AAAZ</a:t>
                </a:r>
                <a:r>
                  <a:rPr lang="en-US" sz="2400" baseline="-25000" dirty="0" smtClean="0">
                    <a:solidFill>
                      <a:prstClr val="black"/>
                    </a:solidFill>
                  </a:rPr>
                  <a:t>0</a:t>
                </a:r>
                <a:r>
                  <a:rPr lang="en-US" sz="2400" dirty="0">
                    <a:solidFill>
                      <a:prstClr val="black"/>
                    </a:solidFill>
                  </a:rPr>
                  <a:t>) ⊢(</a:t>
                </a:r>
                <a:r>
                  <a:rPr lang="en-US" sz="2400" dirty="0" smtClean="0">
                    <a:solidFill>
                      <a:prstClr val="black"/>
                    </a:solidFill>
                  </a:rPr>
                  <a:t>q</a:t>
                </a:r>
                <a:r>
                  <a:rPr lang="en-US" sz="2400" baseline="-25000" dirty="0" smtClean="0">
                    <a:solidFill>
                      <a:prstClr val="black"/>
                    </a:solidFill>
                  </a:rPr>
                  <a:t>3</a:t>
                </a:r>
                <a:r>
                  <a:rPr lang="en-US" sz="2400" dirty="0" smtClean="0">
                    <a:solidFill>
                      <a:prstClr val="black"/>
                    </a:solidFill>
                  </a:rPr>
                  <a:t>, </a:t>
                </a:r>
                <a:r>
                  <a:rPr lang="en-US" sz="2400" dirty="0" err="1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dd</a:t>
                </a:r>
                <a:r>
                  <a:rPr lang="en-US" sz="2400" dirty="0">
                    <a:solidFill>
                      <a:prstClr val="black"/>
                    </a:solidFill>
                  </a:rPr>
                  <a:t>, </a:t>
                </a:r>
                <a:r>
                  <a:rPr lang="en-US" sz="2400" dirty="0" smtClean="0">
                    <a:solidFill>
                      <a:prstClr val="black"/>
                    </a:solidFill>
                  </a:rPr>
                  <a:t>AAZ</a:t>
                </a:r>
                <a:r>
                  <a:rPr lang="en-US" sz="2400" baseline="-25000" dirty="0" smtClean="0">
                    <a:solidFill>
                      <a:prstClr val="black"/>
                    </a:solidFill>
                  </a:rPr>
                  <a:t>0</a:t>
                </a:r>
                <a:r>
                  <a:rPr lang="en-US" sz="2400" dirty="0">
                    <a:solidFill>
                      <a:prstClr val="black"/>
                    </a:solidFill>
                  </a:rPr>
                  <a:t>) </a:t>
                </a:r>
                <a:r>
                  <a:rPr lang="en-US" sz="2400" dirty="0" smtClean="0">
                    <a:solidFill>
                      <a:prstClr val="black"/>
                    </a:solidFill>
                  </a:rPr>
                  <a:t>⊢ (</a:t>
                </a:r>
                <a:r>
                  <a:rPr lang="en-US" sz="2400" dirty="0">
                    <a:solidFill>
                      <a:prstClr val="black"/>
                    </a:solidFill>
                  </a:rPr>
                  <a:t>q</a:t>
                </a:r>
                <a:r>
                  <a:rPr lang="en-US" sz="2400" baseline="-25000" dirty="0">
                    <a:solidFill>
                      <a:prstClr val="black"/>
                    </a:solidFill>
                  </a:rPr>
                  <a:t>3</a:t>
                </a:r>
                <a:r>
                  <a:rPr lang="en-US" sz="2400" dirty="0">
                    <a:solidFill>
                      <a:prstClr val="black"/>
                    </a:solidFill>
                  </a:rPr>
                  <a:t>, </a:t>
                </a:r>
                <a:r>
                  <a:rPr lang="en-US" sz="2400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d</a:t>
                </a:r>
                <a:r>
                  <a:rPr lang="en-US" sz="2400" dirty="0">
                    <a:solidFill>
                      <a:prstClr val="black"/>
                    </a:solidFill>
                  </a:rPr>
                  <a:t>, </a:t>
                </a:r>
                <a:r>
                  <a:rPr lang="en-US" sz="2400" dirty="0" smtClean="0">
                    <a:solidFill>
                      <a:prstClr val="black"/>
                    </a:solidFill>
                  </a:rPr>
                  <a:t>AZ</a:t>
                </a:r>
                <a:r>
                  <a:rPr lang="en-US" sz="2400" baseline="-25000" dirty="0" smtClean="0">
                    <a:solidFill>
                      <a:prstClr val="black"/>
                    </a:solidFill>
                  </a:rPr>
                  <a:t>0</a:t>
                </a:r>
                <a:r>
                  <a:rPr lang="en-US" sz="2400" dirty="0" smtClean="0">
                    <a:solidFill>
                      <a:prstClr val="black"/>
                    </a:solidFill>
                  </a:rPr>
                  <a:t>)</a:t>
                </a:r>
              </a:p>
              <a:p>
                <a:pPr marL="0" lvl="0" indent="0">
                  <a:buClr>
                    <a:srgbClr val="0BD0D9"/>
                  </a:buClr>
                  <a:buNone/>
                </a:pPr>
                <a:r>
                  <a:rPr lang="en-US" sz="2400" dirty="0" smtClean="0">
                    <a:solidFill>
                      <a:prstClr val="black"/>
                    </a:solidFill>
                  </a:rPr>
                  <a:t>⊢ </a:t>
                </a:r>
                <a:r>
                  <a:rPr lang="en-US" sz="2400" dirty="0">
                    <a:solidFill>
                      <a:prstClr val="black"/>
                    </a:solidFill>
                  </a:rPr>
                  <a:t>(</a:t>
                </a:r>
                <a:r>
                  <a:rPr lang="en-US" sz="2400" dirty="0" smtClean="0">
                    <a:solidFill>
                      <a:prstClr val="black"/>
                    </a:solidFill>
                  </a:rPr>
                  <a:t>q</a:t>
                </a:r>
                <a:r>
                  <a:rPr lang="en-US" sz="2400" baseline="-25000" dirty="0">
                    <a:solidFill>
                      <a:prstClr val="black"/>
                    </a:solidFill>
                  </a:rPr>
                  <a:t>3</a:t>
                </a:r>
                <a:r>
                  <a:rPr lang="en-US" sz="2400" dirty="0" smtClean="0">
                    <a:solidFill>
                      <a:prstClr val="black"/>
                    </a:solidFill>
                  </a:rPr>
                  <a:t>,</a:t>
                </a:r>
                <a:r>
                  <a:rPr lang="el-GR" sz="2400" dirty="0" smtClean="0">
                    <a:solidFill>
                      <a:prstClr val="black"/>
                    </a:solidFill>
                  </a:rPr>
                  <a:t/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>
                        <a:solidFill>
                          <a:prstClr val="black"/>
                        </a:solidFill>
                        <a:latin typeface="Cambria Math"/>
                      </a:rPr>
                      <m:t>ϵ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</a:rPr>
                  <a:t> , Z</a:t>
                </a:r>
                <a:r>
                  <a:rPr lang="en-US" sz="2400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sz="2400" dirty="0">
                    <a:solidFill>
                      <a:prstClr val="black"/>
                    </a:solidFill>
                  </a:rPr>
                  <a:t>) </a:t>
                </a:r>
                <a:r>
                  <a:rPr lang="en-US" sz="2400" dirty="0" smtClean="0">
                    <a:solidFill>
                      <a:prstClr val="black"/>
                    </a:solidFill>
                  </a:rPr>
                  <a:t>⊢</a:t>
                </a:r>
                <a:r>
                  <a:rPr lang="en-US" sz="2400" dirty="0">
                    <a:solidFill>
                      <a:prstClr val="black"/>
                    </a:solidFill>
                  </a:rPr>
                  <a:t>(</a:t>
                </a:r>
                <a:r>
                  <a:rPr lang="en-US" sz="2400" dirty="0" smtClean="0">
                    <a:solidFill>
                      <a:prstClr val="black"/>
                    </a:solidFill>
                  </a:rPr>
                  <a:t>q</a:t>
                </a:r>
                <a:r>
                  <a:rPr lang="en-US" sz="2400" baseline="-25000" dirty="0" smtClean="0">
                    <a:solidFill>
                      <a:prstClr val="black"/>
                    </a:solidFill>
                  </a:rPr>
                  <a:t>3</a:t>
                </a:r>
                <a:r>
                  <a:rPr lang="en-US" sz="2400" dirty="0" smtClean="0">
                    <a:solidFill>
                      <a:prstClr val="black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>
                        <a:solidFill>
                          <a:prstClr val="black"/>
                        </a:solidFill>
                        <a:latin typeface="Cambria Math"/>
                      </a:rPr>
                      <m:t>ϵ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>
                        <a:solidFill>
                          <a:prstClr val="black"/>
                        </a:solidFill>
                        <a:latin typeface="Cambria Math"/>
                      </a:rPr>
                      <m:t>ϵ</m:t>
                    </m:r>
                  </m:oMath>
                </a14:m>
                <a:r>
                  <a:rPr lang="en-US" sz="2400" dirty="0" smtClean="0">
                    <a:solidFill>
                      <a:prstClr val="black"/>
                    </a:solidFill>
                  </a:rPr>
                  <a:t>) </a:t>
                </a:r>
                <a:r>
                  <a:rPr lang="en-US" sz="2400" dirty="0">
                    <a:solidFill>
                      <a:srgbClr val="FF0000"/>
                    </a:solidFill>
                  </a:rPr>
                  <a:t>(Final configuration)</a:t>
                </a:r>
              </a:p>
              <a:p>
                <a:pPr marL="0" lvl="0" indent="0">
                  <a:buClr>
                    <a:srgbClr val="0BD0D9"/>
                  </a:buClr>
                  <a:buNone/>
                </a:pPr>
                <a:endParaRPr lang="en-US" sz="2400" u="sng" dirty="0">
                  <a:solidFill>
                    <a:srgbClr val="FF0000"/>
                  </a:solidFill>
                </a:endParaRPr>
              </a:p>
              <a:p>
                <a:pPr marL="0" lvl="0" indent="0">
                  <a:buClr>
                    <a:srgbClr val="0BD0D9"/>
                  </a:buClr>
                  <a:buNone/>
                </a:pPr>
                <a:r>
                  <a:rPr lang="en-US" sz="2400" u="sng" dirty="0">
                    <a:solidFill>
                      <a:srgbClr val="FF0000"/>
                    </a:solidFill>
                  </a:rPr>
                  <a:t>Rejection</a:t>
                </a:r>
              </a:p>
              <a:p>
                <a:pPr marL="0" lvl="0" indent="0">
                  <a:buClr>
                    <a:srgbClr val="0BD0D9"/>
                  </a:buClr>
                  <a:buNone/>
                </a:pPr>
                <a:r>
                  <a:rPr lang="en-US" sz="2400" dirty="0">
                    <a:solidFill>
                      <a:prstClr val="black"/>
                    </a:solidFill>
                  </a:rPr>
                  <a:t>Consider string  </a:t>
                </a:r>
                <a:r>
                  <a:rPr lang="en-US" sz="2400" dirty="0">
                    <a:solidFill>
                      <a:srgbClr val="FF0000"/>
                    </a:solidFill>
                  </a:rPr>
                  <a:t>x = </a:t>
                </a:r>
                <a:r>
                  <a:rPr lang="en-US" sz="2400" dirty="0" err="1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abbcd</a:t>
                </a:r>
                <a:r>
                  <a:rPr lang="en-US" sz="2400" dirty="0" smtClean="0">
                    <a:solidFill>
                      <a:srgbClr val="FF0000"/>
                    </a:solidFill>
                  </a:rPr>
                  <a:t/>
                </a:r>
                <a:r>
                  <a:rPr lang="en-US" sz="2400" dirty="0">
                    <a:solidFill>
                      <a:srgbClr val="FF0000"/>
                    </a:solidFill>
                  </a:rPr>
                  <a:t>. </a:t>
                </a:r>
              </a:p>
              <a:p>
                <a:pPr marL="0" lvl="0" indent="0">
                  <a:buClr>
                    <a:srgbClr val="0BD0D9"/>
                  </a:buClr>
                  <a:buNone/>
                </a:pPr>
                <a:r>
                  <a:rPr lang="en-US" sz="2400" dirty="0">
                    <a:solidFill>
                      <a:prstClr val="black"/>
                    </a:solidFill>
                  </a:rPr>
                  <a:t>Processing of this string by PDA</a:t>
                </a:r>
              </a:p>
              <a:p>
                <a:pPr marL="0" lvl="0" indent="0">
                  <a:buClr>
                    <a:srgbClr val="0BD0D9"/>
                  </a:buClr>
                  <a:buNone/>
                </a:pPr>
                <a:r>
                  <a:rPr lang="en-US" sz="2400" dirty="0">
                    <a:solidFill>
                      <a:prstClr val="black"/>
                    </a:solidFill>
                  </a:rPr>
                  <a:t>(q</a:t>
                </a:r>
                <a:r>
                  <a:rPr lang="en-US" sz="2400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sz="2400" dirty="0">
                    <a:solidFill>
                      <a:prstClr val="black"/>
                    </a:solidFill>
                  </a:rPr>
                  <a:t>, </a:t>
                </a:r>
                <a:r>
                  <a:rPr lang="en-US" sz="2400" dirty="0" err="1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abbcd</a:t>
                </a:r>
                <a:r>
                  <a:rPr lang="en-US" sz="2400" dirty="0" smtClean="0">
                    <a:solidFill>
                      <a:prstClr val="black"/>
                    </a:solidFill>
                  </a:rPr>
                  <a:t>, </a:t>
                </a:r>
                <a:r>
                  <a:rPr lang="en-US" sz="2400" dirty="0">
                    <a:solidFill>
                      <a:prstClr val="black"/>
                    </a:solidFill>
                  </a:rPr>
                  <a:t>Z</a:t>
                </a:r>
                <a:r>
                  <a:rPr lang="en-US" sz="2400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sz="2400" dirty="0">
                    <a:solidFill>
                      <a:prstClr val="black"/>
                    </a:solidFill>
                  </a:rPr>
                  <a:t>) ⊢ (q</a:t>
                </a:r>
                <a:r>
                  <a:rPr lang="en-US" sz="2400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sz="2400" dirty="0">
                    <a:solidFill>
                      <a:prstClr val="black"/>
                    </a:solidFill>
                  </a:rPr>
                  <a:t>, </a:t>
                </a:r>
                <a:r>
                  <a:rPr lang="en-US" sz="2400" dirty="0" err="1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bbcd</a:t>
                </a:r>
                <a:r>
                  <a:rPr lang="en-US" sz="2400" dirty="0" smtClean="0">
                    <a:solidFill>
                      <a:prstClr val="black"/>
                    </a:solidFill>
                  </a:rPr>
                  <a:t>, </a:t>
                </a:r>
                <a:r>
                  <a:rPr lang="en-US" sz="2400" dirty="0">
                    <a:solidFill>
                      <a:prstClr val="black"/>
                    </a:solidFill>
                  </a:rPr>
                  <a:t>AZ</a:t>
                </a:r>
                <a:r>
                  <a:rPr lang="en-US" sz="2400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sz="2400" dirty="0">
                    <a:solidFill>
                      <a:prstClr val="black"/>
                    </a:solidFill>
                  </a:rPr>
                  <a:t>) ⊢(</a:t>
                </a:r>
                <a:r>
                  <a:rPr lang="en-US" sz="2400" dirty="0" smtClean="0">
                    <a:solidFill>
                      <a:prstClr val="black"/>
                    </a:solidFill>
                  </a:rPr>
                  <a:t>q</a:t>
                </a:r>
                <a:r>
                  <a:rPr lang="en-US" sz="2400" baseline="-25000" dirty="0">
                    <a:solidFill>
                      <a:prstClr val="black"/>
                    </a:solidFill>
                  </a:rPr>
                  <a:t>1</a:t>
                </a:r>
                <a:r>
                  <a:rPr lang="en-US" sz="2400" dirty="0" smtClean="0">
                    <a:solidFill>
                      <a:prstClr val="black"/>
                    </a:solidFill>
                  </a:rPr>
                  <a:t>, </a:t>
                </a:r>
                <a:r>
                  <a:rPr lang="en-US" sz="2400" dirty="0" err="1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bcd</a:t>
                </a:r>
                <a:r>
                  <a:rPr lang="en-US" sz="2400" dirty="0" smtClean="0">
                    <a:solidFill>
                      <a:prstClr val="black"/>
                    </a:solidFill>
                  </a:rPr>
                  <a:t>, </a:t>
                </a:r>
                <a:r>
                  <a:rPr lang="en-US" sz="2400" dirty="0">
                    <a:solidFill>
                      <a:prstClr val="black"/>
                    </a:solidFill>
                  </a:rPr>
                  <a:t>BAZ</a:t>
                </a:r>
                <a:r>
                  <a:rPr lang="en-US" sz="2400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sz="2400" dirty="0">
                    <a:solidFill>
                      <a:prstClr val="black"/>
                    </a:solidFill>
                  </a:rPr>
                  <a:t>) ⊢(</a:t>
                </a:r>
                <a:r>
                  <a:rPr lang="en-US" sz="2400" dirty="0" smtClean="0">
                    <a:solidFill>
                      <a:prstClr val="black"/>
                    </a:solidFill>
                  </a:rPr>
                  <a:t>q</a:t>
                </a:r>
                <a:r>
                  <a:rPr lang="en-US" sz="2400" baseline="-25000" dirty="0" smtClean="0">
                    <a:solidFill>
                      <a:prstClr val="black"/>
                    </a:solidFill>
                  </a:rPr>
                  <a:t>1</a:t>
                </a:r>
                <a:r>
                  <a:rPr lang="en-US" sz="2400" dirty="0" smtClean="0">
                    <a:solidFill>
                      <a:prstClr val="black"/>
                    </a:solidFill>
                  </a:rPr>
                  <a:t>, </a:t>
                </a:r>
                <a:r>
                  <a:rPr lang="en-US" sz="2400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cd</a:t>
                </a:r>
                <a:r>
                  <a:rPr lang="en-US" sz="2400" dirty="0" smtClean="0">
                    <a:solidFill>
                      <a:prstClr val="black"/>
                    </a:solidFill>
                  </a:rPr>
                  <a:t>, </a:t>
                </a:r>
                <a:r>
                  <a:rPr lang="en-US" sz="2400" dirty="0">
                    <a:solidFill>
                      <a:prstClr val="black"/>
                    </a:solidFill>
                  </a:rPr>
                  <a:t>BBAZ</a:t>
                </a:r>
                <a:r>
                  <a:rPr lang="en-US" sz="2400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sz="2400" dirty="0">
                    <a:solidFill>
                      <a:prstClr val="black"/>
                    </a:solidFill>
                  </a:rPr>
                  <a:t>) </a:t>
                </a:r>
                <a:endParaRPr lang="en-US" sz="2400" dirty="0" smtClean="0">
                  <a:solidFill>
                    <a:prstClr val="black"/>
                  </a:solidFill>
                </a:endParaRPr>
              </a:p>
              <a:p>
                <a:pPr marL="0" lvl="0" indent="0">
                  <a:buClr>
                    <a:srgbClr val="0BD0D9"/>
                  </a:buClr>
                  <a:buNone/>
                </a:pPr>
                <a:r>
                  <a:rPr lang="en-US" sz="2400" dirty="0" smtClean="0">
                    <a:solidFill>
                      <a:prstClr val="black"/>
                    </a:solidFill>
                  </a:rPr>
                  <a:t>⊢ </a:t>
                </a:r>
                <a:r>
                  <a:rPr lang="en-US" sz="2400" dirty="0">
                    <a:solidFill>
                      <a:prstClr val="black"/>
                    </a:solidFill>
                  </a:rPr>
                  <a:t>(</a:t>
                </a:r>
                <a:r>
                  <a:rPr lang="en-US" sz="2400" dirty="0" smtClean="0">
                    <a:solidFill>
                      <a:prstClr val="black"/>
                    </a:solidFill>
                  </a:rPr>
                  <a:t>q</a:t>
                </a:r>
                <a:r>
                  <a:rPr lang="en-US" sz="2400" baseline="-25000" dirty="0">
                    <a:solidFill>
                      <a:prstClr val="black"/>
                    </a:solidFill>
                  </a:rPr>
                  <a:t>2</a:t>
                </a:r>
                <a:r>
                  <a:rPr lang="en-US" sz="2400" dirty="0" smtClean="0">
                    <a:solidFill>
                      <a:prstClr val="black"/>
                    </a:solidFill>
                  </a:rPr>
                  <a:t>, </a:t>
                </a:r>
                <a:r>
                  <a:rPr lang="en-US" sz="24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d</a:t>
                </a:r>
                <a:r>
                  <a:rPr lang="en-US" sz="2400" dirty="0" smtClean="0">
                    <a:solidFill>
                      <a:prstClr val="black"/>
                    </a:solidFill>
                  </a:rPr>
                  <a:t>, </a:t>
                </a:r>
                <a:r>
                  <a:rPr lang="en-US" sz="2400" dirty="0">
                    <a:solidFill>
                      <a:prstClr val="black"/>
                    </a:solidFill>
                  </a:rPr>
                  <a:t>BAZ</a:t>
                </a:r>
                <a:r>
                  <a:rPr lang="en-US" sz="2400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sz="2400" dirty="0">
                    <a:solidFill>
                      <a:prstClr val="black"/>
                    </a:solidFill>
                  </a:rPr>
                  <a:t>)    </a:t>
                </a:r>
                <a:r>
                  <a:rPr lang="en-US" sz="2400" dirty="0">
                    <a:solidFill>
                      <a:srgbClr val="FF0000"/>
                    </a:solidFill>
                  </a:rPr>
                  <a:t>(Non-final configuration)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295400"/>
                <a:ext cx="8686800" cy="5029200"/>
              </a:xfrm>
              <a:blipFill rotWithShape="1">
                <a:blip r:embed="rId2"/>
                <a:stretch>
                  <a:fillRect l="-912" t="-1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="" xmlns:p14="http://schemas.microsoft.com/office/powerpoint/2010/main" val="21349631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990600"/>
          </a:xfrm>
        </p:spPr>
        <p:txBody>
          <a:bodyPr>
            <a:normAutofit/>
          </a:bodyPr>
          <a:lstStyle/>
          <a:p>
            <a:r>
              <a:rPr lang="en-US" sz="5400" dirty="0" smtClean="0">
                <a:solidFill>
                  <a:srgbClr val="FF0000"/>
                </a:solidFill>
              </a:rPr>
              <a:t>Ex.</a:t>
            </a:r>
            <a:r>
              <a:rPr lang="en-US" sz="5400" dirty="0" smtClean="0"/>
              <a:t> L </a:t>
            </a:r>
            <a:r>
              <a:rPr lang="en-US" sz="5400" dirty="0"/>
              <a:t>= {</a:t>
            </a:r>
            <a:r>
              <a:rPr lang="en-US" sz="5400" dirty="0" err="1"/>
              <a:t>a</a:t>
            </a:r>
            <a:r>
              <a:rPr lang="en-US" sz="5400" baseline="30000" dirty="0" err="1"/>
              <a:t>i</a:t>
            </a:r>
            <a:r>
              <a:rPr lang="en-US" sz="5400" baseline="30000" dirty="0"/>
              <a:t> </a:t>
            </a:r>
            <a:r>
              <a:rPr lang="en-US" sz="5400" dirty="0" err="1"/>
              <a:t>b</a:t>
            </a:r>
            <a:r>
              <a:rPr lang="en-US" sz="5400" baseline="30000" dirty="0" err="1"/>
              <a:t>j</a:t>
            </a:r>
            <a:r>
              <a:rPr lang="en-US" sz="5400" baseline="30000" dirty="0"/>
              <a:t> </a:t>
            </a:r>
            <a:r>
              <a:rPr lang="en-US" sz="5400" dirty="0" err="1"/>
              <a:t>c</a:t>
            </a:r>
            <a:r>
              <a:rPr lang="en-US" sz="5400" baseline="30000" dirty="0" err="1"/>
              <a:t>k</a:t>
            </a:r>
            <a:r>
              <a:rPr lang="en-US" sz="5400" dirty="0"/>
              <a:t> ! i = j or j = k</a:t>
            </a:r>
            <a:r>
              <a:rPr lang="en-US" sz="5400" dirty="0" smtClean="0"/>
              <a:t>}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The PDA corresponding to this language is the following:-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733800" y="3913909"/>
            <a:ext cx="838200" cy="838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q</a:t>
            </a:r>
            <a:r>
              <a:rPr lang="en-US" sz="2400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Oval 4"/>
          <p:cNvSpPr/>
          <p:nvPr/>
        </p:nvSpPr>
        <p:spPr>
          <a:xfrm>
            <a:off x="1600200" y="3886200"/>
            <a:ext cx="838200" cy="838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q</a:t>
            </a:r>
            <a:r>
              <a:rPr lang="en-US" sz="2400" baseline="-25000" dirty="0" smtClean="0">
                <a:solidFill>
                  <a:schemeClr val="tx1"/>
                </a:solidFill>
              </a:rPr>
              <a:t>0</a:t>
            </a:r>
            <a:endParaRPr lang="en-US" sz="2400" baseline="-250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5638800" y="3953534"/>
            <a:ext cx="838200" cy="838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q</a:t>
            </a:r>
            <a:r>
              <a:rPr lang="en-US" sz="2400" baseline="-250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7" name="Straight Arrow Connector 6"/>
          <p:cNvCxnSpPr>
            <a:stCxn id="4" idx="6"/>
          </p:cNvCxnSpPr>
          <p:nvPr/>
        </p:nvCxnSpPr>
        <p:spPr>
          <a:xfrm>
            <a:off x="4572000" y="4333009"/>
            <a:ext cx="107372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endCxn id="5" idx="2"/>
          </p:cNvCxnSpPr>
          <p:nvPr/>
        </p:nvCxnSpPr>
        <p:spPr>
          <a:xfrm>
            <a:off x="990600" y="43053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urved Connector 8"/>
          <p:cNvCxnSpPr>
            <a:stCxn id="5" idx="1"/>
            <a:endCxn id="5" idx="0"/>
          </p:cNvCxnSpPr>
          <p:nvPr/>
        </p:nvCxnSpPr>
        <p:spPr>
          <a:xfrm rot="5400000" flipH="1" flipV="1">
            <a:off x="1809750" y="3799402"/>
            <a:ext cx="122752" cy="296348"/>
          </a:xfrm>
          <a:prstGeom prst="curvedConnector3">
            <a:avLst>
              <a:gd name="adj1" fmla="val 78284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urved Connector 9"/>
          <p:cNvCxnSpPr/>
          <p:nvPr/>
        </p:nvCxnSpPr>
        <p:spPr>
          <a:xfrm rot="5400000" flipH="1" flipV="1">
            <a:off x="3972998" y="3752850"/>
            <a:ext cx="122752" cy="296348"/>
          </a:xfrm>
          <a:prstGeom prst="curvedConnector3">
            <a:avLst>
              <a:gd name="adj1" fmla="val 78284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11" name="Rectangle 10"/>
              <p:cNvSpPr/>
              <p:nvPr/>
            </p:nvSpPr>
            <p:spPr>
              <a:xfrm>
                <a:off x="2536144" y="3829292"/>
                <a:ext cx="1132609" cy="47600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aseline="-25000" dirty="0" smtClean="0">
                  <a:solidFill>
                    <a:prstClr val="black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/>
                      </a:rPr>
                      <m:t>𝑏</m:t>
                    </m:r>
                  </m:oMath>
                </a14:m>
                <a:r>
                  <a:rPr lang="en-US" dirty="0" smtClean="0">
                    <a:solidFill>
                      <a:prstClr val="black"/>
                    </a:solidFill>
                  </a:rPr>
                  <a:t>, A/</a:t>
                </a:r>
                <a:r>
                  <a:rPr lang="el-GR" dirty="0">
                    <a:solidFill>
                      <a:prstClr val="black"/>
                    </a:solidFill>
                  </a:rPr>
                  <a:t/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solidFill>
                          <a:prstClr val="black"/>
                        </a:solidFill>
                        <a:latin typeface="Cambria Math"/>
                      </a:rPr>
                      <m:t>ϵ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6144" y="3829292"/>
                <a:ext cx="1132609" cy="476008"/>
              </a:xfrm>
              <a:prstGeom prst="rect">
                <a:avLst/>
              </a:prstGeom>
              <a:blipFill rotWithShape="1">
                <a:blip r:embed="rId2"/>
                <a:stretch>
                  <a:fillRect b="-2820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12" name="Rectangle 11"/>
              <p:cNvSpPr/>
              <p:nvPr/>
            </p:nvSpPr>
            <p:spPr>
              <a:xfrm>
                <a:off x="4533900" y="3876056"/>
                <a:ext cx="1132609" cy="39980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𝑐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,</a:t>
                </a:r>
                <a:r>
                  <a:rPr lang="en-US" dirty="0" smtClean="0">
                    <a:solidFill>
                      <a:prstClr val="black"/>
                    </a:solidFill>
                  </a:rPr>
                  <a:t/>
                </a:r>
                <a:r>
                  <a:rPr lang="en-US" dirty="0">
                    <a:solidFill>
                      <a:prstClr val="black"/>
                    </a:solidFill>
                  </a:rPr>
                  <a:t>Z</a:t>
                </a:r>
                <a:r>
                  <a:rPr lang="en-US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/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>
                        <a:solidFill>
                          <a:prstClr val="black"/>
                        </a:solidFill>
                      </a:rPr>
                      <m:t>Z</m:t>
                    </m:r>
                    <m:r>
                      <m:rPr>
                        <m:nor/>
                      </m:rPr>
                      <a:rPr lang="en-US" baseline="-25000" dirty="0">
                        <a:solidFill>
                          <a:prstClr val="black"/>
                        </a:solidFill>
                      </a:rPr>
                      <m:t>0</m:t>
                    </m:r>
                  </m:oMath>
                </a14:m>
                <a:endParaRPr lang="en-US" baseline="-25000" dirty="0" smtClean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3900" y="3876056"/>
                <a:ext cx="1132609" cy="399807"/>
              </a:xfrm>
              <a:prstGeom prst="rect">
                <a:avLst/>
              </a:prstGeom>
              <a:blipFill rotWithShape="1">
                <a:blip r:embed="rId3"/>
                <a:stretch>
                  <a:fillRect t="-3077" b="-2153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/>
          <p:cNvSpPr/>
          <p:nvPr/>
        </p:nvSpPr>
        <p:spPr>
          <a:xfrm>
            <a:off x="609600" y="2995561"/>
            <a:ext cx="1132609" cy="9520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,</a:t>
            </a:r>
            <a:r>
              <a:rPr lang="en-US" dirty="0" smtClean="0">
                <a:solidFill>
                  <a:prstClr val="black"/>
                </a:solidFill>
              </a:rPr>
              <a:t> Z</a:t>
            </a:r>
            <a:r>
              <a:rPr lang="en-US" baseline="-25000" dirty="0" smtClean="0">
                <a:solidFill>
                  <a:prstClr val="black"/>
                </a:solidFill>
              </a:rPr>
              <a:t>0</a:t>
            </a:r>
            <a:r>
              <a:rPr lang="en-US" dirty="0" smtClean="0">
                <a:solidFill>
                  <a:schemeClr val="tx1"/>
                </a:solidFill>
              </a:rPr>
              <a:t>/A</a:t>
            </a:r>
            <a:r>
              <a:rPr lang="en-US" dirty="0" smtClean="0">
                <a:solidFill>
                  <a:prstClr val="black"/>
                </a:solidFill>
              </a:rPr>
              <a:t>Z</a:t>
            </a:r>
            <a:r>
              <a:rPr lang="en-US" baseline="-25000" dirty="0" smtClean="0">
                <a:solidFill>
                  <a:prstClr val="black"/>
                </a:solidFill>
              </a:rPr>
              <a:t>0</a:t>
            </a:r>
          </a:p>
          <a:p>
            <a:pPr algn="ctr"/>
            <a:r>
              <a:rPr lang="en-US" dirty="0">
                <a:solidFill>
                  <a:prstClr val="black"/>
                </a:solidFill>
              </a:rPr>
              <a:t>a</a:t>
            </a:r>
            <a:r>
              <a:rPr lang="en-US" dirty="0" smtClean="0">
                <a:solidFill>
                  <a:prstClr val="black"/>
                </a:solidFill>
              </a:rPr>
              <a:t>, A/AA</a:t>
            </a:r>
          </a:p>
          <a:p>
            <a:pPr algn="ctr"/>
            <a:r>
              <a:rPr lang="en-US" dirty="0">
                <a:solidFill>
                  <a:prstClr val="black"/>
                </a:solidFill>
              </a:rPr>
              <a:t>a</a:t>
            </a:r>
            <a:r>
              <a:rPr lang="en-US" dirty="0" smtClean="0">
                <a:solidFill>
                  <a:prstClr val="black"/>
                </a:solidFill>
              </a:rPr>
              <a:t>, Z</a:t>
            </a:r>
            <a:r>
              <a:rPr lang="en-US" baseline="-25000" dirty="0" smtClean="0">
                <a:solidFill>
                  <a:prstClr val="black"/>
                </a:solidFill>
              </a:rPr>
              <a:t>0</a:t>
            </a:r>
            <a:r>
              <a:rPr lang="en-US" dirty="0" smtClean="0">
                <a:solidFill>
                  <a:schemeClr val="tx1"/>
                </a:solidFill>
              </a:rPr>
              <a:t>/</a:t>
            </a:r>
            <a:r>
              <a:rPr lang="en-US" dirty="0" smtClean="0">
                <a:solidFill>
                  <a:prstClr val="black"/>
                </a:solidFill>
              </a:rPr>
              <a:t>Z</a:t>
            </a:r>
            <a:r>
              <a:rPr lang="en-US" baseline="-25000" dirty="0" smtClean="0">
                <a:solidFill>
                  <a:prstClr val="black"/>
                </a:solidFill>
              </a:rPr>
              <a:t>0</a:t>
            </a:r>
            <a:endParaRPr lang="en-US" baseline="-25000" dirty="0">
              <a:solidFill>
                <a:prstClr val="black"/>
              </a:solidFill>
            </a:endParaRPr>
          </a:p>
          <a:p>
            <a:pPr algn="ctr"/>
            <a:endParaRPr lang="en-US" dirty="0" smtClean="0">
              <a:solidFill>
                <a:prstClr val="black"/>
              </a:solidFill>
            </a:endParaRPr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14" name="Rectangle 13"/>
              <p:cNvSpPr/>
              <p:nvPr/>
            </p:nvSpPr>
            <p:spPr>
              <a:xfrm>
                <a:off x="2887910" y="2674808"/>
                <a:ext cx="1132609" cy="67591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prstClr val="black"/>
                    </a:solidFill>
                  </a:rPr>
                  <a:t>b, A/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solidFill>
                          <a:prstClr val="black"/>
                        </a:solidFill>
                        <a:latin typeface="Cambria Math"/>
                      </a:rPr>
                      <m:t>ϵ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7910" y="2674808"/>
                <a:ext cx="1132609" cy="67591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Oval 14"/>
          <p:cNvSpPr/>
          <p:nvPr/>
        </p:nvSpPr>
        <p:spPr>
          <a:xfrm>
            <a:off x="7467600" y="3962402"/>
            <a:ext cx="838200" cy="838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aseline="-25000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>
            <a:stCxn id="6" idx="6"/>
            <a:endCxn id="15" idx="2"/>
          </p:cNvCxnSpPr>
          <p:nvPr/>
        </p:nvCxnSpPr>
        <p:spPr>
          <a:xfrm>
            <a:off x="6477000" y="4372634"/>
            <a:ext cx="990600" cy="88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/>
          <p:cNvCxnSpPr/>
          <p:nvPr/>
        </p:nvCxnSpPr>
        <p:spPr>
          <a:xfrm rot="5400000" flipH="1" flipV="1">
            <a:off x="5877998" y="3799402"/>
            <a:ext cx="122752" cy="296348"/>
          </a:xfrm>
          <a:prstGeom prst="curvedConnector3">
            <a:avLst>
              <a:gd name="adj1" fmla="val 78284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18" name="Rectangle 17"/>
              <p:cNvSpPr/>
              <p:nvPr/>
            </p:nvSpPr>
            <p:spPr>
              <a:xfrm>
                <a:off x="4954939" y="2950910"/>
                <a:ext cx="1132609" cy="39980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𝑐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,</a:t>
                </a:r>
                <a:r>
                  <a:rPr lang="en-US" dirty="0" smtClean="0">
                    <a:solidFill>
                      <a:prstClr val="black"/>
                    </a:solidFill>
                  </a:rPr>
                  <a:t/>
                </a:r>
                <a:r>
                  <a:rPr lang="en-US" dirty="0">
                    <a:solidFill>
                      <a:prstClr val="black"/>
                    </a:solidFill>
                  </a:rPr>
                  <a:t>Z</a:t>
                </a:r>
                <a:r>
                  <a:rPr lang="en-US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/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>
                        <a:solidFill>
                          <a:prstClr val="black"/>
                        </a:solidFill>
                      </a:rPr>
                      <m:t>Z</m:t>
                    </m:r>
                    <m:r>
                      <m:rPr>
                        <m:nor/>
                      </m:rPr>
                      <a:rPr lang="en-US" baseline="-25000" dirty="0">
                        <a:solidFill>
                          <a:prstClr val="black"/>
                        </a:solidFill>
                      </a:rPr>
                      <m:t>0</m:t>
                    </m:r>
                  </m:oMath>
                </a14:m>
                <a:endParaRPr lang="en-US" baseline="-25000" dirty="0" smtClean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4939" y="2950910"/>
                <a:ext cx="1132609" cy="399807"/>
              </a:xfrm>
              <a:prstGeom prst="rect">
                <a:avLst/>
              </a:prstGeom>
              <a:blipFill rotWithShape="1">
                <a:blip r:embed="rId5"/>
                <a:stretch>
                  <a:fillRect t="-3030" b="-1969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19" name="Rectangle 18"/>
              <p:cNvSpPr/>
              <p:nvPr/>
            </p:nvSpPr>
            <p:spPr>
              <a:xfrm>
                <a:off x="6289963" y="3933202"/>
                <a:ext cx="1132609" cy="39980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solidFill>
                          <a:prstClr val="black"/>
                        </a:solidFill>
                        <a:latin typeface="Cambria Math"/>
                      </a:rPr>
                      <m:t>ϵ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,</a:t>
                </a:r>
                <a:r>
                  <a:rPr lang="en-US" dirty="0" smtClean="0">
                    <a:solidFill>
                      <a:prstClr val="black"/>
                    </a:solidFill>
                  </a:rPr>
                  <a:t/>
                </a:r>
                <a:r>
                  <a:rPr lang="en-US" dirty="0">
                    <a:solidFill>
                      <a:prstClr val="black"/>
                    </a:solidFill>
                  </a:rPr>
                  <a:t>Z</a:t>
                </a:r>
                <a:r>
                  <a:rPr lang="en-US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/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>
                        <a:solidFill>
                          <a:prstClr val="black"/>
                        </a:solidFill>
                      </a:rPr>
                      <m:t>Z</m:t>
                    </m:r>
                    <m:r>
                      <m:rPr>
                        <m:nor/>
                      </m:rPr>
                      <a:rPr lang="en-US" baseline="-25000" dirty="0">
                        <a:solidFill>
                          <a:prstClr val="black"/>
                        </a:solidFill>
                      </a:rPr>
                      <m:t>0</m:t>
                    </m:r>
                  </m:oMath>
                </a14:m>
                <a:endParaRPr lang="en-US" baseline="-25000" dirty="0" smtClean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9963" y="3933202"/>
                <a:ext cx="1132609" cy="399807"/>
              </a:xfrm>
              <a:prstGeom prst="rect">
                <a:avLst/>
              </a:prstGeom>
              <a:blipFill rotWithShape="1">
                <a:blip r:embed="rId6"/>
                <a:stretch>
                  <a:fillRect t="-3030" b="-1969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Curved Connector 20"/>
          <p:cNvCxnSpPr/>
          <p:nvPr/>
        </p:nvCxnSpPr>
        <p:spPr>
          <a:xfrm rot="5400000" flipH="1" flipV="1">
            <a:off x="5877998" y="5377801"/>
            <a:ext cx="122752" cy="296348"/>
          </a:xfrm>
          <a:prstGeom prst="curvedConnector3">
            <a:avLst>
              <a:gd name="adj1" fmla="val 55710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2438400" y="4305300"/>
            <a:ext cx="1295400" cy="192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2916382" y="5486400"/>
            <a:ext cx="838200" cy="838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q</a:t>
            </a:r>
            <a:r>
              <a:rPr lang="en-US" sz="2400" baseline="-25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4" name="Oval 23"/>
          <p:cNvSpPr/>
          <p:nvPr/>
        </p:nvSpPr>
        <p:spPr>
          <a:xfrm>
            <a:off x="5666509" y="5486400"/>
            <a:ext cx="838200" cy="838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q</a:t>
            </a:r>
            <a:r>
              <a:rPr lang="en-US" sz="2400" baseline="-25000" dirty="0" smtClean="0">
                <a:solidFill>
                  <a:schemeClr val="tx1"/>
                </a:solidFill>
              </a:rPr>
              <a:t>5</a:t>
            </a:r>
            <a:endParaRPr lang="en-US" sz="2400" baseline="-25000" dirty="0">
              <a:solidFill>
                <a:schemeClr val="tx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7349836" y="3867152"/>
            <a:ext cx="1073727" cy="10287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q</a:t>
            </a:r>
            <a:r>
              <a:rPr lang="en-US" sz="2400" baseline="-25000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27" name="Straight Arrow Connector 26"/>
          <p:cNvCxnSpPr>
            <a:endCxn id="23" idx="1"/>
          </p:cNvCxnSpPr>
          <p:nvPr/>
        </p:nvCxnSpPr>
        <p:spPr>
          <a:xfrm>
            <a:off x="2019300" y="4752109"/>
            <a:ext cx="1019834" cy="8570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3" idx="6"/>
            <a:endCxn id="24" idx="2"/>
          </p:cNvCxnSpPr>
          <p:nvPr/>
        </p:nvCxnSpPr>
        <p:spPr>
          <a:xfrm>
            <a:off x="3754582" y="5905500"/>
            <a:ext cx="191192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4" idx="6"/>
            <a:endCxn id="25" idx="4"/>
          </p:cNvCxnSpPr>
          <p:nvPr/>
        </p:nvCxnSpPr>
        <p:spPr>
          <a:xfrm flipV="1">
            <a:off x="6504709" y="4895852"/>
            <a:ext cx="1381991" cy="10096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32" name="Rectangle 31"/>
              <p:cNvSpPr/>
              <p:nvPr/>
            </p:nvSpPr>
            <p:spPr>
              <a:xfrm>
                <a:off x="1600200" y="5286496"/>
                <a:ext cx="1132609" cy="39980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𝑏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,</a:t>
                </a:r>
                <a:r>
                  <a:rPr lang="en-US" dirty="0" smtClean="0">
                    <a:solidFill>
                      <a:prstClr val="black"/>
                    </a:solidFill>
                  </a:rPr>
                  <a:t/>
                </a:r>
                <a:r>
                  <a:rPr lang="en-US" dirty="0">
                    <a:solidFill>
                      <a:prstClr val="black"/>
                    </a:solidFill>
                  </a:rPr>
                  <a:t>Z</a:t>
                </a:r>
                <a:r>
                  <a:rPr lang="en-US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/B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>
                        <a:solidFill>
                          <a:prstClr val="black"/>
                        </a:solidFill>
                      </a:rPr>
                      <m:t>Z</m:t>
                    </m:r>
                    <m:r>
                      <m:rPr>
                        <m:nor/>
                      </m:rPr>
                      <a:rPr lang="en-US" baseline="-25000" dirty="0">
                        <a:solidFill>
                          <a:prstClr val="black"/>
                        </a:solidFill>
                      </a:rPr>
                      <m:t>0</m:t>
                    </m:r>
                  </m:oMath>
                </a14:m>
                <a:endParaRPr lang="en-US" baseline="-25000" dirty="0" smtClean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5286496"/>
                <a:ext cx="1132609" cy="399807"/>
              </a:xfrm>
              <a:prstGeom prst="rect">
                <a:avLst/>
              </a:prstGeom>
              <a:blipFill rotWithShape="1">
                <a:blip r:embed="rId7"/>
                <a:stretch>
                  <a:fillRect t="-3030" b="-1969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33" name="Rectangle 32"/>
              <p:cNvSpPr/>
              <p:nvPr/>
            </p:nvSpPr>
            <p:spPr>
              <a:xfrm>
                <a:off x="3335482" y="4887676"/>
                <a:ext cx="1132609" cy="39980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𝑏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,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 B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/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prstClr val="black"/>
                        </a:solidFill>
                        <a:latin typeface="Cambria Math"/>
                      </a:rPr>
                      <m:t>BB</m:t>
                    </m:r>
                  </m:oMath>
                </a14:m>
                <a:endParaRPr lang="en-US" baseline="-25000" dirty="0" smtClean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5482" y="4887676"/>
                <a:ext cx="1132609" cy="399807"/>
              </a:xfrm>
              <a:prstGeom prst="rect">
                <a:avLst/>
              </a:prstGeom>
              <a:blipFill rotWithShape="1">
                <a:blip r:embed="rId8"/>
                <a:stretch>
                  <a:fillRect t="-3077" b="-2153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34" name="Rectangle 33"/>
              <p:cNvSpPr/>
              <p:nvPr/>
            </p:nvSpPr>
            <p:spPr>
              <a:xfrm>
                <a:off x="4144240" y="5924793"/>
                <a:ext cx="1132609" cy="39980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𝑐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,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 B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/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solidFill>
                          <a:prstClr val="black"/>
                        </a:solidFill>
                        <a:latin typeface="Cambria Math"/>
                      </a:rPr>
                      <m:t>ϵ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4240" y="5924793"/>
                <a:ext cx="1132609" cy="399807"/>
              </a:xfrm>
              <a:prstGeom prst="rect">
                <a:avLst/>
              </a:prstGeom>
              <a:blipFill rotWithShape="1">
                <a:blip r:embed="rId9"/>
                <a:stretch>
                  <a:fillRect t="-3030" b="-1969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35" name="Rectangle 34"/>
              <p:cNvSpPr/>
              <p:nvPr/>
            </p:nvSpPr>
            <p:spPr>
              <a:xfrm>
                <a:off x="6901295" y="5486399"/>
                <a:ext cx="1132609" cy="39980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solidFill>
                          <a:prstClr val="black"/>
                        </a:solidFill>
                        <a:latin typeface="Cambria Math"/>
                      </a:rPr>
                      <m:t>ϵ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,</a:t>
                </a:r>
                <a:r>
                  <a:rPr lang="en-US" dirty="0" smtClean="0">
                    <a:solidFill>
                      <a:prstClr val="black"/>
                    </a:solidFill>
                  </a:rPr>
                  <a:t/>
                </a:r>
                <a:r>
                  <a:rPr lang="en-US" dirty="0">
                    <a:solidFill>
                      <a:prstClr val="black"/>
                    </a:solidFill>
                  </a:rPr>
                  <a:t>Z</a:t>
                </a:r>
                <a:r>
                  <a:rPr lang="en-US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/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>
                        <a:solidFill>
                          <a:prstClr val="black"/>
                        </a:solidFill>
                      </a:rPr>
                      <m:t>Z</m:t>
                    </m:r>
                    <m:r>
                      <m:rPr>
                        <m:nor/>
                      </m:rPr>
                      <a:rPr lang="en-US" baseline="-25000" dirty="0">
                        <a:solidFill>
                          <a:prstClr val="black"/>
                        </a:solidFill>
                      </a:rPr>
                      <m:t>0</m:t>
                    </m:r>
                  </m:oMath>
                </a14:m>
                <a:endParaRPr lang="en-US" baseline="-25000" dirty="0" smtClean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1295" y="5486399"/>
                <a:ext cx="1132609" cy="399807"/>
              </a:xfrm>
              <a:prstGeom prst="rect">
                <a:avLst/>
              </a:prstGeom>
              <a:blipFill rotWithShape="1">
                <a:blip r:embed="rId10"/>
                <a:stretch>
                  <a:fillRect t="-3030" b="-1969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Curved Connector 36"/>
          <p:cNvCxnSpPr/>
          <p:nvPr/>
        </p:nvCxnSpPr>
        <p:spPr>
          <a:xfrm rot="5400000" flipH="1" flipV="1">
            <a:off x="3258725" y="5338226"/>
            <a:ext cx="122752" cy="296348"/>
          </a:xfrm>
          <a:prstGeom prst="curvedConnector3">
            <a:avLst>
              <a:gd name="adj1" fmla="val 55710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38" name="Rectangle 37"/>
              <p:cNvSpPr/>
              <p:nvPr/>
            </p:nvSpPr>
            <p:spPr>
              <a:xfrm>
                <a:off x="4878739" y="5025217"/>
                <a:ext cx="1132609" cy="39980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𝑐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,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 B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/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solidFill>
                          <a:prstClr val="black"/>
                        </a:solidFill>
                        <a:latin typeface="Cambria Math"/>
                      </a:rPr>
                      <m:t>ϵ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8739" y="5025217"/>
                <a:ext cx="1132609" cy="399807"/>
              </a:xfrm>
              <a:prstGeom prst="rect">
                <a:avLst/>
              </a:prstGeom>
              <a:blipFill rotWithShape="1">
                <a:blip r:embed="rId11"/>
                <a:stretch>
                  <a:fillRect t="-3030" b="-1969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Curved Connector 39"/>
          <p:cNvCxnSpPr>
            <a:stCxn id="5" idx="7"/>
            <a:endCxn id="25" idx="0"/>
          </p:cNvCxnSpPr>
          <p:nvPr/>
        </p:nvCxnSpPr>
        <p:spPr>
          <a:xfrm rot="5400000" flipH="1" flipV="1">
            <a:off x="5030274" y="1152526"/>
            <a:ext cx="141800" cy="5571052"/>
          </a:xfrm>
          <a:prstGeom prst="curvedConnector3">
            <a:avLst>
              <a:gd name="adj1" fmla="val 132619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43" name="Rectangle 42"/>
              <p:cNvSpPr/>
              <p:nvPr/>
            </p:nvSpPr>
            <p:spPr>
              <a:xfrm>
                <a:off x="6376553" y="1981200"/>
                <a:ext cx="1132609" cy="39980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solidFill>
                          <a:prstClr val="black"/>
                        </a:solidFill>
                        <a:latin typeface="Cambria Math"/>
                      </a:rPr>
                      <m:t>ϵ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,</a:t>
                </a:r>
                <a:r>
                  <a:rPr lang="en-US" dirty="0" smtClean="0">
                    <a:solidFill>
                      <a:prstClr val="black"/>
                    </a:solidFill>
                  </a:rPr>
                  <a:t/>
                </a:r>
                <a:r>
                  <a:rPr lang="en-US" dirty="0">
                    <a:solidFill>
                      <a:prstClr val="black"/>
                    </a:solidFill>
                  </a:rPr>
                  <a:t>Z</a:t>
                </a:r>
                <a:r>
                  <a:rPr lang="en-US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/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>
                        <a:solidFill>
                          <a:prstClr val="black"/>
                        </a:solidFill>
                      </a:rPr>
                      <m:t>Z</m:t>
                    </m:r>
                    <m:r>
                      <m:rPr>
                        <m:nor/>
                      </m:rPr>
                      <a:rPr lang="en-US" baseline="-25000" dirty="0">
                        <a:solidFill>
                          <a:prstClr val="black"/>
                        </a:solidFill>
                      </a:rPr>
                      <m:t>0</m:t>
                    </m:r>
                  </m:oMath>
                </a14:m>
                <a:endParaRPr lang="en-US" baseline="-25000" dirty="0" smtClean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6553" y="1981200"/>
                <a:ext cx="1132609" cy="399807"/>
              </a:xfrm>
              <a:prstGeom prst="rect">
                <a:avLst/>
              </a:prstGeom>
              <a:blipFill rotWithShape="1">
                <a:blip r:embed="rId12"/>
                <a:stretch>
                  <a:fillRect t="-3030" b="-1969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="" xmlns:p14="http://schemas.microsoft.com/office/powerpoint/2010/main" val="41500549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66751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 u="sng" dirty="0"/>
              <a:t>PDA examples continue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Construct PDA to accept the following languages:-</a:t>
            </a:r>
          </a:p>
          <a:p>
            <a:pPr marL="0" indent="0">
              <a:buNone/>
            </a:pPr>
            <a:endParaRPr lang="en-US" sz="2400" dirty="0"/>
          </a:p>
          <a:p>
            <a:pPr marL="514350" indent="-514350">
              <a:buClr>
                <a:srgbClr val="FF0000"/>
              </a:buClr>
              <a:buFont typeface="+mj-lt"/>
              <a:buAutoNum type="arabicParenR"/>
            </a:pPr>
            <a:r>
              <a:rPr lang="en-US" sz="3200" dirty="0"/>
              <a:t>L = { </a:t>
            </a:r>
            <a:r>
              <a:rPr lang="en-US" sz="3200" dirty="0" smtClean="0"/>
              <a:t>w ! </a:t>
            </a:r>
            <a:r>
              <a:rPr lang="en-US" sz="3200" dirty="0"/>
              <a:t>w</a:t>
            </a:r>
            <a:r>
              <a:rPr lang="en-US" sz="3200" dirty="0" smtClean="0"/>
              <a:t> ∈ {</a:t>
            </a:r>
            <a:r>
              <a:rPr lang="en-US" sz="3200" dirty="0" err="1" smtClean="0"/>
              <a:t>a,b</a:t>
            </a:r>
            <a:r>
              <a:rPr lang="en-US" sz="3200" dirty="0" smtClean="0"/>
              <a:t>}* and </a:t>
            </a:r>
            <a:r>
              <a:rPr lang="en-US" sz="3200" dirty="0" err="1" smtClean="0"/>
              <a:t>n</a:t>
            </a:r>
            <a:r>
              <a:rPr lang="en-US" sz="3200" baseline="-25000" dirty="0" err="1" smtClean="0"/>
              <a:t>a</a:t>
            </a:r>
            <a:r>
              <a:rPr lang="en-US" sz="3200" dirty="0" smtClean="0"/>
              <a:t>(w) = </a:t>
            </a:r>
            <a:r>
              <a:rPr lang="en-US" sz="3200" dirty="0" err="1" smtClean="0"/>
              <a:t>n</a:t>
            </a:r>
            <a:r>
              <a:rPr lang="en-US" sz="3200" baseline="-25000" dirty="0" err="1" smtClean="0"/>
              <a:t>b</a:t>
            </a:r>
            <a:r>
              <a:rPr lang="en-US" sz="3200" dirty="0" smtClean="0"/>
              <a:t>(w) </a:t>
            </a:r>
            <a:r>
              <a:rPr lang="en-US" sz="3200" dirty="0"/>
              <a:t>}</a:t>
            </a:r>
          </a:p>
          <a:p>
            <a:pPr marL="514350" indent="-514350">
              <a:buClr>
                <a:srgbClr val="FF0000"/>
              </a:buClr>
              <a:buFont typeface="+mj-lt"/>
              <a:buAutoNum type="arabicParenR"/>
            </a:pPr>
            <a:r>
              <a:rPr lang="en-US" sz="3200" dirty="0"/>
              <a:t>L = { w ! w ∈ {</a:t>
            </a:r>
            <a:r>
              <a:rPr lang="en-US" sz="3200" dirty="0" err="1"/>
              <a:t>a,b</a:t>
            </a:r>
            <a:r>
              <a:rPr lang="en-US" sz="3200" dirty="0"/>
              <a:t>}* and </a:t>
            </a:r>
            <a:r>
              <a:rPr lang="en-US" sz="3200" dirty="0" err="1"/>
              <a:t>n</a:t>
            </a:r>
            <a:r>
              <a:rPr lang="en-US" sz="3200" baseline="-25000" dirty="0" err="1"/>
              <a:t>a</a:t>
            </a:r>
            <a:r>
              <a:rPr lang="en-US" sz="3200" dirty="0"/>
              <a:t>(w) </a:t>
            </a:r>
            <a:r>
              <a:rPr lang="en-US" sz="3200" dirty="0" smtClean="0"/>
              <a:t>≥ </a:t>
            </a:r>
            <a:r>
              <a:rPr lang="en-US" sz="3200" dirty="0" err="1"/>
              <a:t>n</a:t>
            </a:r>
            <a:r>
              <a:rPr lang="en-US" sz="3200" baseline="-25000" dirty="0" err="1"/>
              <a:t>b</a:t>
            </a:r>
            <a:r>
              <a:rPr lang="en-US" sz="3200" dirty="0"/>
              <a:t>(w) </a:t>
            </a:r>
            <a:r>
              <a:rPr lang="en-US" sz="3200" dirty="0" smtClean="0"/>
              <a:t>}</a:t>
            </a:r>
            <a:endParaRPr lang="en-US" sz="3200" dirty="0"/>
          </a:p>
          <a:p>
            <a:pPr marL="514350" indent="-514350">
              <a:buClr>
                <a:srgbClr val="FF0000"/>
              </a:buClr>
              <a:buFont typeface="+mj-lt"/>
              <a:buAutoNum type="arabicParenR"/>
            </a:pPr>
            <a:r>
              <a:rPr lang="en-US" sz="3200" dirty="0"/>
              <a:t>L = { w ! w ∈ {</a:t>
            </a:r>
            <a:r>
              <a:rPr lang="en-US" sz="3200" dirty="0" err="1"/>
              <a:t>a,b</a:t>
            </a:r>
            <a:r>
              <a:rPr lang="en-US" sz="3200" dirty="0"/>
              <a:t>}* and </a:t>
            </a:r>
            <a:r>
              <a:rPr lang="en-US" sz="3200" dirty="0" err="1"/>
              <a:t>n</a:t>
            </a:r>
            <a:r>
              <a:rPr lang="en-US" sz="3200" baseline="-25000" dirty="0" err="1"/>
              <a:t>a</a:t>
            </a:r>
            <a:r>
              <a:rPr lang="en-US" sz="3200" dirty="0"/>
              <a:t>(w) </a:t>
            </a:r>
            <a:r>
              <a:rPr lang="en-US" sz="3200" dirty="0" smtClean="0"/>
              <a:t>≠ </a:t>
            </a:r>
            <a:r>
              <a:rPr lang="en-US" sz="3200" dirty="0" err="1"/>
              <a:t>n</a:t>
            </a:r>
            <a:r>
              <a:rPr lang="en-US" sz="3200" baseline="-25000" dirty="0" err="1"/>
              <a:t>b</a:t>
            </a:r>
            <a:r>
              <a:rPr lang="en-US" sz="3200" dirty="0"/>
              <a:t>(w) }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6519421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Ex. </a:t>
            </a:r>
            <a:r>
              <a:rPr lang="en-US" sz="3600" dirty="0">
                <a:solidFill>
                  <a:srgbClr val="FF0000"/>
                </a:solidFill>
              </a:rPr>
              <a:t>L = { w ! w ∈ {</a:t>
            </a:r>
            <a:r>
              <a:rPr lang="en-US" sz="3600" dirty="0" err="1">
                <a:solidFill>
                  <a:srgbClr val="FF0000"/>
                </a:solidFill>
              </a:rPr>
              <a:t>a,b</a:t>
            </a:r>
            <a:r>
              <a:rPr lang="en-US" sz="3600" dirty="0">
                <a:solidFill>
                  <a:srgbClr val="FF0000"/>
                </a:solidFill>
              </a:rPr>
              <a:t>}* and </a:t>
            </a:r>
            <a:r>
              <a:rPr lang="en-US" sz="3600" dirty="0" err="1">
                <a:solidFill>
                  <a:srgbClr val="FF0000"/>
                </a:solidFill>
              </a:rPr>
              <a:t>n</a:t>
            </a:r>
            <a:r>
              <a:rPr lang="en-US" sz="3600" baseline="-25000" dirty="0" err="1">
                <a:solidFill>
                  <a:srgbClr val="FF0000"/>
                </a:solidFill>
              </a:rPr>
              <a:t>a</a:t>
            </a:r>
            <a:r>
              <a:rPr lang="en-US" sz="3600" dirty="0">
                <a:solidFill>
                  <a:srgbClr val="FF0000"/>
                </a:solidFill>
              </a:rPr>
              <a:t>(w) = </a:t>
            </a:r>
            <a:r>
              <a:rPr lang="en-US" sz="3600" dirty="0" err="1">
                <a:solidFill>
                  <a:srgbClr val="FF0000"/>
                </a:solidFill>
              </a:rPr>
              <a:t>n</a:t>
            </a:r>
            <a:r>
              <a:rPr lang="en-US" sz="3600" baseline="-25000" dirty="0" err="1">
                <a:solidFill>
                  <a:srgbClr val="FF0000"/>
                </a:solidFill>
              </a:rPr>
              <a:t>b</a:t>
            </a:r>
            <a:r>
              <a:rPr lang="en-US" sz="3600" dirty="0">
                <a:solidFill>
                  <a:srgbClr val="FF0000"/>
                </a:solidFill>
              </a:rPr>
              <a:t>(w) }</a:t>
            </a:r>
            <a:r>
              <a:rPr lang="en-US" sz="3600" dirty="0"/>
              <a:t/>
            </a:r>
            <a:br>
              <a:rPr lang="en-US" sz="3600" dirty="0"/>
            </a:br>
            <a:endParaRPr lang="en-US" sz="3600" dirty="0"/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724400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dirty="0" smtClean="0">
                    <a:solidFill>
                      <a:srgbClr val="FF0000"/>
                    </a:solidFill>
                  </a:rPr>
                  <a:t>Solution: </a:t>
                </a:r>
              </a:p>
              <a:p>
                <a:pPr marL="0" indent="0">
                  <a:buNone/>
                </a:pPr>
                <a:r>
                  <a:rPr lang="en-US" dirty="0" smtClean="0"/>
                  <a:t>Some strings of this set are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solidFill>
                          <a:prstClr val="black"/>
                        </a:solidFill>
                        <a:latin typeface="Cambria Math"/>
                      </a:rPr>
                      <m:t>ϵ</m:t>
                    </m:r>
                  </m:oMath>
                </a14:m>
                <a:r>
                  <a:rPr lang="en-US" dirty="0" smtClean="0">
                    <a:solidFill>
                      <a:prstClr val="black"/>
                    </a:solidFill>
                  </a:rPr>
                  <a:t>, </a:t>
                </a:r>
                <a:r>
                  <a:rPr lang="en-US" dirty="0" err="1" smtClean="0">
                    <a:solidFill>
                      <a:prstClr val="black"/>
                    </a:solidFill>
                  </a:rPr>
                  <a:t>ab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, </a:t>
                </a:r>
                <a:r>
                  <a:rPr lang="en-US" dirty="0" err="1" smtClean="0">
                    <a:solidFill>
                      <a:prstClr val="black"/>
                    </a:solidFill>
                  </a:rPr>
                  <a:t>ba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, </a:t>
                </a:r>
                <a:r>
                  <a:rPr lang="en-US" dirty="0" err="1" smtClean="0">
                    <a:solidFill>
                      <a:prstClr val="black"/>
                    </a:solidFill>
                  </a:rPr>
                  <a:t>aabb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, </a:t>
                </a:r>
                <a:r>
                  <a:rPr lang="en-US" dirty="0" err="1" smtClean="0">
                    <a:solidFill>
                      <a:prstClr val="black"/>
                    </a:solidFill>
                  </a:rPr>
                  <a:t>bbaa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, </a:t>
                </a:r>
                <a:r>
                  <a:rPr lang="en-US" dirty="0" err="1" smtClean="0">
                    <a:solidFill>
                      <a:prstClr val="black"/>
                    </a:solidFill>
                  </a:rPr>
                  <a:t>abab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, baba etc. </a:t>
                </a:r>
              </a:p>
              <a:p>
                <a:pPr marL="0" indent="0">
                  <a:buNone/>
                </a:pPr>
                <a:r>
                  <a:rPr lang="en-US" dirty="0" smtClean="0">
                    <a:solidFill>
                      <a:srgbClr val="FF0000"/>
                    </a:solidFill>
                  </a:rPr>
                  <a:t>Procedure: </a:t>
                </a:r>
              </a:p>
              <a:p>
                <a:pPr marL="0" indent="0" algn="just">
                  <a:buNone/>
                </a:pPr>
                <a:r>
                  <a:rPr lang="en-US" dirty="0" smtClean="0">
                    <a:solidFill>
                      <a:prstClr val="black"/>
                    </a:solidFill>
                  </a:rPr>
                  <a:t>In this question, when first symbol either a or b is current input symbol then push the stack symbol A or B respectively. </a:t>
                </a:r>
                <a:r>
                  <a:rPr lang="en-US" baseline="-25000" dirty="0" smtClean="0">
                    <a:solidFill>
                      <a:prstClr val="black"/>
                    </a:solidFill>
                  </a:rPr>
                  <a:t/>
                </a:r>
              </a:p>
              <a:p>
                <a:pPr marL="0" indent="0" algn="just">
                  <a:buNone/>
                </a:pPr>
                <a:r>
                  <a:rPr lang="en-US" dirty="0" smtClean="0">
                    <a:solidFill>
                      <a:prstClr val="black"/>
                    </a:solidFill>
                  </a:rPr>
                  <a:t>For remaining input symbols, we push if </a:t>
                </a:r>
                <a:r>
                  <a:rPr lang="en-US" dirty="0">
                    <a:solidFill>
                      <a:prstClr val="black"/>
                    </a:solidFill>
                  </a:rPr>
                  <a:t>same 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type of symbols occurs as input or at the top. If different type of symbol occurs on input and on stack, then pop from stack.</a:t>
                </a:r>
                <a:endParaRPr lang="en-US" baseline="-25000" dirty="0">
                  <a:solidFill>
                    <a:prstClr val="black"/>
                  </a:solidFill>
                </a:endParaRPr>
              </a:p>
              <a:p>
                <a:pPr marL="0" indent="0">
                  <a:buNone/>
                </a:pPr>
                <a:r>
                  <a:rPr lang="en-US" dirty="0" smtClean="0"/>
                  <a:t/>
                </a:r>
                <a:r>
                  <a:rPr lang="en-US" sz="2800" dirty="0"/>
                  <a:t>PDA for this language is </a:t>
                </a:r>
              </a:p>
              <a:p>
                <a:pPr marL="0" indent="0">
                  <a:buClr>
                    <a:srgbClr val="0BD0D9"/>
                  </a:buClr>
                  <a:buNone/>
                </a:pPr>
                <a:r>
                  <a:rPr lang="en-US" sz="2800" dirty="0">
                    <a:solidFill>
                      <a:prstClr val="black"/>
                    </a:solidFill>
                  </a:rPr>
                  <a:t>M = ({q</a:t>
                </a:r>
                <a:r>
                  <a:rPr lang="en-US" sz="2800" baseline="-25000" dirty="0">
                    <a:solidFill>
                      <a:prstClr val="black"/>
                    </a:solidFill>
                  </a:rPr>
                  <a:t>0, </a:t>
                </a:r>
                <a:r>
                  <a:rPr lang="en-US" sz="2800" dirty="0">
                    <a:solidFill>
                      <a:prstClr val="black"/>
                    </a:solidFill>
                  </a:rPr>
                  <a:t>q</a:t>
                </a:r>
                <a:r>
                  <a:rPr lang="en-US" sz="2800" baseline="-250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sz="2800" baseline="-25000" dirty="0">
                    <a:solidFill>
                      <a:prstClr val="black"/>
                    </a:solidFill>
                  </a:rPr>
                  <a:t/>
                </a:r>
                <a:r>
                  <a:rPr lang="en-US" sz="2800" dirty="0">
                    <a:solidFill>
                      <a:prstClr val="black"/>
                    </a:solidFill>
                  </a:rPr>
                  <a:t>}, {</a:t>
                </a:r>
                <a:r>
                  <a:rPr lang="en-US" sz="28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a</a:t>
                </a:r>
                <a:r>
                  <a:rPr lang="en-US" sz="2800" dirty="0">
                    <a:solidFill>
                      <a:prstClr val="black"/>
                    </a:solidFill>
                  </a:rPr>
                  <a:t>, </a:t>
                </a:r>
                <a:r>
                  <a:rPr lang="en-US" sz="28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b</a:t>
                </a:r>
                <a:r>
                  <a:rPr lang="en-US" sz="2800" dirty="0">
                    <a:solidFill>
                      <a:prstClr val="black"/>
                    </a:solidFill>
                  </a:rPr>
                  <a:t>}, {A, B, Z</a:t>
                </a:r>
                <a:r>
                  <a:rPr lang="en-US" sz="2800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sz="2800" dirty="0">
                    <a:solidFill>
                      <a:prstClr val="black"/>
                    </a:solidFill>
                  </a:rPr>
                  <a:t> }, </a:t>
                </a:r>
                <a:r>
                  <a:rPr lang="el-GR" sz="2800" dirty="0">
                    <a:solidFill>
                      <a:prstClr val="black"/>
                    </a:solidFill>
                  </a:rPr>
                  <a:t>δ</a:t>
                </a:r>
                <a:r>
                  <a:rPr lang="en-US" sz="2800" dirty="0">
                    <a:solidFill>
                      <a:prstClr val="black"/>
                    </a:solidFill>
                  </a:rPr>
                  <a:t>, q</a:t>
                </a:r>
                <a:r>
                  <a:rPr lang="en-US" sz="2800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sz="2800" dirty="0">
                    <a:solidFill>
                      <a:prstClr val="black"/>
                    </a:solidFill>
                  </a:rPr>
                  <a:t>,</a:t>
                </a:r>
                <a:r>
                  <a:rPr lang="en-US" sz="2800" baseline="-25000" dirty="0">
                    <a:solidFill>
                      <a:prstClr val="black"/>
                    </a:solidFill>
                  </a:rPr>
                  <a:t/>
                </a:r>
                <a:r>
                  <a:rPr lang="en-US" sz="2800" dirty="0">
                    <a:solidFill>
                      <a:prstClr val="black"/>
                    </a:solidFill>
                  </a:rPr>
                  <a:t>Z</a:t>
                </a:r>
                <a:r>
                  <a:rPr lang="en-US" sz="2800" baseline="-25000" dirty="0">
                    <a:solidFill>
                      <a:prstClr val="black"/>
                    </a:solidFill>
                  </a:rPr>
                  <a:t>0,  </a:t>
                </a:r>
                <a:r>
                  <a:rPr lang="en-US" sz="2800" dirty="0">
                    <a:solidFill>
                      <a:prstClr val="black"/>
                    </a:solidFill>
                  </a:rPr>
                  <a:t>{q</a:t>
                </a:r>
                <a:r>
                  <a:rPr lang="en-US" sz="2800" baseline="-250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sz="2800" dirty="0">
                    <a:solidFill>
                      <a:prstClr val="black"/>
                    </a:solidFill>
                  </a:rPr>
                  <a:t> } </a:t>
                </a:r>
                <a:r>
                  <a:rPr lang="en-US" sz="28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)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724400"/>
              </a:xfrm>
              <a:blipFill rotWithShape="1">
                <a:blip r:embed="rId2"/>
                <a:stretch>
                  <a:fillRect l="-1259" t="-1032" r="-1111" b="-11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="" xmlns:p14="http://schemas.microsoft.com/office/powerpoint/2010/main" val="394812151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51511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u="sng" dirty="0"/>
              <a:t>PDA examples continue</a:t>
            </a:r>
            <a:endParaRPr lang="en-US" u="sng" dirty="0"/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838200"/>
                <a:ext cx="8610600" cy="6019800"/>
              </a:xfrm>
            </p:spPr>
            <p:txBody>
              <a:bodyPr>
                <a:normAutofit/>
              </a:bodyPr>
              <a:lstStyle/>
              <a:p>
                <a:pPr marL="0" indent="0">
                  <a:buClr>
                    <a:srgbClr val="0BD0D9"/>
                  </a:buClr>
                  <a:buNone/>
                </a:pPr>
                <a:r>
                  <a:rPr lang="el-GR" sz="2400" dirty="0" smtClean="0">
                    <a:solidFill>
                      <a:prstClr val="black"/>
                    </a:solidFill>
                  </a:rPr>
                  <a:t>δ</a:t>
                </a:r>
                <a:r>
                  <a:rPr lang="en-US" sz="2400" dirty="0" smtClean="0">
                    <a:solidFill>
                      <a:prstClr val="black"/>
                    </a:solidFill>
                  </a:rPr>
                  <a:t/>
                </a:r>
                <a:r>
                  <a:rPr lang="en-US" sz="2400" dirty="0">
                    <a:solidFill>
                      <a:prstClr val="black"/>
                    </a:solidFill>
                  </a:rPr>
                  <a:t>is defined as following:- </a:t>
                </a:r>
              </a:p>
              <a:p>
                <a:pPr marL="0" indent="0">
                  <a:buClr>
                    <a:srgbClr val="0BD0D9"/>
                  </a:buClr>
                  <a:buNone/>
                </a:pPr>
                <a:r>
                  <a:rPr lang="el-GR" sz="2400" dirty="0">
                    <a:solidFill>
                      <a:prstClr val="black"/>
                    </a:solidFill>
                  </a:rPr>
                  <a:t>δ</a:t>
                </a:r>
                <a:r>
                  <a:rPr lang="en-US" sz="2400" dirty="0">
                    <a:solidFill>
                      <a:prstClr val="black"/>
                    </a:solidFill>
                  </a:rPr>
                  <a:t>(q</a:t>
                </a:r>
                <a:r>
                  <a:rPr lang="en-US" sz="2400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sz="2400" dirty="0">
                    <a:solidFill>
                      <a:prstClr val="black"/>
                    </a:solidFill>
                  </a:rPr>
                  <a:t>, </a:t>
                </a:r>
                <a:r>
                  <a:rPr lang="en-US" sz="24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a</a:t>
                </a:r>
                <a:r>
                  <a:rPr lang="en-US" sz="2400" dirty="0">
                    <a:solidFill>
                      <a:prstClr val="black"/>
                    </a:solidFill>
                  </a:rPr>
                  <a:t>, Z</a:t>
                </a:r>
                <a:r>
                  <a:rPr lang="en-US" sz="2400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sz="2400" dirty="0">
                    <a:solidFill>
                      <a:prstClr val="black"/>
                    </a:solidFill>
                  </a:rPr>
                  <a:t>) = {(q</a:t>
                </a:r>
                <a:r>
                  <a:rPr lang="en-US" sz="2400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sz="2400" dirty="0">
                    <a:solidFill>
                      <a:prstClr val="black"/>
                    </a:solidFill>
                  </a:rPr>
                  <a:t>, AZ</a:t>
                </a:r>
                <a:r>
                  <a:rPr lang="en-US" sz="2400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sz="2400" dirty="0">
                    <a:solidFill>
                      <a:prstClr val="black"/>
                    </a:solidFill>
                  </a:rPr>
                  <a:t> )}		</a:t>
                </a:r>
                <a:r>
                  <a:rPr lang="el-GR" sz="2400" dirty="0" smtClean="0">
                    <a:solidFill>
                      <a:prstClr val="black"/>
                    </a:solidFill>
                  </a:rPr>
                  <a:t>δ</a:t>
                </a:r>
                <a:r>
                  <a:rPr lang="en-US" sz="2400" dirty="0">
                    <a:solidFill>
                      <a:prstClr val="black"/>
                    </a:solidFill>
                  </a:rPr>
                  <a:t>(q</a:t>
                </a:r>
                <a:r>
                  <a:rPr lang="en-US" sz="2400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sz="2400" dirty="0">
                    <a:solidFill>
                      <a:prstClr val="black"/>
                    </a:solidFill>
                  </a:rPr>
                  <a:t>, </a:t>
                </a:r>
                <a:r>
                  <a:rPr lang="en-US" sz="2400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b</a:t>
                </a:r>
                <a:r>
                  <a:rPr lang="en-US" sz="2400" dirty="0" smtClean="0">
                    <a:solidFill>
                      <a:prstClr val="black"/>
                    </a:solidFill>
                  </a:rPr>
                  <a:t>, </a:t>
                </a:r>
                <a:r>
                  <a:rPr lang="en-US" sz="2400" dirty="0">
                    <a:solidFill>
                      <a:prstClr val="black"/>
                    </a:solidFill>
                  </a:rPr>
                  <a:t>Z</a:t>
                </a:r>
                <a:r>
                  <a:rPr lang="en-US" sz="2400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sz="2400" dirty="0">
                    <a:solidFill>
                      <a:prstClr val="black"/>
                    </a:solidFill>
                  </a:rPr>
                  <a:t>) = {(q</a:t>
                </a:r>
                <a:r>
                  <a:rPr lang="en-US" sz="2400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sz="2400" dirty="0">
                    <a:solidFill>
                      <a:prstClr val="black"/>
                    </a:solidFill>
                  </a:rPr>
                  <a:t>, </a:t>
                </a:r>
                <a:r>
                  <a:rPr lang="en-US" sz="2400" dirty="0" smtClean="0">
                    <a:solidFill>
                      <a:prstClr val="black"/>
                    </a:solidFill>
                  </a:rPr>
                  <a:t>BZ</a:t>
                </a:r>
                <a:r>
                  <a:rPr lang="en-US" sz="2400" baseline="-25000" dirty="0" smtClean="0">
                    <a:solidFill>
                      <a:prstClr val="black"/>
                    </a:solidFill>
                  </a:rPr>
                  <a:t>0</a:t>
                </a:r>
                <a:r>
                  <a:rPr lang="en-US" sz="2400" dirty="0" smtClean="0">
                    <a:solidFill>
                      <a:prstClr val="black"/>
                    </a:solidFill>
                  </a:rPr>
                  <a:t/>
                </a:r>
                <a:r>
                  <a:rPr lang="en-US" sz="2400" dirty="0">
                    <a:solidFill>
                      <a:prstClr val="black"/>
                    </a:solidFill>
                  </a:rPr>
                  <a:t>)}</a:t>
                </a:r>
                <a:endParaRPr lang="en-US" sz="2400" dirty="0" smtClean="0">
                  <a:solidFill>
                    <a:prstClr val="black"/>
                  </a:solidFill>
                </a:endParaRPr>
              </a:p>
              <a:p>
                <a:pPr marL="0" indent="0">
                  <a:buClr>
                    <a:srgbClr val="0BD0D9"/>
                  </a:buClr>
                  <a:buNone/>
                </a:pPr>
                <a:r>
                  <a:rPr lang="el-GR" sz="2400" dirty="0" smtClean="0">
                    <a:solidFill>
                      <a:prstClr val="black"/>
                    </a:solidFill>
                  </a:rPr>
                  <a:t>δ</a:t>
                </a:r>
                <a:r>
                  <a:rPr lang="en-US" sz="2400" dirty="0">
                    <a:solidFill>
                      <a:prstClr val="black"/>
                    </a:solidFill>
                  </a:rPr>
                  <a:t>(q</a:t>
                </a:r>
                <a:r>
                  <a:rPr lang="en-US" sz="2400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sz="2400" dirty="0">
                    <a:solidFill>
                      <a:prstClr val="black"/>
                    </a:solidFill>
                  </a:rPr>
                  <a:t>, </a:t>
                </a:r>
                <a:r>
                  <a:rPr lang="en-US" sz="24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a</a:t>
                </a:r>
                <a:r>
                  <a:rPr lang="en-US" sz="2400" dirty="0">
                    <a:solidFill>
                      <a:prstClr val="black"/>
                    </a:solidFill>
                  </a:rPr>
                  <a:t>, A) = {(q</a:t>
                </a:r>
                <a:r>
                  <a:rPr lang="en-US" sz="2400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sz="2400" dirty="0">
                    <a:solidFill>
                      <a:prstClr val="black"/>
                    </a:solidFill>
                  </a:rPr>
                  <a:t>, AA )} </a:t>
                </a:r>
                <a:r>
                  <a:rPr lang="en-US" sz="2400" dirty="0" smtClean="0">
                    <a:solidFill>
                      <a:prstClr val="black"/>
                    </a:solidFill>
                  </a:rPr>
                  <a:t/>
                </a:r>
                <a:r>
                  <a:rPr lang="el-GR" sz="2400" dirty="0" smtClean="0">
                    <a:solidFill>
                      <a:prstClr val="black"/>
                    </a:solidFill>
                  </a:rPr>
                  <a:t>δ</a:t>
                </a:r>
                <a:r>
                  <a:rPr lang="en-US" sz="2400" dirty="0">
                    <a:solidFill>
                      <a:prstClr val="black"/>
                    </a:solidFill>
                  </a:rPr>
                  <a:t>(q</a:t>
                </a:r>
                <a:r>
                  <a:rPr lang="en-US" sz="2400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sz="2400" dirty="0">
                    <a:solidFill>
                      <a:prstClr val="black"/>
                    </a:solidFill>
                  </a:rPr>
                  <a:t>, </a:t>
                </a:r>
                <a:r>
                  <a:rPr lang="en-US" sz="24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b</a:t>
                </a:r>
                <a:r>
                  <a:rPr lang="en-US" sz="2400" dirty="0">
                    <a:solidFill>
                      <a:prstClr val="black"/>
                    </a:solidFill>
                  </a:rPr>
                  <a:t>, </a:t>
                </a:r>
                <a:r>
                  <a:rPr lang="en-US" sz="2400" dirty="0" smtClean="0">
                    <a:solidFill>
                      <a:prstClr val="black"/>
                    </a:solidFill>
                  </a:rPr>
                  <a:t>B) </a:t>
                </a:r>
                <a:r>
                  <a:rPr lang="en-US" sz="2400" dirty="0">
                    <a:solidFill>
                      <a:prstClr val="black"/>
                    </a:solidFill>
                  </a:rPr>
                  <a:t>= {(q</a:t>
                </a:r>
                <a:r>
                  <a:rPr lang="en-US" sz="2400" baseline="-250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sz="2400" dirty="0">
                    <a:solidFill>
                      <a:prstClr val="black"/>
                    </a:solidFill>
                  </a:rPr>
                  <a:t>, </a:t>
                </a:r>
                <a:r>
                  <a:rPr lang="en-US" sz="2400" dirty="0" smtClean="0">
                    <a:solidFill>
                      <a:prstClr val="black"/>
                    </a:solidFill>
                  </a:rPr>
                  <a:t>BB </a:t>
                </a:r>
                <a:r>
                  <a:rPr lang="en-US" sz="2400" dirty="0">
                    <a:solidFill>
                      <a:prstClr val="black"/>
                    </a:solidFill>
                  </a:rPr>
                  <a:t>)}</a:t>
                </a:r>
                <a:r>
                  <a:rPr lang="el-GR" sz="2400" dirty="0">
                    <a:solidFill>
                      <a:prstClr val="black"/>
                    </a:solidFill>
                  </a:rPr>
                  <a:t/>
                </a:r>
                <a:endParaRPr lang="en-US" sz="2400" dirty="0" smtClean="0">
                  <a:solidFill>
                    <a:prstClr val="black"/>
                  </a:solidFill>
                </a:endParaRPr>
              </a:p>
              <a:p>
                <a:pPr marL="0" indent="0">
                  <a:buClr>
                    <a:srgbClr val="0BD0D9"/>
                  </a:buClr>
                  <a:buNone/>
                </a:pPr>
                <a:r>
                  <a:rPr lang="el-GR" sz="2400" dirty="0" smtClean="0">
                    <a:solidFill>
                      <a:prstClr val="black"/>
                    </a:solidFill>
                  </a:rPr>
                  <a:t>δ</a:t>
                </a:r>
                <a:r>
                  <a:rPr lang="en-US" sz="2400" dirty="0" smtClean="0">
                    <a:solidFill>
                      <a:prstClr val="black"/>
                    </a:solidFill>
                  </a:rPr>
                  <a:t>(q</a:t>
                </a:r>
                <a:r>
                  <a:rPr lang="en-US" sz="2400" baseline="-25000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0</a:t>
                </a:r>
                <a:r>
                  <a:rPr lang="en-US" sz="2400" dirty="0" smtClean="0">
                    <a:solidFill>
                      <a:prstClr val="black"/>
                    </a:solidFill>
                  </a:rPr>
                  <a:t>, </a:t>
                </a:r>
                <a:r>
                  <a:rPr lang="en-US" sz="2400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a</a:t>
                </a:r>
                <a:r>
                  <a:rPr lang="en-US" sz="2400" dirty="0" smtClean="0">
                    <a:solidFill>
                      <a:prstClr val="black"/>
                    </a:solidFill>
                  </a:rPr>
                  <a:t>, </a:t>
                </a:r>
                <a:r>
                  <a:rPr lang="en-US" sz="2400" dirty="0">
                    <a:solidFill>
                      <a:prstClr val="black"/>
                    </a:solidFill>
                  </a:rPr>
                  <a:t>B) = {(</a:t>
                </a:r>
                <a:r>
                  <a:rPr lang="en-US" sz="2400" dirty="0" smtClean="0">
                    <a:solidFill>
                      <a:prstClr val="black"/>
                    </a:solidFill>
                  </a:rPr>
                  <a:t>q</a:t>
                </a:r>
                <a:r>
                  <a:rPr lang="en-US" sz="2400" baseline="-25000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0</a:t>
                </a:r>
                <a:r>
                  <a:rPr lang="en-US" sz="2400" dirty="0" smtClean="0">
                    <a:solidFill>
                      <a:prstClr val="black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>
                        <a:solidFill>
                          <a:prstClr val="black"/>
                        </a:solidFill>
                        <a:latin typeface="Cambria Math"/>
                      </a:rPr>
                      <m:t>ϵ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</a:rPr>
                  <a:t> )}</a:t>
                </a:r>
                <a:r>
                  <a:rPr lang="el-GR" sz="2400" dirty="0">
                    <a:solidFill>
                      <a:prstClr val="black"/>
                    </a:solidFill>
                  </a:rPr>
                  <a:t/>
                </a:r>
                <a:r>
                  <a:rPr lang="en-US" sz="2400" dirty="0">
                    <a:solidFill>
                      <a:prstClr val="black"/>
                    </a:solidFill>
                  </a:rPr>
                  <a:t/>
                </a:r>
                <a:r>
                  <a:rPr lang="en-US" sz="2400" dirty="0" smtClean="0">
                    <a:solidFill>
                      <a:prstClr val="black"/>
                    </a:solidFill>
                  </a:rPr>
                  <a:t/>
                </a:r>
                <a:r>
                  <a:rPr lang="el-GR" sz="2400" dirty="0" smtClean="0">
                    <a:solidFill>
                      <a:prstClr val="black"/>
                    </a:solidFill>
                  </a:rPr>
                  <a:t>δ</a:t>
                </a:r>
                <a:r>
                  <a:rPr lang="en-US" sz="2400" dirty="0" smtClean="0">
                    <a:solidFill>
                      <a:prstClr val="black"/>
                    </a:solidFill>
                  </a:rPr>
                  <a:t>(q</a:t>
                </a:r>
                <a:r>
                  <a:rPr lang="en-US" sz="2400" baseline="-250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0</a:t>
                </a:r>
                <a:r>
                  <a:rPr lang="en-US" sz="2400" dirty="0" smtClean="0">
                    <a:solidFill>
                      <a:prstClr val="black"/>
                    </a:solidFill>
                  </a:rPr>
                  <a:t>, </a:t>
                </a:r>
                <a:r>
                  <a:rPr lang="en-US" sz="24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b</a:t>
                </a:r>
                <a:r>
                  <a:rPr lang="en-US" sz="2400" dirty="0" smtClean="0">
                    <a:solidFill>
                      <a:prstClr val="black"/>
                    </a:solidFill>
                  </a:rPr>
                  <a:t>, </a:t>
                </a:r>
                <a:r>
                  <a:rPr lang="en-US" sz="2400" dirty="0">
                    <a:solidFill>
                      <a:prstClr val="black"/>
                    </a:solidFill>
                  </a:rPr>
                  <a:t>A</a:t>
                </a:r>
                <a:r>
                  <a:rPr lang="en-US" sz="2400" dirty="0" smtClean="0">
                    <a:solidFill>
                      <a:prstClr val="black"/>
                    </a:solidFill>
                  </a:rPr>
                  <a:t>) </a:t>
                </a:r>
                <a:r>
                  <a:rPr lang="en-US" sz="2400" dirty="0">
                    <a:solidFill>
                      <a:prstClr val="black"/>
                    </a:solidFill>
                  </a:rPr>
                  <a:t>= {(q</a:t>
                </a:r>
                <a:r>
                  <a:rPr lang="en-US" sz="2400" baseline="-250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2</a:t>
                </a:r>
                <a:r>
                  <a:rPr lang="en-US" sz="2400" dirty="0">
                    <a:solidFill>
                      <a:prstClr val="black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>
                        <a:solidFill>
                          <a:prstClr val="black"/>
                        </a:solidFill>
                        <a:latin typeface="Cambria Math"/>
                      </a:rPr>
                      <m:t>ϵ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</a:rPr>
                  <a:t> )}</a:t>
                </a:r>
                <a:r>
                  <a:rPr lang="el-GR" sz="2400" dirty="0">
                    <a:solidFill>
                      <a:prstClr val="black"/>
                    </a:solidFill>
                  </a:rPr>
                  <a:t/>
                </a:r>
                <a:endParaRPr lang="en-US" sz="2400" dirty="0" smtClean="0">
                  <a:solidFill>
                    <a:prstClr val="black"/>
                  </a:solidFill>
                </a:endParaRPr>
              </a:p>
              <a:p>
                <a:pPr marL="0" indent="0">
                  <a:buClr>
                    <a:srgbClr val="0BD0D9"/>
                  </a:buClr>
                  <a:buNone/>
                </a:pPr>
                <a:r>
                  <a:rPr lang="el-GR" sz="2400" dirty="0">
                    <a:solidFill>
                      <a:prstClr val="black"/>
                    </a:solidFill>
                  </a:rPr>
                  <a:t>δ</a:t>
                </a:r>
                <a:r>
                  <a:rPr lang="en-US" sz="2400" dirty="0">
                    <a:solidFill>
                      <a:prstClr val="black"/>
                    </a:solidFill>
                  </a:rPr>
                  <a:t>(q</a:t>
                </a:r>
                <a:r>
                  <a:rPr lang="en-US" sz="2400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sz="2400" dirty="0">
                    <a:solidFill>
                      <a:prstClr val="black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>
                        <a:solidFill>
                          <a:prstClr val="black"/>
                        </a:solidFill>
                        <a:latin typeface="Cambria Math"/>
                      </a:rPr>
                      <m:t>ϵ</m:t>
                    </m:r>
                  </m:oMath>
                </a14:m>
                <a:r>
                  <a:rPr lang="en-US" sz="2400" dirty="0" smtClean="0">
                    <a:solidFill>
                      <a:prstClr val="black"/>
                    </a:solidFill>
                  </a:rPr>
                  <a:t>, </a:t>
                </a:r>
                <a:r>
                  <a:rPr lang="en-US" sz="2400" dirty="0">
                    <a:solidFill>
                      <a:prstClr val="black"/>
                    </a:solidFill>
                  </a:rPr>
                  <a:t>Z</a:t>
                </a:r>
                <a:r>
                  <a:rPr lang="en-US" sz="2400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sz="2400" dirty="0" smtClean="0">
                    <a:solidFill>
                      <a:prstClr val="black"/>
                    </a:solidFill>
                  </a:rPr>
                  <a:t>) = </a:t>
                </a:r>
                <a:r>
                  <a:rPr lang="en-US" sz="2400" dirty="0">
                    <a:solidFill>
                      <a:prstClr val="black"/>
                    </a:solidFill>
                  </a:rPr>
                  <a:t>{(</a:t>
                </a:r>
                <a:r>
                  <a:rPr lang="en-US" sz="2400" dirty="0" smtClean="0">
                    <a:solidFill>
                      <a:prstClr val="black"/>
                    </a:solidFill>
                  </a:rPr>
                  <a:t>q</a:t>
                </a:r>
                <a:r>
                  <a:rPr lang="en-US" sz="2400" baseline="-25000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sz="2400" dirty="0" smtClean="0">
                    <a:solidFill>
                      <a:prstClr val="black"/>
                    </a:solidFill>
                  </a:rPr>
                  <a:t>, Z</a:t>
                </a:r>
                <a:r>
                  <a:rPr lang="en-US" sz="2400" baseline="-25000" dirty="0" smtClean="0">
                    <a:solidFill>
                      <a:prstClr val="black"/>
                    </a:solidFill>
                  </a:rPr>
                  <a:t>0</a:t>
                </a:r>
                <a:r>
                  <a:rPr lang="en-US" sz="2400" dirty="0" smtClean="0">
                    <a:solidFill>
                      <a:prstClr val="black"/>
                    </a:solidFill>
                  </a:rPr>
                  <a:t/>
                </a:r>
                <a:r>
                  <a:rPr lang="en-US" sz="2400" dirty="0">
                    <a:solidFill>
                      <a:prstClr val="black"/>
                    </a:solidFill>
                  </a:rPr>
                  <a:t>)}</a:t>
                </a:r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400" dirty="0" smtClean="0"/>
                  <a:t>Transition diagram of PDA for above language is 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838200"/>
                <a:ext cx="8610600" cy="6019800"/>
              </a:xfrm>
              <a:blipFill rotWithShape="1">
                <a:blip r:embed="rId2"/>
                <a:stretch>
                  <a:fillRect l="-1062" t="-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/>
          <p:cNvSpPr/>
          <p:nvPr/>
        </p:nvSpPr>
        <p:spPr>
          <a:xfrm>
            <a:off x="4953000" y="5806022"/>
            <a:ext cx="838200" cy="838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q</a:t>
            </a:r>
            <a:r>
              <a:rPr lang="en-US" sz="2400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Oval 4"/>
          <p:cNvSpPr/>
          <p:nvPr/>
        </p:nvSpPr>
        <p:spPr>
          <a:xfrm>
            <a:off x="2819400" y="5778313"/>
            <a:ext cx="838200" cy="838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q</a:t>
            </a:r>
            <a:r>
              <a:rPr lang="en-US" sz="2400" baseline="-25000" dirty="0" smtClean="0">
                <a:solidFill>
                  <a:schemeClr val="tx1"/>
                </a:solidFill>
              </a:rPr>
              <a:t>0</a:t>
            </a:r>
            <a:endParaRPr lang="en-US" sz="2400" baseline="-25000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/>
          <p:cNvCxnSpPr>
            <a:endCxn id="5" idx="2"/>
          </p:cNvCxnSpPr>
          <p:nvPr/>
        </p:nvCxnSpPr>
        <p:spPr>
          <a:xfrm>
            <a:off x="2209800" y="6197413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urved Connector 6"/>
          <p:cNvCxnSpPr>
            <a:stCxn id="5" idx="1"/>
            <a:endCxn id="5" idx="0"/>
          </p:cNvCxnSpPr>
          <p:nvPr/>
        </p:nvCxnSpPr>
        <p:spPr>
          <a:xfrm rot="5400000" flipH="1" flipV="1">
            <a:off x="3028950" y="5691515"/>
            <a:ext cx="122752" cy="296348"/>
          </a:xfrm>
          <a:prstGeom prst="curvedConnector3">
            <a:avLst>
              <a:gd name="adj1" fmla="val 74898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8" name="Rectangle 7"/>
              <p:cNvSpPr/>
              <p:nvPr/>
            </p:nvSpPr>
            <p:spPr>
              <a:xfrm>
                <a:off x="3685309" y="6216707"/>
                <a:ext cx="1132609" cy="47600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aseline="-25000" dirty="0" smtClean="0">
                  <a:solidFill>
                    <a:prstClr val="black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solidFill>
                          <a:prstClr val="black"/>
                        </a:solidFill>
                        <a:latin typeface="Cambria Math"/>
                      </a:rPr>
                      <m:t>ϵ</m:t>
                    </m:r>
                    <m:r>
                      <a:rPr lang="el-GR" i="1">
                        <a:solidFill>
                          <a:prstClr val="black"/>
                        </a:solidFill>
                        <a:latin typeface="Cambria Math"/>
                      </a:rPr>
                      <m:t> , </m:t>
                    </m:r>
                  </m:oMath>
                </a14:m>
                <a:r>
                  <a:rPr lang="en-US" dirty="0" smtClean="0">
                    <a:solidFill>
                      <a:prstClr val="black"/>
                    </a:solidFill>
                  </a:rPr>
                  <a:t>Z</a:t>
                </a:r>
                <a:r>
                  <a:rPr lang="en-US" baseline="-25000" dirty="0" smtClean="0">
                    <a:solidFill>
                      <a:prstClr val="black"/>
                    </a:solidFill>
                  </a:rPr>
                  <a:t>0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/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Z</a:t>
                </a:r>
                <a:r>
                  <a:rPr lang="en-US" baseline="-25000" dirty="0" smtClean="0">
                    <a:solidFill>
                      <a:prstClr val="black"/>
                    </a:solidFill>
                  </a:rPr>
                  <a:t>0</a:t>
                </a:r>
                <a:endParaRPr lang="en-US" baseline="-25000" dirty="0">
                  <a:solidFill>
                    <a:prstClr val="black"/>
                  </a:solidFill>
                </a:endParaRPr>
              </a:p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5309" y="6216707"/>
                <a:ext cx="1132609" cy="476008"/>
              </a:xfrm>
              <a:prstGeom prst="rect">
                <a:avLst/>
              </a:prstGeom>
              <a:blipFill rotWithShape="1">
                <a:blip r:embed="rId3"/>
                <a:stretch>
                  <a:fillRect t="-512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1828800" y="5016312"/>
            <a:ext cx="1132609" cy="8233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,</a:t>
            </a:r>
            <a:r>
              <a:rPr lang="en-US" dirty="0" smtClean="0">
                <a:solidFill>
                  <a:prstClr val="black"/>
                </a:solidFill>
              </a:rPr>
              <a:t> Z</a:t>
            </a:r>
            <a:r>
              <a:rPr lang="en-US" baseline="-25000" dirty="0" smtClean="0">
                <a:solidFill>
                  <a:prstClr val="black"/>
                </a:solidFill>
              </a:rPr>
              <a:t>0</a:t>
            </a:r>
            <a:r>
              <a:rPr lang="en-US" dirty="0" smtClean="0">
                <a:solidFill>
                  <a:schemeClr val="tx1"/>
                </a:solidFill>
              </a:rPr>
              <a:t>/A</a:t>
            </a:r>
            <a:r>
              <a:rPr lang="en-US" dirty="0" smtClean="0">
                <a:solidFill>
                  <a:prstClr val="black"/>
                </a:solidFill>
              </a:rPr>
              <a:t>Z</a:t>
            </a:r>
            <a:r>
              <a:rPr lang="en-US" baseline="-25000" dirty="0" smtClean="0">
                <a:solidFill>
                  <a:prstClr val="black"/>
                </a:solidFill>
              </a:rPr>
              <a:t>0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b,</a:t>
            </a:r>
            <a:r>
              <a:rPr lang="en-US" dirty="0" smtClean="0">
                <a:solidFill>
                  <a:prstClr val="black"/>
                </a:solidFill>
              </a:rPr>
              <a:t> Z</a:t>
            </a:r>
            <a:r>
              <a:rPr lang="en-US" baseline="-25000" dirty="0" smtClean="0">
                <a:solidFill>
                  <a:prstClr val="black"/>
                </a:solidFill>
              </a:rPr>
              <a:t>0</a:t>
            </a:r>
            <a:r>
              <a:rPr lang="en-US" dirty="0" smtClean="0">
                <a:solidFill>
                  <a:schemeClr val="tx1"/>
                </a:solidFill>
              </a:rPr>
              <a:t>/B</a:t>
            </a:r>
            <a:r>
              <a:rPr lang="en-US" dirty="0" smtClean="0">
                <a:solidFill>
                  <a:prstClr val="black"/>
                </a:solidFill>
              </a:rPr>
              <a:t>Z</a:t>
            </a:r>
            <a:r>
              <a:rPr lang="en-US" baseline="-25000" dirty="0" smtClean="0">
                <a:solidFill>
                  <a:prstClr val="black"/>
                </a:solidFill>
              </a:rPr>
              <a:t>0</a:t>
            </a:r>
            <a:endParaRPr lang="en-US" baseline="-25000" dirty="0">
              <a:solidFill>
                <a:prstClr val="black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81000" y="4218628"/>
            <a:ext cx="7391400" cy="2590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3581400" y="6096000"/>
            <a:ext cx="1295400" cy="192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514600" y="4218628"/>
            <a:ext cx="1132609" cy="8233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,</a:t>
            </a:r>
            <a:r>
              <a:rPr lang="en-US" dirty="0" smtClean="0">
                <a:solidFill>
                  <a:prstClr val="black"/>
                </a:solidFill>
              </a:rPr>
              <a:t> A</a:t>
            </a:r>
            <a:r>
              <a:rPr lang="en-US" dirty="0" smtClean="0">
                <a:solidFill>
                  <a:schemeClr val="tx1"/>
                </a:solidFill>
              </a:rPr>
              <a:t>/AA</a:t>
            </a:r>
            <a:endParaRPr lang="en-US" baseline="-25000" dirty="0" smtClean="0">
              <a:solidFill>
                <a:prstClr val="black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b,</a:t>
            </a:r>
            <a:r>
              <a:rPr lang="en-US" dirty="0" smtClean="0">
                <a:solidFill>
                  <a:prstClr val="black"/>
                </a:solidFill>
              </a:rPr>
              <a:t> B</a:t>
            </a:r>
            <a:r>
              <a:rPr lang="en-US" dirty="0" smtClean="0">
                <a:solidFill>
                  <a:schemeClr val="tx1"/>
                </a:solidFill>
              </a:rPr>
              <a:t>/B</a:t>
            </a:r>
            <a:r>
              <a:rPr lang="en-US" dirty="0">
                <a:solidFill>
                  <a:prstClr val="black"/>
                </a:solidFill>
              </a:rPr>
              <a:t>B</a:t>
            </a:r>
            <a:endParaRPr lang="en-US" baseline="-25000" dirty="0">
              <a:solidFill>
                <a:prstClr val="black"/>
              </a:solidFill>
            </a:endParaRPr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14" name="Rectangle 13"/>
              <p:cNvSpPr/>
              <p:nvPr/>
            </p:nvSpPr>
            <p:spPr>
              <a:xfrm>
                <a:off x="3233304" y="4782716"/>
                <a:ext cx="1132609" cy="82337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,</a:t>
                </a:r>
                <a:r>
                  <a:rPr lang="en-US" dirty="0" smtClean="0">
                    <a:solidFill>
                      <a:prstClr val="black"/>
                    </a:solidFill>
                  </a:rPr>
                  <a:t/>
                </a:r>
                <a:r>
                  <a:rPr lang="en-US" dirty="0">
                    <a:solidFill>
                      <a:prstClr val="black"/>
                    </a:solidFill>
                  </a:rPr>
                  <a:t>B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/</a:t>
                </a:r>
                <a:r>
                  <a:rPr lang="el-GR" dirty="0">
                    <a:solidFill>
                      <a:prstClr val="black"/>
                    </a:solidFill>
                  </a:rPr>
                  <a:t/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solidFill>
                          <a:prstClr val="black"/>
                        </a:solidFill>
                        <a:latin typeface="Cambria Math"/>
                      </a:rPr>
                      <m:t>ϵ</m:t>
                    </m:r>
                    <m:r>
                      <a:rPr lang="el-GR" i="1">
                        <a:solidFill>
                          <a:prstClr val="black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baseline="-25000" dirty="0" smtClean="0">
                  <a:solidFill>
                    <a:prstClr val="black"/>
                  </a:solidFill>
                </a:endParaRPr>
              </a:p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b,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 A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/</a:t>
                </a:r>
                <a:r>
                  <a:rPr lang="en-US" dirty="0" smtClean="0">
                    <a:solidFill>
                      <a:prstClr val="black"/>
                    </a:solidFill>
                  </a:rPr>
                  <a:t/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solidFill>
                          <a:prstClr val="black"/>
                        </a:solidFill>
                        <a:latin typeface="Cambria Math"/>
                      </a:rPr>
                      <m:t>ϵ</m:t>
                    </m:r>
                    <m:r>
                      <a:rPr lang="el-GR" i="1">
                        <a:solidFill>
                          <a:prstClr val="black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baseline="-25000" dirty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3304" y="4782716"/>
                <a:ext cx="1132609" cy="823377"/>
              </a:xfrm>
              <a:prstGeom prst="rect">
                <a:avLst/>
              </a:prstGeom>
              <a:blipFill rotWithShape="1">
                <a:blip r:embed="rId4"/>
                <a:stretch>
                  <a:fillRect b="-74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Oval 15"/>
          <p:cNvSpPr/>
          <p:nvPr/>
        </p:nvSpPr>
        <p:spPr>
          <a:xfrm>
            <a:off x="4876800" y="5770416"/>
            <a:ext cx="990600" cy="93518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aseline="-2500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28600" y="1295400"/>
            <a:ext cx="8153400" cy="190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8506820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04088"/>
            <a:ext cx="8534400" cy="591312"/>
          </a:xfrm>
        </p:spPr>
        <p:txBody>
          <a:bodyPr>
            <a:noAutofit/>
          </a:bodyPr>
          <a:lstStyle/>
          <a:p>
            <a:r>
              <a:rPr lang="en-US" sz="4000" u="sng" dirty="0"/>
              <a:t>Processing and Verification of above PDA</a:t>
            </a:r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0" lvl="0" indent="0">
                  <a:buClr>
                    <a:srgbClr val="0BD0D9"/>
                  </a:buClr>
                  <a:buNone/>
                </a:pPr>
                <a:r>
                  <a:rPr lang="en-US" sz="2800" u="sng" dirty="0">
                    <a:solidFill>
                      <a:srgbClr val="FF0000"/>
                    </a:solidFill>
                  </a:rPr>
                  <a:t>Acceptance</a:t>
                </a:r>
              </a:p>
              <a:p>
                <a:pPr marL="0" lvl="0" indent="0">
                  <a:buClr>
                    <a:srgbClr val="0BD0D9"/>
                  </a:buClr>
                  <a:buNone/>
                </a:pPr>
                <a:r>
                  <a:rPr lang="en-US" sz="2800" dirty="0">
                    <a:solidFill>
                      <a:prstClr val="black"/>
                    </a:solidFill>
                  </a:rPr>
                  <a:t>Consider string  </a:t>
                </a:r>
                <a:r>
                  <a:rPr lang="en-US" sz="2800" dirty="0">
                    <a:solidFill>
                      <a:srgbClr val="FF0000"/>
                    </a:solidFill>
                  </a:rPr>
                  <a:t>x = </a:t>
                </a:r>
                <a:r>
                  <a:rPr lang="en-US" sz="2800" dirty="0" err="1" smtClean="0">
                    <a:solidFill>
                      <a:srgbClr val="FF0000"/>
                    </a:solidFill>
                  </a:rPr>
                  <a:t>a</a:t>
                </a:r>
                <a:r>
                  <a:rPr lang="en-US" sz="2800" dirty="0" err="1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aabbabb</a:t>
                </a:r>
                <a:r>
                  <a:rPr lang="en-US" sz="2800" dirty="0" smtClean="0">
                    <a:solidFill>
                      <a:srgbClr val="FF0000"/>
                    </a:solidFill>
                  </a:rPr>
                  <a:t>. </a:t>
                </a:r>
                <a:endParaRPr lang="en-US" sz="2800" dirty="0">
                  <a:solidFill>
                    <a:srgbClr val="FF0000"/>
                  </a:solidFill>
                </a:endParaRPr>
              </a:p>
              <a:p>
                <a:pPr marL="0" lvl="0" indent="0">
                  <a:buClr>
                    <a:srgbClr val="0BD0D9"/>
                  </a:buClr>
                  <a:buNone/>
                </a:pPr>
                <a:r>
                  <a:rPr lang="en-US" sz="2800" dirty="0">
                    <a:solidFill>
                      <a:prstClr val="black"/>
                    </a:solidFill>
                  </a:rPr>
                  <a:t>Processing of this string by PDA</a:t>
                </a:r>
              </a:p>
              <a:p>
                <a:pPr marL="0" lvl="0" indent="0">
                  <a:buClr>
                    <a:srgbClr val="0BD0D9"/>
                  </a:buClr>
                  <a:buNone/>
                </a:pPr>
                <a:r>
                  <a:rPr lang="en-US" sz="2800" dirty="0">
                    <a:solidFill>
                      <a:prstClr val="black"/>
                    </a:solidFill>
                  </a:rPr>
                  <a:t>(q</a:t>
                </a:r>
                <a:r>
                  <a:rPr lang="en-US" sz="2800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sz="2800" dirty="0">
                    <a:solidFill>
                      <a:prstClr val="black"/>
                    </a:solidFill>
                  </a:rPr>
                  <a:t>, </a:t>
                </a:r>
                <a:r>
                  <a:rPr lang="en-US" sz="2800" dirty="0" err="1" smtClean="0">
                    <a:solidFill>
                      <a:prstClr val="black"/>
                    </a:solidFill>
                  </a:rPr>
                  <a:t>a</a:t>
                </a:r>
                <a:r>
                  <a:rPr lang="en-US" sz="2800" dirty="0" err="1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aabbabb</a:t>
                </a:r>
                <a:r>
                  <a:rPr lang="en-US" sz="2800" dirty="0" smtClean="0">
                    <a:solidFill>
                      <a:prstClr val="black"/>
                    </a:solidFill>
                  </a:rPr>
                  <a:t>, </a:t>
                </a:r>
                <a:r>
                  <a:rPr lang="en-US" sz="2800" dirty="0">
                    <a:solidFill>
                      <a:prstClr val="black"/>
                    </a:solidFill>
                  </a:rPr>
                  <a:t>Z</a:t>
                </a:r>
                <a:r>
                  <a:rPr lang="en-US" sz="2800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sz="2800" dirty="0">
                    <a:solidFill>
                      <a:prstClr val="black"/>
                    </a:solidFill>
                  </a:rPr>
                  <a:t>) ⊢ (q</a:t>
                </a:r>
                <a:r>
                  <a:rPr lang="en-US" sz="2800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sz="2800" dirty="0">
                    <a:solidFill>
                      <a:prstClr val="black"/>
                    </a:solidFill>
                  </a:rPr>
                  <a:t>, </a:t>
                </a:r>
                <a:r>
                  <a:rPr lang="en-US" sz="2800" dirty="0" err="1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aabbabb</a:t>
                </a:r>
                <a:r>
                  <a:rPr lang="en-US" sz="2800" dirty="0" smtClean="0">
                    <a:solidFill>
                      <a:prstClr val="black"/>
                    </a:solidFill>
                  </a:rPr>
                  <a:t>, AAZ</a:t>
                </a:r>
                <a:r>
                  <a:rPr lang="en-US" sz="2800" baseline="-25000" dirty="0" smtClean="0">
                    <a:solidFill>
                      <a:prstClr val="black"/>
                    </a:solidFill>
                  </a:rPr>
                  <a:t>0</a:t>
                </a:r>
                <a:r>
                  <a:rPr lang="en-US" sz="2800" dirty="0">
                    <a:solidFill>
                      <a:prstClr val="black"/>
                    </a:solidFill>
                  </a:rPr>
                  <a:t>) ⊢(q</a:t>
                </a:r>
                <a:r>
                  <a:rPr lang="en-US" sz="2800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sz="2800" dirty="0">
                    <a:solidFill>
                      <a:prstClr val="black"/>
                    </a:solidFill>
                  </a:rPr>
                  <a:t>, </a:t>
                </a:r>
                <a:r>
                  <a:rPr lang="en-US" sz="2800" dirty="0" err="1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abbabb</a:t>
                </a:r>
                <a:r>
                  <a:rPr lang="en-US" sz="2800" dirty="0" smtClean="0">
                    <a:solidFill>
                      <a:prstClr val="black"/>
                    </a:solidFill>
                  </a:rPr>
                  <a:t>, </a:t>
                </a:r>
                <a:r>
                  <a:rPr lang="en-US" sz="2800" dirty="0">
                    <a:solidFill>
                      <a:prstClr val="black"/>
                    </a:solidFill>
                  </a:rPr>
                  <a:t>AAZ</a:t>
                </a:r>
                <a:r>
                  <a:rPr lang="en-US" sz="2800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sz="2800" dirty="0">
                    <a:solidFill>
                      <a:prstClr val="black"/>
                    </a:solidFill>
                  </a:rPr>
                  <a:t>) </a:t>
                </a:r>
              </a:p>
              <a:p>
                <a:pPr marL="0" lvl="0" indent="0">
                  <a:buClr>
                    <a:srgbClr val="0BD0D9"/>
                  </a:buClr>
                  <a:buNone/>
                </a:pPr>
                <a:r>
                  <a:rPr lang="en-US" sz="2800" dirty="0">
                    <a:solidFill>
                      <a:prstClr val="black"/>
                    </a:solidFill>
                  </a:rPr>
                  <a:t>⊢(q</a:t>
                </a:r>
                <a:r>
                  <a:rPr lang="en-US" sz="2800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sz="2800" dirty="0">
                    <a:solidFill>
                      <a:prstClr val="black"/>
                    </a:solidFill>
                  </a:rPr>
                  <a:t>, </a:t>
                </a:r>
                <a:r>
                  <a:rPr lang="en-US" sz="2800" dirty="0" err="1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bbabb</a:t>
                </a:r>
                <a:r>
                  <a:rPr lang="en-US" sz="2800" dirty="0" smtClean="0">
                    <a:solidFill>
                      <a:prstClr val="black"/>
                    </a:solidFill>
                  </a:rPr>
                  <a:t>, </a:t>
                </a:r>
                <a:r>
                  <a:rPr lang="en-US" sz="2800" dirty="0">
                    <a:solidFill>
                      <a:prstClr val="black"/>
                    </a:solidFill>
                  </a:rPr>
                  <a:t>AAAZ</a:t>
                </a:r>
                <a:r>
                  <a:rPr lang="en-US" sz="2800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sz="2800" dirty="0">
                    <a:solidFill>
                      <a:prstClr val="black"/>
                    </a:solidFill>
                  </a:rPr>
                  <a:t>) ⊢(q</a:t>
                </a:r>
                <a:r>
                  <a:rPr lang="en-US" sz="2800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sz="2800" dirty="0">
                    <a:solidFill>
                      <a:prstClr val="black"/>
                    </a:solidFill>
                  </a:rPr>
                  <a:t>, </a:t>
                </a:r>
                <a:r>
                  <a:rPr lang="en-US" sz="2800" dirty="0" err="1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babb</a:t>
                </a:r>
                <a:r>
                  <a:rPr lang="en-US" sz="2800" dirty="0">
                    <a:solidFill>
                      <a:prstClr val="black"/>
                    </a:solidFill>
                  </a:rPr>
                  <a:t>, </a:t>
                </a:r>
                <a:r>
                  <a:rPr lang="en-US" sz="2800" dirty="0" smtClean="0">
                    <a:solidFill>
                      <a:prstClr val="black"/>
                    </a:solidFill>
                  </a:rPr>
                  <a:t>AAZ</a:t>
                </a:r>
                <a:r>
                  <a:rPr lang="en-US" sz="2800" baseline="-25000" dirty="0" smtClean="0">
                    <a:solidFill>
                      <a:prstClr val="black"/>
                    </a:solidFill>
                  </a:rPr>
                  <a:t>0</a:t>
                </a:r>
                <a:r>
                  <a:rPr lang="en-US" sz="2800" dirty="0">
                    <a:solidFill>
                      <a:prstClr val="black"/>
                    </a:solidFill>
                  </a:rPr>
                  <a:t>) ⊢(q</a:t>
                </a:r>
                <a:r>
                  <a:rPr lang="en-US" sz="2800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sz="2800" dirty="0">
                    <a:solidFill>
                      <a:prstClr val="black"/>
                    </a:solidFill>
                  </a:rPr>
                  <a:t>, </a:t>
                </a:r>
                <a:r>
                  <a:rPr lang="en-US" sz="2800" dirty="0" err="1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abb</a:t>
                </a:r>
                <a:r>
                  <a:rPr lang="en-US" sz="2800" dirty="0">
                    <a:solidFill>
                      <a:prstClr val="black"/>
                    </a:solidFill>
                  </a:rPr>
                  <a:t>, </a:t>
                </a:r>
                <a:r>
                  <a:rPr lang="en-US" sz="2800" dirty="0" smtClean="0">
                    <a:solidFill>
                      <a:prstClr val="black"/>
                    </a:solidFill>
                  </a:rPr>
                  <a:t>AZ</a:t>
                </a:r>
                <a:r>
                  <a:rPr lang="en-US" sz="2800" baseline="-25000" dirty="0" smtClean="0">
                    <a:solidFill>
                      <a:prstClr val="black"/>
                    </a:solidFill>
                  </a:rPr>
                  <a:t>0</a:t>
                </a:r>
                <a:r>
                  <a:rPr lang="en-US" sz="2800" dirty="0">
                    <a:solidFill>
                      <a:prstClr val="black"/>
                    </a:solidFill>
                  </a:rPr>
                  <a:t>) </a:t>
                </a:r>
                <a:r>
                  <a:rPr lang="en-US" sz="2800" dirty="0" smtClean="0">
                    <a:solidFill>
                      <a:prstClr val="black"/>
                    </a:solidFill>
                  </a:rPr>
                  <a:t>⊢ </a:t>
                </a:r>
                <a:r>
                  <a:rPr lang="en-US" sz="2800" dirty="0">
                    <a:solidFill>
                      <a:prstClr val="black"/>
                    </a:solidFill>
                  </a:rPr>
                  <a:t>(q</a:t>
                </a:r>
                <a:r>
                  <a:rPr lang="en-US" sz="2800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sz="2800" dirty="0">
                    <a:solidFill>
                      <a:prstClr val="black"/>
                    </a:solidFill>
                  </a:rPr>
                  <a:t>, </a:t>
                </a:r>
                <a:r>
                  <a:rPr lang="en-US" sz="2800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bb</a:t>
                </a:r>
                <a:r>
                  <a:rPr lang="en-US" sz="2800" dirty="0">
                    <a:solidFill>
                      <a:prstClr val="black"/>
                    </a:solidFill>
                  </a:rPr>
                  <a:t>, </a:t>
                </a:r>
                <a:r>
                  <a:rPr lang="en-US" sz="2800" dirty="0" smtClean="0">
                    <a:solidFill>
                      <a:prstClr val="black"/>
                    </a:solidFill>
                  </a:rPr>
                  <a:t>AAZ</a:t>
                </a:r>
                <a:r>
                  <a:rPr lang="en-US" sz="2800" baseline="-25000" dirty="0" smtClean="0">
                    <a:solidFill>
                      <a:prstClr val="black"/>
                    </a:solidFill>
                  </a:rPr>
                  <a:t>0</a:t>
                </a:r>
                <a:r>
                  <a:rPr lang="en-US" sz="2800" dirty="0">
                    <a:solidFill>
                      <a:prstClr val="black"/>
                    </a:solidFill>
                  </a:rPr>
                  <a:t>) ⊢ (q</a:t>
                </a:r>
                <a:r>
                  <a:rPr lang="en-US" sz="2800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sz="2800" dirty="0">
                    <a:solidFill>
                      <a:prstClr val="black"/>
                    </a:solidFill>
                  </a:rPr>
                  <a:t>, </a:t>
                </a:r>
                <a:r>
                  <a:rPr lang="en-US" sz="2800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b</a:t>
                </a:r>
                <a:r>
                  <a:rPr lang="en-US" sz="2800" dirty="0">
                    <a:solidFill>
                      <a:prstClr val="black"/>
                    </a:solidFill>
                  </a:rPr>
                  <a:t>, </a:t>
                </a:r>
                <a:r>
                  <a:rPr lang="en-US" sz="2800" dirty="0" smtClean="0">
                    <a:solidFill>
                      <a:prstClr val="black"/>
                    </a:solidFill>
                  </a:rPr>
                  <a:t>AZ</a:t>
                </a:r>
                <a:r>
                  <a:rPr lang="en-US" sz="2800" baseline="-25000" dirty="0" smtClean="0">
                    <a:solidFill>
                      <a:prstClr val="black"/>
                    </a:solidFill>
                  </a:rPr>
                  <a:t>0</a:t>
                </a:r>
                <a:r>
                  <a:rPr lang="en-US" sz="2800" dirty="0">
                    <a:solidFill>
                      <a:prstClr val="black"/>
                    </a:solidFill>
                  </a:rPr>
                  <a:t>) </a:t>
                </a:r>
                <a:r>
                  <a:rPr lang="en-US" sz="2800" dirty="0" smtClean="0">
                    <a:solidFill>
                      <a:prstClr val="black"/>
                    </a:solidFill>
                  </a:rPr>
                  <a:t>⊢ </a:t>
                </a:r>
                <a:r>
                  <a:rPr lang="en-US" sz="2800" dirty="0">
                    <a:solidFill>
                      <a:prstClr val="black"/>
                    </a:solidFill>
                  </a:rPr>
                  <a:t>(</a:t>
                </a:r>
                <a:r>
                  <a:rPr lang="en-US" sz="2800" dirty="0" smtClean="0">
                    <a:solidFill>
                      <a:prstClr val="black"/>
                    </a:solidFill>
                  </a:rPr>
                  <a:t>q</a:t>
                </a:r>
                <a:r>
                  <a:rPr lang="en-US" sz="2800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sz="2800" dirty="0" smtClean="0">
                    <a:solidFill>
                      <a:prstClr val="black"/>
                    </a:solidFill>
                  </a:rPr>
                  <a:t>,</a:t>
                </a:r>
                <a:r>
                  <a:rPr lang="el-GR" sz="2800" dirty="0" smtClean="0">
                    <a:solidFill>
                      <a:prstClr val="black"/>
                    </a:solidFill>
                  </a:rPr>
                  <a:t/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800" i="1">
                        <a:solidFill>
                          <a:prstClr val="black"/>
                        </a:solidFill>
                        <a:latin typeface="Cambria Math"/>
                      </a:rPr>
                      <m:t>ϵ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</a:rPr>
                  <a:t> , Z</a:t>
                </a:r>
                <a:r>
                  <a:rPr lang="en-US" sz="2800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sz="2800" dirty="0">
                    <a:solidFill>
                      <a:prstClr val="black"/>
                    </a:solidFill>
                  </a:rPr>
                  <a:t>) ⊢(</a:t>
                </a:r>
                <a:r>
                  <a:rPr lang="en-US" sz="2800" dirty="0" smtClean="0">
                    <a:solidFill>
                      <a:prstClr val="black"/>
                    </a:solidFill>
                  </a:rPr>
                  <a:t>q</a:t>
                </a:r>
                <a:r>
                  <a:rPr lang="en-US" sz="2800" baseline="-25000" dirty="0" smtClean="0">
                    <a:solidFill>
                      <a:prstClr val="black"/>
                    </a:solidFill>
                  </a:rPr>
                  <a:t>1</a:t>
                </a:r>
                <a:r>
                  <a:rPr lang="en-US" sz="2800" dirty="0" smtClean="0">
                    <a:solidFill>
                      <a:prstClr val="black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800" i="1">
                        <a:solidFill>
                          <a:prstClr val="black"/>
                        </a:solidFill>
                        <a:latin typeface="Cambria Math"/>
                      </a:rPr>
                      <m:t>ϵ</m:t>
                    </m:r>
                  </m:oMath>
                </a14:m>
                <a:r>
                  <a:rPr lang="en-US" sz="2800" dirty="0" smtClean="0">
                    <a:solidFill>
                      <a:prstClr val="black"/>
                    </a:solidFill>
                  </a:rPr>
                  <a:t>, Z</a:t>
                </a:r>
                <a:r>
                  <a:rPr lang="en-US" sz="2800" baseline="-25000" dirty="0" smtClean="0">
                    <a:solidFill>
                      <a:prstClr val="black"/>
                    </a:solidFill>
                  </a:rPr>
                  <a:t>0</a:t>
                </a:r>
                <a:r>
                  <a:rPr lang="en-US" sz="2800" dirty="0" smtClean="0">
                    <a:solidFill>
                      <a:prstClr val="black"/>
                    </a:solidFill>
                  </a:rPr>
                  <a:t>) </a:t>
                </a:r>
                <a:r>
                  <a:rPr lang="en-US" sz="2800" dirty="0">
                    <a:solidFill>
                      <a:srgbClr val="FF0000"/>
                    </a:solidFill>
                  </a:rPr>
                  <a:t>(Final configuration)</a:t>
                </a:r>
              </a:p>
              <a:p>
                <a:pPr marL="0" lvl="0" indent="0">
                  <a:buClr>
                    <a:srgbClr val="0BD0D9"/>
                  </a:buClr>
                  <a:buNone/>
                </a:pPr>
                <a:endParaRPr lang="en-US" sz="2800" u="sng" dirty="0">
                  <a:solidFill>
                    <a:srgbClr val="FF0000"/>
                  </a:solidFill>
                </a:endParaRPr>
              </a:p>
              <a:p>
                <a:pPr marL="0" lvl="0" indent="0">
                  <a:buClr>
                    <a:srgbClr val="0BD0D9"/>
                  </a:buClr>
                  <a:buNone/>
                </a:pPr>
                <a:r>
                  <a:rPr lang="en-US" sz="2800" u="sng" dirty="0">
                    <a:solidFill>
                      <a:srgbClr val="FF0000"/>
                    </a:solidFill>
                  </a:rPr>
                  <a:t>Rejection</a:t>
                </a:r>
              </a:p>
              <a:p>
                <a:pPr marL="0" lvl="0" indent="0">
                  <a:buClr>
                    <a:srgbClr val="0BD0D9"/>
                  </a:buClr>
                  <a:buNone/>
                </a:pPr>
                <a:r>
                  <a:rPr lang="en-US" sz="2800" dirty="0">
                    <a:solidFill>
                      <a:prstClr val="black"/>
                    </a:solidFill>
                  </a:rPr>
                  <a:t>Consider string  </a:t>
                </a:r>
                <a:r>
                  <a:rPr lang="en-US" sz="2800" dirty="0">
                    <a:solidFill>
                      <a:srgbClr val="FF0000"/>
                    </a:solidFill>
                  </a:rPr>
                  <a:t>x = </a:t>
                </a:r>
                <a:r>
                  <a:rPr lang="en-US" sz="2800" dirty="0" err="1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abbab</a:t>
                </a:r>
                <a:r>
                  <a:rPr lang="en-US" sz="2800" dirty="0" smtClean="0">
                    <a:solidFill>
                      <a:srgbClr val="FF0000"/>
                    </a:solidFill>
                  </a:rPr>
                  <a:t/>
                </a:r>
                <a:r>
                  <a:rPr lang="en-US" sz="2800" dirty="0">
                    <a:solidFill>
                      <a:srgbClr val="FF0000"/>
                    </a:solidFill>
                  </a:rPr>
                  <a:t>. </a:t>
                </a:r>
              </a:p>
              <a:p>
                <a:pPr marL="0" lvl="0" indent="0">
                  <a:buClr>
                    <a:srgbClr val="0BD0D9"/>
                  </a:buClr>
                  <a:buNone/>
                </a:pPr>
                <a:r>
                  <a:rPr lang="en-US" sz="2800" dirty="0">
                    <a:solidFill>
                      <a:prstClr val="black"/>
                    </a:solidFill>
                  </a:rPr>
                  <a:t>Processing of this string by PDA</a:t>
                </a:r>
              </a:p>
              <a:p>
                <a:pPr marL="0" lvl="0" indent="0">
                  <a:buClr>
                    <a:srgbClr val="0BD0D9"/>
                  </a:buClr>
                  <a:buNone/>
                </a:pPr>
                <a:r>
                  <a:rPr lang="en-US" sz="2800" dirty="0">
                    <a:solidFill>
                      <a:prstClr val="black"/>
                    </a:solidFill>
                  </a:rPr>
                  <a:t>(q</a:t>
                </a:r>
                <a:r>
                  <a:rPr lang="en-US" sz="2800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sz="2800" dirty="0">
                    <a:solidFill>
                      <a:prstClr val="black"/>
                    </a:solidFill>
                  </a:rPr>
                  <a:t>, </a:t>
                </a:r>
                <a:r>
                  <a:rPr lang="en-US" sz="2800" dirty="0" err="1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abbab</a:t>
                </a:r>
                <a:r>
                  <a:rPr lang="en-US" sz="2800" dirty="0" smtClean="0">
                    <a:solidFill>
                      <a:prstClr val="black"/>
                    </a:solidFill>
                  </a:rPr>
                  <a:t>, </a:t>
                </a:r>
                <a:r>
                  <a:rPr lang="en-US" sz="2800" dirty="0">
                    <a:solidFill>
                      <a:prstClr val="black"/>
                    </a:solidFill>
                  </a:rPr>
                  <a:t>Z</a:t>
                </a:r>
                <a:r>
                  <a:rPr lang="en-US" sz="2800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sz="2800" dirty="0">
                    <a:solidFill>
                      <a:prstClr val="black"/>
                    </a:solidFill>
                  </a:rPr>
                  <a:t>) ⊢ (q</a:t>
                </a:r>
                <a:r>
                  <a:rPr lang="en-US" sz="2800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sz="2800" dirty="0">
                    <a:solidFill>
                      <a:prstClr val="black"/>
                    </a:solidFill>
                  </a:rPr>
                  <a:t>, </a:t>
                </a:r>
                <a:r>
                  <a:rPr lang="en-US" sz="2800" dirty="0" err="1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bbab</a:t>
                </a:r>
                <a:r>
                  <a:rPr lang="en-US" sz="2800" dirty="0" smtClean="0">
                    <a:solidFill>
                      <a:prstClr val="black"/>
                    </a:solidFill>
                  </a:rPr>
                  <a:t>, </a:t>
                </a:r>
                <a:r>
                  <a:rPr lang="en-US" sz="2800" dirty="0">
                    <a:solidFill>
                      <a:prstClr val="black"/>
                    </a:solidFill>
                  </a:rPr>
                  <a:t>AZ</a:t>
                </a:r>
                <a:r>
                  <a:rPr lang="en-US" sz="2800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sz="2800" dirty="0">
                    <a:solidFill>
                      <a:prstClr val="black"/>
                    </a:solidFill>
                  </a:rPr>
                  <a:t>) ⊢(</a:t>
                </a:r>
                <a:r>
                  <a:rPr lang="en-US" sz="2800" dirty="0" smtClean="0">
                    <a:solidFill>
                      <a:prstClr val="black"/>
                    </a:solidFill>
                  </a:rPr>
                  <a:t>q</a:t>
                </a:r>
                <a:r>
                  <a:rPr lang="en-US" sz="2800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sz="2800" dirty="0" smtClean="0">
                    <a:solidFill>
                      <a:prstClr val="black"/>
                    </a:solidFill>
                  </a:rPr>
                  <a:t>, </a:t>
                </a:r>
                <a:r>
                  <a:rPr lang="en-US" sz="2800" dirty="0" err="1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bab</a:t>
                </a:r>
                <a:r>
                  <a:rPr lang="en-US" sz="2800" dirty="0" smtClean="0">
                    <a:solidFill>
                      <a:prstClr val="black"/>
                    </a:solidFill>
                  </a:rPr>
                  <a:t>, Z</a:t>
                </a:r>
                <a:r>
                  <a:rPr lang="en-US" sz="2800" baseline="-25000" dirty="0" smtClean="0">
                    <a:solidFill>
                      <a:prstClr val="black"/>
                    </a:solidFill>
                  </a:rPr>
                  <a:t>0</a:t>
                </a:r>
                <a:r>
                  <a:rPr lang="en-US" sz="2800" dirty="0">
                    <a:solidFill>
                      <a:prstClr val="black"/>
                    </a:solidFill>
                  </a:rPr>
                  <a:t>) ⊢(</a:t>
                </a:r>
                <a:r>
                  <a:rPr lang="en-US" sz="2800" dirty="0" smtClean="0">
                    <a:solidFill>
                      <a:prstClr val="black"/>
                    </a:solidFill>
                  </a:rPr>
                  <a:t>q</a:t>
                </a:r>
                <a:r>
                  <a:rPr lang="en-US" sz="2800" baseline="-25000" dirty="0" smtClean="0">
                    <a:solidFill>
                      <a:prstClr val="black"/>
                    </a:solidFill>
                  </a:rPr>
                  <a:t>0</a:t>
                </a:r>
                <a:r>
                  <a:rPr lang="en-US" sz="2800" dirty="0" smtClean="0">
                    <a:solidFill>
                      <a:prstClr val="black"/>
                    </a:solidFill>
                  </a:rPr>
                  <a:t>, </a:t>
                </a:r>
                <a:r>
                  <a:rPr lang="en-US" sz="2800" dirty="0" err="1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ab</a:t>
                </a:r>
                <a:r>
                  <a:rPr lang="en-US" sz="2800" dirty="0" smtClean="0">
                    <a:solidFill>
                      <a:prstClr val="black"/>
                    </a:solidFill>
                  </a:rPr>
                  <a:t>, BZ</a:t>
                </a:r>
                <a:r>
                  <a:rPr lang="en-US" sz="2800" baseline="-25000" dirty="0" smtClean="0">
                    <a:solidFill>
                      <a:prstClr val="black"/>
                    </a:solidFill>
                  </a:rPr>
                  <a:t>0</a:t>
                </a:r>
                <a:r>
                  <a:rPr lang="en-US" sz="2800" dirty="0">
                    <a:solidFill>
                      <a:prstClr val="black"/>
                    </a:solidFill>
                  </a:rPr>
                  <a:t>) </a:t>
                </a:r>
              </a:p>
              <a:p>
                <a:pPr marL="0" lvl="0" indent="0">
                  <a:buClr>
                    <a:srgbClr val="0BD0D9"/>
                  </a:buClr>
                  <a:buNone/>
                </a:pPr>
                <a:r>
                  <a:rPr lang="en-US" sz="2800" dirty="0">
                    <a:solidFill>
                      <a:prstClr val="black"/>
                    </a:solidFill>
                  </a:rPr>
                  <a:t>⊢ (</a:t>
                </a:r>
                <a:r>
                  <a:rPr lang="en-US" sz="2800" dirty="0" smtClean="0">
                    <a:solidFill>
                      <a:prstClr val="black"/>
                    </a:solidFill>
                  </a:rPr>
                  <a:t>q</a:t>
                </a:r>
                <a:r>
                  <a:rPr lang="en-US" sz="2800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sz="2800" dirty="0" smtClean="0">
                    <a:solidFill>
                      <a:prstClr val="black"/>
                    </a:solidFill>
                  </a:rPr>
                  <a:t>, </a:t>
                </a:r>
                <a:r>
                  <a:rPr lang="en-US" sz="28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b</a:t>
                </a:r>
                <a:r>
                  <a:rPr lang="en-US" sz="2800" dirty="0" smtClean="0">
                    <a:solidFill>
                      <a:prstClr val="black"/>
                    </a:solidFill>
                  </a:rPr>
                  <a:t>, Z</a:t>
                </a:r>
                <a:r>
                  <a:rPr lang="en-US" sz="2800" baseline="-25000" dirty="0" smtClean="0">
                    <a:solidFill>
                      <a:prstClr val="black"/>
                    </a:solidFill>
                  </a:rPr>
                  <a:t>0</a:t>
                </a:r>
                <a:r>
                  <a:rPr lang="en-US" sz="2800" dirty="0">
                    <a:solidFill>
                      <a:prstClr val="black"/>
                    </a:solidFill>
                  </a:rPr>
                  <a:t>) ⊢ (q</a:t>
                </a:r>
                <a:r>
                  <a:rPr lang="en-US" sz="2800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sz="2800" dirty="0">
                    <a:solidFill>
                      <a:prstClr val="black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>
                        <a:solidFill>
                          <a:prstClr val="black"/>
                        </a:solidFill>
                        <a:latin typeface="Cambria Math"/>
                      </a:rPr>
                      <m:t>ϵ</m:t>
                    </m:r>
                  </m:oMath>
                </a14:m>
                <a:r>
                  <a:rPr lang="en-US" sz="2800" dirty="0" smtClean="0">
                    <a:solidFill>
                      <a:prstClr val="black"/>
                    </a:solidFill>
                  </a:rPr>
                  <a:t>, BZ</a:t>
                </a:r>
                <a:r>
                  <a:rPr lang="en-US" sz="2800" baseline="-25000" dirty="0" smtClean="0">
                    <a:solidFill>
                      <a:prstClr val="black"/>
                    </a:solidFill>
                  </a:rPr>
                  <a:t>0</a:t>
                </a:r>
                <a:r>
                  <a:rPr lang="en-US" sz="2800" dirty="0">
                    <a:solidFill>
                      <a:prstClr val="black"/>
                    </a:solidFill>
                  </a:rPr>
                  <a:t>)</a:t>
                </a:r>
                <a:r>
                  <a:rPr lang="en-US" sz="2800" dirty="0" smtClean="0">
                    <a:solidFill>
                      <a:prstClr val="black"/>
                    </a:solidFill>
                  </a:rPr>
                  <a:t/>
                </a:r>
                <a:r>
                  <a:rPr lang="en-US" sz="2800" dirty="0">
                    <a:solidFill>
                      <a:srgbClr val="FF0000"/>
                    </a:solidFill>
                  </a:rPr>
                  <a:t>(Non-final configuration)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889" t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="" xmlns:p14="http://schemas.microsoft.com/office/powerpoint/2010/main" val="3233257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972312"/>
          </a:xfrm>
        </p:spPr>
        <p:txBody>
          <a:bodyPr/>
          <a:lstStyle/>
          <a:p>
            <a:pPr algn="ctr"/>
            <a:r>
              <a:rPr lang="en-US" dirty="0" smtClean="0"/>
              <a:t>What is PDA?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It is an automata or machine  which is used to recognize a set of strings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A PDA is an enhancement of finite automata(FA).</a:t>
            </a:r>
          </a:p>
          <a:p>
            <a:pPr algn="just"/>
            <a:r>
              <a:rPr lang="en-US" dirty="0" smtClean="0"/>
              <a:t>Finite automata with a stack memory can be viewed as Pushdown automata.</a:t>
            </a:r>
          </a:p>
          <a:p>
            <a:pPr marL="0" indent="0" algn="just">
              <a:buNone/>
            </a:pPr>
            <a:r>
              <a:rPr lang="en-US" dirty="0"/>
              <a:t>	</a:t>
            </a:r>
            <a:r>
              <a:rPr lang="en-US" dirty="0" smtClean="0">
                <a:solidFill>
                  <a:srgbClr val="FF0000"/>
                </a:solidFill>
              </a:rPr>
              <a:t>PDA = FA + Stack</a:t>
            </a:r>
          </a:p>
          <a:p>
            <a:pPr algn="just"/>
            <a:r>
              <a:rPr lang="en-US" dirty="0" smtClean="0"/>
              <a:t>Addition of stack memory enhances the capability of Pushdown automata as compared to Finite automata.</a:t>
            </a:r>
          </a:p>
        </p:txBody>
      </p:sp>
    </p:spTree>
    <p:extLst>
      <p:ext uri="{BB962C8B-B14F-4D97-AF65-F5344CB8AC3E}">
        <p14:creationId xmlns="" xmlns:p14="http://schemas.microsoft.com/office/powerpoint/2010/main" val="1343382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96112"/>
          </a:xfrm>
        </p:spPr>
        <p:txBody>
          <a:bodyPr>
            <a:normAutofit/>
          </a:bodyPr>
          <a:lstStyle/>
          <a:p>
            <a:pPr algn="ctr"/>
            <a:r>
              <a:rPr lang="en-US" sz="3600" u="sng" dirty="0" smtClean="0">
                <a:solidFill>
                  <a:srgbClr val="FF0000"/>
                </a:solidFill>
              </a:rPr>
              <a:t>Deterministic Pushdown </a:t>
            </a:r>
            <a:r>
              <a:rPr lang="en-US" sz="3600" u="sng" dirty="0" err="1" smtClean="0">
                <a:solidFill>
                  <a:srgbClr val="FF0000"/>
                </a:solidFill>
              </a:rPr>
              <a:t>Automta</a:t>
            </a:r>
            <a:r>
              <a:rPr lang="en-US" sz="3600" u="sng" dirty="0" smtClean="0">
                <a:solidFill>
                  <a:srgbClr val="FF0000"/>
                </a:solidFill>
              </a:rPr>
              <a:t>(DPDA)</a:t>
            </a:r>
            <a:endParaRPr lang="en-US" sz="3600" u="sng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A pushdown automata  M</a:t>
                </a:r>
                <a:r>
                  <a:rPr lang="en-US" dirty="0"/>
                  <a:t>=(Q,</a:t>
                </a:r>
                <a:r>
                  <a:rPr lang="el-GR" dirty="0"/>
                  <a:t> Σ</a:t>
                </a:r>
                <a:r>
                  <a:rPr lang="en-US" dirty="0"/>
                  <a:t>, </a:t>
                </a:r>
                <a:r>
                  <a:rPr lang="el-GR" dirty="0"/>
                  <a:t>Γ,</a:t>
                </a:r>
                <a:r>
                  <a:rPr lang="en-US" dirty="0"/>
                  <a:t/>
                </a:r>
                <a:r>
                  <a:rPr lang="el-GR" dirty="0"/>
                  <a:t>δ,</a:t>
                </a:r>
                <a:r>
                  <a:rPr lang="en-US" dirty="0"/>
                  <a:t> q</a:t>
                </a:r>
                <a:r>
                  <a:rPr lang="en-US" baseline="-25000" dirty="0"/>
                  <a:t>0</a:t>
                </a:r>
                <a:r>
                  <a:rPr lang="en-US" dirty="0"/>
                  <a:t> , Z</a:t>
                </a:r>
                <a:r>
                  <a:rPr lang="en-US" baseline="-25000" dirty="0"/>
                  <a:t>0</a:t>
                </a:r>
                <a:r>
                  <a:rPr lang="en-US" dirty="0"/>
                  <a:t>, F) </a:t>
                </a:r>
                <a:r>
                  <a:rPr lang="en-US" dirty="0" smtClean="0"/>
                  <a:t>is said to be deterministic PDA if it satisfies the following properties:-</a:t>
                </a:r>
              </a:p>
              <a:p>
                <a:pPr marL="514350" indent="-514350">
                  <a:buClr>
                    <a:srgbClr val="FF0000"/>
                  </a:buClr>
                  <a:buFont typeface="+mj-lt"/>
                  <a:buAutoNum type="arabicParenR"/>
                </a:pPr>
                <a:r>
                  <a:rPr lang="el-GR" dirty="0" smtClean="0">
                    <a:solidFill>
                      <a:prstClr val="black"/>
                    </a:solidFill>
                  </a:rPr>
                  <a:t>δ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(q, </a:t>
                </a:r>
                <a:r>
                  <a:rPr lang="en-US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a</a:t>
                </a:r>
                <a:r>
                  <a:rPr lang="en-US" dirty="0">
                    <a:solidFill>
                      <a:prstClr val="black"/>
                    </a:solidFill>
                  </a:rPr>
                  <a:t>, 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Z) contains at most one element for any </a:t>
                </a:r>
              </a:p>
              <a:p>
                <a:pPr marL="365760" lvl="1" indent="0">
                  <a:buClr>
                    <a:srgbClr val="FF0000"/>
                  </a:buClr>
                  <a:buNone/>
                </a:pPr>
                <a:r>
                  <a:rPr lang="en-US" dirty="0">
                    <a:solidFill>
                      <a:prstClr val="black"/>
                    </a:solidFill>
                  </a:rPr>
                  <a:t/>
                </a:r>
                <a:r>
                  <a:rPr lang="en-US" dirty="0" smtClean="0">
                    <a:solidFill>
                      <a:prstClr val="black"/>
                    </a:solidFill>
                  </a:rPr>
                  <a:t>      q</a:t>
                </a:r>
                <a:r>
                  <a:rPr lang="en-US" dirty="0" smtClean="0"/>
                  <a:t/>
                </a:r>
                <a:r>
                  <a:rPr lang="en-US" dirty="0"/>
                  <a:t>∈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 Q, a </a:t>
                </a:r>
                <a:r>
                  <a:rPr lang="en-US" dirty="0"/>
                  <a:t>∈ </a:t>
                </a:r>
                <a:r>
                  <a:rPr lang="en-US" dirty="0" smtClean="0"/>
                  <a:t>Σ</a:t>
                </a:r>
                <a14:m>
                  <m:oMath xmlns:m="http://schemas.openxmlformats.org/officeDocument/2006/math">
                    <m:nary>
                      <m:naryPr>
                        <m:chr m:val="⋃"/>
                        <m:subHide m:val="on"/>
                        <m:supHide m:val="on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r>
                          <a:rPr lang="en-US" i="1">
                            <a:latin typeface="Cambria Math"/>
                          </a:rPr>
                          <m:t>{</m:t>
                        </m:r>
                        <m:r>
                          <m:rPr>
                            <m:sty m:val="p"/>
                          </m:rPr>
                          <a:rPr lang="el-GR" i="1">
                            <a:latin typeface="Cambria Math"/>
                          </a:rPr>
                          <m:t>ϵ</m:t>
                        </m:r>
                        <m:r>
                          <a:rPr lang="en-US" i="1">
                            <a:latin typeface="Cambria Math"/>
                          </a:rPr>
                          <m:t>}</m:t>
                        </m:r>
                      </m:e>
                    </m:nary>
                  </m:oMath>
                </a14:m>
                <a:r>
                  <a:rPr lang="en-US" dirty="0" smtClean="0"/>
                  <a:t/>
                </a:r>
                <a:r>
                  <a:rPr lang="en-US" dirty="0" smtClean="0">
                    <a:solidFill>
                      <a:prstClr val="black"/>
                    </a:solidFill>
                  </a:rPr>
                  <a:t> and Z </a:t>
                </a:r>
                <a:r>
                  <a:rPr lang="en-US" dirty="0"/>
                  <a:t>∈ </a:t>
                </a:r>
                <a:r>
                  <a:rPr lang="el-GR" dirty="0" smtClean="0"/>
                  <a:t>Γ</a:t>
                </a:r>
                <a:r>
                  <a:rPr lang="en-US" dirty="0" smtClean="0"/>
                  <a:t>.</a:t>
                </a:r>
                <a:endParaRPr lang="en-US" dirty="0" smtClean="0">
                  <a:solidFill>
                    <a:prstClr val="black"/>
                  </a:solidFill>
                </a:endParaRPr>
              </a:p>
              <a:p>
                <a:pPr marL="514350" indent="-514350">
                  <a:buClr>
                    <a:srgbClr val="FF0000"/>
                  </a:buClr>
                  <a:buFont typeface="+mj-lt"/>
                  <a:buAutoNum type="arabicParenR"/>
                </a:pPr>
                <a:r>
                  <a:rPr lang="en-US" dirty="0"/>
                  <a:t>For any q ∈</a:t>
                </a:r>
                <a:r>
                  <a:rPr lang="en-US" dirty="0">
                    <a:solidFill>
                      <a:prstClr val="black"/>
                    </a:solidFill>
                  </a:rPr>
                  <a:t> Q and Z </a:t>
                </a:r>
                <a:r>
                  <a:rPr lang="en-US" dirty="0"/>
                  <a:t>∈ </a:t>
                </a:r>
                <a:r>
                  <a:rPr lang="el-GR" dirty="0" smtClean="0"/>
                  <a:t>Γ</a:t>
                </a:r>
                <a:r>
                  <a:rPr lang="en-US" dirty="0" smtClean="0"/>
                  <a:t>,  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if </a:t>
                </a:r>
                <a:r>
                  <a:rPr lang="el-GR" dirty="0" smtClean="0">
                    <a:solidFill>
                      <a:prstClr val="black"/>
                    </a:solidFill>
                  </a:rPr>
                  <a:t>δ</a:t>
                </a:r>
                <a:r>
                  <a:rPr lang="en-US" dirty="0">
                    <a:solidFill>
                      <a:prstClr val="black"/>
                    </a:solidFill>
                  </a:rPr>
                  <a:t>(q,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800" i="1">
                        <a:solidFill>
                          <a:prstClr val="black"/>
                        </a:solidFill>
                        <a:latin typeface="Cambria Math"/>
                      </a:rPr>
                      <m:t>ϵ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, Z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) ≠ </a:t>
                </a:r>
                <a:r>
                  <a:rPr lang="el-GR" dirty="0" smtClean="0">
                    <a:solidFill>
                      <a:prstClr val="black"/>
                    </a:solidFill>
                  </a:rPr>
                  <a:t>φ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 then </a:t>
                </a:r>
              </a:p>
              <a:p>
                <a:pPr marL="0" indent="0">
                  <a:buClr>
                    <a:srgbClr val="FF0000"/>
                  </a:buClr>
                  <a:buNone/>
                </a:pPr>
                <a:r>
                  <a:rPr lang="en-US" dirty="0">
                    <a:solidFill>
                      <a:prstClr val="black"/>
                    </a:solidFill>
                  </a:rPr>
                  <a:t/>
                </a:r>
                <a:r>
                  <a:rPr lang="el-GR" dirty="0" smtClean="0">
                    <a:solidFill>
                      <a:prstClr val="black"/>
                    </a:solidFill>
                  </a:rPr>
                  <a:t>δ</a:t>
                </a:r>
                <a:r>
                  <a:rPr lang="en-US" dirty="0">
                    <a:solidFill>
                      <a:prstClr val="black"/>
                    </a:solidFill>
                  </a:rPr>
                  <a:t>(q,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/>
                      </a:rPr>
                      <m:t>𝑎</m:t>
                    </m:r>
                  </m:oMath>
                </a14:m>
                <a:r>
                  <a:rPr lang="en-US" dirty="0" smtClean="0">
                    <a:solidFill>
                      <a:prstClr val="black"/>
                    </a:solidFill>
                  </a:rPr>
                  <a:t>, </a:t>
                </a:r>
                <a:r>
                  <a:rPr lang="en-US" dirty="0">
                    <a:solidFill>
                      <a:prstClr val="black"/>
                    </a:solidFill>
                  </a:rPr>
                  <a:t>Z) 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=  </a:t>
                </a:r>
                <a:r>
                  <a:rPr lang="el-GR" dirty="0" smtClean="0">
                    <a:solidFill>
                      <a:prstClr val="black"/>
                    </a:solidFill>
                  </a:rPr>
                  <a:t>φ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  for every a </a:t>
                </a:r>
                <a:r>
                  <a:rPr lang="en-US" dirty="0"/>
                  <a:t>∈ </a:t>
                </a:r>
                <a:r>
                  <a:rPr lang="en-US" dirty="0" smtClean="0"/>
                  <a:t>Σ.</a:t>
                </a:r>
              </a:p>
              <a:p>
                <a:pPr marL="0" indent="0">
                  <a:buNone/>
                </a:pPr>
                <a:r>
                  <a:rPr lang="en-US" dirty="0"/>
                  <a:t/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259" t="-1111" r="-16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="" xmlns:p14="http://schemas.microsoft.com/office/powerpoint/2010/main" val="352324843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67512"/>
          </a:xfrm>
        </p:spPr>
        <p:txBody>
          <a:bodyPr>
            <a:normAutofit fontScale="90000"/>
          </a:bodyPr>
          <a:lstStyle/>
          <a:p>
            <a:pPr algn="ctr"/>
            <a:r>
              <a:rPr lang="en-US" u="sng" dirty="0" smtClean="0"/>
              <a:t>Equivalence of PDA and CFG</a:t>
            </a:r>
            <a:endParaRPr lang="en-US" u="sng" dirty="0"/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382000" cy="5334000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sz="3500" u="sng" dirty="0" smtClean="0">
                    <a:solidFill>
                      <a:srgbClr val="FF0000"/>
                    </a:solidFill>
                  </a:rPr>
                  <a:t>Construction of PDA from CFG</a:t>
                </a:r>
              </a:p>
              <a:p>
                <a:pPr marL="0" indent="0">
                  <a:buNone/>
                </a:pPr>
                <a:r>
                  <a:rPr lang="en-US" dirty="0" smtClean="0"/>
                  <a:t>Suppose the given context free grammar is  G=(V, </a:t>
                </a:r>
                <a:r>
                  <a:rPr lang="en-US" dirty="0"/>
                  <a:t>Σ</a:t>
                </a:r>
                <a:r>
                  <a:rPr lang="en-US" dirty="0" smtClean="0"/>
                  <a:t> , S, P).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Step-1: </a:t>
                </a:r>
                <a:r>
                  <a:rPr lang="en-US" dirty="0">
                    <a:solidFill>
                      <a:prstClr val="black"/>
                    </a:solidFill>
                  </a:rPr>
                  <a:t>Convert Grammar into 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GNF if it is not.</a:t>
                </a:r>
              </a:p>
              <a:p>
                <a:pPr marL="0" indent="0">
                  <a:buNone/>
                </a:pPr>
                <a:r>
                  <a:rPr lang="en-US" dirty="0" smtClean="0">
                    <a:solidFill>
                      <a:srgbClr val="FF0000"/>
                    </a:solidFill>
                  </a:rPr>
                  <a:t>Step-2: </a:t>
                </a:r>
                <a:r>
                  <a:rPr lang="en-US" dirty="0" smtClean="0"/>
                  <a:t>If G is in GNF, the use following procedure:</a:t>
                </a:r>
              </a:p>
              <a:p>
                <a:pPr marL="0" indent="0">
                  <a:buNone/>
                </a:pPr>
                <a:r>
                  <a:rPr lang="en-US" dirty="0" smtClean="0"/>
                  <a:t>The PDA equivalent to G is constructed as following:-</a:t>
                </a:r>
              </a:p>
              <a:p>
                <a:pPr marL="0" indent="0">
                  <a:buNone/>
                </a:pPr>
                <a:r>
                  <a:rPr lang="en-US" dirty="0"/>
                  <a:t/>
                </a:r>
                <a:r>
                  <a:rPr lang="en-US" dirty="0" smtClean="0"/>
                  <a:t>M= ({q}, Σ, (V </a:t>
                </a:r>
                <a14:m>
                  <m:oMath xmlns:m="http://schemas.openxmlformats.org/officeDocument/2006/math">
                    <m:nary>
                      <m:naryPr>
                        <m:chr m:val="⋃"/>
                        <m:subHide m:val="on"/>
                        <m:supHide m:val="on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r>
                          <m:rPr>
                            <m:nor/>
                          </m:rPr>
                          <a:rPr lang="en-US" dirty="0"/>
                          <m:t>Σ</m:t>
                        </m:r>
                      </m:e>
                    </m:nary>
                  </m:oMath>
                </a14:m>
                <a:r>
                  <a:rPr lang="en-US" dirty="0" smtClean="0"/>
                  <a:t>), </a:t>
                </a:r>
                <a:r>
                  <a:rPr lang="el-GR" dirty="0">
                    <a:solidFill>
                      <a:prstClr val="black"/>
                    </a:solidFill>
                  </a:rPr>
                  <a:t>δ 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, </a:t>
                </a:r>
                <a:r>
                  <a:rPr lang="en-US" dirty="0" smtClean="0"/>
                  <a:t>q, S, </a:t>
                </a:r>
                <a:r>
                  <a:rPr lang="el-GR" dirty="0" smtClean="0">
                    <a:solidFill>
                      <a:prstClr val="black"/>
                    </a:solidFill>
                  </a:rPr>
                  <a:t>φ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dirty="0" smtClean="0">
                    <a:solidFill>
                      <a:prstClr val="black"/>
                    </a:solidFill>
                  </a:rPr>
                  <a:t>Transition function </a:t>
                </a:r>
                <a:r>
                  <a:rPr lang="el-GR" dirty="0" smtClean="0">
                    <a:solidFill>
                      <a:prstClr val="black"/>
                    </a:solidFill>
                  </a:rPr>
                  <a:t>δ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 is defined by the following two types of rule:-</a:t>
                </a:r>
              </a:p>
              <a:p>
                <a:pPr marL="514350" indent="-514350">
                  <a:buClr>
                    <a:srgbClr val="FF0000"/>
                  </a:buClr>
                  <a:buFont typeface="+mj-lt"/>
                  <a:buAutoNum type="arabicParenR"/>
                </a:pPr>
                <a:r>
                  <a:rPr lang="en-US" dirty="0" smtClean="0">
                    <a:solidFill>
                      <a:prstClr val="black"/>
                    </a:solidFill>
                  </a:rPr>
                  <a:t>For each production rule  A</a:t>
                </a:r>
                <a:r>
                  <a:rPr lang="en-US" dirty="0" smtClean="0">
                    <a:solidFill>
                      <a:prstClr val="black"/>
                    </a:solidFill>
                    <a:sym typeface="Wingdings" pitchFamily="2" charset="2"/>
                  </a:rPr>
                  <a:t> </a:t>
                </a:r>
                <a:r>
                  <a:rPr lang="el-GR" dirty="0" smtClean="0">
                    <a:solidFill>
                      <a:prstClr val="black"/>
                    </a:solidFill>
                    <a:sym typeface="Wingdings" pitchFamily="2" charset="2"/>
                  </a:rPr>
                  <a:t>α</a:t>
                </a:r>
                <a:r>
                  <a:rPr lang="en-US" dirty="0" smtClean="0">
                    <a:solidFill>
                      <a:prstClr val="black"/>
                    </a:solidFill>
                    <a:sym typeface="Wingdings" pitchFamily="2" charset="2"/>
                  </a:rPr>
                  <a:t>, make the following rule  	(q, </a:t>
                </a:r>
                <a:r>
                  <a:rPr lang="el-GR" dirty="0" smtClean="0">
                    <a:solidFill>
                      <a:prstClr val="black"/>
                    </a:solidFill>
                    <a:sym typeface="Wingdings" pitchFamily="2" charset="2"/>
                  </a:rPr>
                  <a:t>α</a:t>
                </a:r>
                <a:r>
                  <a:rPr lang="en-US" dirty="0" smtClean="0">
                    <a:solidFill>
                      <a:prstClr val="black"/>
                    </a:solidFill>
                    <a:sym typeface="Wingdings" pitchFamily="2" charset="2"/>
                  </a:rPr>
                  <a:t>) </a:t>
                </a:r>
                <a:r>
                  <a:rPr lang="en-US" dirty="0"/>
                  <a:t>∈ </a:t>
                </a:r>
                <a:r>
                  <a:rPr lang="el-GR" dirty="0" smtClean="0">
                    <a:solidFill>
                      <a:prstClr val="black"/>
                    </a:solidFill>
                  </a:rPr>
                  <a:t>δ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(q,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/>
                      </a:rPr>
                      <m:t>ϵ</m:t>
                    </m:r>
                  </m:oMath>
                </a14:m>
                <a:r>
                  <a:rPr lang="en-US" dirty="0" smtClean="0">
                    <a:solidFill>
                      <a:prstClr val="black"/>
                    </a:solidFill>
                  </a:rPr>
                  <a:t>, A).</a:t>
                </a:r>
              </a:p>
              <a:p>
                <a:pPr marL="514350" indent="-514350">
                  <a:buClr>
                    <a:srgbClr val="FF0000"/>
                  </a:buClr>
                  <a:buAutoNum type="arabicParenR"/>
                </a:pPr>
                <a:r>
                  <a:rPr lang="en-US" dirty="0" smtClean="0">
                    <a:solidFill>
                      <a:prstClr val="black"/>
                    </a:solidFill>
                  </a:rPr>
                  <a:t>Make the following types of rule corresponding to each input symbol a.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prstClr val="black"/>
                    </a:solidFill>
                  </a:rPr>
                  <a:t/>
                </a:r>
                <a:r>
                  <a:rPr lang="el-GR" dirty="0">
                    <a:solidFill>
                      <a:prstClr val="black"/>
                    </a:solidFill>
                  </a:rPr>
                  <a:t> δ</a:t>
                </a:r>
                <a:r>
                  <a:rPr lang="en-US" dirty="0">
                    <a:solidFill>
                      <a:prstClr val="black"/>
                    </a:solidFill>
                  </a:rPr>
                  <a:t>(q,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prstClr val="black"/>
                        </a:solidFill>
                        <a:latin typeface="Cambria Math"/>
                      </a:rPr>
                      <m:t>a</m:t>
                    </m:r>
                  </m:oMath>
                </a14:m>
                <a:r>
                  <a:rPr lang="en-US" dirty="0" smtClean="0">
                    <a:solidFill>
                      <a:prstClr val="black"/>
                    </a:solidFill>
                  </a:rPr>
                  <a:t>, a) = {(q,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/>
                      </a:rPr>
                      <m:t>ϵ</m:t>
                    </m:r>
                  </m:oMath>
                </a14:m>
                <a:r>
                  <a:rPr lang="en-US" dirty="0" smtClean="0">
                    <a:solidFill>
                      <a:prstClr val="black"/>
                    </a:solidFill>
                  </a:rPr>
                  <a:t>)}       for every a</a:t>
                </a:r>
                <a:r>
                  <a:rPr lang="en-US" dirty="0"/>
                  <a:t> ∈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Σ</m:t>
                    </m:r>
                  </m:oMath>
                </a14:m>
                <a:r>
                  <a:rPr lang="en-US" dirty="0" smtClean="0">
                    <a:solidFill>
                      <a:prstClr val="black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 smtClean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382000" cy="5334000"/>
              </a:xfrm>
              <a:blipFill rotWithShape="1">
                <a:blip r:embed="rId2"/>
                <a:stretch>
                  <a:fillRect l="-1818" t="-24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="" xmlns:p14="http://schemas.microsoft.com/office/powerpoint/2010/main" val="44408944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229600" cy="74371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 u="sng" dirty="0">
                <a:solidFill>
                  <a:srgbClr val="FF0000"/>
                </a:solidFill>
              </a:rPr>
              <a:t>PDA from CFG</a:t>
            </a:r>
            <a:endParaRPr lang="en-US" dirty="0"/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229600" cy="5410200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 smtClean="0">
                    <a:solidFill>
                      <a:srgbClr val="FF0000"/>
                    </a:solidFill>
                  </a:rPr>
                  <a:t>Ex. </a:t>
                </a:r>
                <a:r>
                  <a:rPr lang="en-US" dirty="0" smtClean="0"/>
                  <a:t>For the following grammar, find an equivalent PDA.</a:t>
                </a:r>
              </a:p>
              <a:p>
                <a:pPr marL="0" indent="0">
                  <a:buNone/>
                </a:pPr>
                <a:r>
                  <a:rPr lang="en-US" dirty="0" smtClean="0"/>
                  <a:t>S-&gt;</a:t>
                </a:r>
                <a:r>
                  <a:rPr lang="en-US" dirty="0" err="1" smtClean="0"/>
                  <a:t>aABC</a:t>
                </a:r>
                <a:r>
                  <a:rPr lang="en-US" dirty="0" smtClean="0"/>
                  <a:t>,	</a:t>
                </a:r>
                <a:r>
                  <a:rPr lang="en-US" dirty="0" err="1" smtClean="0"/>
                  <a:t>A</a:t>
                </a:r>
                <a:r>
                  <a:rPr lang="en-US" dirty="0" err="1" smtClean="0">
                    <a:sym typeface="Wingdings" pitchFamily="2" charset="2"/>
                  </a:rPr>
                  <a:t>aB</a:t>
                </a:r>
                <a:r>
                  <a:rPr lang="en-US" dirty="0" smtClean="0">
                    <a:sym typeface="Wingdings" pitchFamily="2" charset="2"/>
                  </a:rPr>
                  <a:t>/a,	</a:t>
                </a:r>
                <a:r>
                  <a:rPr lang="en-US" dirty="0" err="1" smtClean="0">
                    <a:sym typeface="Wingdings" pitchFamily="2" charset="2"/>
                  </a:rPr>
                  <a:t>BbA</a:t>
                </a:r>
                <a:r>
                  <a:rPr lang="en-US" dirty="0" smtClean="0">
                    <a:sym typeface="Wingdings" pitchFamily="2" charset="2"/>
                  </a:rPr>
                  <a:t>/b,	</a:t>
                </a:r>
                <a:r>
                  <a:rPr lang="en-US" dirty="0" err="1" smtClean="0">
                    <a:sym typeface="Wingdings" pitchFamily="2" charset="2"/>
                  </a:rPr>
                  <a:t>Ca</a:t>
                </a:r>
                <a:endParaRPr lang="en-US" dirty="0" smtClean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dirty="0" smtClean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dirty="0" smtClean="0">
                    <a:solidFill>
                      <a:srgbClr val="FF0000"/>
                    </a:solidFill>
                    <a:sym typeface="Wingdings" pitchFamily="2" charset="2"/>
                  </a:rPr>
                  <a:t>Solution: </a:t>
                </a:r>
              </a:p>
              <a:p>
                <a:pPr marL="0" indent="0">
                  <a:buNone/>
                </a:pPr>
                <a:r>
                  <a:rPr lang="en-US" dirty="0" smtClean="0">
                    <a:sym typeface="Wingdings" pitchFamily="2" charset="2"/>
                  </a:rPr>
                  <a:t>Since this grammar is already in </a:t>
                </a:r>
                <a:r>
                  <a:rPr lang="en-US" dirty="0" err="1">
                    <a:sym typeface="Wingdings" pitchFamily="2" charset="2"/>
                  </a:rPr>
                  <a:t>G</a:t>
                </a:r>
                <a:r>
                  <a:rPr lang="en-US" dirty="0" err="1" smtClean="0">
                    <a:sym typeface="Wingdings" pitchFamily="2" charset="2"/>
                  </a:rPr>
                  <a:t>reibach</a:t>
                </a:r>
                <a:r>
                  <a:rPr lang="en-US" dirty="0" smtClean="0">
                    <a:sym typeface="Wingdings" pitchFamily="2" charset="2"/>
                  </a:rPr>
                  <a:t> normal form, therefore first step is completed.</a:t>
                </a:r>
              </a:p>
              <a:p>
                <a:pPr marL="0" indent="0">
                  <a:buNone/>
                </a:pPr>
                <a:r>
                  <a:rPr lang="en-US" dirty="0" smtClean="0">
                    <a:sym typeface="Wingdings" pitchFamily="2" charset="2"/>
                  </a:rPr>
                  <a:t>Now PDA corresponding to this grammar is constructed as the following:-</a:t>
                </a:r>
              </a:p>
              <a:p>
                <a:pPr marL="0" indent="0">
                  <a:buNone/>
                </a:pPr>
                <a:r>
                  <a:rPr lang="en-US" dirty="0" smtClean="0">
                    <a:sym typeface="Wingdings" pitchFamily="2" charset="2"/>
                  </a:rPr>
                  <a:t>M = ({q}, {a, b}, {</a:t>
                </a:r>
                <a:r>
                  <a:rPr lang="en-US" dirty="0" err="1" smtClean="0">
                    <a:sym typeface="Wingdings" pitchFamily="2" charset="2"/>
                  </a:rPr>
                  <a:t>S,A,B,C,a,b</a:t>
                </a:r>
                <a:r>
                  <a:rPr lang="en-US" dirty="0" smtClean="0">
                    <a:sym typeface="Wingdings" pitchFamily="2" charset="2"/>
                  </a:rPr>
                  <a:t>}, </a:t>
                </a:r>
                <a:r>
                  <a:rPr lang="el-GR" dirty="0">
                    <a:solidFill>
                      <a:prstClr val="black"/>
                    </a:solidFill>
                  </a:rPr>
                  <a:t>δ </a:t>
                </a:r>
                <a:r>
                  <a:rPr lang="en-US" dirty="0">
                    <a:solidFill>
                      <a:prstClr val="black"/>
                    </a:solidFill>
                  </a:rPr>
                  <a:t>, </a:t>
                </a:r>
                <a:r>
                  <a:rPr lang="en-US" dirty="0"/>
                  <a:t>q, S, </a:t>
                </a:r>
                <a:r>
                  <a:rPr lang="el-GR" dirty="0">
                    <a:solidFill>
                      <a:prstClr val="black"/>
                    </a:solidFill>
                  </a:rPr>
                  <a:t>φ</a:t>
                </a:r>
                <a:r>
                  <a:rPr lang="en-US" dirty="0">
                    <a:solidFill>
                      <a:prstClr val="black"/>
                    </a:solidFill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dirty="0" smtClean="0"/>
                  <a:t>And </a:t>
                </a:r>
                <a:r>
                  <a:rPr lang="el-GR" dirty="0" smtClean="0">
                    <a:solidFill>
                      <a:prstClr val="black"/>
                    </a:solidFill>
                  </a:rPr>
                  <a:t>δ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 is constructed as following:-</a:t>
                </a:r>
              </a:p>
              <a:p>
                <a:pPr marL="0" indent="0">
                  <a:buNone/>
                </a:pPr>
                <a:r>
                  <a:rPr lang="en-US" dirty="0" smtClean="0">
                    <a:solidFill>
                      <a:srgbClr val="FF0000"/>
                    </a:solidFill>
                  </a:rPr>
                  <a:t>According to first rule</a:t>
                </a:r>
              </a:p>
              <a:p>
                <a:pPr marL="0" indent="0">
                  <a:buNone/>
                </a:pPr>
                <a:r>
                  <a:rPr lang="el-GR" dirty="0">
                    <a:solidFill>
                      <a:prstClr val="black"/>
                    </a:solidFill>
                  </a:rPr>
                  <a:t>δ</a:t>
                </a:r>
                <a:r>
                  <a:rPr lang="en-US" dirty="0">
                    <a:solidFill>
                      <a:prstClr val="black"/>
                    </a:solidFill>
                  </a:rPr>
                  <a:t>(q,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/>
                      </a:rPr>
                      <m:t>ϵ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, 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S) = {(q, </a:t>
                </a:r>
                <a:r>
                  <a:rPr lang="en-US" dirty="0" err="1" smtClean="0">
                    <a:solidFill>
                      <a:prstClr val="black"/>
                    </a:solidFill>
                  </a:rPr>
                  <a:t>aABC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)} , 		</a:t>
                </a:r>
                <a:r>
                  <a:rPr lang="el-GR" dirty="0">
                    <a:solidFill>
                      <a:prstClr val="black"/>
                    </a:solidFill>
                  </a:rPr>
                  <a:t> δ</a:t>
                </a:r>
                <a:r>
                  <a:rPr lang="en-US" dirty="0">
                    <a:solidFill>
                      <a:prstClr val="black"/>
                    </a:solidFill>
                  </a:rPr>
                  <a:t>(q,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/>
                      </a:rPr>
                      <m:t>ϵ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, A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)= {(q, </a:t>
                </a:r>
                <a:r>
                  <a:rPr lang="en-US" dirty="0" err="1" smtClean="0">
                    <a:solidFill>
                      <a:prstClr val="black"/>
                    </a:solidFill>
                  </a:rPr>
                  <a:t>aB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), (q, a)}</a:t>
                </a:r>
              </a:p>
              <a:p>
                <a:pPr marL="0" indent="0">
                  <a:buNone/>
                </a:pPr>
                <a:r>
                  <a:rPr lang="el-GR" dirty="0">
                    <a:solidFill>
                      <a:prstClr val="black"/>
                    </a:solidFill>
                  </a:rPr>
                  <a:t>δ</a:t>
                </a:r>
                <a:r>
                  <a:rPr lang="en-US" dirty="0">
                    <a:solidFill>
                      <a:prstClr val="black"/>
                    </a:solidFill>
                  </a:rPr>
                  <a:t>(q,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/>
                      </a:rPr>
                      <m:t>ϵ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, 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B)= {(q, </a:t>
                </a:r>
                <a:r>
                  <a:rPr lang="en-US" dirty="0" err="1" smtClean="0">
                    <a:solidFill>
                      <a:prstClr val="black"/>
                    </a:solidFill>
                  </a:rPr>
                  <a:t>bA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), (q, b)}		</a:t>
                </a:r>
                <a:r>
                  <a:rPr lang="el-GR" dirty="0">
                    <a:solidFill>
                      <a:prstClr val="black"/>
                    </a:solidFill>
                  </a:rPr>
                  <a:t> δ</a:t>
                </a:r>
                <a:r>
                  <a:rPr lang="en-US" dirty="0">
                    <a:solidFill>
                      <a:prstClr val="black"/>
                    </a:solidFill>
                  </a:rPr>
                  <a:t>(q,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/>
                      </a:rPr>
                      <m:t>ϵ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, 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C)= {(q, a)}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According to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second </a:t>
                </a:r>
                <a:r>
                  <a:rPr lang="en-US" dirty="0">
                    <a:solidFill>
                      <a:srgbClr val="FF0000"/>
                    </a:solidFill>
                  </a:rPr>
                  <a:t>rule</a:t>
                </a:r>
              </a:p>
              <a:p>
                <a:pPr marL="0" indent="0">
                  <a:buNone/>
                </a:pPr>
                <a:r>
                  <a:rPr lang="el-GR" dirty="0">
                    <a:solidFill>
                      <a:prstClr val="black"/>
                    </a:solidFill>
                  </a:rPr>
                  <a:t>δ</a:t>
                </a:r>
                <a:r>
                  <a:rPr lang="en-US" dirty="0">
                    <a:solidFill>
                      <a:prstClr val="black"/>
                    </a:solidFill>
                  </a:rPr>
                  <a:t>(q,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prstClr val="black"/>
                        </a:solidFill>
                        <a:latin typeface="Cambria Math"/>
                      </a:rPr>
                      <m:t>a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, a) = {(q,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/>
                      </a:rPr>
                      <m:t>ϵ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)}</a:t>
                </a:r>
                <a:r>
                  <a:rPr lang="el-GR" dirty="0">
                    <a:solidFill>
                      <a:prstClr val="black"/>
                    </a:solidFill>
                  </a:rPr>
                  <a:t/>
                </a:r>
                <a:r>
                  <a:rPr lang="en-US" dirty="0" smtClean="0">
                    <a:solidFill>
                      <a:prstClr val="black"/>
                    </a:solidFill>
                  </a:rPr>
                  <a:t/>
                </a:r>
                <a:r>
                  <a:rPr lang="el-GR" dirty="0" smtClean="0">
                    <a:solidFill>
                      <a:prstClr val="black"/>
                    </a:solidFill>
                  </a:rPr>
                  <a:t>δ</a:t>
                </a:r>
                <a:r>
                  <a:rPr lang="en-US" dirty="0">
                    <a:solidFill>
                      <a:prstClr val="black"/>
                    </a:solidFill>
                  </a:rPr>
                  <a:t>(q,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prstClr val="black"/>
                        </a:solidFill>
                        <a:latin typeface="Cambria Math"/>
                      </a:rPr>
                      <m:t>b</m:t>
                    </m:r>
                  </m:oMath>
                </a14:m>
                <a:r>
                  <a:rPr lang="en-US" dirty="0" smtClean="0">
                    <a:solidFill>
                      <a:prstClr val="black"/>
                    </a:solidFill>
                  </a:rPr>
                  <a:t>, b) </a:t>
                </a:r>
                <a:r>
                  <a:rPr lang="en-US" dirty="0">
                    <a:solidFill>
                      <a:prstClr val="black"/>
                    </a:solidFill>
                  </a:rPr>
                  <a:t>= {(q,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/>
                      </a:rPr>
                      <m:t>ϵ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)} 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229600" cy="5410200"/>
              </a:xfrm>
              <a:blipFill rotWithShape="1">
                <a:blip r:embed="rId2"/>
                <a:stretch>
                  <a:fillRect l="-1111" t="-2140" r="-370" b="-16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="" xmlns:p14="http://schemas.microsoft.com/office/powerpoint/2010/main" val="187677048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=""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524000"/>
                <a:ext cx="8610600" cy="47244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Check the acceptability of this string  </a:t>
                </a:r>
                <a:r>
                  <a:rPr lang="en-US" dirty="0" err="1" smtClean="0">
                    <a:solidFill>
                      <a:srgbClr val="FF0000"/>
                    </a:solidFill>
                  </a:rPr>
                  <a:t>aabba</a:t>
                </a:r>
                <a:r>
                  <a:rPr lang="en-US" dirty="0"/>
                  <a:t/>
                </a:r>
                <a:r>
                  <a:rPr lang="en-US" dirty="0" smtClean="0"/>
                  <a:t>by above PDA.</a:t>
                </a:r>
              </a:p>
              <a:p>
                <a:pPr marL="0" indent="0">
                  <a:buNone/>
                </a:pPr>
                <a:r>
                  <a:rPr lang="en-US" dirty="0" smtClean="0">
                    <a:solidFill>
                      <a:srgbClr val="FF0000"/>
                    </a:solidFill>
                  </a:rPr>
                  <a:t>Solution:</a:t>
                </a:r>
              </a:p>
              <a:p>
                <a:pPr marL="0" indent="0">
                  <a:buNone/>
                </a:pPr>
                <a:r>
                  <a:rPr lang="el-GR" dirty="0">
                    <a:solidFill>
                      <a:prstClr val="black"/>
                    </a:solidFill>
                  </a:rPr>
                  <a:t>δ</a:t>
                </a:r>
                <a:r>
                  <a:rPr lang="en-US" dirty="0">
                    <a:solidFill>
                      <a:prstClr val="black"/>
                    </a:solidFill>
                  </a:rPr>
                  <a:t>(q,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/>
                      </a:rPr>
                      <m:t>ϵ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, S) = {(q, </a:t>
                </a:r>
                <a:r>
                  <a:rPr lang="en-US" dirty="0" err="1">
                    <a:solidFill>
                      <a:prstClr val="black"/>
                    </a:solidFill>
                  </a:rPr>
                  <a:t>aABC</a:t>
                </a:r>
                <a:r>
                  <a:rPr lang="en-US" dirty="0">
                    <a:solidFill>
                      <a:prstClr val="black"/>
                    </a:solidFill>
                  </a:rPr>
                  <a:t>)} , 		</a:t>
                </a:r>
                <a:r>
                  <a:rPr lang="el-GR" dirty="0" smtClean="0">
                    <a:solidFill>
                      <a:prstClr val="black"/>
                    </a:solidFill>
                  </a:rPr>
                  <a:t>δ</a:t>
                </a:r>
                <a:r>
                  <a:rPr lang="en-US" dirty="0">
                    <a:solidFill>
                      <a:prstClr val="black"/>
                    </a:solidFill>
                  </a:rPr>
                  <a:t>(q,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/>
                      </a:rPr>
                      <m:t>ϵ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, A)= {(q, </a:t>
                </a:r>
                <a:r>
                  <a:rPr lang="en-US" dirty="0" err="1">
                    <a:solidFill>
                      <a:prstClr val="black"/>
                    </a:solidFill>
                  </a:rPr>
                  <a:t>aB</a:t>
                </a:r>
                <a:r>
                  <a:rPr lang="en-US" dirty="0">
                    <a:solidFill>
                      <a:prstClr val="black"/>
                    </a:solidFill>
                  </a:rPr>
                  <a:t>), (q, a)}</a:t>
                </a:r>
              </a:p>
              <a:p>
                <a:pPr marL="0" indent="0">
                  <a:buNone/>
                </a:pPr>
                <a:r>
                  <a:rPr lang="el-GR" dirty="0">
                    <a:solidFill>
                      <a:prstClr val="black"/>
                    </a:solidFill>
                  </a:rPr>
                  <a:t>δ</a:t>
                </a:r>
                <a:r>
                  <a:rPr lang="en-US" dirty="0">
                    <a:solidFill>
                      <a:prstClr val="black"/>
                    </a:solidFill>
                  </a:rPr>
                  <a:t>(q,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/>
                      </a:rPr>
                      <m:t>ϵ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, B)= {(q, </a:t>
                </a:r>
                <a:r>
                  <a:rPr lang="en-US" dirty="0" err="1">
                    <a:solidFill>
                      <a:prstClr val="black"/>
                    </a:solidFill>
                  </a:rPr>
                  <a:t>bA</a:t>
                </a:r>
                <a:r>
                  <a:rPr lang="en-US" dirty="0">
                    <a:solidFill>
                      <a:prstClr val="black"/>
                    </a:solidFill>
                  </a:rPr>
                  <a:t>), (q, b)}	</a:t>
                </a:r>
                <a:r>
                  <a:rPr lang="el-GR" dirty="0" smtClean="0">
                    <a:solidFill>
                      <a:prstClr val="black"/>
                    </a:solidFill>
                  </a:rPr>
                  <a:t>δ</a:t>
                </a:r>
                <a:r>
                  <a:rPr lang="en-US" dirty="0">
                    <a:solidFill>
                      <a:prstClr val="black"/>
                    </a:solidFill>
                  </a:rPr>
                  <a:t>(q,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/>
                      </a:rPr>
                      <m:t>ϵ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, C)= {(q, a)}</a:t>
                </a:r>
              </a:p>
              <a:p>
                <a:pPr marL="0" indent="0">
                  <a:buNone/>
                </a:pPr>
                <a:r>
                  <a:rPr lang="el-GR" dirty="0">
                    <a:solidFill>
                      <a:prstClr val="black"/>
                    </a:solidFill>
                  </a:rPr>
                  <a:t>δ</a:t>
                </a:r>
                <a:r>
                  <a:rPr lang="en-US" dirty="0">
                    <a:solidFill>
                      <a:prstClr val="black"/>
                    </a:solidFill>
                  </a:rPr>
                  <a:t>(q,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prstClr val="black"/>
                        </a:solidFill>
                        <a:latin typeface="Cambria Math"/>
                      </a:rPr>
                      <m:t>a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, a) = {(q,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/>
                      </a:rPr>
                      <m:t>ϵ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)}</a:t>
                </a:r>
                <a:r>
                  <a:rPr lang="el-GR" dirty="0">
                    <a:solidFill>
                      <a:prstClr val="black"/>
                    </a:solidFill>
                  </a:rPr>
                  <a:t/>
                </a:r>
                <a:r>
                  <a:rPr lang="en-US" dirty="0">
                    <a:solidFill>
                      <a:prstClr val="black"/>
                    </a:solidFill>
                  </a:rPr>
                  <a:t/>
                </a:r>
                <a:r>
                  <a:rPr lang="el-GR" dirty="0">
                    <a:solidFill>
                      <a:prstClr val="black"/>
                    </a:solidFill>
                  </a:rPr>
                  <a:t>δ</a:t>
                </a:r>
                <a:r>
                  <a:rPr lang="en-US" dirty="0">
                    <a:solidFill>
                      <a:prstClr val="black"/>
                    </a:solidFill>
                  </a:rPr>
                  <a:t>(q,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prstClr val="black"/>
                        </a:solidFill>
                        <a:latin typeface="Cambria Math"/>
                      </a:rPr>
                      <m:t>b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, b) = {(q,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/>
                      </a:rPr>
                      <m:t>ϵ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)} </a:t>
                </a:r>
                <a:endParaRPr lang="en-US" dirty="0" smtClean="0">
                  <a:solidFill>
                    <a:prstClr val="black"/>
                  </a:solidFill>
                </a:endParaRP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sz="2400" dirty="0" smtClean="0"/>
                  <a:t>(q, </a:t>
                </a:r>
                <a:r>
                  <a:rPr lang="en-US" sz="2400" dirty="0" err="1" smtClean="0"/>
                  <a:t>aabba</a:t>
                </a:r>
                <a:r>
                  <a:rPr lang="en-US" sz="2400" dirty="0" smtClean="0"/>
                  <a:t>, S)</a:t>
                </a:r>
                <a:r>
                  <a:rPr lang="en-US" sz="2400" dirty="0" smtClean="0">
                    <a:solidFill>
                      <a:prstClr val="black"/>
                    </a:solidFill>
                  </a:rPr>
                  <a:t> ⊢(q, </a:t>
                </a:r>
                <a:r>
                  <a:rPr lang="en-US" sz="2400" dirty="0" err="1" smtClean="0">
                    <a:solidFill>
                      <a:prstClr val="black"/>
                    </a:solidFill>
                  </a:rPr>
                  <a:t>aabba</a:t>
                </a:r>
                <a:r>
                  <a:rPr lang="en-US" sz="2400" dirty="0" smtClean="0">
                    <a:solidFill>
                      <a:prstClr val="black"/>
                    </a:solidFill>
                  </a:rPr>
                  <a:t>, </a:t>
                </a:r>
                <a:r>
                  <a:rPr lang="en-US" sz="2400" dirty="0" err="1" smtClean="0">
                    <a:solidFill>
                      <a:prstClr val="black"/>
                    </a:solidFill>
                  </a:rPr>
                  <a:t>aABC</a:t>
                </a:r>
                <a:r>
                  <a:rPr lang="en-US" sz="2400" dirty="0" smtClean="0">
                    <a:solidFill>
                      <a:prstClr val="black"/>
                    </a:solidFill>
                  </a:rPr>
                  <a:t>) </a:t>
                </a:r>
                <a:r>
                  <a:rPr lang="en-US" sz="2400" dirty="0">
                    <a:solidFill>
                      <a:prstClr val="black"/>
                    </a:solidFill>
                  </a:rPr>
                  <a:t>⊢(q, </a:t>
                </a:r>
                <a:r>
                  <a:rPr lang="en-US" sz="2400" dirty="0" err="1" smtClean="0">
                    <a:solidFill>
                      <a:prstClr val="black"/>
                    </a:solidFill>
                  </a:rPr>
                  <a:t>abba</a:t>
                </a:r>
                <a:r>
                  <a:rPr lang="en-US" sz="2400" dirty="0">
                    <a:solidFill>
                      <a:prstClr val="black"/>
                    </a:solidFill>
                  </a:rPr>
                  <a:t>, </a:t>
                </a:r>
                <a:r>
                  <a:rPr lang="en-US" sz="2400" dirty="0" smtClean="0">
                    <a:solidFill>
                      <a:prstClr val="black"/>
                    </a:solidFill>
                  </a:rPr>
                  <a:t>ABC</a:t>
                </a:r>
                <a:r>
                  <a:rPr lang="en-US" sz="2400" dirty="0">
                    <a:solidFill>
                      <a:prstClr val="black"/>
                    </a:solidFill>
                  </a:rPr>
                  <a:t>) ⊢(q, </a:t>
                </a:r>
                <a:r>
                  <a:rPr lang="en-US" sz="2400" dirty="0" err="1" smtClean="0">
                    <a:solidFill>
                      <a:prstClr val="black"/>
                    </a:solidFill>
                  </a:rPr>
                  <a:t>abba</a:t>
                </a:r>
                <a:r>
                  <a:rPr lang="en-US" sz="2400" dirty="0">
                    <a:solidFill>
                      <a:prstClr val="black"/>
                    </a:solidFill>
                  </a:rPr>
                  <a:t>, </a:t>
                </a:r>
                <a:r>
                  <a:rPr lang="en-US" sz="2400" dirty="0" err="1" smtClean="0">
                    <a:solidFill>
                      <a:prstClr val="black"/>
                    </a:solidFill>
                  </a:rPr>
                  <a:t>aBBC</a:t>
                </a:r>
                <a:r>
                  <a:rPr lang="en-US" sz="2400" dirty="0">
                    <a:solidFill>
                      <a:prstClr val="black"/>
                    </a:solidFill>
                  </a:rPr>
                  <a:t>) ⊢(q, </a:t>
                </a:r>
                <a:r>
                  <a:rPr lang="en-US" sz="2400" dirty="0" err="1" smtClean="0">
                    <a:solidFill>
                      <a:prstClr val="black"/>
                    </a:solidFill>
                  </a:rPr>
                  <a:t>bba</a:t>
                </a:r>
                <a:r>
                  <a:rPr lang="en-US" sz="2400" dirty="0">
                    <a:solidFill>
                      <a:prstClr val="black"/>
                    </a:solidFill>
                  </a:rPr>
                  <a:t>, </a:t>
                </a:r>
                <a:r>
                  <a:rPr lang="en-US" sz="2400" dirty="0" smtClean="0">
                    <a:solidFill>
                      <a:prstClr val="black"/>
                    </a:solidFill>
                  </a:rPr>
                  <a:t>BBC</a:t>
                </a:r>
                <a:r>
                  <a:rPr lang="en-US" sz="2400" dirty="0">
                    <a:solidFill>
                      <a:prstClr val="black"/>
                    </a:solidFill>
                  </a:rPr>
                  <a:t>) ⊢(q, </a:t>
                </a:r>
                <a:r>
                  <a:rPr lang="en-US" sz="2400" dirty="0" err="1">
                    <a:solidFill>
                      <a:prstClr val="black"/>
                    </a:solidFill>
                  </a:rPr>
                  <a:t>bba</a:t>
                </a:r>
                <a:r>
                  <a:rPr lang="en-US" sz="2400" dirty="0">
                    <a:solidFill>
                      <a:prstClr val="black"/>
                    </a:solidFill>
                  </a:rPr>
                  <a:t>, </a:t>
                </a:r>
                <a:r>
                  <a:rPr lang="en-US" sz="2400" dirty="0" err="1" smtClean="0">
                    <a:solidFill>
                      <a:prstClr val="black"/>
                    </a:solidFill>
                  </a:rPr>
                  <a:t>bBC</a:t>
                </a:r>
                <a:r>
                  <a:rPr lang="en-US" sz="2400" dirty="0">
                    <a:solidFill>
                      <a:prstClr val="black"/>
                    </a:solidFill>
                  </a:rPr>
                  <a:t>) ⊢(q, </a:t>
                </a:r>
                <a:r>
                  <a:rPr lang="en-US" sz="2400" dirty="0" err="1" smtClean="0">
                    <a:solidFill>
                      <a:prstClr val="black"/>
                    </a:solidFill>
                  </a:rPr>
                  <a:t>ba</a:t>
                </a:r>
                <a:r>
                  <a:rPr lang="en-US" sz="2400" dirty="0">
                    <a:solidFill>
                      <a:prstClr val="black"/>
                    </a:solidFill>
                  </a:rPr>
                  <a:t>, </a:t>
                </a:r>
                <a:r>
                  <a:rPr lang="en-US" sz="2400" dirty="0" smtClean="0">
                    <a:solidFill>
                      <a:prstClr val="black"/>
                    </a:solidFill>
                  </a:rPr>
                  <a:t>BC</a:t>
                </a:r>
                <a:r>
                  <a:rPr lang="en-US" sz="2400" dirty="0">
                    <a:solidFill>
                      <a:prstClr val="black"/>
                    </a:solidFill>
                  </a:rPr>
                  <a:t>) ⊢(q, </a:t>
                </a:r>
                <a:r>
                  <a:rPr lang="en-US" sz="2400" dirty="0" err="1" smtClean="0">
                    <a:solidFill>
                      <a:prstClr val="black"/>
                    </a:solidFill>
                  </a:rPr>
                  <a:t>ba</a:t>
                </a:r>
                <a:r>
                  <a:rPr lang="en-US" sz="2400" dirty="0">
                    <a:solidFill>
                      <a:prstClr val="black"/>
                    </a:solidFill>
                  </a:rPr>
                  <a:t>, </a:t>
                </a:r>
                <a:r>
                  <a:rPr lang="en-US" sz="2400" dirty="0" err="1">
                    <a:solidFill>
                      <a:prstClr val="black"/>
                    </a:solidFill>
                  </a:rPr>
                  <a:t>b</a:t>
                </a:r>
                <a:r>
                  <a:rPr lang="en-US" sz="2400" dirty="0" err="1" smtClean="0">
                    <a:solidFill>
                      <a:prstClr val="black"/>
                    </a:solidFill>
                  </a:rPr>
                  <a:t>C</a:t>
                </a:r>
                <a:r>
                  <a:rPr lang="en-US" sz="2400" dirty="0">
                    <a:solidFill>
                      <a:prstClr val="black"/>
                    </a:solidFill>
                  </a:rPr>
                  <a:t>) ⊢(q, </a:t>
                </a:r>
                <a:r>
                  <a:rPr lang="en-US" sz="2400" dirty="0" smtClean="0">
                    <a:solidFill>
                      <a:prstClr val="black"/>
                    </a:solidFill>
                  </a:rPr>
                  <a:t>a</a:t>
                </a:r>
                <a:r>
                  <a:rPr lang="en-US" sz="2400" dirty="0">
                    <a:solidFill>
                      <a:prstClr val="black"/>
                    </a:solidFill>
                  </a:rPr>
                  <a:t>, </a:t>
                </a:r>
                <a:r>
                  <a:rPr lang="en-US" sz="2400" dirty="0" smtClean="0">
                    <a:solidFill>
                      <a:prstClr val="black"/>
                    </a:solidFill>
                  </a:rPr>
                  <a:t>C</a:t>
                </a:r>
                <a:r>
                  <a:rPr lang="en-US" sz="2400" dirty="0">
                    <a:solidFill>
                      <a:prstClr val="black"/>
                    </a:solidFill>
                  </a:rPr>
                  <a:t>) ⊢(q, a, </a:t>
                </a:r>
                <a:r>
                  <a:rPr lang="en-US" sz="2400" dirty="0" smtClean="0">
                    <a:solidFill>
                      <a:prstClr val="black"/>
                    </a:solidFill>
                  </a:rPr>
                  <a:t>a) </a:t>
                </a:r>
                <a:r>
                  <a:rPr lang="en-US" sz="2400" dirty="0">
                    <a:solidFill>
                      <a:prstClr val="black"/>
                    </a:solidFill>
                  </a:rPr>
                  <a:t>⊢(q,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>
                        <a:latin typeface="Cambria Math"/>
                      </a:rPr>
                      <m:t>ϵ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>
                        <a:latin typeface="Cambria Math"/>
                      </a:rPr>
                      <m:t>ϵ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</a:rPr>
                  <a:t>) </a:t>
                </a:r>
                <a:r>
                  <a:rPr lang="en-US" sz="2400" dirty="0" smtClean="0">
                    <a:solidFill>
                      <a:srgbClr val="FF0000"/>
                    </a:solidFill>
                  </a:rPr>
                  <a:t>(Final Configuration)</a:t>
                </a:r>
              </a:p>
              <a:p>
                <a:pPr marL="0" indent="0">
                  <a:buNone/>
                </a:pPr>
                <a:r>
                  <a:rPr lang="en-US" sz="2400" dirty="0" smtClean="0">
                    <a:solidFill>
                      <a:prstClr val="black"/>
                    </a:solidFill>
                  </a:rPr>
                  <a:t>Therefore, this string is </a:t>
                </a:r>
                <a:r>
                  <a:rPr lang="en-US" sz="2400" dirty="0" smtClean="0">
                    <a:solidFill>
                      <a:srgbClr val="FF0000"/>
                    </a:solidFill>
                  </a:rPr>
                  <a:t>accepted</a:t>
                </a:r>
                <a:r>
                  <a:rPr lang="en-US" sz="2400" dirty="0" smtClean="0">
                    <a:solidFill>
                      <a:prstClr val="black"/>
                    </a:solidFill>
                  </a:rPr>
                  <a:t> by this PDA.</a:t>
                </a:r>
                <a:endParaRPr lang="en-US" sz="2400" dirty="0"/>
              </a:p>
              <a:p>
                <a:pPr marL="0" indent="0">
                  <a:buNone/>
                </a:pPr>
                <a:endParaRPr lang="en-US" sz="280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524000"/>
                <a:ext cx="8610600" cy="4724400"/>
              </a:xfrm>
              <a:blipFill rotWithShape="1">
                <a:blip r:embed="rId2"/>
                <a:stretch>
                  <a:fillRect l="-1203" t="-10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304800" y="2514600"/>
            <a:ext cx="8458200" cy="152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5580140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38912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Ex.  </a:t>
            </a:r>
            <a:r>
              <a:rPr lang="en-US" dirty="0" smtClean="0"/>
              <a:t>Construct PDA equivalent to the following CFG,  </a:t>
            </a:r>
          </a:p>
          <a:p>
            <a:pPr marL="0" indent="0">
              <a:buNone/>
            </a:pPr>
            <a:r>
              <a:rPr lang="en-US" dirty="0" smtClean="0"/>
              <a:t>	S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0</a:t>
            </a:r>
            <a:r>
              <a:rPr lang="en-US" dirty="0" smtClean="0">
                <a:sym typeface="Wingdings" pitchFamily="2" charset="2"/>
              </a:rPr>
              <a:t>BB,	B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0</a:t>
            </a:r>
            <a:r>
              <a:rPr lang="en-US" dirty="0" smtClean="0">
                <a:sym typeface="Wingdings" pitchFamily="2" charset="2"/>
              </a:rPr>
              <a:t>S/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1</a:t>
            </a:r>
            <a:r>
              <a:rPr lang="en-US" dirty="0" smtClean="0">
                <a:sym typeface="Wingdings" pitchFamily="2" charset="2"/>
              </a:rPr>
              <a:t>S/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0</a:t>
            </a:r>
          </a:p>
          <a:p>
            <a:pPr marL="0" indent="0">
              <a:buNone/>
            </a:pPr>
            <a:r>
              <a:rPr lang="en-US" dirty="0" smtClean="0">
                <a:sym typeface="Wingdings" pitchFamily="2" charset="2"/>
              </a:rPr>
              <a:t>And check whether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010000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is in N(M) or not.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1834012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762000"/>
          </a:xfrm>
        </p:spPr>
        <p:txBody>
          <a:bodyPr>
            <a:normAutofit/>
          </a:bodyPr>
          <a:lstStyle/>
          <a:p>
            <a:pPr algn="ctr"/>
            <a:r>
              <a:rPr lang="en-US" sz="4000" u="sng" dirty="0">
                <a:solidFill>
                  <a:srgbClr val="FF0000"/>
                </a:solidFill>
              </a:rPr>
              <a:t>Construction of </a:t>
            </a:r>
            <a:r>
              <a:rPr lang="en-US" sz="4000" u="sng" dirty="0" smtClean="0">
                <a:solidFill>
                  <a:srgbClr val="FF0000"/>
                </a:solidFill>
              </a:rPr>
              <a:t>CFG from given PDA</a:t>
            </a:r>
            <a:endParaRPr lang="en-US" sz="4000" dirty="0"/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066800"/>
                <a:ext cx="8763000" cy="5638800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>
                    <a:solidFill>
                      <a:srgbClr val="FF0000"/>
                    </a:solidFill>
                  </a:rPr>
                  <a:t>Procedure:</a:t>
                </a:r>
              </a:p>
              <a:p>
                <a:pPr marL="0" indent="0">
                  <a:buNone/>
                </a:pPr>
                <a:r>
                  <a:rPr lang="en-US" dirty="0" smtClean="0"/>
                  <a:t>Suppose the given PDA is M = (</a:t>
                </a:r>
                <a:r>
                  <a:rPr lang="en-US" dirty="0"/>
                  <a:t>Q,</a:t>
                </a:r>
                <a:r>
                  <a:rPr lang="el-GR" dirty="0"/>
                  <a:t> Σ</a:t>
                </a:r>
                <a:r>
                  <a:rPr lang="en-US" dirty="0"/>
                  <a:t>, </a:t>
                </a:r>
                <a:r>
                  <a:rPr lang="el-GR" dirty="0"/>
                  <a:t>Γ,</a:t>
                </a:r>
                <a:r>
                  <a:rPr lang="en-US" dirty="0"/>
                  <a:t/>
                </a:r>
                <a:r>
                  <a:rPr lang="el-GR" dirty="0"/>
                  <a:t>δ,</a:t>
                </a:r>
                <a:r>
                  <a:rPr lang="en-US" dirty="0"/>
                  <a:t> q</a:t>
                </a:r>
                <a:r>
                  <a:rPr lang="en-US" baseline="-25000" dirty="0"/>
                  <a:t>0</a:t>
                </a:r>
                <a:r>
                  <a:rPr lang="en-US" dirty="0"/>
                  <a:t> , Z</a:t>
                </a:r>
                <a:r>
                  <a:rPr lang="en-US" baseline="-25000" dirty="0"/>
                  <a:t>0</a:t>
                </a:r>
                <a:r>
                  <a:rPr lang="en-US" dirty="0"/>
                  <a:t>, </a:t>
                </a:r>
                <a:r>
                  <a:rPr lang="el-GR" dirty="0">
                    <a:solidFill>
                      <a:prstClr val="black"/>
                    </a:solidFill>
                  </a:rPr>
                  <a:t>φ</a:t>
                </a:r>
                <a:r>
                  <a:rPr lang="en-US" dirty="0" smtClean="0"/>
                  <a:t>).</a:t>
                </a:r>
              </a:p>
              <a:p>
                <a:pPr marL="0" indent="0">
                  <a:buNone/>
                </a:pPr>
                <a:r>
                  <a:rPr lang="en-US" dirty="0" smtClean="0"/>
                  <a:t> The context free grammar equivalent to this PDA is constructed as following:- </a:t>
                </a:r>
              </a:p>
              <a:p>
                <a:pPr marL="0" indent="0">
                  <a:buNone/>
                </a:pPr>
                <a:r>
                  <a:rPr lang="en-US" dirty="0" smtClean="0"/>
                  <a:t>	G= (V, </a:t>
                </a:r>
                <a:r>
                  <a:rPr lang="el-GR" dirty="0" smtClean="0"/>
                  <a:t>Σ</a:t>
                </a:r>
                <a:r>
                  <a:rPr lang="en-US" dirty="0" smtClean="0"/>
                  <a:t>, S, P), Where</a:t>
                </a:r>
              </a:p>
              <a:p>
                <a:pPr marL="0" indent="0">
                  <a:buNone/>
                </a:pPr>
                <a:r>
                  <a:rPr lang="en-US" dirty="0" smtClean="0"/>
                  <a:t>V = {S} </a:t>
                </a:r>
                <a14:m>
                  <m:oMath xmlns:m="http://schemas.openxmlformats.org/officeDocument/2006/math">
                    <m:nary>
                      <m:naryPr>
                        <m:chr m:val="⋃"/>
                        <m:subHide m:val="on"/>
                        <m:supHide m:val="on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r>
                          <a:rPr lang="en-US" i="1">
                            <a:latin typeface="Cambria Math"/>
                          </a:rPr>
                          <m:t>{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p</m:t>
                            </m:r>
                            <m:r>
                              <a:rPr lang="en-US" b="0" i="0" smtClean="0">
                                <a:latin typeface="Cambria Math"/>
                              </a:rPr>
                              <m:t>, 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Z</m:t>
                            </m:r>
                            <m:r>
                              <a:rPr lang="en-US" b="0" i="0" smtClean="0">
                                <a:latin typeface="Cambria Math"/>
                              </a:rPr>
                              <m:t>, 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q</m:t>
                            </m:r>
                          </m:e>
                        </m:d>
                        <m:r>
                          <a:rPr lang="en-US" b="0" i="0" smtClean="0">
                            <a:latin typeface="Cambria Math"/>
                          </a:rPr>
                          <m:t> !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p</m:t>
                        </m:r>
                        <m:r>
                          <a:rPr lang="en-US" b="0" i="0" smtClean="0">
                            <a:latin typeface="Cambria Math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q</m:t>
                        </m:r>
                        <m:r>
                          <m:rPr>
                            <m:nor/>
                          </m:rPr>
                          <a:rPr lang="en-US" b="0" smtClean="0">
                            <a:latin typeface="Cambria Math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400" dirty="0"/>
                          <m:t>∈</m:t>
                        </m:r>
                        <m:r>
                          <m:rPr>
                            <m:nor/>
                          </m:rPr>
                          <a:rPr lang="en-US" sz="2400" b="0" dirty="0" smtClean="0"/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Q</m:t>
                        </m:r>
                        <m:r>
                          <a:rPr lang="en-US" b="0" i="0" smtClean="0"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and</m:t>
                        </m:r>
                        <m:r>
                          <a:rPr lang="en-US" b="0" i="0" smtClean="0"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Z</m:t>
                        </m:r>
                        <m:r>
                          <m:rPr>
                            <m:nor/>
                          </m:rPr>
                          <a:rPr lang="en-US" b="0" smtClean="0">
                            <a:latin typeface="Cambria Math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800" dirty="0"/>
                          <m:t>∈</m:t>
                        </m:r>
                        <m:r>
                          <m:rPr>
                            <m:nor/>
                          </m:rPr>
                          <a:rPr lang="en-US" sz="2800" b="0" dirty="0" smtClean="0"/>
                          <m:t> </m:t>
                        </m:r>
                        <m:r>
                          <m:rPr>
                            <m:nor/>
                          </m:rPr>
                          <a:rPr lang="el-GR" dirty="0"/>
                          <m:t>Γ</m:t>
                        </m:r>
                        <m:r>
                          <a:rPr lang="en-US" b="0" i="1" dirty="0" smtClean="0"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latin typeface="Cambria Math"/>
                          </a:rPr>
                          <m:t>}</m:t>
                        </m:r>
                      </m:e>
                    </m:nary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And P is defined by following three types of rules:-</a:t>
                </a:r>
              </a:p>
              <a:p>
                <a:pPr marL="514350" indent="-514350">
                  <a:buClr>
                    <a:srgbClr val="FF0000"/>
                  </a:buClr>
                  <a:buFont typeface="+mj-lt"/>
                  <a:buAutoNum type="arabicParenR"/>
                </a:pPr>
                <a:r>
                  <a:rPr lang="en-US" dirty="0" smtClean="0"/>
                  <a:t>Add  S</a:t>
                </a:r>
                <a:r>
                  <a:rPr lang="en-US" dirty="0" smtClean="0">
                    <a:sym typeface="Wingdings" pitchFamily="2" charset="2"/>
                  </a:rPr>
                  <a:t></a:t>
                </a:r>
                <a:r>
                  <a:rPr lang="en-US" dirty="0"/>
                  <a:t/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q</m:t>
                        </m:r>
                        <m:r>
                          <a:rPr lang="en-US" b="0" i="0" baseline="-25000" smtClean="0">
                            <a:latin typeface="Cambria Math"/>
                          </a:rPr>
                          <m:t>0</m:t>
                        </m:r>
                        <m:r>
                          <a:rPr lang="en-US">
                            <a:latin typeface="Cambria Math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Z</m:t>
                        </m:r>
                        <m:r>
                          <a:rPr lang="en-US" b="0" i="0" baseline="-25000" smtClean="0">
                            <a:latin typeface="Cambria Math"/>
                          </a:rPr>
                          <m:t>0</m:t>
                        </m:r>
                        <m:r>
                          <a:rPr lang="en-US">
                            <a:latin typeface="Cambria Math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p</m:t>
                        </m:r>
                      </m:e>
                    </m:d>
                  </m:oMath>
                </a14:m>
                <a:r>
                  <a:rPr lang="en-US" dirty="0" smtClean="0"/>
                  <a:t>  into P,  for every p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dirty="0"/>
                      <m:t>∈</m:t>
                    </m:r>
                    <m:r>
                      <a:rPr lang="en-US" sz="2400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Q.</a:t>
                </a:r>
              </a:p>
              <a:p>
                <a:pPr marL="514350" indent="-514350">
                  <a:buClr>
                    <a:srgbClr val="FF0000"/>
                  </a:buClr>
                  <a:buFont typeface="+mj-lt"/>
                  <a:buAutoNum type="arabicParenR"/>
                </a:pPr>
                <a:r>
                  <a:rPr lang="en-US" dirty="0" smtClean="0"/>
                  <a:t>If (q,</a:t>
                </a:r>
                <a:r>
                  <a:rPr lang="el-GR" dirty="0"/>
                  <a:t/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/>
                      </a:rPr>
                      <m:t>ϵ</m:t>
                    </m:r>
                  </m:oMath>
                </a14:m>
                <a:r>
                  <a:rPr lang="en-US" dirty="0" smtClean="0"/>
                  <a:t> )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dirty="0"/>
                      <m:t>∈</m:t>
                    </m:r>
                    <m:r>
                      <a:rPr lang="en-US" sz="2400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l-GR" dirty="0">
                    <a:solidFill>
                      <a:prstClr val="black"/>
                    </a:solidFill>
                  </a:rPr>
                  <a:t>δ</a:t>
                </a:r>
                <a:r>
                  <a:rPr lang="en-US" dirty="0" smtClean="0"/>
                  <a:t>(p, a, Z) then add [p, Z, q] </a:t>
                </a:r>
                <a:r>
                  <a:rPr lang="en-US" dirty="0" smtClean="0">
                    <a:sym typeface="Wingdings" pitchFamily="2" charset="2"/>
                  </a:rPr>
                  <a:t> a into P for </a:t>
                </a:r>
                <a:r>
                  <a:rPr lang="en-US" dirty="0"/>
                  <a:t>every </a:t>
                </a:r>
                <a:r>
                  <a:rPr lang="en-US" dirty="0" smtClean="0"/>
                  <a:t>p, q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dirty="0"/>
                      <m:t>∈</m:t>
                    </m:r>
                    <m:r>
                      <a:rPr lang="en-US" sz="2400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Q, a</a:t>
                </a:r>
                <a:r>
                  <a:rPr lang="en-US" sz="2800" dirty="0"/>
                  <a:t/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dirty="0"/>
                      <m:t>∈</m:t>
                    </m:r>
                  </m:oMath>
                </a14:m>
                <a:r>
                  <a:rPr lang="en-US" dirty="0" smtClean="0"/>
                  <a:t> (</a:t>
                </a:r>
                <a:r>
                  <a:rPr lang="el-GR" dirty="0" smtClean="0"/>
                  <a:t>Σ</a:t>
                </a:r>
                <a:r>
                  <a:rPr lang="en-US" dirty="0" smtClean="0"/>
                  <a:t/>
                </a:r>
                <a14:m>
                  <m:oMath xmlns:m="http://schemas.openxmlformats.org/officeDocument/2006/math">
                    <m:nary>
                      <m:naryPr>
                        <m:chr m:val="⋃"/>
                        <m:subHide m:val="on"/>
                        <m:supHide m:val="on"/>
                        <m:ctrlPr>
                          <a:rPr lang="en-US" i="1" smtClean="0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smtClean="0">
                            <a:latin typeface="Cambria Math"/>
                          </a:rPr>
                          <m:t>{ </m:t>
                        </m:r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/>
                          </a:rPr>
                          <m:t>ϵ</m:t>
                        </m:r>
                        <m:r>
                          <a:rPr lang="en-US" i="1">
                            <a:latin typeface="Cambria Math"/>
                          </a:rPr>
                          <m:t>}</m:t>
                        </m:r>
                      </m:e>
                    </m:nary>
                  </m:oMath>
                </a14:m>
                <a:r>
                  <a:rPr lang="en-US" dirty="0" smtClean="0"/>
                  <a:t>)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Z</m:t>
                    </m:r>
                    <m:r>
                      <m:rPr>
                        <m:nor/>
                      </m:rPr>
                      <a:rPr lang="en-US"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en-US" sz="2800" dirty="0"/>
                      <m:t>∈ </m:t>
                    </m:r>
                    <m:r>
                      <m:rPr>
                        <m:nor/>
                      </m:rPr>
                      <a:rPr lang="el-GR" dirty="0"/>
                      <m:t>Γ</m:t>
                    </m:r>
                    <m:r>
                      <a:rPr lang="en-US" i="1" dirty="0">
                        <a:latin typeface="Cambria Math"/>
                      </a:rPr>
                      <m:t> </m:t>
                    </m:r>
                    <m:r>
                      <a:rPr lang="en-US" b="0" i="1" dirty="0" smtClean="0">
                        <a:latin typeface="Cambria Math"/>
                      </a:rPr>
                      <m:t>.</m:t>
                    </m:r>
                  </m:oMath>
                </a14:m>
                <a:endParaRPr lang="en-US" b="0" dirty="0" smtClean="0"/>
              </a:p>
              <a:p>
                <a:pPr marL="514350" indent="-514350">
                  <a:buClr>
                    <a:srgbClr val="FF0000"/>
                  </a:buClr>
                  <a:buFont typeface="+mj-lt"/>
                  <a:buAutoNum type="arabicParenR"/>
                </a:pPr>
                <a:r>
                  <a:rPr lang="en-US" dirty="0" smtClean="0"/>
                  <a:t>If (q</a:t>
                </a:r>
                <a:r>
                  <a:rPr lang="en-US" dirty="0"/>
                  <a:t>,</a:t>
                </a:r>
                <a:r>
                  <a:rPr lang="el-GR" dirty="0"/>
                  <a:t/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A</m:t>
                    </m:r>
                    <m:r>
                      <a:rPr lang="en-US" b="0" i="0" baseline="-25000" smtClean="0">
                        <a:latin typeface="Cambria Math"/>
                      </a:rPr>
                      <m:t>1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A</m:t>
                    </m:r>
                    <m:r>
                      <a:rPr lang="en-US" b="0" i="0" baseline="-25000" smtClean="0">
                        <a:latin typeface="Cambria Math"/>
                      </a:rPr>
                      <m:t>2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A</m:t>
                    </m:r>
                    <m:r>
                      <a:rPr lang="en-US" b="0" i="0" baseline="-25000" smtClean="0">
                        <a:latin typeface="Cambria Math"/>
                      </a:rPr>
                      <m:t>3</m:t>
                    </m:r>
                    <m:r>
                      <a:rPr lang="en-US" b="0" i="0" smtClean="0">
                        <a:latin typeface="Cambria Math"/>
                      </a:rPr>
                      <m:t>…….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An</m:t>
                    </m:r>
                  </m:oMath>
                </a14:m>
                <a:r>
                  <a:rPr lang="en-US" dirty="0" smtClean="0"/>
                  <a:t/>
                </a:r>
                <a:r>
                  <a:rPr lang="en-US" dirty="0"/>
                  <a:t>)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dirty="0"/>
                      <m:t>∈</m:t>
                    </m:r>
                    <m:r>
                      <a:rPr lang="en-US" sz="2400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l-GR" dirty="0">
                    <a:solidFill>
                      <a:prstClr val="black"/>
                    </a:solidFill>
                  </a:rPr>
                  <a:t>δ</a:t>
                </a:r>
                <a:r>
                  <a:rPr lang="en-US" dirty="0"/>
                  <a:t>(p, a, Z</a:t>
                </a:r>
                <a:r>
                  <a:rPr lang="en-US" dirty="0" smtClean="0"/>
                  <a:t>) then add </a:t>
                </a:r>
              </a:p>
              <a:p>
                <a:pPr marL="0" indent="0">
                  <a:buNone/>
                </a:pPr>
                <a:r>
                  <a:rPr lang="en-US" dirty="0"/>
                  <a:t/>
                </a:r>
                <a:r>
                  <a:rPr lang="en-US" dirty="0" smtClean="0"/>
                  <a:t>[p, Z, q1] </a:t>
                </a:r>
                <a:r>
                  <a:rPr lang="en-US" dirty="0" smtClean="0">
                    <a:sym typeface="Wingdings" pitchFamily="2" charset="2"/>
                  </a:rPr>
                  <a:t> a[q, A</a:t>
                </a:r>
                <a:r>
                  <a:rPr lang="en-US" baseline="-25000" dirty="0" smtClean="0">
                    <a:sym typeface="Wingdings" pitchFamily="2" charset="2"/>
                  </a:rPr>
                  <a:t>1</a:t>
                </a:r>
                <a:r>
                  <a:rPr lang="en-US" dirty="0" smtClean="0">
                    <a:sym typeface="Wingdings" pitchFamily="2" charset="2"/>
                  </a:rPr>
                  <a:t>, q</a:t>
                </a:r>
                <a:r>
                  <a:rPr lang="en-US" baseline="-25000" dirty="0">
                    <a:sym typeface="Wingdings" pitchFamily="2" charset="2"/>
                  </a:rPr>
                  <a:t>2</a:t>
                </a:r>
                <a:r>
                  <a:rPr lang="en-US" dirty="0" smtClean="0">
                    <a:sym typeface="Wingdings" pitchFamily="2" charset="2"/>
                  </a:rPr>
                  <a:t>][q</a:t>
                </a:r>
                <a:r>
                  <a:rPr lang="en-US" baseline="-25000" dirty="0" smtClean="0">
                    <a:sym typeface="Wingdings" pitchFamily="2" charset="2"/>
                  </a:rPr>
                  <a:t>2</a:t>
                </a:r>
                <a:r>
                  <a:rPr lang="en-US" dirty="0" smtClean="0">
                    <a:sym typeface="Wingdings" pitchFamily="2" charset="2"/>
                  </a:rPr>
                  <a:t>, A</a:t>
                </a:r>
                <a:r>
                  <a:rPr lang="en-US" baseline="-25000" dirty="0" smtClean="0">
                    <a:sym typeface="Wingdings" pitchFamily="2" charset="2"/>
                  </a:rPr>
                  <a:t>2</a:t>
                </a:r>
                <a:r>
                  <a:rPr lang="en-US" dirty="0" smtClean="0">
                    <a:sym typeface="Wingdings" pitchFamily="2" charset="2"/>
                  </a:rPr>
                  <a:t>, q</a:t>
                </a:r>
                <a:r>
                  <a:rPr lang="en-US" baseline="-25000" dirty="0" smtClean="0">
                    <a:sym typeface="Wingdings" pitchFamily="2" charset="2"/>
                  </a:rPr>
                  <a:t>3</a:t>
                </a:r>
                <a:r>
                  <a:rPr lang="en-US" dirty="0" smtClean="0">
                    <a:sym typeface="Wingdings" pitchFamily="2" charset="2"/>
                  </a:rPr>
                  <a:t>]…………….[</a:t>
                </a:r>
                <a:r>
                  <a:rPr lang="en-US" dirty="0" err="1" smtClean="0">
                    <a:sym typeface="Wingdings" pitchFamily="2" charset="2"/>
                  </a:rPr>
                  <a:t>q</a:t>
                </a:r>
                <a:r>
                  <a:rPr lang="en-US" baseline="-25000" dirty="0" err="1" smtClean="0">
                    <a:sym typeface="Wingdings" pitchFamily="2" charset="2"/>
                  </a:rPr>
                  <a:t>n</a:t>
                </a:r>
                <a:r>
                  <a:rPr lang="en-US" dirty="0" smtClean="0">
                    <a:sym typeface="Wingdings" pitchFamily="2" charset="2"/>
                  </a:rPr>
                  <a:t>, A</a:t>
                </a:r>
                <a:r>
                  <a:rPr lang="en-US" baseline="-25000" dirty="0" smtClean="0">
                    <a:sym typeface="Wingdings" pitchFamily="2" charset="2"/>
                  </a:rPr>
                  <a:t>n</a:t>
                </a:r>
                <a:r>
                  <a:rPr lang="en-US" dirty="0" smtClean="0">
                    <a:sym typeface="Wingdings" pitchFamily="2" charset="2"/>
                  </a:rPr>
                  <a:t>, q</a:t>
                </a:r>
                <a:r>
                  <a:rPr lang="en-US" baseline="-25000" dirty="0" smtClean="0">
                    <a:sym typeface="Wingdings" pitchFamily="2" charset="2"/>
                  </a:rPr>
                  <a:t>1</a:t>
                </a:r>
                <a:r>
                  <a:rPr lang="en-US" dirty="0" smtClean="0">
                    <a:sym typeface="Wingdings" pitchFamily="2" charset="2"/>
                  </a:rPr>
                  <a:t>] 	</a:t>
                </a:r>
              </a:p>
              <a:p>
                <a:pPr marL="0" indent="0">
                  <a:buNone/>
                </a:pPr>
                <a:r>
                  <a:rPr lang="en-US" dirty="0" smtClean="0">
                    <a:sym typeface="Wingdings" pitchFamily="2" charset="2"/>
                  </a:rPr>
                  <a:t>into </a:t>
                </a:r>
                <a:r>
                  <a:rPr lang="en-US" dirty="0">
                    <a:sym typeface="Wingdings" pitchFamily="2" charset="2"/>
                  </a:rPr>
                  <a:t>P for </a:t>
                </a:r>
                <a:r>
                  <a:rPr lang="en-US" dirty="0"/>
                  <a:t>every p, </a:t>
                </a:r>
                <a:r>
                  <a:rPr lang="en-US" dirty="0" smtClean="0"/>
                  <a:t>q</a:t>
                </a:r>
                <a:r>
                  <a:rPr lang="en-US" baseline="-25000" dirty="0" smtClean="0"/>
                  <a:t>i</a:t>
                </a:r>
                <a:r>
                  <a:rPr lang="en-US" dirty="0" smtClean="0"/>
                  <a:t/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dirty="0"/>
                      <m:t>∈</m:t>
                    </m:r>
                    <m:r>
                      <a:rPr lang="en-US" sz="2400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Q, a</a:t>
                </a:r>
                <a:r>
                  <a:rPr lang="en-US" sz="2800" dirty="0"/>
                  <a:t/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dirty="0"/>
                      <m:t>∈</m:t>
                    </m:r>
                  </m:oMath>
                </a14:m>
                <a:r>
                  <a:rPr lang="en-US" dirty="0"/>
                  <a:t> (</a:t>
                </a:r>
                <a:r>
                  <a:rPr lang="el-GR" dirty="0"/>
                  <a:t>Σ</a:t>
                </a:r>
                <a:r>
                  <a:rPr lang="en-US" dirty="0"/>
                  <a:t/>
                </a:r>
                <a14:m>
                  <m:oMath xmlns:m="http://schemas.openxmlformats.org/officeDocument/2006/math">
                    <m:nary>
                      <m:naryPr>
                        <m:chr m:val="⋃"/>
                        <m:subHide m:val="on"/>
                        <m:supHide m:val="on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r>
                          <a:rPr lang="en-US" i="1">
                            <a:latin typeface="Cambria Math"/>
                          </a:rPr>
                          <m:t>{ </m:t>
                        </m:r>
                        <m:r>
                          <m:rPr>
                            <m:sty m:val="p"/>
                          </m:rPr>
                          <a:rPr lang="el-GR" i="1">
                            <a:latin typeface="Cambria Math"/>
                          </a:rPr>
                          <m:t>ϵ</m:t>
                        </m:r>
                        <m:r>
                          <a:rPr lang="en-US" i="1">
                            <a:latin typeface="Cambria Math"/>
                          </a:rPr>
                          <m:t>}</m:t>
                        </m:r>
                      </m:e>
                    </m:nary>
                  </m:oMath>
                </a14:m>
                <a:r>
                  <a:rPr lang="en-US" dirty="0"/>
                  <a:t>)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Z</m:t>
                    </m:r>
                    <m:r>
                      <m:rPr>
                        <m:nor/>
                      </m:rPr>
                      <a:rPr lang="en-US" b="0" i="0" smtClean="0">
                        <a:latin typeface="Cambria Math"/>
                      </a:rPr>
                      <m:t>,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/>
                      </a:rPr>
                      <m:t>Ai</m:t>
                    </m:r>
                    <m:r>
                      <m:rPr>
                        <m:nor/>
                      </m:rPr>
                      <a:rPr lang="en-US"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en-US" sz="2800" dirty="0"/>
                      <m:t>∈ </m:t>
                    </m:r>
                    <m:r>
                      <m:rPr>
                        <m:nor/>
                      </m:rPr>
                      <a:rPr lang="el-GR" dirty="0"/>
                      <m:t>Γ</m:t>
                    </m:r>
                    <m:r>
                      <a:rPr lang="en-US" i="1" dirty="0">
                        <a:latin typeface="Cambria Math"/>
                      </a:rPr>
                      <m:t> .</m:t>
                    </m:r>
                  </m:oMath>
                </a14:m>
                <a:r>
                  <a:rPr lang="en-US" dirty="0" smtClean="0"/>
                  <a:t/>
                </a:r>
              </a:p>
              <a:p>
                <a:pPr marL="0" indent="0">
                  <a:buNone/>
                </a:pPr>
                <a:r>
                  <a:rPr lang="en-US" dirty="0" smtClean="0"/>
                  <a:t>	Where  </a:t>
                </a:r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1 ≤ i ≤ n.</a:t>
                </a:r>
                <a:endParaRPr lang="en-US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dirty="0" smtClean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066800"/>
                <a:ext cx="8763000" cy="5638800"/>
              </a:xfrm>
              <a:blipFill rotWithShape="1">
                <a:blip r:embed="rId2"/>
                <a:stretch>
                  <a:fillRect l="-1113" t="-1514" r="-1461" b="-11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="" xmlns:p14="http://schemas.microsoft.com/office/powerpoint/2010/main" val="136629735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=""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229600" cy="5334000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>
                    <a:solidFill>
                      <a:srgbClr val="FF0000"/>
                    </a:solidFill>
                  </a:rPr>
                  <a:t>Ex. </a:t>
                </a:r>
                <a:r>
                  <a:rPr lang="en-US" dirty="0" smtClean="0"/>
                  <a:t>Construct CFG </a:t>
                </a:r>
                <a:r>
                  <a:rPr lang="en-US" dirty="0"/>
                  <a:t>equivalent</a:t>
                </a:r>
                <a:r>
                  <a:rPr lang="en-US" dirty="0" smtClean="0"/>
                  <a:t> to the following PDA:-</a:t>
                </a:r>
              </a:p>
              <a:p>
                <a:pPr marL="0" indent="0">
                  <a:buNone/>
                </a:pPr>
                <a:r>
                  <a:rPr lang="en-US" sz="2400" dirty="0" smtClean="0">
                    <a:solidFill>
                      <a:prstClr val="black"/>
                    </a:solidFill>
                  </a:rPr>
                  <a:t>	M </a:t>
                </a:r>
                <a:r>
                  <a:rPr lang="en-US" sz="2400" dirty="0">
                    <a:solidFill>
                      <a:prstClr val="black"/>
                    </a:solidFill>
                  </a:rPr>
                  <a:t>= ({q</a:t>
                </a:r>
                <a:r>
                  <a:rPr lang="en-US" sz="2400" baseline="-25000" dirty="0">
                    <a:solidFill>
                      <a:prstClr val="black"/>
                    </a:solidFill>
                  </a:rPr>
                  <a:t>0, </a:t>
                </a:r>
                <a:r>
                  <a:rPr lang="en-US" sz="2400" dirty="0">
                    <a:solidFill>
                      <a:prstClr val="black"/>
                    </a:solidFill>
                  </a:rPr>
                  <a:t>q</a:t>
                </a:r>
                <a:r>
                  <a:rPr lang="en-US" sz="2400" baseline="-250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sz="2400" baseline="-25000" dirty="0">
                    <a:solidFill>
                      <a:prstClr val="black"/>
                    </a:solidFill>
                  </a:rPr>
                  <a:t/>
                </a:r>
                <a:r>
                  <a:rPr lang="en-US" sz="2400" dirty="0">
                    <a:solidFill>
                      <a:prstClr val="black"/>
                    </a:solidFill>
                  </a:rPr>
                  <a:t>}, {</a:t>
                </a:r>
                <a:r>
                  <a:rPr lang="en-US" sz="24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a</a:t>
                </a:r>
                <a:r>
                  <a:rPr lang="en-US" sz="2400" dirty="0">
                    <a:solidFill>
                      <a:prstClr val="black"/>
                    </a:solidFill>
                  </a:rPr>
                  <a:t>, </a:t>
                </a:r>
                <a:r>
                  <a:rPr lang="en-US" sz="24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b</a:t>
                </a:r>
                <a:r>
                  <a:rPr lang="en-US" sz="2400" dirty="0">
                    <a:solidFill>
                      <a:prstClr val="black"/>
                    </a:solidFill>
                  </a:rPr>
                  <a:t>}, {A</a:t>
                </a:r>
                <a:r>
                  <a:rPr lang="en-US" sz="2400" dirty="0" smtClean="0">
                    <a:solidFill>
                      <a:prstClr val="black"/>
                    </a:solidFill>
                  </a:rPr>
                  <a:t>, </a:t>
                </a:r>
                <a:r>
                  <a:rPr lang="en-US" sz="2400" dirty="0">
                    <a:solidFill>
                      <a:prstClr val="black"/>
                    </a:solidFill>
                  </a:rPr>
                  <a:t>Z</a:t>
                </a:r>
                <a:r>
                  <a:rPr lang="en-US" sz="2400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sz="2400" dirty="0">
                    <a:solidFill>
                      <a:prstClr val="black"/>
                    </a:solidFill>
                  </a:rPr>
                  <a:t> }, </a:t>
                </a:r>
                <a:r>
                  <a:rPr lang="el-GR" sz="2400" dirty="0">
                    <a:solidFill>
                      <a:prstClr val="black"/>
                    </a:solidFill>
                  </a:rPr>
                  <a:t>δ</a:t>
                </a:r>
                <a:r>
                  <a:rPr lang="en-US" sz="2400" dirty="0">
                    <a:solidFill>
                      <a:prstClr val="black"/>
                    </a:solidFill>
                  </a:rPr>
                  <a:t>, q</a:t>
                </a:r>
                <a:r>
                  <a:rPr lang="en-US" sz="2400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sz="2400" dirty="0">
                    <a:solidFill>
                      <a:prstClr val="black"/>
                    </a:solidFill>
                  </a:rPr>
                  <a:t>,</a:t>
                </a:r>
                <a:r>
                  <a:rPr lang="en-US" sz="2400" baseline="-25000" dirty="0">
                    <a:solidFill>
                      <a:prstClr val="black"/>
                    </a:solidFill>
                  </a:rPr>
                  <a:t/>
                </a:r>
                <a:r>
                  <a:rPr lang="en-US" sz="2400" dirty="0">
                    <a:solidFill>
                      <a:prstClr val="black"/>
                    </a:solidFill>
                  </a:rPr>
                  <a:t>Z</a:t>
                </a:r>
                <a:r>
                  <a:rPr lang="en-US" sz="2400" baseline="-25000" dirty="0">
                    <a:solidFill>
                      <a:prstClr val="black"/>
                    </a:solidFill>
                  </a:rPr>
                  <a:t>0, </a:t>
                </a:r>
                <a:r>
                  <a:rPr lang="el-GR" sz="2400" dirty="0">
                    <a:solidFill>
                      <a:prstClr val="black"/>
                    </a:solidFill>
                  </a:rPr>
                  <a:t>φ</a:t>
                </a:r>
                <a:r>
                  <a:rPr lang="en-US" sz="2400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)</a:t>
                </a:r>
                <a:endParaRPr lang="en-US" sz="2400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dirty="0" smtClean="0"/>
                  <a:t>And </a:t>
                </a:r>
                <a:r>
                  <a:rPr lang="el-GR" dirty="0" smtClean="0">
                    <a:solidFill>
                      <a:prstClr val="black"/>
                    </a:solidFill>
                  </a:rPr>
                  <a:t>δ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 is defined as following:- </a:t>
                </a:r>
              </a:p>
              <a:p>
                <a:pPr marL="0" indent="0">
                  <a:buClr>
                    <a:srgbClr val="0BD0D9"/>
                  </a:buClr>
                  <a:buNone/>
                </a:pPr>
                <a:r>
                  <a:rPr lang="el-GR" sz="2800" dirty="0">
                    <a:solidFill>
                      <a:prstClr val="black"/>
                    </a:solidFill>
                  </a:rPr>
                  <a:t>δ</a:t>
                </a:r>
                <a:r>
                  <a:rPr lang="en-US" sz="2800" dirty="0">
                    <a:solidFill>
                      <a:prstClr val="black"/>
                    </a:solidFill>
                  </a:rPr>
                  <a:t>(q</a:t>
                </a:r>
                <a:r>
                  <a:rPr lang="en-US" sz="2800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sz="2800" dirty="0">
                    <a:solidFill>
                      <a:prstClr val="black"/>
                    </a:solidFill>
                  </a:rPr>
                  <a:t>, </a:t>
                </a:r>
                <a:r>
                  <a:rPr lang="en-US" sz="28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a</a:t>
                </a:r>
                <a:r>
                  <a:rPr lang="en-US" sz="2800" dirty="0">
                    <a:solidFill>
                      <a:prstClr val="black"/>
                    </a:solidFill>
                  </a:rPr>
                  <a:t>, Z</a:t>
                </a:r>
                <a:r>
                  <a:rPr lang="en-US" sz="2800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sz="2800" dirty="0">
                    <a:solidFill>
                      <a:prstClr val="black"/>
                    </a:solidFill>
                  </a:rPr>
                  <a:t>) = {(q</a:t>
                </a:r>
                <a:r>
                  <a:rPr lang="en-US" sz="2800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sz="2800" dirty="0">
                    <a:solidFill>
                      <a:prstClr val="black"/>
                    </a:solidFill>
                  </a:rPr>
                  <a:t>, AZ</a:t>
                </a:r>
                <a:r>
                  <a:rPr lang="en-US" sz="2800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sz="2800" dirty="0">
                    <a:solidFill>
                      <a:prstClr val="black"/>
                    </a:solidFill>
                  </a:rPr>
                  <a:t> )}	</a:t>
                </a:r>
                <a:r>
                  <a:rPr lang="el-GR" sz="2800" dirty="0" smtClean="0">
                    <a:solidFill>
                      <a:prstClr val="black"/>
                    </a:solidFill>
                  </a:rPr>
                  <a:t>δ</a:t>
                </a:r>
                <a:r>
                  <a:rPr lang="en-US" sz="2800" dirty="0">
                    <a:solidFill>
                      <a:prstClr val="black"/>
                    </a:solidFill>
                  </a:rPr>
                  <a:t>(q</a:t>
                </a:r>
                <a:r>
                  <a:rPr lang="en-US" sz="2800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sz="2800" dirty="0">
                    <a:solidFill>
                      <a:prstClr val="black"/>
                    </a:solidFill>
                  </a:rPr>
                  <a:t>, </a:t>
                </a:r>
                <a:r>
                  <a:rPr lang="en-US" sz="28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a</a:t>
                </a:r>
                <a:r>
                  <a:rPr lang="en-US" sz="2800" dirty="0">
                    <a:solidFill>
                      <a:prstClr val="black"/>
                    </a:solidFill>
                  </a:rPr>
                  <a:t>, A) = {(q</a:t>
                </a:r>
                <a:r>
                  <a:rPr lang="en-US" sz="2800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sz="2800" dirty="0">
                    <a:solidFill>
                      <a:prstClr val="black"/>
                    </a:solidFill>
                  </a:rPr>
                  <a:t>, AA )} </a:t>
                </a:r>
                <a:endParaRPr lang="en-US" sz="2800" dirty="0" smtClean="0">
                  <a:solidFill>
                    <a:prstClr val="black"/>
                  </a:solidFill>
                </a:endParaRPr>
              </a:p>
              <a:p>
                <a:pPr marL="0" indent="0">
                  <a:buClr>
                    <a:srgbClr val="0BD0D9"/>
                  </a:buClr>
                  <a:buNone/>
                </a:pPr>
                <a:r>
                  <a:rPr lang="el-GR" sz="2800" dirty="0" smtClean="0">
                    <a:solidFill>
                      <a:prstClr val="black"/>
                    </a:solidFill>
                  </a:rPr>
                  <a:t>δ</a:t>
                </a:r>
                <a:r>
                  <a:rPr lang="en-US" sz="2800" dirty="0">
                    <a:solidFill>
                      <a:prstClr val="black"/>
                    </a:solidFill>
                  </a:rPr>
                  <a:t>(q</a:t>
                </a:r>
                <a:r>
                  <a:rPr lang="en-US" sz="2800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sz="2800" dirty="0">
                    <a:solidFill>
                      <a:prstClr val="black"/>
                    </a:solidFill>
                  </a:rPr>
                  <a:t>, </a:t>
                </a:r>
                <a:r>
                  <a:rPr lang="en-US" sz="28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b</a:t>
                </a:r>
                <a:r>
                  <a:rPr lang="en-US" sz="2800" dirty="0">
                    <a:solidFill>
                      <a:prstClr val="black"/>
                    </a:solidFill>
                  </a:rPr>
                  <a:t>, </a:t>
                </a:r>
                <a:r>
                  <a:rPr lang="en-US" sz="2800" dirty="0" smtClean="0">
                    <a:solidFill>
                      <a:prstClr val="black"/>
                    </a:solidFill>
                  </a:rPr>
                  <a:t>A) </a:t>
                </a:r>
                <a:r>
                  <a:rPr lang="en-US" sz="2800" dirty="0">
                    <a:solidFill>
                      <a:prstClr val="black"/>
                    </a:solidFill>
                  </a:rPr>
                  <a:t>= {(q</a:t>
                </a:r>
                <a:r>
                  <a:rPr lang="en-US" sz="2800" baseline="-250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sz="2800" dirty="0">
                    <a:solidFill>
                      <a:prstClr val="black"/>
                    </a:solidFill>
                  </a:rPr>
                  <a:t>, A</a:t>
                </a:r>
                <a:r>
                  <a:rPr lang="en-US" sz="2800" dirty="0" smtClean="0">
                    <a:solidFill>
                      <a:prstClr val="black"/>
                    </a:solidFill>
                  </a:rPr>
                  <a:t/>
                </a:r>
                <a:r>
                  <a:rPr lang="en-US" sz="2800" dirty="0">
                    <a:solidFill>
                      <a:prstClr val="black"/>
                    </a:solidFill>
                  </a:rPr>
                  <a:t>)}</a:t>
                </a:r>
                <a:r>
                  <a:rPr lang="el-GR" sz="2800" dirty="0">
                    <a:solidFill>
                      <a:prstClr val="black"/>
                    </a:solidFill>
                  </a:rPr>
                  <a:t/>
                </a:r>
                <a:r>
                  <a:rPr lang="en-US" sz="2800" dirty="0" smtClean="0">
                    <a:solidFill>
                      <a:prstClr val="black"/>
                    </a:solidFill>
                  </a:rPr>
                  <a:t/>
                </a:r>
                <a:r>
                  <a:rPr lang="el-GR" sz="2800" dirty="0" smtClean="0">
                    <a:solidFill>
                      <a:prstClr val="black"/>
                    </a:solidFill>
                  </a:rPr>
                  <a:t>δ</a:t>
                </a:r>
                <a:r>
                  <a:rPr lang="en-US" sz="2800" dirty="0" smtClean="0">
                    <a:solidFill>
                      <a:prstClr val="black"/>
                    </a:solidFill>
                  </a:rPr>
                  <a:t>(q</a:t>
                </a:r>
                <a:r>
                  <a:rPr lang="en-US" sz="2800" baseline="-25000" dirty="0" smtClean="0">
                    <a:solidFill>
                      <a:prstClr val="black"/>
                    </a:solidFill>
                  </a:rPr>
                  <a:t>1</a:t>
                </a:r>
                <a:r>
                  <a:rPr lang="en-US" sz="2800" dirty="0" smtClean="0">
                    <a:solidFill>
                      <a:prstClr val="black"/>
                    </a:solidFill>
                  </a:rPr>
                  <a:t>, </a:t>
                </a:r>
                <a:r>
                  <a:rPr lang="en-US" sz="28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b</a:t>
                </a:r>
                <a:r>
                  <a:rPr lang="en-US" sz="2800" dirty="0">
                    <a:solidFill>
                      <a:prstClr val="black"/>
                    </a:solidFill>
                  </a:rPr>
                  <a:t>, A) = {(q</a:t>
                </a:r>
                <a:r>
                  <a:rPr lang="en-US" sz="2800" baseline="-250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sz="2800" dirty="0">
                    <a:solidFill>
                      <a:prstClr val="black"/>
                    </a:solidFill>
                  </a:rPr>
                  <a:t>, A )}</a:t>
                </a:r>
                <a:r>
                  <a:rPr lang="el-GR" sz="2800" dirty="0">
                    <a:solidFill>
                      <a:prstClr val="black"/>
                    </a:solidFill>
                  </a:rPr>
                  <a:t/>
                </a:r>
                <a:endParaRPr lang="en-US" sz="2800" dirty="0">
                  <a:solidFill>
                    <a:prstClr val="black"/>
                  </a:solidFill>
                </a:endParaRPr>
              </a:p>
              <a:p>
                <a:pPr marL="0" indent="0">
                  <a:buClr>
                    <a:srgbClr val="0BD0D9"/>
                  </a:buClr>
                  <a:buNone/>
                </a:pPr>
                <a:r>
                  <a:rPr lang="el-GR" sz="2800" dirty="0">
                    <a:solidFill>
                      <a:prstClr val="black"/>
                    </a:solidFill>
                  </a:rPr>
                  <a:t>δ</a:t>
                </a:r>
                <a:r>
                  <a:rPr lang="en-US" sz="2800" dirty="0" smtClean="0">
                    <a:solidFill>
                      <a:prstClr val="black"/>
                    </a:solidFill>
                  </a:rPr>
                  <a:t>(q</a:t>
                </a:r>
                <a:r>
                  <a:rPr lang="en-US" sz="2800" baseline="-25000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sz="2800" dirty="0" smtClean="0">
                    <a:solidFill>
                      <a:prstClr val="black"/>
                    </a:solidFill>
                  </a:rPr>
                  <a:t>, </a:t>
                </a:r>
                <a:r>
                  <a:rPr lang="en-US" sz="28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a</a:t>
                </a:r>
                <a:r>
                  <a:rPr lang="en-US" sz="2800" dirty="0">
                    <a:solidFill>
                      <a:prstClr val="black"/>
                    </a:solidFill>
                  </a:rPr>
                  <a:t>, A</a:t>
                </a:r>
                <a:r>
                  <a:rPr lang="en-US" sz="2800" dirty="0" smtClean="0">
                    <a:solidFill>
                      <a:prstClr val="black"/>
                    </a:solidFill>
                  </a:rPr>
                  <a:t>) </a:t>
                </a:r>
                <a:r>
                  <a:rPr lang="en-US" sz="2800" dirty="0">
                    <a:solidFill>
                      <a:prstClr val="black"/>
                    </a:solidFill>
                  </a:rPr>
                  <a:t>= {(</a:t>
                </a:r>
                <a:r>
                  <a:rPr lang="en-US" sz="2800" dirty="0" smtClean="0">
                    <a:solidFill>
                      <a:prstClr val="black"/>
                    </a:solidFill>
                  </a:rPr>
                  <a:t>q</a:t>
                </a:r>
                <a:r>
                  <a:rPr lang="en-US" sz="2800" baseline="-25000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sz="2800" dirty="0" smtClean="0">
                    <a:solidFill>
                      <a:prstClr val="black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800" i="1">
                        <a:solidFill>
                          <a:prstClr val="black"/>
                        </a:solidFill>
                        <a:latin typeface="Cambria Math"/>
                      </a:rPr>
                      <m:t>ϵ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</a:rPr>
                  <a:t> )}</a:t>
                </a:r>
                <a:r>
                  <a:rPr lang="el-GR" sz="2800" dirty="0">
                    <a:solidFill>
                      <a:prstClr val="black"/>
                    </a:solidFill>
                  </a:rPr>
                  <a:t/>
                </a:r>
                <a:r>
                  <a:rPr lang="en-US" sz="2800" dirty="0">
                    <a:solidFill>
                      <a:prstClr val="black"/>
                    </a:solidFill>
                  </a:rPr>
                  <a:t/>
                </a:r>
                <a:r>
                  <a:rPr lang="el-GR" sz="2800" dirty="0" smtClean="0">
                    <a:solidFill>
                      <a:prstClr val="black"/>
                    </a:solidFill>
                  </a:rPr>
                  <a:t>δ</a:t>
                </a:r>
                <a:r>
                  <a:rPr lang="en-US" sz="2800" dirty="0" smtClean="0">
                    <a:solidFill>
                      <a:prstClr val="black"/>
                    </a:solidFill>
                  </a:rPr>
                  <a:t>(q</a:t>
                </a:r>
                <a:r>
                  <a:rPr lang="en-US" sz="2800" baseline="-25000" dirty="0">
                    <a:solidFill>
                      <a:prstClr val="black"/>
                    </a:solidFill>
                  </a:rPr>
                  <a:t>1</a:t>
                </a:r>
                <a:r>
                  <a:rPr lang="en-US" sz="2800" dirty="0" smtClean="0">
                    <a:solidFill>
                      <a:prstClr val="black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800" i="1">
                        <a:solidFill>
                          <a:prstClr val="black"/>
                        </a:solidFill>
                        <a:latin typeface="Cambria Math"/>
                      </a:rPr>
                      <m:t>ϵ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</a:rPr>
                  <a:t>, Z</a:t>
                </a:r>
                <a:r>
                  <a:rPr lang="en-US" sz="2800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sz="2800" dirty="0">
                    <a:solidFill>
                      <a:prstClr val="black"/>
                    </a:solidFill>
                  </a:rPr>
                  <a:t>) = {(q</a:t>
                </a:r>
                <a:r>
                  <a:rPr lang="en-US" sz="2800" baseline="-250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sz="2800" dirty="0">
                    <a:solidFill>
                      <a:prstClr val="black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800" i="1">
                        <a:solidFill>
                          <a:prstClr val="black"/>
                        </a:solidFill>
                        <a:latin typeface="Cambria Math"/>
                      </a:rPr>
                      <m:t>ϵ</m:t>
                    </m:r>
                  </m:oMath>
                </a14:m>
                <a:r>
                  <a:rPr lang="en-US" sz="2800" dirty="0" smtClean="0">
                    <a:solidFill>
                      <a:prstClr val="black"/>
                    </a:solidFill>
                  </a:rPr>
                  <a:t/>
                </a:r>
                <a:r>
                  <a:rPr lang="en-US" sz="2800" dirty="0">
                    <a:solidFill>
                      <a:prstClr val="black"/>
                    </a:solidFill>
                  </a:rPr>
                  <a:t>)}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>
                    <a:solidFill>
                      <a:srgbClr val="FF0000"/>
                    </a:solidFill>
                  </a:rPr>
                  <a:t>Solution: </a:t>
                </a:r>
              </a:p>
              <a:p>
                <a:pPr marL="0" indent="0">
                  <a:buNone/>
                </a:pPr>
                <a:r>
                  <a:rPr lang="en-US" dirty="0" smtClean="0"/>
                  <a:t>The equivalent CFG is constructed as </a:t>
                </a:r>
              </a:p>
              <a:p>
                <a:pPr marL="0" indent="0">
                  <a:buNone/>
                </a:pPr>
                <a:r>
                  <a:rPr lang="en-US" dirty="0"/>
                  <a:t/>
                </a:r>
                <a:r>
                  <a:rPr lang="en-US" dirty="0" smtClean="0"/>
                  <a:t>G = (</a:t>
                </a:r>
                <a:r>
                  <a:rPr lang="en-US" dirty="0"/>
                  <a:t>V, </a:t>
                </a:r>
                <a:r>
                  <a:rPr lang="el-GR" dirty="0"/>
                  <a:t>Σ</a:t>
                </a:r>
                <a:r>
                  <a:rPr lang="en-US" dirty="0"/>
                  <a:t>, S, P), Where</a:t>
                </a:r>
              </a:p>
              <a:p>
                <a:pPr marL="0" indent="0">
                  <a:buNone/>
                </a:pPr>
                <a:r>
                  <a:rPr lang="en-US" dirty="0" smtClean="0"/>
                  <a:t>V = { S,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q</m:t>
                        </m:r>
                        <m:r>
                          <a:rPr lang="en-US" baseline="-25000">
                            <a:latin typeface="Cambria Math"/>
                          </a:rPr>
                          <m:t>0</m:t>
                        </m:r>
                        <m:r>
                          <a:rPr lang="en-US">
                            <a:latin typeface="Cambria Math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Z</m:t>
                        </m:r>
                        <m:r>
                          <a:rPr lang="en-US" baseline="-25000">
                            <a:latin typeface="Cambria Math"/>
                          </a:rPr>
                          <m:t>0</m:t>
                        </m:r>
                        <m:r>
                          <a:rPr lang="en-US">
                            <a:latin typeface="Cambria Math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q</m:t>
                        </m:r>
                        <m:r>
                          <a:rPr lang="en-US" baseline="-25000">
                            <a:latin typeface="Cambria Math"/>
                          </a:rPr>
                          <m:t>0</m:t>
                        </m:r>
                      </m:e>
                    </m:d>
                  </m:oMath>
                </a14:m>
                <a:r>
                  <a:rPr lang="en-US" dirty="0"/>
                  <a:t/>
                </a:r>
                <a:r>
                  <a:rPr lang="en-US" dirty="0" smtClean="0"/>
                  <a:t>,</a:t>
                </a:r>
                <a:r>
                  <a:rPr lang="en-US" dirty="0"/>
                  <a:t/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q</m:t>
                        </m:r>
                        <m:r>
                          <a:rPr lang="en-US" baseline="-25000">
                            <a:latin typeface="Cambria Math"/>
                          </a:rPr>
                          <m:t>0</m:t>
                        </m:r>
                        <m:r>
                          <a:rPr lang="en-US">
                            <a:latin typeface="Cambria Math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Z</m:t>
                        </m:r>
                        <m:r>
                          <a:rPr lang="en-US" baseline="-25000">
                            <a:latin typeface="Cambria Math"/>
                          </a:rPr>
                          <m:t>0</m:t>
                        </m:r>
                        <m:r>
                          <a:rPr lang="en-US">
                            <a:latin typeface="Cambria Math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q</m:t>
                        </m:r>
                        <m:r>
                          <a:rPr lang="en-US" b="0" i="0" baseline="-25000" smtClean="0">
                            <a:latin typeface="Cambria Math"/>
                          </a:rPr>
                          <m:t>1</m:t>
                        </m:r>
                      </m:e>
                    </m:d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q</m:t>
                        </m:r>
                        <m:r>
                          <a:rPr lang="en-US" baseline="-25000">
                            <a:latin typeface="Cambria Math"/>
                          </a:rPr>
                          <m:t>0</m:t>
                        </m:r>
                        <m:r>
                          <a:rPr lang="en-US">
                            <a:latin typeface="Cambria Math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A</m:t>
                        </m:r>
                        <m:r>
                          <a:rPr lang="en-US">
                            <a:latin typeface="Cambria Math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q</m:t>
                        </m:r>
                        <m:r>
                          <a:rPr lang="en-US" baseline="-25000">
                            <a:latin typeface="Cambria Math"/>
                          </a:rPr>
                          <m:t>0</m:t>
                        </m:r>
                      </m:e>
                    </m:d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q</m:t>
                        </m:r>
                        <m:r>
                          <a:rPr lang="en-US" baseline="-25000">
                            <a:latin typeface="Cambria Math"/>
                          </a:rPr>
                          <m:t>0</m:t>
                        </m:r>
                        <m:r>
                          <a:rPr lang="en-US">
                            <a:latin typeface="Cambria Math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A</m:t>
                        </m:r>
                        <m:r>
                          <a:rPr lang="en-US">
                            <a:latin typeface="Cambria Math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q</m:t>
                        </m:r>
                        <m:r>
                          <a:rPr lang="en-US" baseline="-25000">
                            <a:latin typeface="Cambria Math"/>
                          </a:rPr>
                          <m:t>1</m:t>
                        </m:r>
                      </m:e>
                    </m:d>
                  </m:oMath>
                </a14:m>
                <a:r>
                  <a:rPr lang="en-US" dirty="0" smtClean="0"/>
                  <a:t>,    	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q</m:t>
                        </m:r>
                        <m:r>
                          <a:rPr lang="en-US" b="0" i="0" baseline="-25000" smtClean="0">
                            <a:latin typeface="Cambria Math"/>
                          </a:rPr>
                          <m:t>1</m:t>
                        </m:r>
                        <m:r>
                          <a:rPr lang="en-US">
                            <a:latin typeface="Cambria Math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Z</m:t>
                        </m:r>
                        <m:r>
                          <a:rPr lang="en-US" baseline="-25000">
                            <a:latin typeface="Cambria Math"/>
                          </a:rPr>
                          <m:t>0</m:t>
                        </m:r>
                        <m:r>
                          <a:rPr lang="en-US">
                            <a:latin typeface="Cambria Math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q</m:t>
                        </m:r>
                        <m:r>
                          <a:rPr lang="en-US" baseline="-25000">
                            <a:latin typeface="Cambria Math"/>
                          </a:rPr>
                          <m:t>0</m:t>
                        </m:r>
                      </m:e>
                    </m:d>
                  </m:oMath>
                </a14:m>
                <a:r>
                  <a:rPr lang="en-US" dirty="0"/>
                  <a:t> ,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q</m:t>
                        </m:r>
                        <m:r>
                          <a:rPr lang="en-US" b="0" i="0" baseline="-25000" smtClean="0">
                            <a:latin typeface="Cambria Math"/>
                          </a:rPr>
                          <m:t>1</m:t>
                        </m:r>
                        <m:r>
                          <a:rPr lang="en-US">
                            <a:latin typeface="Cambria Math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Z</m:t>
                        </m:r>
                        <m:r>
                          <a:rPr lang="en-US" baseline="-25000">
                            <a:latin typeface="Cambria Math"/>
                          </a:rPr>
                          <m:t>0</m:t>
                        </m:r>
                        <m:r>
                          <a:rPr lang="en-US">
                            <a:latin typeface="Cambria Math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q</m:t>
                        </m:r>
                        <m:r>
                          <a:rPr lang="en-US" baseline="-25000">
                            <a:latin typeface="Cambria Math"/>
                          </a:rPr>
                          <m:t>1</m:t>
                        </m:r>
                      </m:e>
                    </m:d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q</m:t>
                        </m:r>
                        <m:r>
                          <a:rPr lang="en-US" b="0" i="0" baseline="-25000" smtClean="0">
                            <a:latin typeface="Cambria Math"/>
                          </a:rPr>
                          <m:t>1</m:t>
                        </m:r>
                        <m:r>
                          <a:rPr lang="en-US">
                            <a:latin typeface="Cambria Math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A</m:t>
                        </m:r>
                        <m:r>
                          <a:rPr lang="en-US">
                            <a:latin typeface="Cambria Math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q</m:t>
                        </m:r>
                        <m:r>
                          <a:rPr lang="en-US" baseline="-25000">
                            <a:latin typeface="Cambria Math"/>
                          </a:rPr>
                          <m:t>0</m:t>
                        </m:r>
                      </m:e>
                    </m:d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q</m:t>
                        </m:r>
                        <m:r>
                          <a:rPr lang="en-US" b="0" i="0" baseline="-25000" smtClean="0">
                            <a:latin typeface="Cambria Math"/>
                          </a:rPr>
                          <m:t>1</m:t>
                        </m:r>
                        <m:r>
                          <a:rPr lang="en-US">
                            <a:latin typeface="Cambria Math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A</m:t>
                        </m:r>
                        <m:r>
                          <a:rPr lang="en-US">
                            <a:latin typeface="Cambria Math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q</m:t>
                        </m:r>
                        <m:r>
                          <a:rPr lang="en-US" baseline="-25000">
                            <a:latin typeface="Cambria Math"/>
                          </a:rPr>
                          <m:t>1</m:t>
                        </m:r>
                      </m:e>
                    </m:d>
                  </m:oMath>
                </a14:m>
                <a:r>
                  <a:rPr lang="en-US" dirty="0" smtClean="0"/>
                  <a:t> }</a:t>
                </a:r>
              </a:p>
              <a:p>
                <a:pPr marL="0" indent="0">
                  <a:buNone/>
                </a:pPr>
                <a:r>
                  <a:rPr lang="el-GR" dirty="0" smtClean="0"/>
                  <a:t>Σ</a:t>
                </a:r>
                <a:r>
                  <a:rPr lang="en-US" dirty="0" smtClean="0"/>
                  <a:t> = {a, b}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229600" cy="5334000"/>
              </a:xfrm>
              <a:blipFill rotWithShape="1">
                <a:blip r:embed="rId2"/>
                <a:stretch>
                  <a:fillRect l="-1259" t="-1600" b="-9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="" xmlns:p14="http://schemas.microsoft.com/office/powerpoint/2010/main" val="12265166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=""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458200" cy="5029200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And P is determined as following:-</a:t>
                </a:r>
              </a:p>
              <a:p>
                <a:pPr marL="0" indent="0">
                  <a:buNone/>
                </a:pPr>
                <a:r>
                  <a:rPr lang="en-US" dirty="0" smtClean="0">
                    <a:solidFill>
                      <a:srgbClr val="FF0000"/>
                    </a:solidFill>
                  </a:rPr>
                  <a:t>Type-1:	</a:t>
                </a:r>
                <a:r>
                  <a:rPr lang="en-US" dirty="0" smtClean="0"/>
                  <a:t/>
                </a:r>
                <a:r>
                  <a:rPr lang="en-US" dirty="0" smtClean="0">
                    <a:solidFill>
                      <a:srgbClr val="FF0000"/>
                    </a:solidFill>
                  </a:rPr>
                  <a:t>S</a:t>
                </a:r>
                <a:r>
                  <a:rPr lang="en-US" dirty="0">
                    <a:solidFill>
                      <a:srgbClr val="FF0000"/>
                    </a:solidFill>
                    <a:sym typeface="Wingdings" pitchFamily="2" charset="2"/>
                  </a:rPr>
                  <a:t></a:t>
                </a:r>
                <a:r>
                  <a:rPr lang="en-US" dirty="0">
                    <a:solidFill>
                      <a:srgbClr val="FF0000"/>
                    </a:solidFill>
                  </a:rPr>
                  <a:t/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FF0000"/>
                            </a:solidFill>
                            <a:latin typeface="Cambria Math"/>
                          </a:rPr>
                          <m:t>q</m:t>
                        </m:r>
                        <m:r>
                          <a:rPr lang="en-US" baseline="-25000">
                            <a:solidFill>
                              <a:srgbClr val="FF0000"/>
                            </a:solidFill>
                            <a:latin typeface="Cambria Math"/>
                          </a:rPr>
                          <m:t>0</m:t>
                        </m:r>
                        <m:r>
                          <a:rPr lang="en-US">
                            <a:solidFill>
                              <a:srgbClr val="FF0000"/>
                            </a:solidFill>
                            <a:latin typeface="Cambria Math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FF0000"/>
                            </a:solidFill>
                            <a:latin typeface="Cambria Math"/>
                          </a:rPr>
                          <m:t>Z</m:t>
                        </m:r>
                        <m:r>
                          <a:rPr lang="en-US" baseline="-25000">
                            <a:solidFill>
                              <a:srgbClr val="FF0000"/>
                            </a:solidFill>
                            <a:latin typeface="Cambria Math"/>
                          </a:rPr>
                          <m:t>0</m:t>
                        </m:r>
                        <m:r>
                          <a:rPr lang="en-US">
                            <a:solidFill>
                              <a:srgbClr val="FF0000"/>
                            </a:solidFill>
                            <a:latin typeface="Cambria Math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FF0000"/>
                            </a:solidFill>
                            <a:latin typeface="Cambria Math"/>
                          </a:rPr>
                          <m:t>q</m:t>
                        </m:r>
                        <m:r>
                          <a:rPr lang="en-US" baseline="-25000">
                            <a:solidFill>
                              <a:srgbClr val="FF0000"/>
                            </a:solidFill>
                            <a:latin typeface="Cambria Math"/>
                          </a:rPr>
                          <m:t>0</m:t>
                        </m:r>
                      </m:e>
                    </m:d>
                  </m:oMath>
                </a14:m>
                <a:r>
                  <a:rPr lang="en-US" dirty="0" smtClean="0">
                    <a:solidFill>
                      <a:srgbClr val="FF0000"/>
                    </a:solidFill>
                  </a:rPr>
                  <a:t>/</a:t>
                </a:r>
                <a:r>
                  <a:rPr lang="en-US" dirty="0">
                    <a:solidFill>
                      <a:srgbClr val="FF0000"/>
                    </a:solidFill>
                  </a:rPr>
                  <a:t/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FF0000"/>
                            </a:solidFill>
                            <a:latin typeface="Cambria Math"/>
                          </a:rPr>
                          <m:t>q</m:t>
                        </m:r>
                        <m:r>
                          <a:rPr lang="en-US" baseline="-25000">
                            <a:solidFill>
                              <a:srgbClr val="FF0000"/>
                            </a:solidFill>
                            <a:latin typeface="Cambria Math"/>
                          </a:rPr>
                          <m:t>0</m:t>
                        </m:r>
                        <m:r>
                          <a:rPr lang="en-US">
                            <a:solidFill>
                              <a:srgbClr val="FF0000"/>
                            </a:solidFill>
                            <a:latin typeface="Cambria Math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FF0000"/>
                            </a:solidFill>
                            <a:latin typeface="Cambria Math"/>
                          </a:rPr>
                          <m:t>Z</m:t>
                        </m:r>
                        <m:r>
                          <a:rPr lang="en-US" baseline="-25000">
                            <a:solidFill>
                              <a:srgbClr val="FF0000"/>
                            </a:solidFill>
                            <a:latin typeface="Cambria Math"/>
                          </a:rPr>
                          <m:t>0</m:t>
                        </m:r>
                        <m:r>
                          <a:rPr lang="en-US">
                            <a:solidFill>
                              <a:srgbClr val="FF0000"/>
                            </a:solidFill>
                            <a:latin typeface="Cambria Math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FF0000"/>
                            </a:solidFill>
                            <a:latin typeface="Cambria Math"/>
                          </a:rPr>
                          <m:t>q</m:t>
                        </m:r>
                        <m:r>
                          <a:rPr lang="en-US" b="0" i="1" baseline="-2500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1</m:t>
                        </m:r>
                      </m:e>
                    </m:d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>
                    <a:solidFill>
                      <a:srgbClr val="FF0000"/>
                    </a:solidFill>
                  </a:rPr>
                  <a:t>Type-2: </a:t>
                </a:r>
                <a:r>
                  <a:rPr lang="en-US" dirty="0" smtClean="0"/>
                  <a:t>	In this type, we consider only the transition rules  which pop the symbols. 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Consider  rule,  </a:t>
                </a:r>
                <a:r>
                  <a:rPr lang="el-GR" sz="2400" dirty="0" smtClean="0">
                    <a:solidFill>
                      <a:prstClr val="black"/>
                    </a:solidFill>
                  </a:rPr>
                  <a:t>δ</a:t>
                </a:r>
                <a:r>
                  <a:rPr lang="en-US" sz="2400" dirty="0">
                    <a:solidFill>
                      <a:prstClr val="black"/>
                    </a:solidFill>
                  </a:rPr>
                  <a:t>(q</a:t>
                </a:r>
                <a:r>
                  <a:rPr lang="en-US" sz="2400" baseline="-250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sz="2400" dirty="0">
                    <a:solidFill>
                      <a:prstClr val="black"/>
                    </a:solidFill>
                  </a:rPr>
                  <a:t>, </a:t>
                </a:r>
                <a:r>
                  <a:rPr lang="en-US" sz="24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a</a:t>
                </a:r>
                <a:r>
                  <a:rPr lang="en-US" sz="2400" dirty="0">
                    <a:solidFill>
                      <a:prstClr val="black"/>
                    </a:solidFill>
                  </a:rPr>
                  <a:t>, A) = {(q</a:t>
                </a:r>
                <a:r>
                  <a:rPr lang="en-US" sz="2400" baseline="-250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sz="2400" dirty="0">
                    <a:solidFill>
                      <a:prstClr val="black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>
                        <a:solidFill>
                          <a:prstClr val="black"/>
                        </a:solidFill>
                        <a:latin typeface="Cambria Math"/>
                      </a:rPr>
                      <m:t>ϵ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</a:rPr>
                  <a:t> )}</a:t>
                </a:r>
                <a:r>
                  <a:rPr lang="el-GR" sz="2400" dirty="0">
                    <a:solidFill>
                      <a:prstClr val="black"/>
                    </a:solidFill>
                  </a:rPr>
                  <a:t/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The production rule for it will be </a:t>
                </a:r>
              </a:p>
              <a:p>
                <a:pPr marL="0" indent="0">
                  <a:buNone/>
                </a:pPr>
                <a:r>
                  <a:rPr lang="en-US" dirty="0"/>
                  <a:t/>
                </a:r>
                <a:r>
                  <a:rPr lang="en-US" dirty="0" smtClean="0"/>
                  <a:t/>
                </a:r>
                <a:r>
                  <a:rPr lang="en-US" dirty="0" smtClean="0">
                    <a:solidFill>
                      <a:srgbClr val="FF0000"/>
                    </a:solidFill>
                  </a:rPr>
                  <a:t>[q</a:t>
                </a:r>
                <a:r>
                  <a:rPr lang="en-US" baseline="-25000" dirty="0" smtClean="0">
                    <a:solidFill>
                      <a:srgbClr val="FF0000"/>
                    </a:solidFill>
                  </a:rPr>
                  <a:t>1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, A, q</a:t>
                </a:r>
                <a:r>
                  <a:rPr lang="en-US" baseline="-25000" dirty="0" smtClean="0">
                    <a:solidFill>
                      <a:srgbClr val="FF0000"/>
                    </a:solidFill>
                  </a:rPr>
                  <a:t>1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] </a:t>
                </a:r>
                <a:r>
                  <a:rPr lang="en-US" dirty="0">
                    <a:solidFill>
                      <a:srgbClr val="FF0000"/>
                    </a:solidFill>
                    <a:sym typeface="Wingdings" pitchFamily="2" charset="2"/>
                  </a:rPr>
                  <a:t> a </a:t>
                </a:r>
                <a:endParaRPr lang="en-US" dirty="0" smtClean="0">
                  <a:solidFill>
                    <a:srgbClr val="FF0000"/>
                  </a:solidFill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dirty="0" smtClean="0">
                  <a:solidFill>
                    <a:srgbClr val="FF0000"/>
                  </a:solidFill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dirty="0" smtClean="0">
                    <a:sym typeface="Wingdings" pitchFamily="2" charset="2"/>
                  </a:rPr>
                  <a:t>Similarly, for </a:t>
                </a:r>
                <a:r>
                  <a:rPr lang="el-GR" sz="2400" dirty="0">
                    <a:solidFill>
                      <a:prstClr val="black"/>
                    </a:solidFill>
                  </a:rPr>
                  <a:t>δ</a:t>
                </a:r>
                <a:r>
                  <a:rPr lang="en-US" sz="2400" dirty="0">
                    <a:solidFill>
                      <a:prstClr val="black"/>
                    </a:solidFill>
                  </a:rPr>
                  <a:t>(q</a:t>
                </a:r>
                <a:r>
                  <a:rPr lang="en-US" sz="2400" baseline="-25000" dirty="0">
                    <a:solidFill>
                      <a:prstClr val="black"/>
                    </a:solidFill>
                  </a:rPr>
                  <a:t>1</a:t>
                </a:r>
                <a:r>
                  <a:rPr lang="en-US" sz="2400" dirty="0">
                    <a:solidFill>
                      <a:prstClr val="black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>
                        <a:solidFill>
                          <a:prstClr val="black"/>
                        </a:solidFill>
                        <a:latin typeface="Cambria Math"/>
                      </a:rPr>
                      <m:t>ϵ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</a:rPr>
                  <a:t>, Z</a:t>
                </a:r>
                <a:r>
                  <a:rPr lang="en-US" sz="2400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sz="2400" dirty="0">
                    <a:solidFill>
                      <a:prstClr val="black"/>
                    </a:solidFill>
                  </a:rPr>
                  <a:t>) = {(q</a:t>
                </a:r>
                <a:r>
                  <a:rPr lang="en-US" sz="2400" baseline="-250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sz="2400" dirty="0">
                    <a:solidFill>
                      <a:prstClr val="black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>
                        <a:solidFill>
                          <a:prstClr val="black"/>
                        </a:solidFill>
                        <a:latin typeface="Cambria Math"/>
                      </a:rPr>
                      <m:t>ϵ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</a:rPr>
                  <a:t> )}</a:t>
                </a:r>
              </a:p>
              <a:p>
                <a:pPr marL="0" indent="0">
                  <a:buNone/>
                </a:pPr>
                <a:r>
                  <a:rPr lang="en-US" dirty="0"/>
                  <a:t>The production </a:t>
                </a:r>
                <a:r>
                  <a:rPr lang="en-US" dirty="0" smtClean="0"/>
                  <a:t/>
                </a:r>
                <a:r>
                  <a:rPr lang="en-US" dirty="0"/>
                  <a:t>will be </a:t>
                </a:r>
              </a:p>
              <a:p>
                <a:pPr marL="0" indent="0">
                  <a:buNone/>
                </a:pPr>
                <a:r>
                  <a:rPr lang="en-US" dirty="0" smtClean="0"/>
                  <a:t/>
                </a:r>
                <a:r>
                  <a:rPr lang="en-US" dirty="0" smtClean="0">
                    <a:solidFill>
                      <a:srgbClr val="FF0000"/>
                    </a:solidFill>
                  </a:rPr>
                  <a:t>[q</a:t>
                </a:r>
                <a:r>
                  <a:rPr lang="en-US" baseline="-25000" dirty="0">
                    <a:solidFill>
                      <a:srgbClr val="FF0000"/>
                    </a:solidFill>
                  </a:rPr>
                  <a:t>1</a:t>
                </a:r>
                <a:r>
                  <a:rPr lang="en-US" dirty="0">
                    <a:solidFill>
                      <a:srgbClr val="FF0000"/>
                    </a:solidFill>
                  </a:rPr>
                  <a:t>, </a:t>
                </a:r>
                <a:r>
                  <a:rPr lang="en-US" sz="2800" dirty="0">
                    <a:solidFill>
                      <a:srgbClr val="FF0000"/>
                    </a:solidFill>
                  </a:rPr>
                  <a:t>Z</a:t>
                </a:r>
                <a:r>
                  <a:rPr lang="en-US" sz="2800" baseline="-25000" dirty="0">
                    <a:solidFill>
                      <a:srgbClr val="FF0000"/>
                    </a:solidFill>
                  </a:rPr>
                  <a:t>0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, </a:t>
                </a:r>
                <a:r>
                  <a:rPr lang="en-US" dirty="0">
                    <a:solidFill>
                      <a:srgbClr val="FF0000"/>
                    </a:solidFill>
                  </a:rPr>
                  <a:t>q</a:t>
                </a:r>
                <a:r>
                  <a:rPr lang="en-US" baseline="-25000" dirty="0">
                    <a:solidFill>
                      <a:srgbClr val="FF0000"/>
                    </a:solidFill>
                  </a:rPr>
                  <a:t>1</a:t>
                </a:r>
                <a:r>
                  <a:rPr lang="en-US" dirty="0">
                    <a:solidFill>
                      <a:srgbClr val="FF0000"/>
                    </a:solidFill>
                  </a:rPr>
                  <a:t>] </a:t>
                </a:r>
                <a:r>
                  <a:rPr lang="en-US" dirty="0">
                    <a:solidFill>
                      <a:srgbClr val="FF0000"/>
                    </a:solidFill>
                    <a:sym typeface="Wingdings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800" i="1">
                        <a:solidFill>
                          <a:srgbClr val="FF0000"/>
                        </a:solidFill>
                        <a:latin typeface="Cambria Math"/>
                      </a:rPr>
                      <m:t>ϵ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  <a:sym typeface="Wingdings" pitchFamily="2" charset="2"/>
                  </a:rPr>
                  <a:t/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458200" cy="5029200"/>
              </a:xfrm>
              <a:blipFill rotWithShape="1">
                <a:blip r:embed="rId2"/>
                <a:stretch>
                  <a:fillRect l="-1081" t="-2303" r="-1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="" xmlns:p14="http://schemas.microsoft.com/office/powerpoint/2010/main" val="329146831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24000"/>
            <a:ext cx="8610600" cy="51054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Type-3: </a:t>
            </a:r>
            <a:r>
              <a:rPr lang="en-US" dirty="0"/>
              <a:t>In this type, we consider only the transition rules  which </a:t>
            </a:r>
            <a:r>
              <a:rPr lang="en-US" dirty="0" smtClean="0"/>
              <a:t>push </a:t>
            </a:r>
            <a:r>
              <a:rPr lang="en-US" dirty="0"/>
              <a:t>the </a:t>
            </a:r>
            <a:r>
              <a:rPr lang="en-US" dirty="0" smtClean="0"/>
              <a:t>symbols or no push and no pop operation. </a:t>
            </a:r>
            <a:endParaRPr lang="en-US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dirty="0" smtClean="0"/>
              <a:t>Consider  </a:t>
            </a:r>
            <a:r>
              <a:rPr lang="en-US" dirty="0"/>
              <a:t>rule, </a:t>
            </a:r>
            <a:r>
              <a:rPr lang="en-US" dirty="0" smtClean="0"/>
              <a:t>  </a:t>
            </a:r>
            <a:r>
              <a:rPr lang="el-GR" dirty="0" smtClean="0">
                <a:solidFill>
                  <a:prstClr val="black"/>
                </a:solidFill>
              </a:rPr>
              <a:t>δ</a:t>
            </a:r>
            <a:r>
              <a:rPr lang="en-US" dirty="0">
                <a:solidFill>
                  <a:prstClr val="black"/>
                </a:solidFill>
              </a:rPr>
              <a:t>(q</a:t>
            </a:r>
            <a:r>
              <a:rPr lang="en-US" baseline="-25000" dirty="0">
                <a:solidFill>
                  <a:prstClr val="black"/>
                </a:solidFill>
              </a:rPr>
              <a:t>0</a:t>
            </a:r>
            <a:r>
              <a:rPr lang="en-US" dirty="0">
                <a:solidFill>
                  <a:prstClr val="black"/>
                </a:solidFill>
              </a:rPr>
              <a:t>, </a:t>
            </a:r>
            <a:r>
              <a:rPr lang="en-US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dirty="0">
                <a:solidFill>
                  <a:prstClr val="black"/>
                </a:solidFill>
              </a:rPr>
              <a:t>, </a:t>
            </a:r>
            <a:r>
              <a:rPr lang="en-US" dirty="0" smtClean="0">
                <a:solidFill>
                  <a:prstClr val="black"/>
                </a:solidFill>
              </a:rPr>
              <a:t>Z</a:t>
            </a:r>
            <a:r>
              <a:rPr lang="en-US" baseline="-25000" dirty="0" smtClean="0">
                <a:solidFill>
                  <a:prstClr val="black"/>
                </a:solidFill>
              </a:rPr>
              <a:t>0</a:t>
            </a:r>
            <a:r>
              <a:rPr lang="en-US" dirty="0">
                <a:solidFill>
                  <a:prstClr val="black"/>
                </a:solidFill>
              </a:rPr>
              <a:t>) = {(q</a:t>
            </a:r>
            <a:r>
              <a:rPr lang="en-US" baseline="-25000" dirty="0">
                <a:solidFill>
                  <a:prstClr val="black"/>
                </a:solidFill>
              </a:rPr>
              <a:t>0</a:t>
            </a:r>
            <a:r>
              <a:rPr lang="en-US" dirty="0">
                <a:solidFill>
                  <a:prstClr val="black"/>
                </a:solidFill>
              </a:rPr>
              <a:t>, AZ</a:t>
            </a:r>
            <a:r>
              <a:rPr lang="en-US" baseline="-25000" dirty="0">
                <a:solidFill>
                  <a:prstClr val="black"/>
                </a:solidFill>
              </a:rPr>
              <a:t>0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smtClean="0">
                <a:solidFill>
                  <a:prstClr val="black"/>
                </a:solidFill>
              </a:rPr>
              <a:t>)}</a:t>
            </a:r>
          </a:p>
          <a:p>
            <a:pPr marL="0" indent="0">
              <a:buNone/>
            </a:pPr>
            <a:r>
              <a:rPr lang="en-US" dirty="0"/>
              <a:t>The production rule for it will be 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>
                <a:solidFill>
                  <a:srgbClr val="FF0000"/>
                </a:solidFill>
              </a:rPr>
              <a:t> [</a:t>
            </a:r>
            <a:r>
              <a:rPr lang="en-US" dirty="0" smtClean="0">
                <a:solidFill>
                  <a:srgbClr val="FF0000"/>
                </a:solidFill>
              </a:rPr>
              <a:t>q</a:t>
            </a:r>
            <a:r>
              <a:rPr lang="en-US" baseline="-25000" dirty="0" smtClean="0">
                <a:solidFill>
                  <a:srgbClr val="FF0000"/>
                </a:solidFill>
              </a:rPr>
              <a:t>0</a:t>
            </a:r>
            <a:r>
              <a:rPr lang="en-US" dirty="0" smtClean="0">
                <a:solidFill>
                  <a:srgbClr val="FF0000"/>
                </a:solidFill>
              </a:rPr>
              <a:t>, </a:t>
            </a:r>
            <a:r>
              <a:rPr lang="en-US" dirty="0">
                <a:solidFill>
                  <a:srgbClr val="FF0000"/>
                </a:solidFill>
              </a:rPr>
              <a:t>Z</a:t>
            </a:r>
            <a:r>
              <a:rPr lang="en-US" baseline="-25000" dirty="0">
                <a:solidFill>
                  <a:srgbClr val="FF0000"/>
                </a:solidFill>
              </a:rPr>
              <a:t>0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smtClean="0">
                <a:solidFill>
                  <a:srgbClr val="FF0000"/>
                </a:solidFill>
              </a:rPr>
              <a:t>q</a:t>
            </a:r>
            <a:r>
              <a:rPr lang="en-US" baseline="-25000" dirty="0" smtClean="0">
                <a:solidFill>
                  <a:srgbClr val="FF0000"/>
                </a:solidFill>
              </a:rPr>
              <a:t>0</a:t>
            </a:r>
            <a:r>
              <a:rPr lang="en-US" dirty="0" smtClean="0">
                <a:solidFill>
                  <a:srgbClr val="FF0000"/>
                </a:solidFill>
              </a:rPr>
              <a:t>] </a:t>
            </a: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 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a </a:t>
            </a:r>
            <a:r>
              <a:rPr lang="en-US" dirty="0">
                <a:solidFill>
                  <a:srgbClr val="FF0000"/>
                </a:solidFill>
              </a:rPr>
              <a:t>[q</a:t>
            </a:r>
            <a:r>
              <a:rPr lang="en-US" baseline="-25000" dirty="0">
                <a:solidFill>
                  <a:srgbClr val="FF0000"/>
                </a:solidFill>
              </a:rPr>
              <a:t>0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smtClean="0">
                <a:solidFill>
                  <a:srgbClr val="FF0000"/>
                </a:solidFill>
              </a:rPr>
              <a:t>A, </a:t>
            </a:r>
            <a:r>
              <a:rPr lang="en-US" dirty="0">
                <a:solidFill>
                  <a:srgbClr val="FF0000"/>
                </a:solidFill>
              </a:rPr>
              <a:t>q</a:t>
            </a:r>
            <a:r>
              <a:rPr lang="en-US" baseline="-25000" dirty="0">
                <a:solidFill>
                  <a:srgbClr val="FF0000"/>
                </a:solidFill>
              </a:rPr>
              <a:t>0</a:t>
            </a:r>
            <a:r>
              <a:rPr lang="en-US" dirty="0">
                <a:solidFill>
                  <a:srgbClr val="FF0000"/>
                </a:solidFill>
              </a:rPr>
              <a:t>] [q</a:t>
            </a:r>
            <a:r>
              <a:rPr lang="en-US" baseline="-25000" dirty="0">
                <a:solidFill>
                  <a:srgbClr val="FF0000"/>
                </a:solidFill>
              </a:rPr>
              <a:t>0</a:t>
            </a:r>
            <a:r>
              <a:rPr lang="en-US" dirty="0">
                <a:solidFill>
                  <a:srgbClr val="FF0000"/>
                </a:solidFill>
              </a:rPr>
              <a:t>, Z</a:t>
            </a:r>
            <a:r>
              <a:rPr lang="en-US" baseline="-25000" dirty="0">
                <a:solidFill>
                  <a:srgbClr val="FF0000"/>
                </a:solidFill>
              </a:rPr>
              <a:t>0</a:t>
            </a:r>
            <a:r>
              <a:rPr lang="en-US" dirty="0">
                <a:solidFill>
                  <a:srgbClr val="FF0000"/>
                </a:solidFill>
              </a:rPr>
              <a:t>, q</a:t>
            </a:r>
            <a:r>
              <a:rPr lang="en-US" baseline="-25000" dirty="0">
                <a:solidFill>
                  <a:srgbClr val="FF0000"/>
                </a:solidFill>
              </a:rPr>
              <a:t>0</a:t>
            </a:r>
            <a:r>
              <a:rPr lang="en-US" dirty="0">
                <a:solidFill>
                  <a:srgbClr val="FF0000"/>
                </a:solidFill>
              </a:rPr>
              <a:t>] </a:t>
            </a: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	 [</a:t>
            </a:r>
            <a:r>
              <a:rPr lang="en-US" dirty="0">
                <a:solidFill>
                  <a:srgbClr val="FF0000"/>
                </a:solidFill>
              </a:rPr>
              <a:t>q</a:t>
            </a:r>
            <a:r>
              <a:rPr lang="en-US" baseline="-25000" dirty="0">
                <a:solidFill>
                  <a:srgbClr val="FF0000"/>
                </a:solidFill>
              </a:rPr>
              <a:t>0</a:t>
            </a:r>
            <a:r>
              <a:rPr lang="en-US" dirty="0">
                <a:solidFill>
                  <a:srgbClr val="FF0000"/>
                </a:solidFill>
              </a:rPr>
              <a:t>, Z</a:t>
            </a:r>
            <a:r>
              <a:rPr lang="en-US" baseline="-25000" dirty="0">
                <a:solidFill>
                  <a:srgbClr val="FF0000"/>
                </a:solidFill>
              </a:rPr>
              <a:t>0</a:t>
            </a:r>
            <a:r>
              <a:rPr lang="en-US" dirty="0">
                <a:solidFill>
                  <a:srgbClr val="FF0000"/>
                </a:solidFill>
              </a:rPr>
              <a:t>, q</a:t>
            </a:r>
            <a:r>
              <a:rPr lang="en-US" baseline="-25000" dirty="0">
                <a:solidFill>
                  <a:srgbClr val="FF0000"/>
                </a:solidFill>
              </a:rPr>
              <a:t>0</a:t>
            </a:r>
            <a:r>
              <a:rPr lang="en-US" dirty="0">
                <a:solidFill>
                  <a:srgbClr val="FF0000"/>
                </a:solidFill>
              </a:rPr>
              <a:t>] </a:t>
            </a: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 a </a:t>
            </a:r>
            <a:r>
              <a:rPr lang="en-US" dirty="0">
                <a:solidFill>
                  <a:srgbClr val="FF0000"/>
                </a:solidFill>
              </a:rPr>
              <a:t>[q</a:t>
            </a:r>
            <a:r>
              <a:rPr lang="en-US" baseline="-25000" dirty="0">
                <a:solidFill>
                  <a:srgbClr val="FF0000"/>
                </a:solidFill>
              </a:rPr>
              <a:t>0</a:t>
            </a:r>
            <a:r>
              <a:rPr lang="en-US" dirty="0">
                <a:solidFill>
                  <a:srgbClr val="FF0000"/>
                </a:solidFill>
              </a:rPr>
              <a:t>, A, </a:t>
            </a:r>
            <a:r>
              <a:rPr lang="en-US" dirty="0" smtClean="0">
                <a:solidFill>
                  <a:srgbClr val="FF0000"/>
                </a:solidFill>
              </a:rPr>
              <a:t>q</a:t>
            </a:r>
            <a:r>
              <a:rPr lang="en-US" baseline="-25000" dirty="0" smtClean="0">
                <a:solidFill>
                  <a:srgbClr val="FF0000"/>
                </a:solidFill>
              </a:rPr>
              <a:t>1</a:t>
            </a:r>
            <a:r>
              <a:rPr lang="en-US" dirty="0" smtClean="0">
                <a:solidFill>
                  <a:srgbClr val="FF0000"/>
                </a:solidFill>
              </a:rPr>
              <a:t>] </a:t>
            </a:r>
            <a:r>
              <a:rPr lang="en-US" dirty="0">
                <a:solidFill>
                  <a:srgbClr val="FF0000"/>
                </a:solidFill>
              </a:rPr>
              <a:t>[</a:t>
            </a:r>
            <a:r>
              <a:rPr lang="en-US" dirty="0" smtClean="0">
                <a:solidFill>
                  <a:srgbClr val="FF0000"/>
                </a:solidFill>
              </a:rPr>
              <a:t>q</a:t>
            </a:r>
            <a:r>
              <a:rPr lang="en-US" baseline="-25000" dirty="0" smtClean="0">
                <a:solidFill>
                  <a:srgbClr val="FF0000"/>
                </a:solidFill>
              </a:rPr>
              <a:t>1</a:t>
            </a:r>
            <a:r>
              <a:rPr lang="en-US" dirty="0" smtClean="0">
                <a:solidFill>
                  <a:srgbClr val="FF0000"/>
                </a:solidFill>
              </a:rPr>
              <a:t>, </a:t>
            </a:r>
            <a:r>
              <a:rPr lang="en-US" dirty="0">
                <a:solidFill>
                  <a:srgbClr val="FF0000"/>
                </a:solidFill>
              </a:rPr>
              <a:t>Z</a:t>
            </a:r>
            <a:r>
              <a:rPr lang="en-US" baseline="-25000" dirty="0">
                <a:solidFill>
                  <a:srgbClr val="FF0000"/>
                </a:solidFill>
              </a:rPr>
              <a:t>0</a:t>
            </a:r>
            <a:r>
              <a:rPr lang="en-US" dirty="0">
                <a:solidFill>
                  <a:srgbClr val="FF0000"/>
                </a:solidFill>
              </a:rPr>
              <a:t>, q</a:t>
            </a:r>
            <a:r>
              <a:rPr lang="en-US" baseline="-25000" dirty="0">
                <a:solidFill>
                  <a:srgbClr val="FF0000"/>
                </a:solidFill>
              </a:rPr>
              <a:t>0</a:t>
            </a:r>
            <a:r>
              <a:rPr lang="en-US" dirty="0">
                <a:solidFill>
                  <a:srgbClr val="FF0000"/>
                </a:solidFill>
              </a:rPr>
              <a:t>]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	 [</a:t>
            </a:r>
            <a:r>
              <a:rPr lang="en-US" dirty="0">
                <a:solidFill>
                  <a:srgbClr val="FF0000"/>
                </a:solidFill>
              </a:rPr>
              <a:t>q</a:t>
            </a:r>
            <a:r>
              <a:rPr lang="en-US" baseline="-25000" dirty="0">
                <a:solidFill>
                  <a:srgbClr val="FF0000"/>
                </a:solidFill>
              </a:rPr>
              <a:t>0</a:t>
            </a:r>
            <a:r>
              <a:rPr lang="en-US" dirty="0">
                <a:solidFill>
                  <a:srgbClr val="FF0000"/>
                </a:solidFill>
              </a:rPr>
              <a:t>, Z</a:t>
            </a:r>
            <a:r>
              <a:rPr lang="en-US" baseline="-25000" dirty="0">
                <a:solidFill>
                  <a:srgbClr val="FF0000"/>
                </a:solidFill>
              </a:rPr>
              <a:t>0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smtClean="0">
                <a:solidFill>
                  <a:srgbClr val="FF0000"/>
                </a:solidFill>
              </a:rPr>
              <a:t>q</a:t>
            </a:r>
            <a:r>
              <a:rPr lang="en-US" baseline="-25000" dirty="0" smtClean="0">
                <a:solidFill>
                  <a:srgbClr val="FF0000"/>
                </a:solidFill>
              </a:rPr>
              <a:t>1</a:t>
            </a:r>
            <a:r>
              <a:rPr lang="en-US" dirty="0" smtClean="0">
                <a:solidFill>
                  <a:srgbClr val="FF0000"/>
                </a:solidFill>
              </a:rPr>
              <a:t>] </a:t>
            </a: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 a </a:t>
            </a:r>
            <a:r>
              <a:rPr lang="en-US" dirty="0">
                <a:solidFill>
                  <a:srgbClr val="FF0000"/>
                </a:solidFill>
              </a:rPr>
              <a:t>[q</a:t>
            </a:r>
            <a:r>
              <a:rPr lang="en-US" baseline="-25000" dirty="0">
                <a:solidFill>
                  <a:srgbClr val="FF0000"/>
                </a:solidFill>
              </a:rPr>
              <a:t>0</a:t>
            </a:r>
            <a:r>
              <a:rPr lang="en-US" dirty="0">
                <a:solidFill>
                  <a:srgbClr val="FF0000"/>
                </a:solidFill>
              </a:rPr>
              <a:t>, A, q</a:t>
            </a:r>
            <a:r>
              <a:rPr lang="en-US" baseline="-25000" dirty="0">
                <a:solidFill>
                  <a:srgbClr val="FF0000"/>
                </a:solidFill>
              </a:rPr>
              <a:t>0</a:t>
            </a:r>
            <a:r>
              <a:rPr lang="en-US" dirty="0">
                <a:solidFill>
                  <a:srgbClr val="FF0000"/>
                </a:solidFill>
              </a:rPr>
              <a:t>] [q</a:t>
            </a:r>
            <a:r>
              <a:rPr lang="en-US" baseline="-25000" dirty="0">
                <a:solidFill>
                  <a:srgbClr val="FF0000"/>
                </a:solidFill>
              </a:rPr>
              <a:t>0</a:t>
            </a:r>
            <a:r>
              <a:rPr lang="en-US" dirty="0">
                <a:solidFill>
                  <a:srgbClr val="FF0000"/>
                </a:solidFill>
              </a:rPr>
              <a:t>, Z</a:t>
            </a:r>
            <a:r>
              <a:rPr lang="en-US" baseline="-25000" dirty="0">
                <a:solidFill>
                  <a:srgbClr val="FF0000"/>
                </a:solidFill>
              </a:rPr>
              <a:t>0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smtClean="0">
                <a:solidFill>
                  <a:srgbClr val="FF0000"/>
                </a:solidFill>
              </a:rPr>
              <a:t>q</a:t>
            </a:r>
            <a:r>
              <a:rPr lang="en-US" baseline="-25000" dirty="0" smtClean="0">
                <a:solidFill>
                  <a:srgbClr val="FF0000"/>
                </a:solidFill>
              </a:rPr>
              <a:t>1</a:t>
            </a:r>
            <a:r>
              <a:rPr lang="en-US" dirty="0" smtClean="0">
                <a:solidFill>
                  <a:srgbClr val="FF0000"/>
                </a:solidFill>
              </a:rPr>
              <a:t>] 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	 [</a:t>
            </a:r>
            <a:r>
              <a:rPr lang="en-US" dirty="0">
                <a:solidFill>
                  <a:srgbClr val="FF0000"/>
                </a:solidFill>
              </a:rPr>
              <a:t>q</a:t>
            </a:r>
            <a:r>
              <a:rPr lang="en-US" baseline="-25000" dirty="0">
                <a:solidFill>
                  <a:srgbClr val="FF0000"/>
                </a:solidFill>
              </a:rPr>
              <a:t>0</a:t>
            </a:r>
            <a:r>
              <a:rPr lang="en-US" dirty="0">
                <a:solidFill>
                  <a:srgbClr val="FF0000"/>
                </a:solidFill>
              </a:rPr>
              <a:t>, Z</a:t>
            </a:r>
            <a:r>
              <a:rPr lang="en-US" baseline="-25000" dirty="0">
                <a:solidFill>
                  <a:srgbClr val="FF0000"/>
                </a:solidFill>
              </a:rPr>
              <a:t>0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smtClean="0">
                <a:solidFill>
                  <a:srgbClr val="FF0000"/>
                </a:solidFill>
              </a:rPr>
              <a:t>q</a:t>
            </a:r>
            <a:r>
              <a:rPr lang="en-US" baseline="-25000" dirty="0" smtClean="0">
                <a:solidFill>
                  <a:srgbClr val="FF0000"/>
                </a:solidFill>
              </a:rPr>
              <a:t>1</a:t>
            </a:r>
            <a:r>
              <a:rPr lang="en-US" dirty="0" smtClean="0">
                <a:solidFill>
                  <a:srgbClr val="FF0000"/>
                </a:solidFill>
              </a:rPr>
              <a:t>] </a:t>
            </a: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 a </a:t>
            </a:r>
            <a:r>
              <a:rPr lang="en-US" dirty="0">
                <a:solidFill>
                  <a:srgbClr val="FF0000"/>
                </a:solidFill>
              </a:rPr>
              <a:t>[q</a:t>
            </a:r>
            <a:r>
              <a:rPr lang="en-US" baseline="-25000" dirty="0">
                <a:solidFill>
                  <a:srgbClr val="FF0000"/>
                </a:solidFill>
              </a:rPr>
              <a:t>0</a:t>
            </a:r>
            <a:r>
              <a:rPr lang="en-US" dirty="0">
                <a:solidFill>
                  <a:srgbClr val="FF0000"/>
                </a:solidFill>
              </a:rPr>
              <a:t>, A, </a:t>
            </a:r>
            <a:r>
              <a:rPr lang="en-US" dirty="0" smtClean="0">
                <a:solidFill>
                  <a:srgbClr val="FF0000"/>
                </a:solidFill>
              </a:rPr>
              <a:t>q</a:t>
            </a:r>
            <a:r>
              <a:rPr lang="en-US" baseline="-25000" dirty="0" smtClean="0">
                <a:solidFill>
                  <a:srgbClr val="FF0000"/>
                </a:solidFill>
              </a:rPr>
              <a:t>1</a:t>
            </a:r>
            <a:r>
              <a:rPr lang="en-US" dirty="0" smtClean="0">
                <a:solidFill>
                  <a:srgbClr val="FF0000"/>
                </a:solidFill>
              </a:rPr>
              <a:t>] </a:t>
            </a:r>
            <a:r>
              <a:rPr lang="en-US" dirty="0">
                <a:solidFill>
                  <a:srgbClr val="FF0000"/>
                </a:solidFill>
              </a:rPr>
              <a:t>[</a:t>
            </a:r>
            <a:r>
              <a:rPr lang="en-US" dirty="0" smtClean="0">
                <a:solidFill>
                  <a:srgbClr val="FF0000"/>
                </a:solidFill>
              </a:rPr>
              <a:t>q</a:t>
            </a:r>
            <a:r>
              <a:rPr lang="en-US" baseline="-25000" dirty="0" smtClean="0">
                <a:solidFill>
                  <a:srgbClr val="FF0000"/>
                </a:solidFill>
              </a:rPr>
              <a:t>1</a:t>
            </a:r>
            <a:r>
              <a:rPr lang="en-US" dirty="0" smtClean="0">
                <a:solidFill>
                  <a:srgbClr val="FF0000"/>
                </a:solidFill>
              </a:rPr>
              <a:t>, </a:t>
            </a:r>
            <a:r>
              <a:rPr lang="en-US" dirty="0">
                <a:solidFill>
                  <a:srgbClr val="FF0000"/>
                </a:solidFill>
              </a:rPr>
              <a:t>Z</a:t>
            </a:r>
            <a:r>
              <a:rPr lang="en-US" baseline="-25000" dirty="0">
                <a:solidFill>
                  <a:srgbClr val="FF0000"/>
                </a:solidFill>
              </a:rPr>
              <a:t>0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smtClean="0">
                <a:solidFill>
                  <a:srgbClr val="FF0000"/>
                </a:solidFill>
              </a:rPr>
              <a:t>q</a:t>
            </a:r>
            <a:r>
              <a:rPr lang="en-US" baseline="-25000" dirty="0" smtClean="0">
                <a:solidFill>
                  <a:srgbClr val="FF0000"/>
                </a:solidFill>
              </a:rPr>
              <a:t>1</a:t>
            </a:r>
            <a:r>
              <a:rPr lang="en-US" dirty="0" smtClean="0">
                <a:solidFill>
                  <a:srgbClr val="FF0000"/>
                </a:solidFill>
              </a:rPr>
              <a:t>]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Consider  rule, </a:t>
            </a:r>
            <a:r>
              <a:rPr lang="el-GR" dirty="0">
                <a:solidFill>
                  <a:prstClr val="black"/>
                </a:solidFill>
              </a:rPr>
              <a:t>δ</a:t>
            </a:r>
            <a:r>
              <a:rPr lang="en-US" dirty="0">
                <a:solidFill>
                  <a:prstClr val="black"/>
                </a:solidFill>
              </a:rPr>
              <a:t>(q</a:t>
            </a:r>
            <a:r>
              <a:rPr lang="en-US" baseline="-25000" dirty="0">
                <a:solidFill>
                  <a:prstClr val="black"/>
                </a:solidFill>
              </a:rPr>
              <a:t>0</a:t>
            </a:r>
            <a:r>
              <a:rPr lang="en-US" dirty="0">
                <a:solidFill>
                  <a:prstClr val="black"/>
                </a:solidFill>
              </a:rPr>
              <a:t>, </a:t>
            </a:r>
            <a:r>
              <a:rPr lang="en-US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dirty="0">
                <a:solidFill>
                  <a:prstClr val="black"/>
                </a:solidFill>
              </a:rPr>
              <a:t>, A) = {(q</a:t>
            </a:r>
            <a:r>
              <a:rPr lang="en-US" baseline="-25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>
                <a:solidFill>
                  <a:prstClr val="black"/>
                </a:solidFill>
              </a:rPr>
              <a:t>, A )} </a:t>
            </a:r>
            <a:endParaRPr lang="en-US" dirty="0" smtClean="0">
              <a:solidFill>
                <a:prstClr val="black"/>
              </a:solidFill>
            </a:endParaRPr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production rule for it will be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FF0000"/>
                </a:solidFill>
              </a:rPr>
              <a:t> [q</a:t>
            </a:r>
            <a:r>
              <a:rPr lang="en-US" baseline="-25000" dirty="0">
                <a:solidFill>
                  <a:srgbClr val="FF0000"/>
                </a:solidFill>
              </a:rPr>
              <a:t>0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smtClean="0">
                <a:solidFill>
                  <a:srgbClr val="FF0000"/>
                </a:solidFill>
              </a:rPr>
              <a:t>A, </a:t>
            </a:r>
            <a:r>
              <a:rPr lang="en-US" dirty="0">
                <a:solidFill>
                  <a:srgbClr val="FF0000"/>
                </a:solidFill>
              </a:rPr>
              <a:t>q</a:t>
            </a:r>
            <a:r>
              <a:rPr lang="en-US" baseline="-25000" dirty="0">
                <a:solidFill>
                  <a:srgbClr val="FF0000"/>
                </a:solidFill>
              </a:rPr>
              <a:t>0</a:t>
            </a:r>
            <a:r>
              <a:rPr lang="en-US" dirty="0">
                <a:solidFill>
                  <a:srgbClr val="FF0000"/>
                </a:solidFill>
              </a:rPr>
              <a:t>] </a:t>
            </a: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 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b </a:t>
            </a:r>
            <a:r>
              <a:rPr lang="en-US" dirty="0">
                <a:solidFill>
                  <a:srgbClr val="FF0000"/>
                </a:solidFill>
              </a:rPr>
              <a:t>[</a:t>
            </a:r>
            <a:r>
              <a:rPr lang="en-US" dirty="0" smtClean="0">
                <a:solidFill>
                  <a:srgbClr val="FF0000"/>
                </a:solidFill>
              </a:rPr>
              <a:t>q</a:t>
            </a:r>
            <a:r>
              <a:rPr lang="en-US" baseline="-25000" dirty="0" smtClean="0">
                <a:solidFill>
                  <a:srgbClr val="FF0000"/>
                </a:solidFill>
              </a:rPr>
              <a:t>1</a:t>
            </a:r>
            <a:r>
              <a:rPr lang="en-US" dirty="0" smtClean="0">
                <a:solidFill>
                  <a:srgbClr val="FF0000"/>
                </a:solidFill>
              </a:rPr>
              <a:t>, </a:t>
            </a:r>
            <a:r>
              <a:rPr lang="en-US" dirty="0">
                <a:solidFill>
                  <a:srgbClr val="FF0000"/>
                </a:solidFill>
              </a:rPr>
              <a:t>A, q</a:t>
            </a:r>
            <a:r>
              <a:rPr lang="en-US" baseline="-25000" dirty="0">
                <a:solidFill>
                  <a:srgbClr val="FF0000"/>
                </a:solidFill>
              </a:rPr>
              <a:t>0</a:t>
            </a:r>
            <a:r>
              <a:rPr lang="en-US" dirty="0" smtClean="0">
                <a:solidFill>
                  <a:srgbClr val="FF0000"/>
                </a:solidFill>
              </a:rPr>
              <a:t>]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	 [q</a:t>
            </a:r>
            <a:r>
              <a:rPr lang="en-US" baseline="-25000" dirty="0">
                <a:solidFill>
                  <a:srgbClr val="FF0000"/>
                </a:solidFill>
              </a:rPr>
              <a:t>0</a:t>
            </a:r>
            <a:r>
              <a:rPr lang="en-US" dirty="0">
                <a:solidFill>
                  <a:srgbClr val="FF0000"/>
                </a:solidFill>
              </a:rPr>
              <a:t>, A, </a:t>
            </a:r>
            <a:r>
              <a:rPr lang="en-US" dirty="0" smtClean="0">
                <a:solidFill>
                  <a:srgbClr val="FF0000"/>
                </a:solidFill>
              </a:rPr>
              <a:t>q</a:t>
            </a:r>
            <a:r>
              <a:rPr lang="en-US" baseline="-25000" dirty="0" smtClean="0">
                <a:solidFill>
                  <a:srgbClr val="FF0000"/>
                </a:solidFill>
              </a:rPr>
              <a:t>1</a:t>
            </a:r>
            <a:r>
              <a:rPr lang="en-US" dirty="0" smtClean="0">
                <a:solidFill>
                  <a:srgbClr val="FF0000"/>
                </a:solidFill>
              </a:rPr>
              <a:t>] </a:t>
            </a: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 b </a:t>
            </a:r>
            <a:r>
              <a:rPr lang="en-US" dirty="0">
                <a:solidFill>
                  <a:srgbClr val="FF0000"/>
                </a:solidFill>
              </a:rPr>
              <a:t>[q</a:t>
            </a:r>
            <a:r>
              <a:rPr lang="en-US" baseline="-25000" dirty="0">
                <a:solidFill>
                  <a:srgbClr val="FF0000"/>
                </a:solidFill>
              </a:rPr>
              <a:t>1</a:t>
            </a:r>
            <a:r>
              <a:rPr lang="en-US" dirty="0">
                <a:solidFill>
                  <a:srgbClr val="FF0000"/>
                </a:solidFill>
              </a:rPr>
              <a:t>, A, </a:t>
            </a:r>
            <a:r>
              <a:rPr lang="en-US" dirty="0" smtClean="0">
                <a:solidFill>
                  <a:srgbClr val="FF0000"/>
                </a:solidFill>
              </a:rPr>
              <a:t>q</a:t>
            </a:r>
            <a:r>
              <a:rPr lang="en-US" baseline="-25000" dirty="0" smtClean="0">
                <a:solidFill>
                  <a:srgbClr val="FF0000"/>
                </a:solidFill>
              </a:rPr>
              <a:t>1</a:t>
            </a:r>
            <a:r>
              <a:rPr lang="en-US" dirty="0" smtClean="0">
                <a:solidFill>
                  <a:srgbClr val="FF0000"/>
                </a:solidFill>
              </a:rPr>
              <a:t>]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41665983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638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/>
              <a:t>Consider  rule, </a:t>
            </a:r>
            <a:r>
              <a:rPr lang="el-GR" sz="2800" dirty="0">
                <a:solidFill>
                  <a:prstClr val="black"/>
                </a:solidFill>
              </a:rPr>
              <a:t>δ</a:t>
            </a:r>
            <a:r>
              <a:rPr lang="en-US" sz="2800" dirty="0">
                <a:solidFill>
                  <a:prstClr val="black"/>
                </a:solidFill>
              </a:rPr>
              <a:t>(q</a:t>
            </a:r>
            <a:r>
              <a:rPr lang="en-US" sz="2800" baseline="-25000" dirty="0">
                <a:solidFill>
                  <a:prstClr val="black"/>
                </a:solidFill>
              </a:rPr>
              <a:t>0</a:t>
            </a:r>
            <a:r>
              <a:rPr lang="en-US" sz="2800" dirty="0">
                <a:solidFill>
                  <a:prstClr val="black"/>
                </a:solidFill>
              </a:rPr>
              <a:t>, </a:t>
            </a:r>
            <a:r>
              <a:rPr lang="en-US" sz="28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800" dirty="0">
                <a:solidFill>
                  <a:prstClr val="black"/>
                </a:solidFill>
              </a:rPr>
              <a:t>, A) = {(q</a:t>
            </a:r>
            <a:r>
              <a:rPr lang="en-US" sz="2800" baseline="-25000" dirty="0">
                <a:solidFill>
                  <a:prstClr val="black"/>
                </a:solidFill>
              </a:rPr>
              <a:t>0</a:t>
            </a:r>
            <a:r>
              <a:rPr lang="en-US" sz="2800" dirty="0">
                <a:solidFill>
                  <a:prstClr val="black"/>
                </a:solidFill>
              </a:rPr>
              <a:t>, AA )} </a:t>
            </a:r>
          </a:p>
          <a:p>
            <a:pPr marL="0" indent="0">
              <a:buNone/>
            </a:pPr>
            <a:r>
              <a:rPr lang="en-US" sz="2800" dirty="0"/>
              <a:t>The production rule for it will be 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>
                <a:solidFill>
                  <a:srgbClr val="FF0000"/>
                </a:solidFill>
              </a:rPr>
              <a:t> [q</a:t>
            </a:r>
            <a:r>
              <a:rPr lang="en-US" sz="2800" baseline="-25000" dirty="0">
                <a:solidFill>
                  <a:srgbClr val="FF0000"/>
                </a:solidFill>
              </a:rPr>
              <a:t>0</a:t>
            </a:r>
            <a:r>
              <a:rPr lang="en-US" sz="2800" dirty="0">
                <a:solidFill>
                  <a:srgbClr val="FF0000"/>
                </a:solidFill>
              </a:rPr>
              <a:t>, </a:t>
            </a:r>
            <a:r>
              <a:rPr lang="en-US" sz="2800" dirty="0" smtClean="0">
                <a:solidFill>
                  <a:srgbClr val="FF0000"/>
                </a:solidFill>
              </a:rPr>
              <a:t>A, </a:t>
            </a:r>
            <a:r>
              <a:rPr lang="en-US" sz="2800" dirty="0">
                <a:solidFill>
                  <a:srgbClr val="FF0000"/>
                </a:solidFill>
              </a:rPr>
              <a:t>q</a:t>
            </a:r>
            <a:r>
              <a:rPr lang="en-US" sz="2800" baseline="-25000" dirty="0">
                <a:solidFill>
                  <a:srgbClr val="FF0000"/>
                </a:solidFill>
              </a:rPr>
              <a:t>0</a:t>
            </a:r>
            <a:r>
              <a:rPr lang="en-US" sz="2800" dirty="0">
                <a:solidFill>
                  <a:srgbClr val="FF0000"/>
                </a:solidFill>
              </a:rPr>
              <a:t>] </a:t>
            </a:r>
            <a:r>
              <a:rPr lang="en-US" sz="2800" dirty="0">
                <a:solidFill>
                  <a:srgbClr val="FF0000"/>
                </a:solidFill>
                <a:sym typeface="Wingdings" pitchFamily="2" charset="2"/>
              </a:rPr>
              <a:t> a </a:t>
            </a:r>
            <a:r>
              <a:rPr lang="en-US" sz="2800" dirty="0">
                <a:solidFill>
                  <a:srgbClr val="FF0000"/>
                </a:solidFill>
              </a:rPr>
              <a:t>[q</a:t>
            </a:r>
            <a:r>
              <a:rPr lang="en-US" sz="2800" baseline="-25000" dirty="0">
                <a:solidFill>
                  <a:srgbClr val="FF0000"/>
                </a:solidFill>
              </a:rPr>
              <a:t>0</a:t>
            </a:r>
            <a:r>
              <a:rPr lang="en-US" sz="2800" dirty="0">
                <a:solidFill>
                  <a:srgbClr val="FF0000"/>
                </a:solidFill>
              </a:rPr>
              <a:t>, A, q</a:t>
            </a:r>
            <a:r>
              <a:rPr lang="en-US" sz="2800" baseline="-25000" dirty="0">
                <a:solidFill>
                  <a:srgbClr val="FF0000"/>
                </a:solidFill>
              </a:rPr>
              <a:t>0</a:t>
            </a:r>
            <a:r>
              <a:rPr lang="en-US" sz="2800" dirty="0">
                <a:solidFill>
                  <a:srgbClr val="FF0000"/>
                </a:solidFill>
              </a:rPr>
              <a:t>] [q</a:t>
            </a:r>
            <a:r>
              <a:rPr lang="en-US" sz="2800" baseline="-25000" dirty="0">
                <a:solidFill>
                  <a:srgbClr val="FF0000"/>
                </a:solidFill>
              </a:rPr>
              <a:t>0</a:t>
            </a:r>
            <a:r>
              <a:rPr lang="en-US" sz="2800" dirty="0">
                <a:solidFill>
                  <a:srgbClr val="FF0000"/>
                </a:solidFill>
              </a:rPr>
              <a:t>, A</a:t>
            </a:r>
            <a:r>
              <a:rPr lang="en-US" sz="2800" dirty="0" smtClean="0">
                <a:solidFill>
                  <a:srgbClr val="FF0000"/>
                </a:solidFill>
              </a:rPr>
              <a:t>, </a:t>
            </a:r>
            <a:r>
              <a:rPr lang="en-US" sz="2800" dirty="0">
                <a:solidFill>
                  <a:srgbClr val="FF0000"/>
                </a:solidFill>
              </a:rPr>
              <a:t>q</a:t>
            </a:r>
            <a:r>
              <a:rPr lang="en-US" sz="2800" baseline="-25000" dirty="0">
                <a:solidFill>
                  <a:srgbClr val="FF0000"/>
                </a:solidFill>
              </a:rPr>
              <a:t>0</a:t>
            </a:r>
            <a:r>
              <a:rPr lang="en-US" sz="2800" dirty="0">
                <a:solidFill>
                  <a:srgbClr val="FF0000"/>
                </a:solidFill>
              </a:rPr>
              <a:t>] 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FF0000"/>
                </a:solidFill>
              </a:rPr>
              <a:t> 	 [q</a:t>
            </a:r>
            <a:r>
              <a:rPr lang="en-US" sz="2800" baseline="-25000" dirty="0">
                <a:solidFill>
                  <a:srgbClr val="FF0000"/>
                </a:solidFill>
              </a:rPr>
              <a:t>0</a:t>
            </a:r>
            <a:r>
              <a:rPr lang="en-US" sz="2800" dirty="0">
                <a:solidFill>
                  <a:srgbClr val="FF0000"/>
                </a:solidFill>
              </a:rPr>
              <a:t>, A</a:t>
            </a:r>
            <a:r>
              <a:rPr lang="en-US" sz="2800" dirty="0" smtClean="0">
                <a:solidFill>
                  <a:srgbClr val="FF0000"/>
                </a:solidFill>
              </a:rPr>
              <a:t>, </a:t>
            </a:r>
            <a:r>
              <a:rPr lang="en-US" sz="2800" dirty="0">
                <a:solidFill>
                  <a:srgbClr val="FF0000"/>
                </a:solidFill>
              </a:rPr>
              <a:t>q</a:t>
            </a:r>
            <a:r>
              <a:rPr lang="en-US" sz="2800" baseline="-25000" dirty="0">
                <a:solidFill>
                  <a:srgbClr val="FF0000"/>
                </a:solidFill>
              </a:rPr>
              <a:t>0</a:t>
            </a:r>
            <a:r>
              <a:rPr lang="en-US" sz="2800" dirty="0">
                <a:solidFill>
                  <a:srgbClr val="FF0000"/>
                </a:solidFill>
              </a:rPr>
              <a:t>] </a:t>
            </a:r>
            <a:r>
              <a:rPr lang="en-US" sz="2800" dirty="0">
                <a:solidFill>
                  <a:srgbClr val="FF0000"/>
                </a:solidFill>
                <a:sym typeface="Wingdings" pitchFamily="2" charset="2"/>
              </a:rPr>
              <a:t> a </a:t>
            </a:r>
            <a:r>
              <a:rPr lang="en-US" sz="2800" dirty="0">
                <a:solidFill>
                  <a:srgbClr val="FF0000"/>
                </a:solidFill>
              </a:rPr>
              <a:t>[q</a:t>
            </a:r>
            <a:r>
              <a:rPr lang="en-US" sz="2800" baseline="-25000" dirty="0">
                <a:solidFill>
                  <a:srgbClr val="FF0000"/>
                </a:solidFill>
              </a:rPr>
              <a:t>0</a:t>
            </a:r>
            <a:r>
              <a:rPr lang="en-US" sz="2800" dirty="0">
                <a:solidFill>
                  <a:srgbClr val="FF0000"/>
                </a:solidFill>
              </a:rPr>
              <a:t>, A, q</a:t>
            </a:r>
            <a:r>
              <a:rPr lang="en-US" sz="2800" baseline="-25000" dirty="0">
                <a:solidFill>
                  <a:srgbClr val="FF0000"/>
                </a:solidFill>
              </a:rPr>
              <a:t>1</a:t>
            </a:r>
            <a:r>
              <a:rPr lang="en-US" sz="2800" dirty="0">
                <a:solidFill>
                  <a:srgbClr val="FF0000"/>
                </a:solidFill>
              </a:rPr>
              <a:t>] [q</a:t>
            </a:r>
            <a:r>
              <a:rPr lang="en-US" sz="2800" baseline="-25000" dirty="0">
                <a:solidFill>
                  <a:srgbClr val="FF0000"/>
                </a:solidFill>
              </a:rPr>
              <a:t>1</a:t>
            </a:r>
            <a:r>
              <a:rPr lang="en-US" sz="2800" dirty="0">
                <a:solidFill>
                  <a:srgbClr val="FF0000"/>
                </a:solidFill>
              </a:rPr>
              <a:t>, A</a:t>
            </a:r>
            <a:r>
              <a:rPr lang="en-US" sz="2800" dirty="0" smtClean="0">
                <a:solidFill>
                  <a:srgbClr val="FF0000"/>
                </a:solidFill>
              </a:rPr>
              <a:t>, </a:t>
            </a:r>
            <a:r>
              <a:rPr lang="en-US" sz="2800" dirty="0">
                <a:solidFill>
                  <a:srgbClr val="FF0000"/>
                </a:solidFill>
              </a:rPr>
              <a:t>q</a:t>
            </a:r>
            <a:r>
              <a:rPr lang="en-US" sz="2800" baseline="-25000" dirty="0">
                <a:solidFill>
                  <a:srgbClr val="FF0000"/>
                </a:solidFill>
              </a:rPr>
              <a:t>0</a:t>
            </a:r>
            <a:r>
              <a:rPr lang="en-US" sz="2800" dirty="0">
                <a:solidFill>
                  <a:srgbClr val="FF0000"/>
                </a:solidFill>
              </a:rPr>
              <a:t>] 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FF0000"/>
                </a:solidFill>
              </a:rPr>
              <a:t> 	 [q</a:t>
            </a:r>
            <a:r>
              <a:rPr lang="en-US" sz="2800" baseline="-25000" dirty="0">
                <a:solidFill>
                  <a:srgbClr val="FF0000"/>
                </a:solidFill>
              </a:rPr>
              <a:t>0</a:t>
            </a:r>
            <a:r>
              <a:rPr lang="en-US" sz="2800" dirty="0">
                <a:solidFill>
                  <a:srgbClr val="FF0000"/>
                </a:solidFill>
              </a:rPr>
              <a:t>, A</a:t>
            </a:r>
            <a:r>
              <a:rPr lang="en-US" sz="2800" dirty="0" smtClean="0">
                <a:solidFill>
                  <a:srgbClr val="FF0000"/>
                </a:solidFill>
              </a:rPr>
              <a:t>, </a:t>
            </a:r>
            <a:r>
              <a:rPr lang="en-US" sz="2800" dirty="0">
                <a:solidFill>
                  <a:srgbClr val="FF0000"/>
                </a:solidFill>
              </a:rPr>
              <a:t>q</a:t>
            </a:r>
            <a:r>
              <a:rPr lang="en-US" sz="2800" baseline="-25000" dirty="0">
                <a:solidFill>
                  <a:srgbClr val="FF0000"/>
                </a:solidFill>
              </a:rPr>
              <a:t>1</a:t>
            </a:r>
            <a:r>
              <a:rPr lang="en-US" sz="2800" dirty="0">
                <a:solidFill>
                  <a:srgbClr val="FF0000"/>
                </a:solidFill>
              </a:rPr>
              <a:t>] </a:t>
            </a:r>
            <a:r>
              <a:rPr lang="en-US" sz="2800" dirty="0">
                <a:solidFill>
                  <a:srgbClr val="FF0000"/>
                </a:solidFill>
                <a:sym typeface="Wingdings" pitchFamily="2" charset="2"/>
              </a:rPr>
              <a:t> a </a:t>
            </a:r>
            <a:r>
              <a:rPr lang="en-US" sz="2800" dirty="0">
                <a:solidFill>
                  <a:srgbClr val="FF0000"/>
                </a:solidFill>
              </a:rPr>
              <a:t>[q</a:t>
            </a:r>
            <a:r>
              <a:rPr lang="en-US" sz="2800" baseline="-25000" dirty="0">
                <a:solidFill>
                  <a:srgbClr val="FF0000"/>
                </a:solidFill>
              </a:rPr>
              <a:t>0</a:t>
            </a:r>
            <a:r>
              <a:rPr lang="en-US" sz="2800" dirty="0">
                <a:solidFill>
                  <a:srgbClr val="FF0000"/>
                </a:solidFill>
              </a:rPr>
              <a:t>, A, q</a:t>
            </a:r>
            <a:r>
              <a:rPr lang="en-US" sz="2800" baseline="-25000" dirty="0">
                <a:solidFill>
                  <a:srgbClr val="FF0000"/>
                </a:solidFill>
              </a:rPr>
              <a:t>0</a:t>
            </a:r>
            <a:r>
              <a:rPr lang="en-US" sz="2800" dirty="0">
                <a:solidFill>
                  <a:srgbClr val="FF0000"/>
                </a:solidFill>
              </a:rPr>
              <a:t>] [q</a:t>
            </a:r>
            <a:r>
              <a:rPr lang="en-US" sz="2800" baseline="-25000" dirty="0">
                <a:solidFill>
                  <a:srgbClr val="FF0000"/>
                </a:solidFill>
              </a:rPr>
              <a:t>0</a:t>
            </a:r>
            <a:r>
              <a:rPr lang="en-US" sz="2800" dirty="0">
                <a:solidFill>
                  <a:srgbClr val="FF0000"/>
                </a:solidFill>
              </a:rPr>
              <a:t>, A</a:t>
            </a:r>
            <a:r>
              <a:rPr lang="en-US" sz="2800" dirty="0" smtClean="0">
                <a:solidFill>
                  <a:srgbClr val="FF0000"/>
                </a:solidFill>
              </a:rPr>
              <a:t>, q</a:t>
            </a:r>
            <a:r>
              <a:rPr lang="en-US" sz="2800" baseline="-25000" dirty="0" smtClean="0">
                <a:solidFill>
                  <a:srgbClr val="FF0000"/>
                </a:solidFill>
              </a:rPr>
              <a:t>1</a:t>
            </a:r>
            <a:r>
              <a:rPr lang="en-US" sz="2800" dirty="0" smtClean="0">
                <a:solidFill>
                  <a:srgbClr val="FF0000"/>
                </a:solidFill>
              </a:rPr>
              <a:t>] </a:t>
            </a:r>
            <a:endParaRPr lang="en-US" sz="2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FF0000"/>
                </a:solidFill>
              </a:rPr>
              <a:t> 	 [q</a:t>
            </a:r>
            <a:r>
              <a:rPr lang="en-US" sz="2800" baseline="-25000" dirty="0">
                <a:solidFill>
                  <a:srgbClr val="FF0000"/>
                </a:solidFill>
              </a:rPr>
              <a:t>0</a:t>
            </a:r>
            <a:r>
              <a:rPr lang="en-US" sz="2800" dirty="0">
                <a:solidFill>
                  <a:srgbClr val="FF0000"/>
                </a:solidFill>
              </a:rPr>
              <a:t>, A</a:t>
            </a:r>
            <a:r>
              <a:rPr lang="en-US" sz="2800" dirty="0" smtClean="0">
                <a:solidFill>
                  <a:srgbClr val="FF0000"/>
                </a:solidFill>
              </a:rPr>
              <a:t>, </a:t>
            </a:r>
            <a:r>
              <a:rPr lang="en-US" sz="2800" dirty="0">
                <a:solidFill>
                  <a:srgbClr val="FF0000"/>
                </a:solidFill>
              </a:rPr>
              <a:t>q</a:t>
            </a:r>
            <a:r>
              <a:rPr lang="en-US" sz="2800" baseline="-25000" dirty="0">
                <a:solidFill>
                  <a:srgbClr val="FF0000"/>
                </a:solidFill>
              </a:rPr>
              <a:t>1</a:t>
            </a:r>
            <a:r>
              <a:rPr lang="en-US" sz="2800" dirty="0">
                <a:solidFill>
                  <a:srgbClr val="FF0000"/>
                </a:solidFill>
              </a:rPr>
              <a:t>] </a:t>
            </a:r>
            <a:r>
              <a:rPr lang="en-US" sz="2800" dirty="0">
                <a:solidFill>
                  <a:srgbClr val="FF0000"/>
                </a:solidFill>
                <a:sym typeface="Wingdings" pitchFamily="2" charset="2"/>
              </a:rPr>
              <a:t> a </a:t>
            </a:r>
            <a:r>
              <a:rPr lang="en-US" sz="2800" dirty="0">
                <a:solidFill>
                  <a:srgbClr val="FF0000"/>
                </a:solidFill>
              </a:rPr>
              <a:t>[q</a:t>
            </a:r>
            <a:r>
              <a:rPr lang="en-US" sz="2800" baseline="-25000" dirty="0">
                <a:solidFill>
                  <a:srgbClr val="FF0000"/>
                </a:solidFill>
              </a:rPr>
              <a:t>0</a:t>
            </a:r>
            <a:r>
              <a:rPr lang="en-US" sz="2800" dirty="0">
                <a:solidFill>
                  <a:srgbClr val="FF0000"/>
                </a:solidFill>
              </a:rPr>
              <a:t>, A, q</a:t>
            </a:r>
            <a:r>
              <a:rPr lang="en-US" sz="2800" baseline="-25000" dirty="0">
                <a:solidFill>
                  <a:srgbClr val="FF0000"/>
                </a:solidFill>
              </a:rPr>
              <a:t>1</a:t>
            </a:r>
            <a:r>
              <a:rPr lang="en-US" sz="2800" dirty="0">
                <a:solidFill>
                  <a:srgbClr val="FF0000"/>
                </a:solidFill>
              </a:rPr>
              <a:t>] [q</a:t>
            </a:r>
            <a:r>
              <a:rPr lang="en-US" sz="2800" baseline="-25000" dirty="0">
                <a:solidFill>
                  <a:srgbClr val="FF0000"/>
                </a:solidFill>
              </a:rPr>
              <a:t>1</a:t>
            </a:r>
            <a:r>
              <a:rPr lang="en-US" sz="2800" dirty="0">
                <a:solidFill>
                  <a:srgbClr val="FF0000"/>
                </a:solidFill>
              </a:rPr>
              <a:t>, A</a:t>
            </a:r>
            <a:r>
              <a:rPr lang="en-US" sz="2800" dirty="0" smtClean="0">
                <a:solidFill>
                  <a:srgbClr val="FF0000"/>
                </a:solidFill>
              </a:rPr>
              <a:t>, q</a:t>
            </a:r>
            <a:r>
              <a:rPr lang="en-US" sz="2800" baseline="-25000" dirty="0" smtClean="0">
                <a:solidFill>
                  <a:srgbClr val="FF0000"/>
                </a:solidFill>
              </a:rPr>
              <a:t>1</a:t>
            </a:r>
            <a:r>
              <a:rPr lang="en-US" sz="2800" dirty="0" smtClean="0">
                <a:solidFill>
                  <a:srgbClr val="FF0000"/>
                </a:solidFill>
              </a:rPr>
              <a:t>] </a:t>
            </a:r>
          </a:p>
          <a:p>
            <a:pPr marL="0" indent="0">
              <a:buNone/>
            </a:pPr>
            <a:endParaRPr lang="en-US" sz="2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800" dirty="0"/>
              <a:t>Consider  rule, </a:t>
            </a:r>
            <a:r>
              <a:rPr lang="el-GR" sz="2800" dirty="0">
                <a:solidFill>
                  <a:prstClr val="black"/>
                </a:solidFill>
              </a:rPr>
              <a:t>δ</a:t>
            </a:r>
            <a:r>
              <a:rPr lang="en-US" sz="2800" dirty="0">
                <a:solidFill>
                  <a:prstClr val="black"/>
                </a:solidFill>
              </a:rPr>
              <a:t>(q</a:t>
            </a:r>
            <a:r>
              <a:rPr lang="en-US" sz="2800" baseline="-25000" dirty="0">
                <a:solidFill>
                  <a:prstClr val="black"/>
                </a:solidFill>
              </a:rPr>
              <a:t>1</a:t>
            </a:r>
            <a:r>
              <a:rPr lang="en-US" sz="2800" dirty="0">
                <a:solidFill>
                  <a:prstClr val="black"/>
                </a:solidFill>
              </a:rPr>
              <a:t>, </a:t>
            </a:r>
            <a:r>
              <a:rPr lang="en-US" sz="28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800" dirty="0">
                <a:solidFill>
                  <a:prstClr val="black"/>
                </a:solidFill>
              </a:rPr>
              <a:t>, A) = {(q</a:t>
            </a:r>
            <a:r>
              <a:rPr lang="en-US" sz="2800" baseline="-25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800" dirty="0">
                <a:solidFill>
                  <a:prstClr val="black"/>
                </a:solidFill>
              </a:rPr>
              <a:t>, A )}</a:t>
            </a:r>
            <a:r>
              <a:rPr lang="el-GR" sz="2800" dirty="0">
                <a:solidFill>
                  <a:prstClr val="black"/>
                </a:solidFill>
              </a:rPr>
              <a:t> </a:t>
            </a:r>
            <a:endParaRPr lang="en-US" sz="2800" dirty="0">
              <a:solidFill>
                <a:prstClr val="black"/>
              </a:solidFill>
            </a:endParaRPr>
          </a:p>
          <a:p>
            <a:pPr marL="0" indent="0">
              <a:buNone/>
            </a:pPr>
            <a:r>
              <a:rPr lang="en-US" sz="2800" dirty="0"/>
              <a:t>The production rule for it will be 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>
                <a:solidFill>
                  <a:srgbClr val="FF0000"/>
                </a:solidFill>
              </a:rPr>
              <a:t> [</a:t>
            </a:r>
            <a:r>
              <a:rPr lang="en-US" sz="2800" dirty="0" smtClean="0">
                <a:solidFill>
                  <a:srgbClr val="FF0000"/>
                </a:solidFill>
              </a:rPr>
              <a:t>q</a:t>
            </a:r>
            <a:r>
              <a:rPr lang="en-US" sz="2800" baseline="-25000" dirty="0" smtClean="0">
                <a:solidFill>
                  <a:srgbClr val="FF0000"/>
                </a:solidFill>
              </a:rPr>
              <a:t>1</a:t>
            </a:r>
            <a:r>
              <a:rPr lang="en-US" sz="2800" dirty="0" smtClean="0">
                <a:solidFill>
                  <a:srgbClr val="FF0000"/>
                </a:solidFill>
              </a:rPr>
              <a:t>, </a:t>
            </a:r>
            <a:r>
              <a:rPr lang="en-US" sz="2800" dirty="0">
                <a:solidFill>
                  <a:srgbClr val="FF0000"/>
                </a:solidFill>
              </a:rPr>
              <a:t>A, q</a:t>
            </a:r>
            <a:r>
              <a:rPr lang="en-US" sz="2800" baseline="-25000" dirty="0">
                <a:solidFill>
                  <a:srgbClr val="FF0000"/>
                </a:solidFill>
              </a:rPr>
              <a:t>0</a:t>
            </a:r>
            <a:r>
              <a:rPr lang="en-US" sz="2800" dirty="0">
                <a:solidFill>
                  <a:srgbClr val="FF0000"/>
                </a:solidFill>
              </a:rPr>
              <a:t>] </a:t>
            </a:r>
            <a:r>
              <a:rPr lang="en-US" sz="2800" dirty="0">
                <a:solidFill>
                  <a:srgbClr val="FF0000"/>
                </a:solidFill>
                <a:sym typeface="Wingdings" pitchFamily="2" charset="2"/>
              </a:rPr>
              <a:t> b </a:t>
            </a:r>
            <a:r>
              <a:rPr lang="en-US" sz="2800" dirty="0">
                <a:solidFill>
                  <a:srgbClr val="FF0000"/>
                </a:solidFill>
              </a:rPr>
              <a:t>[q</a:t>
            </a:r>
            <a:r>
              <a:rPr lang="en-US" sz="2800" baseline="-25000" dirty="0">
                <a:solidFill>
                  <a:srgbClr val="FF0000"/>
                </a:solidFill>
              </a:rPr>
              <a:t>1</a:t>
            </a:r>
            <a:r>
              <a:rPr lang="en-US" sz="2800" dirty="0">
                <a:solidFill>
                  <a:srgbClr val="FF0000"/>
                </a:solidFill>
              </a:rPr>
              <a:t>, A, q</a:t>
            </a:r>
            <a:r>
              <a:rPr lang="en-US" sz="2800" baseline="-25000" dirty="0">
                <a:solidFill>
                  <a:srgbClr val="FF0000"/>
                </a:solidFill>
              </a:rPr>
              <a:t>0</a:t>
            </a:r>
            <a:r>
              <a:rPr lang="en-US" sz="2800" dirty="0">
                <a:solidFill>
                  <a:srgbClr val="FF0000"/>
                </a:solidFill>
              </a:rPr>
              <a:t>]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FF0000"/>
                </a:solidFill>
              </a:rPr>
              <a:t> 	 [</a:t>
            </a:r>
            <a:r>
              <a:rPr lang="en-US" sz="2800" dirty="0" smtClean="0">
                <a:solidFill>
                  <a:srgbClr val="FF0000"/>
                </a:solidFill>
              </a:rPr>
              <a:t>q</a:t>
            </a:r>
            <a:r>
              <a:rPr lang="en-US" sz="2800" baseline="-25000" dirty="0" smtClean="0">
                <a:solidFill>
                  <a:srgbClr val="FF0000"/>
                </a:solidFill>
              </a:rPr>
              <a:t>1</a:t>
            </a:r>
            <a:r>
              <a:rPr lang="en-US" sz="2800" dirty="0" smtClean="0">
                <a:solidFill>
                  <a:srgbClr val="FF0000"/>
                </a:solidFill>
              </a:rPr>
              <a:t>, </a:t>
            </a:r>
            <a:r>
              <a:rPr lang="en-US" sz="2800" dirty="0">
                <a:solidFill>
                  <a:srgbClr val="FF0000"/>
                </a:solidFill>
              </a:rPr>
              <a:t>A, q</a:t>
            </a:r>
            <a:r>
              <a:rPr lang="en-US" sz="2800" baseline="-25000" dirty="0">
                <a:solidFill>
                  <a:srgbClr val="FF0000"/>
                </a:solidFill>
              </a:rPr>
              <a:t>1</a:t>
            </a:r>
            <a:r>
              <a:rPr lang="en-US" sz="2800" dirty="0">
                <a:solidFill>
                  <a:srgbClr val="FF0000"/>
                </a:solidFill>
              </a:rPr>
              <a:t>] </a:t>
            </a:r>
            <a:r>
              <a:rPr lang="en-US" sz="2800" dirty="0">
                <a:solidFill>
                  <a:srgbClr val="FF0000"/>
                </a:solidFill>
                <a:sym typeface="Wingdings" pitchFamily="2" charset="2"/>
              </a:rPr>
              <a:t> b </a:t>
            </a:r>
            <a:r>
              <a:rPr lang="en-US" sz="2800" dirty="0">
                <a:solidFill>
                  <a:srgbClr val="FF0000"/>
                </a:solidFill>
              </a:rPr>
              <a:t>[q</a:t>
            </a:r>
            <a:r>
              <a:rPr lang="en-US" sz="2800" baseline="-25000" dirty="0">
                <a:solidFill>
                  <a:srgbClr val="FF0000"/>
                </a:solidFill>
              </a:rPr>
              <a:t>1</a:t>
            </a:r>
            <a:r>
              <a:rPr lang="en-US" sz="2800" dirty="0">
                <a:solidFill>
                  <a:srgbClr val="FF0000"/>
                </a:solidFill>
              </a:rPr>
              <a:t>, A, q</a:t>
            </a:r>
            <a:r>
              <a:rPr lang="en-US" sz="2800" baseline="-25000" dirty="0">
                <a:solidFill>
                  <a:srgbClr val="FF0000"/>
                </a:solidFill>
              </a:rPr>
              <a:t>1</a:t>
            </a:r>
            <a:r>
              <a:rPr lang="en-US" sz="2800" dirty="0">
                <a:solidFill>
                  <a:srgbClr val="FF0000"/>
                </a:solidFill>
              </a:rPr>
              <a:t>]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="" xmlns:p14="http://schemas.microsoft.com/office/powerpoint/2010/main" val="1819304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19912"/>
          </a:xfrm>
        </p:spPr>
        <p:txBody>
          <a:bodyPr/>
          <a:lstStyle/>
          <a:p>
            <a:pPr algn="ctr"/>
            <a:r>
              <a:rPr lang="en-US" dirty="0" smtClean="0"/>
              <a:t>Why is the need of PDA?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Since Finite automata can accept only regular languages, therefore FA is incapable for accepting context free language, context sensitive language and recursive language.</a:t>
            </a:r>
          </a:p>
          <a:p>
            <a:pPr algn="just"/>
            <a:r>
              <a:rPr lang="en-US" dirty="0" smtClean="0"/>
              <a:t>PDA is designed for accepting </a:t>
            </a:r>
            <a:r>
              <a:rPr lang="en-US" dirty="0">
                <a:solidFill>
                  <a:srgbClr val="FF0000"/>
                </a:solidFill>
              </a:rPr>
              <a:t>context free </a:t>
            </a:r>
            <a:r>
              <a:rPr lang="en-US" dirty="0" smtClean="0">
                <a:solidFill>
                  <a:srgbClr val="FF0000"/>
                </a:solidFill>
              </a:rPr>
              <a:t>languages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Since every regular language is also context free, therefore PDA can accept both type of languages i.e. regular and </a:t>
            </a:r>
            <a:r>
              <a:rPr lang="en-US" dirty="0"/>
              <a:t>context free </a:t>
            </a:r>
            <a:r>
              <a:rPr lang="en-US" dirty="0" smtClean="0"/>
              <a:t>language.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279447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=""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47800"/>
                <a:ext cx="8229600" cy="4876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Ex. </a:t>
                </a:r>
                <a:r>
                  <a:rPr lang="en-US" dirty="0"/>
                  <a:t>Construct CFG equivalent to the following PDA:-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prstClr val="black"/>
                    </a:solidFill>
                  </a:rPr>
                  <a:t>	M = ({q</a:t>
                </a:r>
                <a:r>
                  <a:rPr lang="en-US" sz="2400" baseline="-25000" dirty="0">
                    <a:solidFill>
                      <a:prstClr val="black"/>
                    </a:solidFill>
                  </a:rPr>
                  <a:t>0, </a:t>
                </a:r>
                <a:r>
                  <a:rPr lang="en-US" sz="2400" dirty="0">
                    <a:solidFill>
                      <a:prstClr val="black"/>
                    </a:solidFill>
                  </a:rPr>
                  <a:t>q</a:t>
                </a:r>
                <a:r>
                  <a:rPr lang="en-US" sz="2400" baseline="-250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sz="2400" baseline="-25000" dirty="0">
                    <a:solidFill>
                      <a:prstClr val="black"/>
                    </a:solidFill>
                  </a:rPr>
                  <a:t/>
                </a:r>
                <a:r>
                  <a:rPr lang="en-US" sz="2400" dirty="0">
                    <a:solidFill>
                      <a:prstClr val="black"/>
                    </a:solidFill>
                  </a:rPr>
                  <a:t>}, {</a:t>
                </a:r>
                <a:r>
                  <a:rPr lang="en-US" sz="24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a</a:t>
                </a:r>
                <a:r>
                  <a:rPr lang="en-US" sz="2400" dirty="0">
                    <a:solidFill>
                      <a:prstClr val="black"/>
                    </a:solidFill>
                  </a:rPr>
                  <a:t>, </a:t>
                </a:r>
                <a:r>
                  <a:rPr lang="en-US" sz="24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b</a:t>
                </a:r>
                <a:r>
                  <a:rPr lang="en-US" sz="2400" dirty="0">
                    <a:solidFill>
                      <a:prstClr val="black"/>
                    </a:solidFill>
                  </a:rPr>
                  <a:t>}, {A, Z</a:t>
                </a:r>
                <a:r>
                  <a:rPr lang="en-US" sz="2400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sz="2400" dirty="0">
                    <a:solidFill>
                      <a:prstClr val="black"/>
                    </a:solidFill>
                  </a:rPr>
                  <a:t> }, </a:t>
                </a:r>
                <a:r>
                  <a:rPr lang="el-GR" sz="2400" dirty="0">
                    <a:solidFill>
                      <a:prstClr val="black"/>
                    </a:solidFill>
                  </a:rPr>
                  <a:t>δ</a:t>
                </a:r>
                <a:r>
                  <a:rPr lang="en-US" sz="2400" dirty="0">
                    <a:solidFill>
                      <a:prstClr val="black"/>
                    </a:solidFill>
                  </a:rPr>
                  <a:t>, q</a:t>
                </a:r>
                <a:r>
                  <a:rPr lang="en-US" sz="2400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sz="2400" dirty="0">
                    <a:solidFill>
                      <a:prstClr val="black"/>
                    </a:solidFill>
                  </a:rPr>
                  <a:t>,</a:t>
                </a:r>
                <a:r>
                  <a:rPr lang="en-US" sz="2400" baseline="-25000" dirty="0">
                    <a:solidFill>
                      <a:prstClr val="black"/>
                    </a:solidFill>
                  </a:rPr>
                  <a:t/>
                </a:r>
                <a:r>
                  <a:rPr lang="en-US" sz="2400" dirty="0">
                    <a:solidFill>
                      <a:prstClr val="black"/>
                    </a:solidFill>
                  </a:rPr>
                  <a:t>Z</a:t>
                </a:r>
                <a:r>
                  <a:rPr lang="en-US" sz="2400" baseline="-25000" dirty="0">
                    <a:solidFill>
                      <a:prstClr val="black"/>
                    </a:solidFill>
                  </a:rPr>
                  <a:t>0, </a:t>
                </a:r>
                <a:r>
                  <a:rPr lang="el-GR" sz="2400" dirty="0">
                    <a:solidFill>
                      <a:prstClr val="black"/>
                    </a:solidFill>
                  </a:rPr>
                  <a:t>φ</a:t>
                </a:r>
                <a:r>
                  <a:rPr lang="en-US" sz="24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dirty="0"/>
                  <a:t>And </a:t>
                </a:r>
                <a:r>
                  <a:rPr lang="el-GR" dirty="0">
                    <a:solidFill>
                      <a:prstClr val="black"/>
                    </a:solidFill>
                  </a:rPr>
                  <a:t>δ</a:t>
                </a:r>
                <a:r>
                  <a:rPr lang="en-US" dirty="0">
                    <a:solidFill>
                      <a:prstClr val="black"/>
                    </a:solidFill>
                  </a:rPr>
                  <a:t> is defined as following:- </a:t>
                </a:r>
              </a:p>
              <a:p>
                <a:pPr marL="0" indent="0">
                  <a:buClr>
                    <a:srgbClr val="0BD0D9"/>
                  </a:buClr>
                  <a:buNone/>
                </a:pPr>
                <a:r>
                  <a:rPr lang="el-GR" sz="2800" dirty="0">
                    <a:solidFill>
                      <a:prstClr val="black"/>
                    </a:solidFill>
                  </a:rPr>
                  <a:t>δ</a:t>
                </a:r>
                <a:r>
                  <a:rPr lang="en-US" sz="2800" dirty="0">
                    <a:solidFill>
                      <a:prstClr val="black"/>
                    </a:solidFill>
                  </a:rPr>
                  <a:t>(q</a:t>
                </a:r>
                <a:r>
                  <a:rPr lang="en-US" sz="2800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sz="2800" dirty="0">
                    <a:solidFill>
                      <a:prstClr val="black"/>
                    </a:solidFill>
                  </a:rPr>
                  <a:t>, </a:t>
                </a:r>
                <a:r>
                  <a:rPr lang="en-US" sz="28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a</a:t>
                </a:r>
                <a:r>
                  <a:rPr lang="en-US" sz="2800" dirty="0">
                    <a:solidFill>
                      <a:prstClr val="black"/>
                    </a:solidFill>
                  </a:rPr>
                  <a:t>, Z</a:t>
                </a:r>
                <a:r>
                  <a:rPr lang="en-US" sz="2800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sz="2800" dirty="0">
                    <a:solidFill>
                      <a:prstClr val="black"/>
                    </a:solidFill>
                  </a:rPr>
                  <a:t>) = {(q</a:t>
                </a:r>
                <a:r>
                  <a:rPr lang="en-US" sz="2800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sz="2800" dirty="0">
                    <a:solidFill>
                      <a:prstClr val="black"/>
                    </a:solidFill>
                  </a:rPr>
                  <a:t>, AZ</a:t>
                </a:r>
                <a:r>
                  <a:rPr lang="en-US" sz="2800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sz="2800" dirty="0">
                    <a:solidFill>
                      <a:prstClr val="black"/>
                    </a:solidFill>
                  </a:rPr>
                  <a:t> )}	</a:t>
                </a:r>
                <a:r>
                  <a:rPr lang="el-GR" sz="2800" dirty="0">
                    <a:solidFill>
                      <a:prstClr val="black"/>
                    </a:solidFill>
                  </a:rPr>
                  <a:t>δ</a:t>
                </a:r>
                <a:r>
                  <a:rPr lang="en-US" sz="2800" dirty="0">
                    <a:solidFill>
                      <a:prstClr val="black"/>
                    </a:solidFill>
                  </a:rPr>
                  <a:t>(q</a:t>
                </a:r>
                <a:r>
                  <a:rPr lang="en-US" sz="2800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sz="2800" dirty="0">
                    <a:solidFill>
                      <a:prstClr val="black"/>
                    </a:solidFill>
                  </a:rPr>
                  <a:t>, </a:t>
                </a:r>
                <a:r>
                  <a:rPr lang="en-US" sz="28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a</a:t>
                </a:r>
                <a:r>
                  <a:rPr lang="en-US" sz="2800" dirty="0">
                    <a:solidFill>
                      <a:prstClr val="black"/>
                    </a:solidFill>
                  </a:rPr>
                  <a:t>, A) = {(q</a:t>
                </a:r>
                <a:r>
                  <a:rPr lang="en-US" sz="2800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sz="2800" dirty="0">
                    <a:solidFill>
                      <a:prstClr val="black"/>
                    </a:solidFill>
                  </a:rPr>
                  <a:t>, AA )} </a:t>
                </a:r>
              </a:p>
              <a:p>
                <a:pPr marL="0" indent="0">
                  <a:buClr>
                    <a:srgbClr val="0BD0D9"/>
                  </a:buClr>
                  <a:buNone/>
                </a:pPr>
                <a:r>
                  <a:rPr lang="el-GR" sz="2800" dirty="0">
                    <a:solidFill>
                      <a:prstClr val="black"/>
                    </a:solidFill>
                  </a:rPr>
                  <a:t>δ</a:t>
                </a:r>
                <a:r>
                  <a:rPr lang="en-US" sz="2800" dirty="0">
                    <a:solidFill>
                      <a:prstClr val="black"/>
                    </a:solidFill>
                  </a:rPr>
                  <a:t>(q</a:t>
                </a:r>
                <a:r>
                  <a:rPr lang="en-US" sz="2800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sz="2800" dirty="0">
                    <a:solidFill>
                      <a:prstClr val="black"/>
                    </a:solidFill>
                  </a:rPr>
                  <a:t>, </a:t>
                </a:r>
                <a:r>
                  <a:rPr lang="en-US" sz="28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b</a:t>
                </a:r>
                <a:r>
                  <a:rPr lang="en-US" sz="2800" dirty="0">
                    <a:solidFill>
                      <a:prstClr val="black"/>
                    </a:solidFill>
                  </a:rPr>
                  <a:t>, A) = {(q</a:t>
                </a:r>
                <a:r>
                  <a:rPr lang="en-US" sz="2800" baseline="-250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sz="2800" dirty="0">
                    <a:solidFill>
                      <a:prstClr val="black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800" i="1">
                        <a:solidFill>
                          <a:prstClr val="black"/>
                        </a:solidFill>
                        <a:latin typeface="Cambria Math"/>
                      </a:rPr>
                      <m:t>ϵ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</a:rPr>
                  <a:t> )}</a:t>
                </a:r>
                <a:r>
                  <a:rPr lang="el-GR" sz="2800" dirty="0">
                    <a:solidFill>
                      <a:prstClr val="black"/>
                    </a:solidFill>
                  </a:rPr>
                  <a:t/>
                </a:r>
                <a:r>
                  <a:rPr lang="en-US" sz="2800" dirty="0">
                    <a:solidFill>
                      <a:prstClr val="black"/>
                    </a:solidFill>
                  </a:rPr>
                  <a:t/>
                </a:r>
                <a:r>
                  <a:rPr lang="en-US" sz="2800" dirty="0" smtClean="0">
                    <a:solidFill>
                      <a:prstClr val="black"/>
                    </a:solidFill>
                  </a:rPr>
                  <a:t/>
                </a:r>
                <a:r>
                  <a:rPr lang="el-GR" sz="2800" dirty="0" smtClean="0">
                    <a:solidFill>
                      <a:prstClr val="black"/>
                    </a:solidFill>
                  </a:rPr>
                  <a:t>δ</a:t>
                </a:r>
                <a:r>
                  <a:rPr lang="en-US" sz="2800" dirty="0">
                    <a:solidFill>
                      <a:prstClr val="black"/>
                    </a:solidFill>
                  </a:rPr>
                  <a:t>(q</a:t>
                </a:r>
                <a:r>
                  <a:rPr lang="en-US" sz="2800" baseline="-25000" dirty="0">
                    <a:solidFill>
                      <a:prstClr val="black"/>
                    </a:solidFill>
                  </a:rPr>
                  <a:t>1</a:t>
                </a:r>
                <a:r>
                  <a:rPr lang="en-US" sz="2800" dirty="0">
                    <a:solidFill>
                      <a:prstClr val="black"/>
                    </a:solidFill>
                  </a:rPr>
                  <a:t>, </a:t>
                </a:r>
                <a:r>
                  <a:rPr lang="en-US" sz="28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b</a:t>
                </a:r>
                <a:r>
                  <a:rPr lang="en-US" sz="2800" dirty="0">
                    <a:solidFill>
                      <a:prstClr val="black"/>
                    </a:solidFill>
                  </a:rPr>
                  <a:t>, A) = {(q</a:t>
                </a:r>
                <a:r>
                  <a:rPr lang="en-US" sz="2800" baseline="-250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sz="2800" dirty="0">
                    <a:solidFill>
                      <a:prstClr val="black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800" i="1">
                        <a:solidFill>
                          <a:prstClr val="black"/>
                        </a:solidFill>
                        <a:latin typeface="Cambria Math"/>
                      </a:rPr>
                      <m:t>ϵ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</a:rPr>
                  <a:t> )}</a:t>
                </a:r>
                <a:r>
                  <a:rPr lang="el-GR" sz="2800" dirty="0">
                    <a:solidFill>
                      <a:prstClr val="black"/>
                    </a:solidFill>
                  </a:rPr>
                  <a:t/>
                </a:r>
                <a:endParaRPr lang="en-US" sz="2800" dirty="0">
                  <a:solidFill>
                    <a:prstClr val="black"/>
                  </a:solidFill>
                </a:endParaRPr>
              </a:p>
              <a:p>
                <a:pPr marL="0" indent="0">
                  <a:buClr>
                    <a:srgbClr val="0BD0D9"/>
                  </a:buClr>
                  <a:buNone/>
                </a:pPr>
                <a:r>
                  <a:rPr lang="el-GR" sz="2800" dirty="0">
                    <a:solidFill>
                      <a:prstClr val="black"/>
                    </a:solidFill>
                  </a:rPr>
                  <a:t>δ</a:t>
                </a:r>
                <a:r>
                  <a:rPr lang="en-US" sz="2800" dirty="0">
                    <a:solidFill>
                      <a:prstClr val="black"/>
                    </a:solidFill>
                  </a:rPr>
                  <a:t>(q</a:t>
                </a:r>
                <a:r>
                  <a:rPr lang="en-US" sz="2800" baseline="-250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sz="2800" dirty="0">
                    <a:solidFill>
                      <a:prstClr val="black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800" i="1">
                        <a:solidFill>
                          <a:prstClr val="black"/>
                        </a:solidFill>
                        <a:latin typeface="Cambria Math"/>
                      </a:rPr>
                      <m:t>ϵ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</a:rPr>
                  <a:t>, A) = {(q</a:t>
                </a:r>
                <a:r>
                  <a:rPr lang="en-US" sz="2800" baseline="-250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sz="2800" dirty="0">
                    <a:solidFill>
                      <a:prstClr val="black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800" i="1">
                        <a:solidFill>
                          <a:prstClr val="black"/>
                        </a:solidFill>
                        <a:latin typeface="Cambria Math"/>
                      </a:rPr>
                      <m:t>ϵ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</a:rPr>
                  <a:t> )}</a:t>
                </a:r>
                <a:r>
                  <a:rPr lang="el-GR" sz="2800" dirty="0">
                    <a:solidFill>
                      <a:prstClr val="black"/>
                    </a:solidFill>
                  </a:rPr>
                  <a:t/>
                </a:r>
                <a:r>
                  <a:rPr lang="en-US" sz="2800" dirty="0">
                    <a:solidFill>
                      <a:prstClr val="black"/>
                    </a:solidFill>
                  </a:rPr>
                  <a:t/>
                </a:r>
                <a:r>
                  <a:rPr lang="en-US" sz="2800" dirty="0" smtClean="0">
                    <a:solidFill>
                      <a:prstClr val="black"/>
                    </a:solidFill>
                  </a:rPr>
                  <a:t/>
                </a:r>
                <a:r>
                  <a:rPr lang="el-GR" sz="2800" dirty="0" smtClean="0">
                    <a:solidFill>
                      <a:prstClr val="black"/>
                    </a:solidFill>
                  </a:rPr>
                  <a:t>δ</a:t>
                </a:r>
                <a:r>
                  <a:rPr lang="en-US" sz="2800" dirty="0">
                    <a:solidFill>
                      <a:prstClr val="black"/>
                    </a:solidFill>
                  </a:rPr>
                  <a:t>(q</a:t>
                </a:r>
                <a:r>
                  <a:rPr lang="en-US" sz="2800" baseline="-25000" dirty="0">
                    <a:solidFill>
                      <a:prstClr val="black"/>
                    </a:solidFill>
                  </a:rPr>
                  <a:t>1</a:t>
                </a:r>
                <a:r>
                  <a:rPr lang="en-US" sz="2800" dirty="0">
                    <a:solidFill>
                      <a:prstClr val="black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800" i="1">
                        <a:solidFill>
                          <a:prstClr val="black"/>
                        </a:solidFill>
                        <a:latin typeface="Cambria Math"/>
                      </a:rPr>
                      <m:t>ϵ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</a:rPr>
                  <a:t>, Z</a:t>
                </a:r>
                <a:r>
                  <a:rPr lang="en-US" sz="2800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sz="2800" dirty="0">
                    <a:solidFill>
                      <a:prstClr val="black"/>
                    </a:solidFill>
                  </a:rPr>
                  <a:t>) = {(q</a:t>
                </a:r>
                <a:r>
                  <a:rPr lang="en-US" sz="2800" baseline="-250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sz="2800" dirty="0">
                    <a:solidFill>
                      <a:prstClr val="black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800" i="1">
                        <a:solidFill>
                          <a:prstClr val="black"/>
                        </a:solidFill>
                        <a:latin typeface="Cambria Math"/>
                      </a:rPr>
                      <m:t>ϵ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</a:rPr>
                  <a:t> )}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47800"/>
                <a:ext cx="8229600" cy="4876800"/>
              </a:xfrm>
              <a:blipFill rotWithShape="1">
                <a:blip r:embed="rId2"/>
                <a:stretch>
                  <a:fillRect l="-1481" t="-1000" r="-2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="" xmlns:p14="http://schemas.microsoft.com/office/powerpoint/2010/main" val="68515686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45720" lvl="0" indent="0" algn="ctr">
              <a:buClr>
                <a:srgbClr val="0BD0D9"/>
              </a:buClr>
              <a:buNone/>
            </a:pPr>
            <a:r>
              <a:rPr lang="en-US" sz="7200" b="1" dirty="0">
                <a:solidFill>
                  <a:srgbClr val="0BD0D9">
                    <a:tint val="90000"/>
                    <a:satMod val="120000"/>
                  </a:srgb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Calibri"/>
              </a:rPr>
              <a:t>Pushdown Automata</a:t>
            </a:r>
          </a:p>
          <a:p>
            <a:pPr marL="0" marR="45720" lvl="0" indent="0" algn="ctr">
              <a:buClr>
                <a:srgbClr val="0BD0D9"/>
              </a:buClr>
              <a:buNone/>
            </a:pPr>
            <a:r>
              <a:rPr lang="en-US" sz="7200" b="1" dirty="0" smtClean="0">
                <a:solidFill>
                  <a:srgbClr val="0BD0D9">
                    <a:tint val="90000"/>
                    <a:satMod val="120000"/>
                  </a:srgb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Calibri"/>
              </a:rPr>
              <a:t>Part-6</a:t>
            </a:r>
            <a:endParaRPr lang="en-US" dirty="0">
              <a:solidFill>
                <a:prstClr val="black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012098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686800" cy="685800"/>
          </a:xfrm>
        </p:spPr>
        <p:txBody>
          <a:bodyPr>
            <a:noAutofit/>
          </a:bodyPr>
          <a:lstStyle/>
          <a:p>
            <a:pPr algn="ctr"/>
            <a:r>
              <a:rPr lang="en-US" sz="4000" u="sng" dirty="0" smtClean="0">
                <a:solidFill>
                  <a:srgbClr val="FF0000"/>
                </a:solidFill>
              </a:rPr>
              <a:t>Two Stack PDA(2PDA)</a:t>
            </a:r>
            <a:endParaRPr lang="en-US" sz="4000" u="sng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71601"/>
                <a:ext cx="8229600" cy="4953000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dirty="0"/>
                  <a:t>T</a:t>
                </a:r>
                <a:r>
                  <a:rPr lang="en-US" dirty="0" smtClean="0"/>
                  <a:t>wo stack pushdown </a:t>
                </a:r>
                <a:r>
                  <a:rPr lang="en-US" dirty="0"/>
                  <a:t>automata is described by a 7-tuple </a:t>
                </a:r>
              </a:p>
              <a:p>
                <a:pPr marL="0" indent="0">
                  <a:buNone/>
                </a:pPr>
                <a:r>
                  <a:rPr lang="en-US" dirty="0"/>
                  <a:t>M=(Q,</a:t>
                </a:r>
                <a:r>
                  <a:rPr lang="el-GR" dirty="0"/>
                  <a:t> Σ</a:t>
                </a:r>
                <a:r>
                  <a:rPr lang="en-US" dirty="0"/>
                  <a:t>, </a:t>
                </a:r>
                <a:r>
                  <a:rPr lang="el-GR" dirty="0"/>
                  <a:t>Γ,</a:t>
                </a:r>
                <a:r>
                  <a:rPr lang="en-US" dirty="0"/>
                  <a:t/>
                </a:r>
                <a:r>
                  <a:rPr lang="el-GR" dirty="0"/>
                  <a:t>δ,</a:t>
                </a:r>
                <a:r>
                  <a:rPr lang="en-US" dirty="0"/>
                  <a:t> q</a:t>
                </a:r>
                <a:r>
                  <a:rPr lang="en-US" baseline="-25000" dirty="0"/>
                  <a:t>0</a:t>
                </a:r>
                <a:r>
                  <a:rPr lang="en-US" dirty="0"/>
                  <a:t> , Z</a:t>
                </a:r>
                <a:r>
                  <a:rPr lang="en-US" baseline="-25000" dirty="0"/>
                  <a:t>0</a:t>
                </a:r>
                <a:r>
                  <a:rPr lang="en-US" dirty="0"/>
                  <a:t>, F) where,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Q is the finite set of states, </a:t>
                </a:r>
              </a:p>
              <a:p>
                <a:r>
                  <a:rPr lang="en-US" dirty="0"/>
                  <a:t>Σ is the set of input symbols  </a:t>
                </a:r>
              </a:p>
              <a:p>
                <a:r>
                  <a:rPr lang="el-GR" dirty="0"/>
                  <a:t>Γ </a:t>
                </a:r>
                <a:r>
                  <a:rPr lang="en-US" dirty="0"/>
                  <a:t>is the set of stack symbols,</a:t>
                </a:r>
              </a:p>
              <a:p>
                <a:r>
                  <a:rPr lang="en-US" dirty="0"/>
                  <a:t>q</a:t>
                </a:r>
                <a:r>
                  <a:rPr lang="en-US" baseline="-25000" dirty="0"/>
                  <a:t>0</a:t>
                </a:r>
                <a:r>
                  <a:rPr lang="en-US" dirty="0"/>
                  <a:t> ∈ Q is the initial state,</a:t>
                </a:r>
              </a:p>
              <a:p>
                <a:r>
                  <a:rPr lang="en-US" dirty="0"/>
                  <a:t>Z</a:t>
                </a:r>
                <a:r>
                  <a:rPr lang="en-US" baseline="-25000" dirty="0"/>
                  <a:t>0</a:t>
                </a:r>
                <a:r>
                  <a:rPr lang="en-US" dirty="0"/>
                  <a:t> ∈ </a:t>
                </a:r>
                <a:r>
                  <a:rPr lang="el-GR" dirty="0"/>
                  <a:t>Γ </a:t>
                </a:r>
                <a:r>
                  <a:rPr lang="en-US" dirty="0"/>
                  <a:t>is a bottom symbol of stack</a:t>
                </a:r>
              </a:p>
              <a:p>
                <a:r>
                  <a:rPr lang="en-US" dirty="0"/>
                  <a:t>F is the set of final states, and</a:t>
                </a:r>
              </a:p>
              <a:p>
                <a:r>
                  <a:rPr lang="el-GR" dirty="0"/>
                  <a:t>δ</a:t>
                </a:r>
                <a:r>
                  <a:rPr lang="en-US" dirty="0"/>
                  <a:t> is a transition function which is defined as following:-</a:t>
                </a:r>
              </a:p>
              <a:p>
                <a:r>
                  <a:rPr lang="en-US" dirty="0"/>
                  <a:t/>
                </a:r>
                <a:r>
                  <a:rPr lang="el-GR" dirty="0"/>
                  <a:t>δ</a:t>
                </a:r>
                <a:r>
                  <a:rPr lang="en-US" dirty="0"/>
                  <a:t>: Q×(</a:t>
                </a:r>
                <a:r>
                  <a:rPr lang="el-GR" dirty="0"/>
                  <a:t>Σ</a:t>
                </a:r>
                <a14:m>
                  <m:oMath xmlns:m="http://schemas.openxmlformats.org/officeDocument/2006/math">
                    <m:nary>
                      <m:naryPr>
                        <m:chr m:val="⋃"/>
                        <m:subHide m:val="on"/>
                        <m:supHide m:val="on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r>
                          <a:rPr lang="en-US" i="1">
                            <a:latin typeface="Cambria Math"/>
                          </a:rPr>
                          <m:t>{</m:t>
                        </m:r>
                        <m:r>
                          <m:rPr>
                            <m:sty m:val="p"/>
                          </m:rPr>
                          <a:rPr lang="el-GR" i="1">
                            <a:latin typeface="Cambria Math"/>
                          </a:rPr>
                          <m:t>ϵ</m:t>
                        </m:r>
                        <m:r>
                          <a:rPr lang="en-US" i="1">
                            <a:latin typeface="Cambria Math"/>
                          </a:rPr>
                          <m:t>}</m:t>
                        </m:r>
                      </m:e>
                    </m:nary>
                  </m:oMath>
                </a14:m>
                <a:r>
                  <a:rPr lang="en-US" dirty="0"/>
                  <a:t>)×</a:t>
                </a:r>
                <a:r>
                  <a:rPr lang="el-GR" dirty="0" smtClean="0"/>
                  <a:t>Γ</a:t>
                </a:r>
                <a:r>
                  <a:rPr lang="en-US" dirty="0" smtClean="0"/>
                  <a:t>×</a:t>
                </a:r>
                <a:r>
                  <a:rPr lang="el-GR" dirty="0"/>
                  <a:t>Γ</a:t>
                </a:r>
                <a:r>
                  <a:rPr lang="en-US" dirty="0" smtClean="0">
                    <a:sym typeface="Wingdings" pitchFamily="2" charset="2"/>
                  </a:rPr>
                  <a:t> </a:t>
                </a:r>
                <a:r>
                  <a:rPr lang="en-US" dirty="0">
                    <a:sym typeface="Wingdings" pitchFamily="2" charset="2"/>
                  </a:rPr>
                  <a:t>finite subset of Q</a:t>
                </a:r>
                <a:r>
                  <a:rPr lang="en-US" dirty="0"/>
                  <a:t>×</a:t>
                </a:r>
                <a:r>
                  <a:rPr lang="el-GR" dirty="0"/>
                  <a:t>Γ</a:t>
                </a:r>
                <a:r>
                  <a:rPr lang="el-GR" baseline="30000" dirty="0" smtClean="0"/>
                  <a:t>∗</a:t>
                </a:r>
                <a:r>
                  <a:rPr lang="en-US" dirty="0"/>
                  <a:t>×</a:t>
                </a:r>
                <a:r>
                  <a:rPr lang="el-GR" dirty="0" smtClean="0"/>
                  <a:t>Γ</a:t>
                </a:r>
                <a:r>
                  <a:rPr lang="en-US" dirty="0" smtClean="0"/>
                  <a:t>*</a:t>
                </a:r>
                <a:endParaRPr lang="en-US" baseline="3000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71601"/>
                <a:ext cx="8229600" cy="4953000"/>
              </a:xfrm>
              <a:blipFill rotWithShape="1">
                <a:blip r:embed="rId2"/>
                <a:stretch>
                  <a:fillRect l="-1111" t="-984" b="-118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="" xmlns:p14="http://schemas.microsoft.com/office/powerpoint/2010/main" val="229836920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57200"/>
            <a:ext cx="8534400" cy="1143000"/>
          </a:xfrm>
        </p:spPr>
        <p:txBody>
          <a:bodyPr>
            <a:noAutofit/>
          </a:bodyPr>
          <a:lstStyle/>
          <a:p>
            <a:pPr algn="just"/>
            <a:r>
              <a:rPr lang="en-US" sz="3200" dirty="0" smtClean="0">
                <a:solidFill>
                  <a:srgbClr val="FF0000"/>
                </a:solidFill>
              </a:rPr>
              <a:t>Ex. </a:t>
            </a:r>
            <a:r>
              <a:rPr lang="en-US" sz="3200" dirty="0" smtClean="0"/>
              <a:t>Construct 2-stack PDA for the following language </a:t>
            </a:r>
            <a:r>
              <a:rPr lang="en-US" sz="3200" dirty="0" smtClean="0">
                <a:solidFill>
                  <a:srgbClr val="FF0000"/>
                </a:solidFill>
              </a:rPr>
              <a:t>L = { </a:t>
            </a:r>
            <a:r>
              <a:rPr lang="en-US" sz="3200" dirty="0" err="1" smtClean="0">
                <a:solidFill>
                  <a:srgbClr val="FF0000"/>
                </a:solidFill>
              </a:rPr>
              <a:t>a</a:t>
            </a:r>
            <a:r>
              <a:rPr lang="en-US" sz="3200" baseline="30000" dirty="0" err="1" smtClean="0">
                <a:solidFill>
                  <a:srgbClr val="FF0000"/>
                </a:solidFill>
              </a:rPr>
              <a:t>n</a:t>
            </a:r>
            <a:r>
              <a:rPr lang="en-US" sz="3200" dirty="0" err="1" smtClean="0">
                <a:solidFill>
                  <a:srgbClr val="FF0000"/>
                </a:solidFill>
              </a:rPr>
              <a:t>b</a:t>
            </a:r>
            <a:r>
              <a:rPr lang="en-US" sz="3200" baseline="30000" dirty="0" err="1" smtClean="0">
                <a:solidFill>
                  <a:srgbClr val="FF0000"/>
                </a:solidFill>
              </a:rPr>
              <a:t>n</a:t>
            </a:r>
            <a:r>
              <a:rPr lang="en-US" sz="3200" dirty="0" err="1" smtClean="0">
                <a:solidFill>
                  <a:srgbClr val="FF0000"/>
                </a:solidFill>
              </a:rPr>
              <a:t>c</a:t>
            </a:r>
            <a:r>
              <a:rPr lang="en-US" sz="3200" baseline="30000" dirty="0" err="1" smtClean="0">
                <a:solidFill>
                  <a:srgbClr val="FF0000"/>
                </a:solidFill>
              </a:rPr>
              <a:t>n</a:t>
            </a:r>
            <a:r>
              <a:rPr lang="en-US" sz="3200" dirty="0" smtClean="0">
                <a:solidFill>
                  <a:srgbClr val="FF0000"/>
                </a:solidFill>
              </a:rPr>
              <a:t> ! n ≥ 1}.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382000" cy="510540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Solution: </a:t>
            </a:r>
          </a:p>
          <a:p>
            <a:pPr marL="0" indent="0" algn="just">
              <a:buNone/>
            </a:pPr>
            <a:r>
              <a:rPr lang="en-US" dirty="0" smtClean="0"/>
              <a:t>In this set, some strings are </a:t>
            </a:r>
            <a:r>
              <a:rPr lang="en-US" dirty="0" err="1" smtClean="0"/>
              <a:t>abc</a:t>
            </a:r>
            <a:r>
              <a:rPr lang="en-US" dirty="0" smtClean="0"/>
              <a:t>, a</a:t>
            </a:r>
            <a:r>
              <a:rPr lang="en-US" baseline="30000" dirty="0" smtClean="0"/>
              <a:t>2</a:t>
            </a:r>
            <a:r>
              <a:rPr lang="en-US" dirty="0" smtClean="0"/>
              <a:t>b</a:t>
            </a:r>
            <a:r>
              <a:rPr lang="en-US" baseline="30000" dirty="0" smtClean="0"/>
              <a:t>2</a:t>
            </a:r>
            <a:r>
              <a:rPr lang="en-US" dirty="0" smtClean="0"/>
              <a:t>c</a:t>
            </a:r>
            <a:r>
              <a:rPr lang="en-US" baseline="30000" dirty="0" smtClean="0"/>
              <a:t>2</a:t>
            </a:r>
            <a:r>
              <a:rPr lang="en-US" dirty="0" smtClean="0"/>
              <a:t>, a</a:t>
            </a:r>
            <a:r>
              <a:rPr lang="en-US" baseline="30000" dirty="0" smtClean="0"/>
              <a:t>3</a:t>
            </a:r>
            <a:r>
              <a:rPr lang="en-US" dirty="0" smtClean="0"/>
              <a:t>b</a:t>
            </a:r>
            <a:r>
              <a:rPr lang="en-US" baseline="30000" dirty="0" smtClean="0"/>
              <a:t>3</a:t>
            </a:r>
            <a:r>
              <a:rPr lang="en-US" dirty="0" smtClean="0"/>
              <a:t>c</a:t>
            </a:r>
            <a:r>
              <a:rPr lang="en-US" baseline="30000" dirty="0" smtClean="0"/>
              <a:t>3</a:t>
            </a:r>
            <a:r>
              <a:rPr lang="en-US" dirty="0" smtClean="0"/>
              <a:t> etc.</a:t>
            </a:r>
          </a:p>
          <a:p>
            <a:pPr marL="0" indent="0" algn="just">
              <a:buNone/>
            </a:pPr>
            <a:r>
              <a:rPr lang="en-US" dirty="0" smtClean="0"/>
              <a:t>Clearly, this set contains all the strings a, b and c, in which number of a, b and c are equal. And the order of a ,b and c are also fixed.</a:t>
            </a:r>
          </a:p>
          <a:p>
            <a:pPr marL="0" indent="0" algn="just">
              <a:buNone/>
            </a:pPr>
            <a:r>
              <a:rPr lang="en-US" dirty="0" smtClean="0">
                <a:solidFill>
                  <a:srgbClr val="FF0000"/>
                </a:solidFill>
              </a:rPr>
              <a:t>Procedure:  </a:t>
            </a:r>
            <a:r>
              <a:rPr lang="en-US" dirty="0" smtClean="0"/>
              <a:t>In this PDA, we have to push the symbol A into first stack when a appears in input string. </a:t>
            </a:r>
          </a:p>
          <a:p>
            <a:pPr marL="0" indent="0" algn="just">
              <a:buNone/>
            </a:pPr>
            <a:r>
              <a:rPr lang="en-US" dirty="0" smtClean="0"/>
              <a:t>	When first b appears then we have to push symbol A into second stack and also change the state. For remaining b, we </a:t>
            </a:r>
            <a:r>
              <a:rPr lang="en-US" dirty="0"/>
              <a:t>have </a:t>
            </a:r>
            <a:r>
              <a:rPr lang="en-US" dirty="0" smtClean="0"/>
              <a:t>to push </a:t>
            </a:r>
            <a:r>
              <a:rPr lang="en-US" dirty="0"/>
              <a:t>symbol A into second stack </a:t>
            </a:r>
            <a:r>
              <a:rPr lang="en-US" dirty="0" smtClean="0"/>
              <a:t>at that state. </a:t>
            </a:r>
          </a:p>
          <a:p>
            <a:pPr marL="0" indent="0" algn="just">
              <a:buNone/>
            </a:pPr>
            <a:r>
              <a:rPr lang="en-US" dirty="0" smtClean="0"/>
              <a:t>	When </a:t>
            </a:r>
            <a:r>
              <a:rPr lang="en-US" dirty="0"/>
              <a:t>first </a:t>
            </a:r>
            <a:r>
              <a:rPr lang="en-US" dirty="0" smtClean="0"/>
              <a:t>c </a:t>
            </a:r>
            <a:r>
              <a:rPr lang="en-US" dirty="0"/>
              <a:t>appears then we </a:t>
            </a:r>
            <a:r>
              <a:rPr lang="en-US" dirty="0" smtClean="0"/>
              <a:t>check the top symbols of both stack. If both top symbols are A then we pop the top symbols from both stack. </a:t>
            </a:r>
            <a:r>
              <a:rPr lang="en-US" dirty="0"/>
              <a:t>For remaining </a:t>
            </a:r>
            <a:r>
              <a:rPr lang="en-US" dirty="0" smtClean="0"/>
              <a:t>c, same operation is applied. </a:t>
            </a:r>
          </a:p>
          <a:p>
            <a:pPr marL="0" indent="0" algn="just">
              <a:buNone/>
            </a:pPr>
            <a:r>
              <a:rPr lang="en-US" dirty="0"/>
              <a:t>	</a:t>
            </a:r>
            <a:r>
              <a:rPr lang="en-US" dirty="0" smtClean="0"/>
              <a:t>When string becomes empty, we check both stack. If top symbols of both stack are Z0, then string will be accepted.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36002951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=""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229600" cy="53340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Therefore the 2PDA for this language will be </a:t>
                </a:r>
              </a:p>
              <a:p>
                <a:pPr marL="0" indent="0">
                  <a:buNone/>
                </a:pPr>
                <a:r>
                  <a:rPr lang="en-US" sz="2800" dirty="0" smtClean="0">
                    <a:solidFill>
                      <a:prstClr val="black"/>
                    </a:solidFill>
                  </a:rPr>
                  <a:t>M </a:t>
                </a:r>
                <a:r>
                  <a:rPr lang="en-US" sz="2800" dirty="0">
                    <a:solidFill>
                      <a:prstClr val="black"/>
                    </a:solidFill>
                  </a:rPr>
                  <a:t>= ({q</a:t>
                </a:r>
                <a:r>
                  <a:rPr lang="en-US" sz="2800" baseline="-25000" dirty="0">
                    <a:solidFill>
                      <a:prstClr val="black"/>
                    </a:solidFill>
                  </a:rPr>
                  <a:t>0, </a:t>
                </a:r>
                <a:r>
                  <a:rPr lang="en-US" sz="2800" dirty="0" smtClean="0">
                    <a:solidFill>
                      <a:prstClr val="black"/>
                    </a:solidFill>
                  </a:rPr>
                  <a:t>q</a:t>
                </a:r>
                <a:r>
                  <a:rPr lang="en-US" sz="2800" baseline="-25000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sz="2800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,</a:t>
                </a:r>
                <a:r>
                  <a:rPr lang="en-US" sz="2800" baseline="-25000" dirty="0" smtClean="0">
                    <a:solidFill>
                      <a:prstClr val="black"/>
                    </a:solidFill>
                  </a:rPr>
                  <a:t/>
                </a:r>
                <a:r>
                  <a:rPr lang="en-US" sz="2800" dirty="0" smtClean="0">
                    <a:solidFill>
                      <a:prstClr val="black"/>
                    </a:solidFill>
                  </a:rPr>
                  <a:t>q2,}, </a:t>
                </a:r>
                <a:r>
                  <a:rPr lang="en-US" sz="2800" dirty="0">
                    <a:solidFill>
                      <a:prstClr val="black"/>
                    </a:solidFill>
                  </a:rPr>
                  <a:t>{</a:t>
                </a:r>
                <a:r>
                  <a:rPr lang="en-US" sz="28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a</a:t>
                </a:r>
                <a:r>
                  <a:rPr lang="en-US" sz="2800" dirty="0">
                    <a:solidFill>
                      <a:prstClr val="black"/>
                    </a:solidFill>
                  </a:rPr>
                  <a:t>, </a:t>
                </a:r>
                <a:r>
                  <a:rPr lang="en-US" sz="2800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b, c</a:t>
                </a:r>
                <a:r>
                  <a:rPr lang="en-US" sz="2800" dirty="0" smtClean="0">
                    <a:solidFill>
                      <a:prstClr val="black"/>
                    </a:solidFill>
                  </a:rPr>
                  <a:t>}, </a:t>
                </a:r>
                <a:r>
                  <a:rPr lang="en-US" sz="2800" dirty="0">
                    <a:solidFill>
                      <a:prstClr val="black"/>
                    </a:solidFill>
                  </a:rPr>
                  <a:t>{A, Z</a:t>
                </a:r>
                <a:r>
                  <a:rPr lang="en-US" sz="2800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sz="2800" dirty="0">
                    <a:solidFill>
                      <a:prstClr val="black"/>
                    </a:solidFill>
                  </a:rPr>
                  <a:t> }, </a:t>
                </a:r>
                <a:r>
                  <a:rPr lang="el-GR" sz="2800" dirty="0">
                    <a:solidFill>
                      <a:prstClr val="black"/>
                    </a:solidFill>
                  </a:rPr>
                  <a:t>δ</a:t>
                </a:r>
                <a:r>
                  <a:rPr lang="en-US" sz="2800" dirty="0">
                    <a:solidFill>
                      <a:prstClr val="black"/>
                    </a:solidFill>
                  </a:rPr>
                  <a:t>, q</a:t>
                </a:r>
                <a:r>
                  <a:rPr lang="en-US" sz="2800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sz="2800" dirty="0">
                    <a:solidFill>
                      <a:prstClr val="black"/>
                    </a:solidFill>
                  </a:rPr>
                  <a:t>,</a:t>
                </a:r>
                <a:r>
                  <a:rPr lang="en-US" sz="2800" baseline="-25000" dirty="0">
                    <a:solidFill>
                      <a:prstClr val="black"/>
                    </a:solidFill>
                  </a:rPr>
                  <a:t/>
                </a:r>
                <a:r>
                  <a:rPr lang="en-US" sz="2800" dirty="0">
                    <a:solidFill>
                      <a:prstClr val="black"/>
                    </a:solidFill>
                  </a:rPr>
                  <a:t>Z</a:t>
                </a:r>
                <a:r>
                  <a:rPr lang="en-US" sz="2800" baseline="-25000" dirty="0">
                    <a:solidFill>
                      <a:prstClr val="black"/>
                    </a:solidFill>
                  </a:rPr>
                  <a:t>0, </a:t>
                </a:r>
                <a:r>
                  <a:rPr lang="el-GR" sz="2800" dirty="0">
                    <a:solidFill>
                      <a:prstClr val="black"/>
                    </a:solidFill>
                  </a:rPr>
                  <a:t>φ</a:t>
                </a:r>
                <a:r>
                  <a:rPr lang="en-US" sz="28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dirty="0"/>
                  <a:t>And </a:t>
                </a:r>
                <a:r>
                  <a:rPr lang="el-GR" dirty="0">
                    <a:solidFill>
                      <a:prstClr val="black"/>
                    </a:solidFill>
                  </a:rPr>
                  <a:t>δ</a:t>
                </a:r>
                <a:r>
                  <a:rPr lang="en-US" dirty="0">
                    <a:solidFill>
                      <a:prstClr val="black"/>
                    </a:solidFill>
                  </a:rPr>
                  <a:t> is defined as following:- </a:t>
                </a:r>
                <a:endParaRPr lang="en-US" dirty="0" smtClean="0">
                  <a:solidFill>
                    <a:prstClr val="black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prstClr val="black"/>
                  </a:solidFill>
                </a:endParaRPr>
              </a:p>
              <a:p>
                <a:pPr marL="0" indent="0">
                  <a:buClr>
                    <a:srgbClr val="0BD0D9"/>
                  </a:buClr>
                  <a:buNone/>
                </a:pPr>
                <a:r>
                  <a:rPr lang="el-GR" sz="2400" dirty="0" smtClean="0">
                    <a:solidFill>
                      <a:prstClr val="black"/>
                    </a:solidFill>
                  </a:rPr>
                  <a:t>δ</a:t>
                </a:r>
                <a:r>
                  <a:rPr lang="en-US" sz="2400" dirty="0">
                    <a:solidFill>
                      <a:prstClr val="black"/>
                    </a:solidFill>
                  </a:rPr>
                  <a:t>(q</a:t>
                </a:r>
                <a:r>
                  <a:rPr lang="en-US" sz="2400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sz="2400" dirty="0">
                    <a:solidFill>
                      <a:prstClr val="black"/>
                    </a:solidFill>
                  </a:rPr>
                  <a:t>, </a:t>
                </a:r>
                <a:r>
                  <a:rPr lang="en-US" sz="24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a</a:t>
                </a:r>
                <a:r>
                  <a:rPr lang="en-US" sz="2400" dirty="0">
                    <a:solidFill>
                      <a:prstClr val="black"/>
                    </a:solidFill>
                  </a:rPr>
                  <a:t>, </a:t>
                </a:r>
                <a:r>
                  <a:rPr lang="en-US" sz="2400" dirty="0" smtClean="0">
                    <a:solidFill>
                      <a:prstClr val="black"/>
                    </a:solidFill>
                  </a:rPr>
                  <a:t>Z</a:t>
                </a:r>
                <a:r>
                  <a:rPr lang="en-US" sz="2400" baseline="-25000" dirty="0" smtClean="0">
                    <a:solidFill>
                      <a:prstClr val="black"/>
                    </a:solidFill>
                  </a:rPr>
                  <a:t>0</a:t>
                </a:r>
                <a:r>
                  <a:rPr lang="en-US" sz="2400" dirty="0" smtClean="0">
                    <a:solidFill>
                      <a:prstClr val="black"/>
                    </a:solidFill>
                  </a:rPr>
                  <a:t>, </a:t>
                </a:r>
                <a:r>
                  <a:rPr lang="en-US" sz="2400" dirty="0">
                    <a:solidFill>
                      <a:prstClr val="black"/>
                    </a:solidFill>
                  </a:rPr>
                  <a:t>Z</a:t>
                </a:r>
                <a:r>
                  <a:rPr lang="en-US" sz="2400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sz="2400" dirty="0" smtClean="0">
                    <a:solidFill>
                      <a:prstClr val="black"/>
                    </a:solidFill>
                  </a:rPr>
                  <a:t>) </a:t>
                </a:r>
                <a:r>
                  <a:rPr lang="en-US" sz="2400" dirty="0">
                    <a:solidFill>
                      <a:prstClr val="black"/>
                    </a:solidFill>
                  </a:rPr>
                  <a:t>= {(q</a:t>
                </a:r>
                <a:r>
                  <a:rPr lang="en-US" sz="2400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sz="2400" dirty="0">
                    <a:solidFill>
                      <a:prstClr val="black"/>
                    </a:solidFill>
                  </a:rPr>
                  <a:t>, </a:t>
                </a:r>
                <a:r>
                  <a:rPr lang="en-US" sz="2400" dirty="0" smtClean="0">
                    <a:solidFill>
                      <a:prstClr val="black"/>
                    </a:solidFill>
                  </a:rPr>
                  <a:t>AZ</a:t>
                </a:r>
                <a:r>
                  <a:rPr lang="en-US" sz="2400" baseline="-25000" dirty="0" smtClean="0">
                    <a:solidFill>
                      <a:prstClr val="black"/>
                    </a:solidFill>
                  </a:rPr>
                  <a:t>0, </a:t>
                </a:r>
                <a:r>
                  <a:rPr lang="en-US" sz="2400" dirty="0">
                    <a:solidFill>
                      <a:prstClr val="black"/>
                    </a:solidFill>
                  </a:rPr>
                  <a:t>, Z</a:t>
                </a:r>
                <a:r>
                  <a:rPr lang="en-US" sz="2400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sz="2400" dirty="0" smtClean="0">
                    <a:solidFill>
                      <a:prstClr val="black"/>
                    </a:solidFill>
                  </a:rPr>
                  <a:t>)}</a:t>
                </a:r>
                <a:r>
                  <a:rPr lang="en-US" sz="2400" dirty="0">
                    <a:solidFill>
                      <a:prstClr val="black"/>
                    </a:solidFill>
                  </a:rPr>
                  <a:t/>
                </a:r>
              </a:p>
              <a:p>
                <a:pPr marL="0" indent="0">
                  <a:buNone/>
                </a:pPr>
                <a:r>
                  <a:rPr lang="el-GR" sz="2800" dirty="0">
                    <a:solidFill>
                      <a:prstClr val="black"/>
                    </a:solidFill>
                  </a:rPr>
                  <a:t>δ</a:t>
                </a:r>
                <a:r>
                  <a:rPr lang="en-US" sz="2800" dirty="0" smtClean="0">
                    <a:solidFill>
                      <a:prstClr val="black"/>
                    </a:solidFill>
                  </a:rPr>
                  <a:t>(q</a:t>
                </a:r>
                <a:r>
                  <a:rPr lang="en-US" sz="2800" baseline="-25000" dirty="0" smtClean="0">
                    <a:solidFill>
                      <a:prstClr val="black"/>
                    </a:solidFill>
                  </a:rPr>
                  <a:t>0</a:t>
                </a:r>
                <a:r>
                  <a:rPr lang="en-US" sz="2800" dirty="0" smtClean="0">
                    <a:solidFill>
                      <a:prstClr val="black"/>
                    </a:solidFill>
                  </a:rPr>
                  <a:t>, </a:t>
                </a:r>
                <a:r>
                  <a:rPr lang="en-US" sz="28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a</a:t>
                </a:r>
                <a:r>
                  <a:rPr lang="en-US" sz="2800" dirty="0">
                    <a:solidFill>
                      <a:prstClr val="black"/>
                    </a:solidFill>
                  </a:rPr>
                  <a:t>, </a:t>
                </a:r>
                <a:r>
                  <a:rPr lang="en-US" sz="2800" dirty="0" smtClean="0">
                    <a:solidFill>
                      <a:prstClr val="black"/>
                    </a:solidFill>
                  </a:rPr>
                  <a:t>A, </a:t>
                </a:r>
                <a:r>
                  <a:rPr lang="en-US" sz="2800" dirty="0">
                    <a:solidFill>
                      <a:prstClr val="black"/>
                    </a:solidFill>
                  </a:rPr>
                  <a:t>Z</a:t>
                </a:r>
                <a:r>
                  <a:rPr lang="en-US" sz="2800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sz="2800" dirty="0">
                    <a:solidFill>
                      <a:prstClr val="black"/>
                    </a:solidFill>
                  </a:rPr>
                  <a:t>) = {(q</a:t>
                </a:r>
                <a:r>
                  <a:rPr lang="en-US" sz="2800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sz="2800" dirty="0">
                    <a:solidFill>
                      <a:prstClr val="black"/>
                    </a:solidFill>
                  </a:rPr>
                  <a:t>, </a:t>
                </a:r>
                <a:r>
                  <a:rPr lang="en-US" sz="2800" dirty="0" smtClean="0">
                    <a:solidFill>
                      <a:prstClr val="black"/>
                    </a:solidFill>
                  </a:rPr>
                  <a:t>AA</a:t>
                </a:r>
                <a:r>
                  <a:rPr lang="en-US" sz="2800" baseline="-25000" dirty="0" smtClean="0">
                    <a:solidFill>
                      <a:prstClr val="black"/>
                    </a:solidFill>
                  </a:rPr>
                  <a:t>, </a:t>
                </a:r>
                <a:r>
                  <a:rPr lang="en-US" sz="2800" dirty="0">
                    <a:solidFill>
                      <a:prstClr val="black"/>
                    </a:solidFill>
                  </a:rPr>
                  <a:t>, Z</a:t>
                </a:r>
                <a:r>
                  <a:rPr lang="en-US" sz="2800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sz="2800" dirty="0" smtClean="0">
                    <a:solidFill>
                      <a:prstClr val="black"/>
                    </a:solidFill>
                  </a:rPr>
                  <a:t>)}</a:t>
                </a:r>
              </a:p>
              <a:p>
                <a:pPr marL="0" indent="0">
                  <a:buNone/>
                </a:pPr>
                <a:r>
                  <a:rPr lang="el-GR" sz="2400" dirty="0">
                    <a:solidFill>
                      <a:prstClr val="black"/>
                    </a:solidFill>
                  </a:rPr>
                  <a:t>δ</a:t>
                </a:r>
                <a:r>
                  <a:rPr lang="en-US" sz="2400" dirty="0">
                    <a:solidFill>
                      <a:prstClr val="black"/>
                    </a:solidFill>
                  </a:rPr>
                  <a:t>(q</a:t>
                </a:r>
                <a:r>
                  <a:rPr lang="en-US" sz="2400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sz="2400" dirty="0">
                    <a:solidFill>
                      <a:prstClr val="black"/>
                    </a:solidFill>
                  </a:rPr>
                  <a:t>, </a:t>
                </a:r>
                <a:r>
                  <a:rPr lang="en-US" sz="2400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b</a:t>
                </a:r>
                <a:r>
                  <a:rPr lang="en-US" sz="2400" dirty="0" smtClean="0">
                    <a:solidFill>
                      <a:prstClr val="black"/>
                    </a:solidFill>
                  </a:rPr>
                  <a:t>, </a:t>
                </a:r>
                <a:r>
                  <a:rPr lang="en-US" sz="2400" dirty="0">
                    <a:solidFill>
                      <a:prstClr val="black"/>
                    </a:solidFill>
                  </a:rPr>
                  <a:t>A, Z</a:t>
                </a:r>
                <a:r>
                  <a:rPr lang="en-US" sz="2400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sz="2400" dirty="0">
                    <a:solidFill>
                      <a:prstClr val="black"/>
                    </a:solidFill>
                  </a:rPr>
                  <a:t>) = {(</a:t>
                </a:r>
                <a:r>
                  <a:rPr lang="en-US" sz="2400" dirty="0" smtClean="0">
                    <a:solidFill>
                      <a:prstClr val="black"/>
                    </a:solidFill>
                  </a:rPr>
                  <a:t>q</a:t>
                </a:r>
                <a:r>
                  <a:rPr lang="en-US" sz="2400" baseline="-25000" dirty="0" smtClean="0">
                    <a:solidFill>
                      <a:prstClr val="black"/>
                    </a:solidFill>
                  </a:rPr>
                  <a:t>1</a:t>
                </a:r>
                <a:r>
                  <a:rPr lang="en-US" sz="2400" dirty="0" smtClean="0">
                    <a:solidFill>
                      <a:prstClr val="black"/>
                    </a:solidFill>
                  </a:rPr>
                  <a:t>, A</a:t>
                </a:r>
                <a:r>
                  <a:rPr lang="en-US" sz="2400" baseline="-25000" dirty="0">
                    <a:solidFill>
                      <a:prstClr val="black"/>
                    </a:solidFill>
                  </a:rPr>
                  <a:t>, </a:t>
                </a:r>
                <a:r>
                  <a:rPr lang="en-US" sz="2400" dirty="0">
                    <a:solidFill>
                      <a:prstClr val="black"/>
                    </a:solidFill>
                  </a:rPr>
                  <a:t>, </a:t>
                </a:r>
                <a:r>
                  <a:rPr lang="en-US" sz="2400" dirty="0" smtClean="0">
                    <a:solidFill>
                      <a:prstClr val="black"/>
                    </a:solidFill>
                  </a:rPr>
                  <a:t>AZ</a:t>
                </a:r>
                <a:r>
                  <a:rPr lang="en-US" sz="2400" baseline="-25000" dirty="0" smtClean="0">
                    <a:solidFill>
                      <a:prstClr val="black"/>
                    </a:solidFill>
                  </a:rPr>
                  <a:t>0</a:t>
                </a:r>
                <a:r>
                  <a:rPr lang="en-US" sz="2400" dirty="0">
                    <a:solidFill>
                      <a:prstClr val="black"/>
                    </a:solidFill>
                  </a:rPr>
                  <a:t>)}</a:t>
                </a:r>
                <a:endParaRPr lang="en-US" dirty="0"/>
              </a:p>
              <a:p>
                <a:pPr marL="0" indent="0">
                  <a:buNone/>
                </a:pPr>
                <a:r>
                  <a:rPr lang="el-GR" sz="2800" dirty="0">
                    <a:solidFill>
                      <a:prstClr val="black"/>
                    </a:solidFill>
                  </a:rPr>
                  <a:t>δ</a:t>
                </a:r>
                <a:r>
                  <a:rPr lang="en-US" sz="2800" dirty="0" smtClean="0">
                    <a:solidFill>
                      <a:prstClr val="black"/>
                    </a:solidFill>
                  </a:rPr>
                  <a:t>(q</a:t>
                </a:r>
                <a:r>
                  <a:rPr lang="en-US" sz="2800" baseline="-25000" dirty="0" smtClean="0">
                    <a:solidFill>
                      <a:prstClr val="black"/>
                    </a:solidFill>
                  </a:rPr>
                  <a:t>1</a:t>
                </a:r>
                <a:r>
                  <a:rPr lang="en-US" sz="2800" dirty="0" smtClean="0">
                    <a:solidFill>
                      <a:prstClr val="black"/>
                    </a:solidFill>
                  </a:rPr>
                  <a:t>, </a:t>
                </a:r>
                <a:r>
                  <a:rPr lang="en-US" sz="28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b</a:t>
                </a:r>
                <a:r>
                  <a:rPr lang="en-US" sz="2800" dirty="0">
                    <a:solidFill>
                      <a:prstClr val="black"/>
                    </a:solidFill>
                  </a:rPr>
                  <a:t>, A, </a:t>
                </a:r>
                <a:r>
                  <a:rPr lang="en-US" sz="2800" dirty="0" smtClean="0">
                    <a:solidFill>
                      <a:prstClr val="black"/>
                    </a:solidFill>
                  </a:rPr>
                  <a:t>A) </a:t>
                </a:r>
                <a:r>
                  <a:rPr lang="en-US" sz="2800" dirty="0">
                    <a:solidFill>
                      <a:prstClr val="black"/>
                    </a:solidFill>
                  </a:rPr>
                  <a:t>= {(q</a:t>
                </a:r>
                <a:r>
                  <a:rPr lang="en-US" sz="2800" baseline="-25000" dirty="0">
                    <a:solidFill>
                      <a:prstClr val="black"/>
                    </a:solidFill>
                  </a:rPr>
                  <a:t>1</a:t>
                </a:r>
                <a:r>
                  <a:rPr lang="en-US" sz="2800" dirty="0">
                    <a:solidFill>
                      <a:prstClr val="black"/>
                    </a:solidFill>
                  </a:rPr>
                  <a:t>, A</a:t>
                </a:r>
                <a:r>
                  <a:rPr lang="en-US" sz="2800" baseline="-25000" dirty="0">
                    <a:solidFill>
                      <a:prstClr val="black"/>
                    </a:solidFill>
                  </a:rPr>
                  <a:t>, </a:t>
                </a:r>
                <a:r>
                  <a:rPr lang="en-US" sz="2800" dirty="0">
                    <a:solidFill>
                      <a:prstClr val="black"/>
                    </a:solidFill>
                  </a:rPr>
                  <a:t>, </a:t>
                </a:r>
                <a:r>
                  <a:rPr lang="en-US" sz="2800" dirty="0" smtClean="0">
                    <a:solidFill>
                      <a:prstClr val="black"/>
                    </a:solidFill>
                  </a:rPr>
                  <a:t>AA)}</a:t>
                </a:r>
              </a:p>
              <a:p>
                <a:pPr marL="0" indent="0">
                  <a:buNone/>
                </a:pPr>
                <a:r>
                  <a:rPr lang="el-GR" sz="2400" dirty="0">
                    <a:solidFill>
                      <a:prstClr val="black"/>
                    </a:solidFill>
                  </a:rPr>
                  <a:t>δ</a:t>
                </a:r>
                <a:r>
                  <a:rPr lang="en-US" sz="2400" dirty="0">
                    <a:solidFill>
                      <a:prstClr val="black"/>
                    </a:solidFill>
                  </a:rPr>
                  <a:t>(q</a:t>
                </a:r>
                <a:r>
                  <a:rPr lang="en-US" sz="2400" baseline="-25000" dirty="0">
                    <a:solidFill>
                      <a:prstClr val="black"/>
                    </a:solidFill>
                  </a:rPr>
                  <a:t>1</a:t>
                </a:r>
                <a:r>
                  <a:rPr lang="en-US" sz="2400" dirty="0">
                    <a:solidFill>
                      <a:prstClr val="black"/>
                    </a:solidFill>
                  </a:rPr>
                  <a:t>, </a:t>
                </a:r>
                <a:r>
                  <a:rPr lang="en-US" sz="24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c</a:t>
                </a:r>
                <a:r>
                  <a:rPr lang="en-US" sz="2400" dirty="0" smtClean="0">
                    <a:solidFill>
                      <a:prstClr val="black"/>
                    </a:solidFill>
                  </a:rPr>
                  <a:t>, </a:t>
                </a:r>
                <a:r>
                  <a:rPr lang="en-US" sz="2400" dirty="0">
                    <a:solidFill>
                      <a:prstClr val="black"/>
                    </a:solidFill>
                  </a:rPr>
                  <a:t>A, A) = {(</a:t>
                </a:r>
                <a:r>
                  <a:rPr lang="en-US" sz="2400" dirty="0" smtClean="0">
                    <a:solidFill>
                      <a:prstClr val="black"/>
                    </a:solidFill>
                  </a:rPr>
                  <a:t>q</a:t>
                </a:r>
                <a:r>
                  <a:rPr lang="en-US" sz="2400" baseline="-25000" dirty="0" smtClean="0">
                    <a:solidFill>
                      <a:prstClr val="black"/>
                    </a:solidFill>
                  </a:rPr>
                  <a:t>2</a:t>
                </a:r>
                <a:r>
                  <a:rPr lang="en-US" sz="2400" dirty="0" smtClean="0">
                    <a:solidFill>
                      <a:prstClr val="black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 smtClean="0">
                        <a:solidFill>
                          <a:schemeClr val="tx1"/>
                        </a:solidFill>
                        <a:latin typeface="Cambria Math"/>
                      </a:rPr>
                      <m:t>ϵ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>
                        <a:solidFill>
                          <a:schemeClr val="tx1"/>
                        </a:solidFill>
                        <a:latin typeface="Cambria Math"/>
                      </a:rPr>
                      <m:t>ϵ</m:t>
                    </m:r>
                  </m:oMath>
                </a14:m>
                <a:r>
                  <a:rPr lang="en-US" sz="2400" dirty="0" smtClean="0">
                    <a:solidFill>
                      <a:prstClr val="black"/>
                    </a:solidFill>
                  </a:rPr>
                  <a:t>)}</a:t>
                </a:r>
                <a:endParaRPr lang="en-US" sz="2400" dirty="0">
                  <a:solidFill>
                    <a:prstClr val="black"/>
                  </a:solidFill>
                </a:endParaRPr>
              </a:p>
              <a:p>
                <a:pPr marL="0" indent="0">
                  <a:buNone/>
                </a:pPr>
                <a:r>
                  <a:rPr lang="el-GR" sz="2800" dirty="0">
                    <a:solidFill>
                      <a:prstClr val="black"/>
                    </a:solidFill>
                  </a:rPr>
                  <a:t>δ</a:t>
                </a:r>
                <a:r>
                  <a:rPr lang="en-US" sz="2800" dirty="0" smtClean="0">
                    <a:solidFill>
                      <a:prstClr val="black"/>
                    </a:solidFill>
                  </a:rPr>
                  <a:t>(q</a:t>
                </a:r>
                <a:r>
                  <a:rPr lang="en-US" sz="2800" baseline="-25000" dirty="0">
                    <a:solidFill>
                      <a:prstClr val="black"/>
                    </a:solidFill>
                  </a:rPr>
                  <a:t>2</a:t>
                </a:r>
                <a:r>
                  <a:rPr lang="en-US" sz="2800" dirty="0" smtClean="0">
                    <a:solidFill>
                      <a:prstClr val="black"/>
                    </a:solidFill>
                  </a:rPr>
                  <a:t>, </a:t>
                </a:r>
                <a:r>
                  <a:rPr lang="en-US" sz="28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c</a:t>
                </a:r>
                <a:r>
                  <a:rPr lang="en-US" sz="2800" dirty="0">
                    <a:solidFill>
                      <a:prstClr val="black"/>
                    </a:solidFill>
                  </a:rPr>
                  <a:t>, A, A) = {(q</a:t>
                </a:r>
                <a:r>
                  <a:rPr lang="en-US" sz="2800" baseline="-25000" dirty="0">
                    <a:solidFill>
                      <a:prstClr val="black"/>
                    </a:solidFill>
                  </a:rPr>
                  <a:t>2</a:t>
                </a:r>
                <a:r>
                  <a:rPr lang="en-US" sz="2800" dirty="0">
                    <a:solidFill>
                      <a:prstClr val="black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800" i="1">
                        <a:latin typeface="Cambria Math"/>
                      </a:rPr>
                      <m:t>ϵ</m:t>
                    </m:r>
                  </m:oMath>
                </a14:m>
                <a:r>
                  <a:rPr lang="en-US" sz="2800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800" i="1">
                        <a:latin typeface="Cambria Math"/>
                      </a:rPr>
                      <m:t>ϵ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</a:rPr>
                  <a:t>)}</a:t>
                </a:r>
              </a:p>
              <a:p>
                <a:pPr marL="0" indent="0">
                  <a:buNone/>
                </a:pPr>
                <a:r>
                  <a:rPr lang="el-GR" sz="2800" dirty="0">
                    <a:solidFill>
                      <a:prstClr val="black"/>
                    </a:solidFill>
                  </a:rPr>
                  <a:t>δ</a:t>
                </a:r>
                <a:r>
                  <a:rPr lang="en-US" sz="2800" dirty="0" smtClean="0">
                    <a:solidFill>
                      <a:prstClr val="black"/>
                    </a:solidFill>
                  </a:rPr>
                  <a:t>(q</a:t>
                </a:r>
                <a:r>
                  <a:rPr lang="en-US" sz="2800" baseline="-25000" dirty="0">
                    <a:solidFill>
                      <a:prstClr val="black"/>
                    </a:solidFill>
                  </a:rPr>
                  <a:t>2</a:t>
                </a:r>
                <a:r>
                  <a:rPr lang="en-US" sz="2800" dirty="0" smtClean="0">
                    <a:solidFill>
                      <a:prstClr val="black"/>
                    </a:solidFill>
                  </a:rPr>
                  <a:t>, </a:t>
                </a:r>
                <a:r>
                  <a:rPr lang="en-US" sz="28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c</a:t>
                </a:r>
                <a:r>
                  <a:rPr lang="en-US" sz="2800" dirty="0">
                    <a:solidFill>
                      <a:prstClr val="black"/>
                    </a:solidFill>
                  </a:rPr>
                  <a:t>, Z</a:t>
                </a:r>
                <a:r>
                  <a:rPr lang="en-US" sz="2800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sz="2800" dirty="0" smtClean="0">
                    <a:solidFill>
                      <a:prstClr val="black"/>
                    </a:solidFill>
                  </a:rPr>
                  <a:t>, </a:t>
                </a:r>
                <a:r>
                  <a:rPr lang="en-US" sz="2800" dirty="0">
                    <a:solidFill>
                      <a:prstClr val="black"/>
                    </a:solidFill>
                  </a:rPr>
                  <a:t>Z</a:t>
                </a:r>
                <a:r>
                  <a:rPr lang="en-US" sz="2800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sz="2800" dirty="0" smtClean="0">
                    <a:solidFill>
                      <a:prstClr val="black"/>
                    </a:solidFill>
                  </a:rPr>
                  <a:t>) </a:t>
                </a:r>
                <a:r>
                  <a:rPr lang="en-US" sz="2800" dirty="0">
                    <a:solidFill>
                      <a:prstClr val="black"/>
                    </a:solidFill>
                  </a:rPr>
                  <a:t>= {(q</a:t>
                </a:r>
                <a:r>
                  <a:rPr lang="en-US" sz="2800" baseline="-25000" dirty="0">
                    <a:solidFill>
                      <a:prstClr val="black"/>
                    </a:solidFill>
                  </a:rPr>
                  <a:t>2</a:t>
                </a:r>
                <a:r>
                  <a:rPr lang="en-US" sz="2800" dirty="0">
                    <a:solidFill>
                      <a:prstClr val="black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800" i="1">
                        <a:latin typeface="Cambria Math"/>
                      </a:rPr>
                      <m:t>ϵ</m:t>
                    </m:r>
                  </m:oMath>
                </a14:m>
                <a:r>
                  <a:rPr lang="en-US" sz="2800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800" i="1">
                        <a:latin typeface="Cambria Math"/>
                      </a:rPr>
                      <m:t>ϵ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</a:rPr>
                  <a:t>)}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29600" cy="5334000"/>
              </a:xfrm>
              <a:blipFill rotWithShape="1">
                <a:blip r:embed="rId2"/>
                <a:stretch>
                  <a:fillRect l="-1481" t="-914" b="-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="" xmlns:p14="http://schemas.microsoft.com/office/powerpoint/2010/main" val="340978451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24000"/>
            <a:ext cx="8382000" cy="48006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Transition diagram this 2PDA is 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4094018" y="3886200"/>
            <a:ext cx="838200" cy="838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q</a:t>
            </a:r>
            <a:r>
              <a:rPr lang="en-US" sz="2400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Oval 4"/>
          <p:cNvSpPr/>
          <p:nvPr/>
        </p:nvSpPr>
        <p:spPr>
          <a:xfrm>
            <a:off x="1600200" y="3886200"/>
            <a:ext cx="838200" cy="838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q</a:t>
            </a:r>
            <a:r>
              <a:rPr lang="en-US" sz="2400" baseline="-25000" dirty="0" smtClean="0">
                <a:solidFill>
                  <a:schemeClr val="tx1"/>
                </a:solidFill>
              </a:rPr>
              <a:t>0</a:t>
            </a:r>
            <a:endParaRPr lang="en-US" sz="2400" baseline="-250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6528192" y="3886200"/>
            <a:ext cx="838200" cy="838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q</a:t>
            </a:r>
            <a:r>
              <a:rPr lang="en-US" sz="2400" baseline="-250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7" name="Straight Arrow Connector 6"/>
          <p:cNvCxnSpPr>
            <a:stCxn id="5" idx="6"/>
            <a:endCxn id="4" idx="2"/>
          </p:cNvCxnSpPr>
          <p:nvPr/>
        </p:nvCxnSpPr>
        <p:spPr>
          <a:xfrm>
            <a:off x="2438400" y="4305300"/>
            <a:ext cx="165561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4" idx="6"/>
          </p:cNvCxnSpPr>
          <p:nvPr/>
        </p:nvCxnSpPr>
        <p:spPr>
          <a:xfrm>
            <a:off x="4932218" y="4305300"/>
            <a:ext cx="1544782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endCxn id="5" idx="2"/>
          </p:cNvCxnSpPr>
          <p:nvPr/>
        </p:nvCxnSpPr>
        <p:spPr>
          <a:xfrm>
            <a:off x="990600" y="43053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urved Connector 9"/>
          <p:cNvCxnSpPr>
            <a:stCxn id="5" idx="1"/>
            <a:endCxn id="5" idx="0"/>
          </p:cNvCxnSpPr>
          <p:nvPr/>
        </p:nvCxnSpPr>
        <p:spPr>
          <a:xfrm rot="5400000" flipH="1" flipV="1">
            <a:off x="1809750" y="3799402"/>
            <a:ext cx="122752" cy="296348"/>
          </a:xfrm>
          <a:prstGeom prst="curvedConnector3">
            <a:avLst>
              <a:gd name="adj1" fmla="val 78284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urved Connector 10"/>
          <p:cNvCxnSpPr/>
          <p:nvPr/>
        </p:nvCxnSpPr>
        <p:spPr>
          <a:xfrm rot="5400000" flipH="1" flipV="1">
            <a:off x="4362450" y="3752850"/>
            <a:ext cx="122752" cy="296348"/>
          </a:xfrm>
          <a:prstGeom prst="curvedConnector3">
            <a:avLst>
              <a:gd name="adj1" fmla="val 78284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673677" y="2429988"/>
            <a:ext cx="1853045" cy="8392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,</a:t>
            </a:r>
            <a:r>
              <a:rPr lang="en-US" dirty="0" smtClean="0">
                <a:solidFill>
                  <a:prstClr val="black"/>
                </a:solidFill>
              </a:rPr>
              <a:t> Z</a:t>
            </a:r>
            <a:r>
              <a:rPr lang="en-US" baseline="-25000" dirty="0" smtClean="0">
                <a:solidFill>
                  <a:prstClr val="black"/>
                </a:solidFill>
              </a:rPr>
              <a:t>0</a:t>
            </a:r>
            <a:r>
              <a:rPr lang="en-US" dirty="0" smtClean="0">
                <a:solidFill>
                  <a:prstClr val="black"/>
                </a:solidFill>
              </a:rPr>
              <a:t>,</a:t>
            </a:r>
            <a:r>
              <a:rPr lang="en-US" baseline="-25000" dirty="0" smtClean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Z</a:t>
            </a:r>
            <a:r>
              <a:rPr lang="en-US" baseline="-25000" dirty="0">
                <a:solidFill>
                  <a:prstClr val="black"/>
                </a:solidFill>
              </a:rPr>
              <a:t>0 </a:t>
            </a:r>
            <a:r>
              <a:rPr lang="en-US" dirty="0" smtClean="0">
                <a:solidFill>
                  <a:schemeClr val="tx1"/>
                </a:solidFill>
              </a:rPr>
              <a:t>/A</a:t>
            </a:r>
            <a:r>
              <a:rPr lang="en-US" dirty="0" smtClean="0">
                <a:solidFill>
                  <a:prstClr val="black"/>
                </a:solidFill>
              </a:rPr>
              <a:t>Z</a:t>
            </a:r>
            <a:r>
              <a:rPr lang="en-US" baseline="-25000" dirty="0" smtClean="0">
                <a:solidFill>
                  <a:prstClr val="black"/>
                </a:solidFill>
              </a:rPr>
              <a:t>0 </a:t>
            </a:r>
            <a:r>
              <a:rPr lang="en-US" dirty="0" smtClean="0">
                <a:solidFill>
                  <a:prstClr val="black"/>
                </a:solidFill>
              </a:rPr>
              <a:t>,</a:t>
            </a:r>
            <a:r>
              <a:rPr lang="en-US" baseline="-25000" dirty="0" smtClean="0">
                <a:solidFill>
                  <a:prstClr val="black"/>
                </a:solidFill>
              </a:rPr>
              <a:t> </a:t>
            </a:r>
            <a:r>
              <a:rPr lang="en-US" dirty="0" smtClean="0">
                <a:solidFill>
                  <a:prstClr val="black"/>
                </a:solidFill>
              </a:rPr>
              <a:t>Z</a:t>
            </a:r>
            <a:r>
              <a:rPr lang="en-US" baseline="-25000" dirty="0" smtClean="0">
                <a:solidFill>
                  <a:prstClr val="black"/>
                </a:solidFill>
              </a:rPr>
              <a:t>0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a,</a:t>
            </a:r>
            <a:r>
              <a:rPr lang="en-US" dirty="0">
                <a:solidFill>
                  <a:prstClr val="black"/>
                </a:solidFill>
              </a:rPr>
              <a:t> A</a:t>
            </a:r>
            <a:r>
              <a:rPr lang="en-US" dirty="0" smtClean="0">
                <a:solidFill>
                  <a:prstClr val="black"/>
                </a:solidFill>
              </a:rPr>
              <a:t>,</a:t>
            </a:r>
            <a:r>
              <a:rPr lang="en-US" baseline="-25000" dirty="0" smtClean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Z</a:t>
            </a:r>
            <a:r>
              <a:rPr lang="en-US" baseline="-25000" dirty="0">
                <a:solidFill>
                  <a:prstClr val="black"/>
                </a:solidFill>
              </a:rPr>
              <a:t>0 </a:t>
            </a:r>
            <a:r>
              <a:rPr lang="en-US" dirty="0">
                <a:solidFill>
                  <a:schemeClr val="tx1"/>
                </a:solidFill>
              </a:rPr>
              <a:t>/</a:t>
            </a:r>
            <a:r>
              <a:rPr lang="en-US" dirty="0" smtClean="0">
                <a:solidFill>
                  <a:schemeClr val="tx1"/>
                </a:solidFill>
              </a:rPr>
              <a:t>A</a:t>
            </a:r>
            <a:r>
              <a:rPr lang="en-US" dirty="0">
                <a:solidFill>
                  <a:prstClr val="black"/>
                </a:solidFill>
              </a:rPr>
              <a:t>A</a:t>
            </a:r>
            <a:r>
              <a:rPr lang="en-US" baseline="-25000" dirty="0" smtClean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,</a:t>
            </a:r>
            <a:r>
              <a:rPr lang="en-US" baseline="-25000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Z</a:t>
            </a:r>
            <a:r>
              <a:rPr lang="en-US" baseline="-25000" dirty="0">
                <a:solidFill>
                  <a:prstClr val="black"/>
                </a:solidFill>
              </a:rPr>
              <a:t>0</a:t>
            </a:r>
          </a:p>
          <a:p>
            <a:pPr algn="ctr"/>
            <a:endParaRPr lang="en-US" baseline="-25000" dirty="0" smtClean="0">
              <a:solidFill>
                <a:prstClr val="black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339686" y="4324593"/>
            <a:ext cx="1853045" cy="6284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  <a:r>
              <a:rPr lang="en-US" dirty="0" smtClean="0">
                <a:solidFill>
                  <a:schemeClr val="tx1"/>
                </a:solidFill>
              </a:rPr>
              <a:t>,</a:t>
            </a:r>
            <a:r>
              <a:rPr lang="en-US" dirty="0" smtClean="0">
                <a:solidFill>
                  <a:prstClr val="black"/>
                </a:solidFill>
              </a:rPr>
              <a:t> A,</a:t>
            </a:r>
            <a:r>
              <a:rPr lang="en-US" baseline="-25000" dirty="0" smtClean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Z</a:t>
            </a:r>
            <a:r>
              <a:rPr lang="en-US" baseline="-25000" dirty="0">
                <a:solidFill>
                  <a:prstClr val="black"/>
                </a:solidFill>
              </a:rPr>
              <a:t>0 </a:t>
            </a:r>
            <a:r>
              <a:rPr lang="en-US" dirty="0" smtClean="0">
                <a:solidFill>
                  <a:schemeClr val="tx1"/>
                </a:solidFill>
              </a:rPr>
              <a:t>/A</a:t>
            </a:r>
            <a:r>
              <a:rPr lang="en-US" baseline="-25000" dirty="0" smtClean="0">
                <a:solidFill>
                  <a:prstClr val="black"/>
                </a:solidFill>
              </a:rPr>
              <a:t> </a:t>
            </a:r>
            <a:r>
              <a:rPr lang="en-US" dirty="0" smtClean="0">
                <a:solidFill>
                  <a:prstClr val="black"/>
                </a:solidFill>
              </a:rPr>
              <a:t>,</a:t>
            </a:r>
            <a:r>
              <a:rPr lang="en-US" baseline="-25000" dirty="0" smtClean="0">
                <a:solidFill>
                  <a:prstClr val="black"/>
                </a:solidFill>
              </a:rPr>
              <a:t> </a:t>
            </a:r>
            <a:r>
              <a:rPr lang="en-US" dirty="0" smtClean="0">
                <a:solidFill>
                  <a:prstClr val="black"/>
                </a:solidFill>
              </a:rPr>
              <a:t>AZ</a:t>
            </a:r>
            <a:r>
              <a:rPr lang="en-US" baseline="-25000" dirty="0" smtClean="0">
                <a:solidFill>
                  <a:prstClr val="black"/>
                </a:solidFill>
              </a:rPr>
              <a:t>0</a:t>
            </a:r>
          </a:p>
          <a:p>
            <a:pPr algn="ctr"/>
            <a:endParaRPr lang="en-US" baseline="-25000" dirty="0" smtClean="0">
              <a:solidFill>
                <a:prstClr val="black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497303" y="2535386"/>
            <a:ext cx="1853045" cy="6284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  <a:r>
              <a:rPr lang="en-US" dirty="0" smtClean="0">
                <a:solidFill>
                  <a:schemeClr val="tx1"/>
                </a:solidFill>
              </a:rPr>
              <a:t>,</a:t>
            </a:r>
            <a:r>
              <a:rPr lang="en-US" dirty="0" smtClean="0">
                <a:solidFill>
                  <a:prstClr val="black"/>
                </a:solidFill>
              </a:rPr>
              <a:t> A,</a:t>
            </a:r>
            <a:r>
              <a:rPr lang="en-US" baseline="-25000" dirty="0" smtClean="0">
                <a:solidFill>
                  <a:prstClr val="black"/>
                </a:solidFill>
              </a:rPr>
              <a:t> </a:t>
            </a:r>
            <a:r>
              <a:rPr lang="en-US" dirty="0" smtClean="0">
                <a:solidFill>
                  <a:prstClr val="black"/>
                </a:solidFill>
              </a:rPr>
              <a:t>A</a:t>
            </a:r>
            <a:r>
              <a:rPr lang="en-US" baseline="-25000" dirty="0" smtClean="0">
                <a:solidFill>
                  <a:prstClr val="black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/A</a:t>
            </a:r>
            <a:r>
              <a:rPr lang="en-US" baseline="-25000" dirty="0" smtClean="0">
                <a:solidFill>
                  <a:prstClr val="black"/>
                </a:solidFill>
              </a:rPr>
              <a:t> </a:t>
            </a:r>
            <a:r>
              <a:rPr lang="en-US" dirty="0" smtClean="0">
                <a:solidFill>
                  <a:prstClr val="black"/>
                </a:solidFill>
              </a:rPr>
              <a:t>,</a:t>
            </a:r>
            <a:r>
              <a:rPr lang="en-US" baseline="-25000" dirty="0" smtClean="0">
                <a:solidFill>
                  <a:prstClr val="black"/>
                </a:solidFill>
              </a:rPr>
              <a:t> </a:t>
            </a:r>
            <a:r>
              <a:rPr lang="en-US" dirty="0" smtClean="0">
                <a:solidFill>
                  <a:prstClr val="black"/>
                </a:solidFill>
              </a:rPr>
              <a:t>AA</a:t>
            </a:r>
            <a:endParaRPr lang="en-US" baseline="-25000" dirty="0" smtClean="0">
              <a:solidFill>
                <a:prstClr val="black"/>
              </a:solidFill>
            </a:endParaRPr>
          </a:p>
          <a:p>
            <a:pPr algn="ctr"/>
            <a:endParaRPr lang="en-US" baseline="-25000" dirty="0" smtClean="0">
              <a:solidFill>
                <a:prstClr val="black"/>
              </a:solidFill>
            </a:endParaRPr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19" name="Rectangle 18"/>
              <p:cNvSpPr/>
              <p:nvPr/>
            </p:nvSpPr>
            <p:spPr>
              <a:xfrm>
                <a:off x="4711306" y="4324593"/>
                <a:ext cx="1712769" cy="62840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2000" dirty="0" smtClean="0">
                    <a:solidFill>
                      <a:schemeClr val="tx1"/>
                    </a:solidFill>
                  </a:rPr>
                  <a:t>c,</a:t>
                </a:r>
                <a:r>
                  <a:rPr lang="en-US" sz="2000" dirty="0" smtClean="0">
                    <a:solidFill>
                      <a:prstClr val="black"/>
                    </a:solidFill>
                  </a:rPr>
                  <a:t> A,</a:t>
                </a:r>
                <a:r>
                  <a:rPr lang="en-US" sz="2000" baseline="-25000" dirty="0" smtClean="0">
                    <a:solidFill>
                      <a:prstClr val="black"/>
                    </a:solidFill>
                  </a:rPr>
                  <a:t/>
                </a:r>
                <a:r>
                  <a:rPr lang="en-US" sz="2000" dirty="0" smtClean="0">
                    <a:solidFill>
                      <a:prstClr val="black"/>
                    </a:solidFill>
                  </a:rPr>
                  <a:t>A</a:t>
                </a:r>
                <a:r>
                  <a:rPr lang="en-US" sz="2000" baseline="-25000" dirty="0" smtClean="0">
                    <a:solidFill>
                      <a:prstClr val="black"/>
                    </a:solidFill>
                  </a:rPr>
                  <a:t/>
                </a:r>
                <a:r>
                  <a:rPr lang="en-US" sz="2000" dirty="0" smtClean="0">
                    <a:solidFill>
                      <a:schemeClr val="tx1"/>
                    </a:solidFill>
                  </a:rPr>
                  <a:t>/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i="1">
                        <a:solidFill>
                          <a:schemeClr val="tx1"/>
                        </a:solidFill>
                        <a:latin typeface="Cambria Math"/>
                      </a:rPr>
                      <m:t>ϵ</m:t>
                    </m:r>
                  </m:oMath>
                </a14:m>
                <a:r>
                  <a:rPr lang="en-US" sz="2000" dirty="0" smtClean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i="1">
                        <a:solidFill>
                          <a:schemeClr val="tx1"/>
                        </a:solidFill>
                        <a:latin typeface="Cambria Math"/>
                      </a:rPr>
                      <m:t>ϵ</m:t>
                    </m:r>
                  </m:oMath>
                </a14:m>
                <a:r>
                  <a:rPr lang="en-US" sz="2000" dirty="0" smtClean="0">
                    <a:solidFill>
                      <a:schemeClr val="tx1"/>
                    </a:solidFill>
                  </a:rPr>
                  <a:t/>
                </a:r>
                <a14:m>
                  <m:oMath xmlns:m="http://schemas.openxmlformats.org/officeDocument/2006/math">
                    <a:fld id="{58EE341A-1151-477F-A36E-9DA0C513B2CE}" type="mathplaceholder">
                      <a:rPr lang="el-GR" i="1" smtClean="0">
                        <a:latin typeface="Cambria Math"/>
                      </a:rPr>
                      <a:t>Type equation here.</a:t>
                    </a:fld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/>
                      </a:rPr>
                      <m:t>ϵ</m:t>
                    </m:r>
                  </m:oMath>
                </a14:m>
                <a:endParaRPr lang="en-US" baseline="-25000" dirty="0" smtClean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1306" y="4324593"/>
                <a:ext cx="1712769" cy="628407"/>
              </a:xfrm>
              <a:prstGeom prst="rect">
                <a:avLst/>
              </a:prstGeom>
              <a:blipFill rotWithShape="1">
                <a:blip r:embed="rId2"/>
                <a:stretch>
                  <a:fillRect t="-7692" b="-6057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urved Connector 19"/>
          <p:cNvCxnSpPr/>
          <p:nvPr/>
        </p:nvCxnSpPr>
        <p:spPr>
          <a:xfrm rot="5400000" flipH="1" flipV="1">
            <a:off x="6800850" y="3752850"/>
            <a:ext cx="122752" cy="296348"/>
          </a:xfrm>
          <a:prstGeom prst="curvedConnector3">
            <a:avLst>
              <a:gd name="adj1" fmla="val 78284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22" name="Rectangle 21"/>
              <p:cNvSpPr/>
              <p:nvPr/>
            </p:nvSpPr>
            <p:spPr>
              <a:xfrm>
                <a:off x="6154013" y="2353302"/>
                <a:ext cx="1712769" cy="62840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2000" dirty="0" smtClean="0">
                    <a:solidFill>
                      <a:schemeClr val="tx1"/>
                    </a:solidFill>
                  </a:rPr>
                  <a:t>c,</a:t>
                </a:r>
                <a:r>
                  <a:rPr lang="en-US" sz="2000" dirty="0" smtClean="0">
                    <a:solidFill>
                      <a:prstClr val="black"/>
                    </a:solidFill>
                  </a:rPr>
                  <a:t> A,</a:t>
                </a:r>
                <a:r>
                  <a:rPr lang="en-US" sz="2000" baseline="-25000" dirty="0" smtClean="0">
                    <a:solidFill>
                      <a:prstClr val="black"/>
                    </a:solidFill>
                  </a:rPr>
                  <a:t/>
                </a:r>
                <a:r>
                  <a:rPr lang="en-US" sz="2000" dirty="0" smtClean="0">
                    <a:solidFill>
                      <a:prstClr val="black"/>
                    </a:solidFill>
                  </a:rPr>
                  <a:t>A</a:t>
                </a:r>
                <a:r>
                  <a:rPr lang="en-US" sz="2000" baseline="-25000" dirty="0" smtClean="0">
                    <a:solidFill>
                      <a:prstClr val="black"/>
                    </a:solidFill>
                  </a:rPr>
                  <a:t/>
                </a:r>
                <a:r>
                  <a:rPr lang="en-US" sz="2000" dirty="0" smtClean="0">
                    <a:solidFill>
                      <a:schemeClr val="tx1"/>
                    </a:solidFill>
                  </a:rPr>
                  <a:t>/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i="1">
                        <a:solidFill>
                          <a:schemeClr val="tx1"/>
                        </a:solidFill>
                        <a:latin typeface="Cambria Math"/>
                      </a:rPr>
                      <m:t>ϵ</m:t>
                    </m:r>
                  </m:oMath>
                </a14:m>
                <a:r>
                  <a:rPr lang="en-US" sz="2000" dirty="0" smtClean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i="1">
                        <a:solidFill>
                          <a:schemeClr val="tx1"/>
                        </a:solidFill>
                        <a:latin typeface="Cambria Math"/>
                      </a:rPr>
                      <m:t>ϵ</m:t>
                    </m:r>
                  </m:oMath>
                </a14:m>
                <a:r>
                  <a:rPr lang="en-US" sz="2000" dirty="0" smtClean="0">
                    <a:solidFill>
                      <a:schemeClr val="tx1"/>
                    </a:solidFill>
                  </a:rPr>
                  <a:t/>
                </a:r>
              </a:p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i="1">
                        <a:solidFill>
                          <a:schemeClr val="tx1"/>
                        </a:solidFill>
                        <a:latin typeface="Cambria Math"/>
                      </a:rPr>
                      <m:t>ϵ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,</a:t>
                </a:r>
                <a:r>
                  <a:rPr lang="en-US" sz="2000" dirty="0">
                    <a:solidFill>
                      <a:prstClr val="black"/>
                    </a:solidFill>
                  </a:rPr>
                  <a:t/>
                </a:r>
                <a:r>
                  <a:rPr lang="en-US" sz="2000" dirty="0" smtClean="0">
                    <a:solidFill>
                      <a:prstClr val="black"/>
                    </a:solidFill>
                  </a:rPr>
                  <a:t>Z</a:t>
                </a:r>
                <a:r>
                  <a:rPr lang="en-US" sz="2000" baseline="-25000" dirty="0" smtClean="0">
                    <a:solidFill>
                      <a:prstClr val="black"/>
                    </a:solidFill>
                  </a:rPr>
                  <a:t>0</a:t>
                </a:r>
                <a:r>
                  <a:rPr lang="en-US" sz="2000" dirty="0" smtClean="0">
                    <a:solidFill>
                      <a:prstClr val="black"/>
                    </a:solidFill>
                  </a:rPr>
                  <a:t>,</a:t>
                </a:r>
                <a:r>
                  <a:rPr lang="en-US" sz="2000" baseline="-25000" dirty="0" smtClean="0">
                    <a:solidFill>
                      <a:prstClr val="black"/>
                    </a:solidFill>
                  </a:rPr>
                  <a:t/>
                </a:r>
                <a:r>
                  <a:rPr lang="en-US" sz="2000" dirty="0" smtClean="0">
                    <a:solidFill>
                      <a:prstClr val="black"/>
                    </a:solidFill>
                  </a:rPr>
                  <a:t>Z</a:t>
                </a:r>
                <a:r>
                  <a:rPr lang="en-US" sz="2000" baseline="-25000" dirty="0" smtClean="0">
                    <a:solidFill>
                      <a:prstClr val="black"/>
                    </a:solidFill>
                  </a:rPr>
                  <a:t>0 </a:t>
                </a:r>
                <a:r>
                  <a:rPr lang="en-US" sz="2000" dirty="0">
                    <a:solidFill>
                      <a:schemeClr val="tx1"/>
                    </a:solidFill>
                  </a:rPr>
                  <a:t>/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i="1">
                        <a:solidFill>
                          <a:schemeClr val="tx1"/>
                        </a:solidFill>
                        <a:latin typeface="Cambria Math"/>
                      </a:rPr>
                      <m:t>ϵ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i="1">
                        <a:solidFill>
                          <a:schemeClr val="tx1"/>
                        </a:solidFill>
                        <a:latin typeface="Cambria Math"/>
                      </a:rPr>
                      <m:t>ϵ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/>
                </a:r>
              </a:p>
              <a:p>
                <a:pPr algn="ctr"/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/>
                      </a:rPr>
                      <m:t>ϵ</m:t>
                    </m:r>
                  </m:oMath>
                </a14:m>
                <a:endParaRPr lang="en-US" baseline="-25000" dirty="0" smtClean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4013" y="2353302"/>
                <a:ext cx="1712769" cy="628407"/>
              </a:xfrm>
              <a:prstGeom prst="rect">
                <a:avLst/>
              </a:prstGeom>
              <a:blipFill rotWithShape="1">
                <a:blip r:embed="rId3"/>
                <a:stretch>
                  <a:fillRect t="-10680" b="-6504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="" xmlns:p14="http://schemas.microsoft.com/office/powerpoint/2010/main" val="2830590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8229600" cy="896112"/>
          </a:xfrm>
        </p:spPr>
        <p:txBody>
          <a:bodyPr/>
          <a:lstStyle/>
          <a:p>
            <a:pPr algn="ctr"/>
            <a:r>
              <a:rPr lang="en-US" u="sng" dirty="0" smtClean="0"/>
              <a:t>Model of PDA</a:t>
            </a:r>
            <a:endParaRPr lang="en-US" u="sng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1742162452"/>
              </p:ext>
            </p:extLst>
          </p:nvPr>
        </p:nvGraphicFramePr>
        <p:xfrm>
          <a:off x="533400" y="1828800"/>
          <a:ext cx="8229600" cy="67564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822960"/>
                <a:gridCol w="822960"/>
                <a:gridCol w="822960"/>
                <a:gridCol w="822960"/>
                <a:gridCol w="822960"/>
                <a:gridCol w="822960"/>
                <a:gridCol w="822960"/>
                <a:gridCol w="822960"/>
                <a:gridCol w="822960"/>
                <a:gridCol w="822960"/>
              </a:tblGrid>
              <a:tr h="6756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a</a:t>
                      </a:r>
                      <a:endParaRPr lang="en-US" sz="320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b</a:t>
                      </a:r>
                      <a:endParaRPr lang="en-US" sz="320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c</a:t>
                      </a:r>
                      <a:endParaRPr lang="en-US" sz="320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c</a:t>
                      </a:r>
                      <a:endParaRPr lang="en-US" sz="320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a</a:t>
                      </a:r>
                      <a:endParaRPr lang="en-US" sz="320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b</a:t>
                      </a:r>
                      <a:endParaRPr lang="en-US" sz="320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a</a:t>
                      </a:r>
                      <a:endParaRPr lang="en-US" sz="320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a</a:t>
                      </a:r>
                      <a:endParaRPr lang="en-US" sz="320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a</a:t>
                      </a:r>
                      <a:endParaRPr lang="en-US" sz="320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b</a:t>
                      </a:r>
                      <a:endParaRPr lang="en-US" sz="320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122253018"/>
              </p:ext>
            </p:extLst>
          </p:nvPr>
        </p:nvGraphicFramePr>
        <p:xfrm>
          <a:off x="7239000" y="4191000"/>
          <a:ext cx="990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Z0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541568909"/>
              </p:ext>
            </p:extLst>
          </p:nvPr>
        </p:nvGraphicFramePr>
        <p:xfrm>
          <a:off x="2576945" y="3733800"/>
          <a:ext cx="2590800" cy="20249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/>
              </a:tblGrid>
              <a:tr h="2024996"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pPr algn="l"/>
                      <a:r>
                        <a:rPr lang="en-US" sz="2800" dirty="0" smtClean="0"/>
                        <a:t>                q</a:t>
                      </a:r>
                    </a:p>
                    <a:p>
                      <a:pPr algn="ctr"/>
                      <a:r>
                        <a:rPr lang="en-US" sz="2800" dirty="0" smtClean="0"/>
                        <a:t>Finite State Control</a:t>
                      </a:r>
                      <a:endParaRPr lang="en-US" sz="280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</a:tr>
            </a:tbl>
          </a:graphicData>
        </a:graphic>
      </p:graphicFrame>
      <p:sp>
        <p:nvSpPr>
          <p:cNvPr id="7" name="Up Arrow 6"/>
          <p:cNvSpPr/>
          <p:nvPr/>
        </p:nvSpPr>
        <p:spPr>
          <a:xfrm>
            <a:off x="4191000" y="2514600"/>
            <a:ext cx="152400" cy="12192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5181600" y="4267200"/>
            <a:ext cx="19812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649191" y="5527964"/>
            <a:ext cx="99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</a:t>
            </a:r>
            <a:r>
              <a:rPr lang="en-US" sz="2400" dirty="0" smtClean="0"/>
              <a:t>tack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2286000" y="2708701"/>
            <a:ext cx="1905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Reading head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6792191" y="2893367"/>
            <a:ext cx="16660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Input tape</a:t>
            </a:r>
            <a:endParaRPr lang="en-US" sz="2400" dirty="0"/>
          </a:p>
        </p:txBody>
      </p:sp>
      <p:sp>
        <p:nvSpPr>
          <p:cNvPr id="15" name="Up Arrow 14"/>
          <p:cNvSpPr/>
          <p:nvPr/>
        </p:nvSpPr>
        <p:spPr>
          <a:xfrm>
            <a:off x="7625195" y="2514600"/>
            <a:ext cx="45719" cy="5334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3238500" y="3124200"/>
            <a:ext cx="952500" cy="76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6639791" y="5758796"/>
            <a:ext cx="523009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7734300" y="3329232"/>
            <a:ext cx="723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</a:t>
            </a:r>
            <a:r>
              <a:rPr lang="en-US" sz="2400" dirty="0" smtClean="0"/>
              <a:t>op</a:t>
            </a:r>
            <a:endParaRPr lang="en-US" sz="2400" dirty="0"/>
          </a:p>
        </p:txBody>
      </p:sp>
      <p:sp>
        <p:nvSpPr>
          <p:cNvPr id="19" name="Down Arrow 18"/>
          <p:cNvSpPr/>
          <p:nvPr/>
        </p:nvSpPr>
        <p:spPr>
          <a:xfrm>
            <a:off x="8096250" y="3733800"/>
            <a:ext cx="45719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18036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762000"/>
          </a:xfrm>
        </p:spPr>
        <p:txBody>
          <a:bodyPr>
            <a:normAutofit fontScale="90000"/>
          </a:bodyPr>
          <a:lstStyle/>
          <a:p>
            <a:pPr algn="ctr"/>
            <a:r>
              <a:rPr lang="en-US" u="sng" dirty="0" smtClean="0"/>
              <a:t>Mathematical Definition of PDA</a:t>
            </a:r>
            <a:endParaRPr lang="en-US" u="sng" dirty="0"/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524000"/>
                <a:ext cx="8229600" cy="5105400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A Pushdown automata is described by a 7-tuple </a:t>
                </a:r>
              </a:p>
              <a:p>
                <a:pPr marL="0" indent="0">
                  <a:buNone/>
                </a:pPr>
                <a:r>
                  <a:rPr lang="en-US" dirty="0" smtClean="0"/>
                  <a:t>M=(Q,</a:t>
                </a:r>
                <a:r>
                  <a:rPr lang="el-GR" dirty="0"/>
                  <a:t/>
                </a:r>
                <a:r>
                  <a:rPr lang="el-GR" dirty="0" smtClean="0"/>
                  <a:t>Σ</a:t>
                </a:r>
                <a:r>
                  <a:rPr lang="en-US" dirty="0" smtClean="0"/>
                  <a:t>, </a:t>
                </a:r>
                <a:r>
                  <a:rPr lang="el-GR" dirty="0"/>
                  <a:t>Γ</a:t>
                </a:r>
                <a:r>
                  <a:rPr lang="el-GR" dirty="0" smtClean="0"/>
                  <a:t>,</a:t>
                </a:r>
                <a:r>
                  <a:rPr lang="en-US" dirty="0" smtClean="0"/>
                  <a:t/>
                </a:r>
                <a:r>
                  <a:rPr lang="el-GR" dirty="0" smtClean="0"/>
                  <a:t>δ,</a:t>
                </a:r>
                <a:r>
                  <a:rPr lang="en-US" dirty="0" smtClean="0"/>
                  <a:t> q</a:t>
                </a:r>
                <a:r>
                  <a:rPr lang="en-US" baseline="-25000" dirty="0" smtClean="0"/>
                  <a:t>0</a:t>
                </a:r>
                <a:r>
                  <a:rPr lang="en-US" dirty="0" smtClean="0"/>
                  <a:t> , Z</a:t>
                </a:r>
                <a:r>
                  <a:rPr lang="en-US" baseline="-25000" dirty="0" smtClean="0"/>
                  <a:t>0</a:t>
                </a:r>
                <a:r>
                  <a:rPr lang="en-US" dirty="0" smtClean="0"/>
                  <a:t>, F) where,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r>
                  <a:rPr lang="en-US" dirty="0" smtClean="0"/>
                  <a:t>Q is the </a:t>
                </a:r>
                <a:r>
                  <a:rPr lang="en-US" dirty="0"/>
                  <a:t>finite set of states, </a:t>
                </a:r>
                <a:endParaRPr lang="en-US" dirty="0" smtClean="0"/>
              </a:p>
              <a:p>
                <a:r>
                  <a:rPr lang="en-US" dirty="0" smtClean="0"/>
                  <a:t>Σ is the set of input symbols  </a:t>
                </a:r>
              </a:p>
              <a:p>
                <a:r>
                  <a:rPr lang="el-GR" dirty="0"/>
                  <a:t>Γ </a:t>
                </a:r>
                <a:r>
                  <a:rPr lang="en-US" dirty="0" smtClean="0"/>
                  <a:t>is the set of stack symbols,</a:t>
                </a:r>
              </a:p>
              <a:p>
                <a:r>
                  <a:rPr lang="en-US" dirty="0" smtClean="0"/>
                  <a:t>q</a:t>
                </a:r>
                <a:r>
                  <a:rPr lang="en-US" baseline="-25000" dirty="0" smtClean="0"/>
                  <a:t>0</a:t>
                </a:r>
                <a:r>
                  <a:rPr lang="en-US" dirty="0" smtClean="0"/>
                  <a:t/>
                </a:r>
                <a:r>
                  <a:rPr lang="en-US" dirty="0"/>
                  <a:t>∈ </a:t>
                </a:r>
                <a:r>
                  <a:rPr lang="en-US" dirty="0" smtClean="0"/>
                  <a:t>Q is </a:t>
                </a:r>
                <a:r>
                  <a:rPr lang="en-US" dirty="0"/>
                  <a:t>the </a:t>
                </a:r>
                <a:r>
                  <a:rPr lang="en-US" dirty="0" smtClean="0"/>
                  <a:t>initial </a:t>
                </a:r>
                <a:r>
                  <a:rPr lang="en-US" dirty="0"/>
                  <a:t>state</a:t>
                </a:r>
                <a:r>
                  <a:rPr lang="en-US" dirty="0" smtClean="0"/>
                  <a:t>,</a:t>
                </a:r>
              </a:p>
              <a:p>
                <a:r>
                  <a:rPr lang="en-US" dirty="0" smtClean="0"/>
                  <a:t>Z</a:t>
                </a:r>
                <a:r>
                  <a:rPr lang="en-US" baseline="-25000" dirty="0" smtClean="0"/>
                  <a:t>0</a:t>
                </a:r>
                <a:r>
                  <a:rPr lang="en-US" dirty="0" smtClean="0"/>
                  <a:t> ∈ </a:t>
                </a:r>
                <a:r>
                  <a:rPr lang="el-GR" dirty="0" smtClean="0"/>
                  <a:t>Γ </a:t>
                </a:r>
                <a:r>
                  <a:rPr lang="en-US" dirty="0" smtClean="0"/>
                  <a:t>is a bottom symbol of stack</a:t>
                </a:r>
              </a:p>
              <a:p>
                <a:r>
                  <a:rPr lang="en-US" dirty="0" smtClean="0"/>
                  <a:t>F is </a:t>
                </a:r>
                <a:r>
                  <a:rPr lang="en-US" dirty="0"/>
                  <a:t>the set of </a:t>
                </a:r>
                <a:r>
                  <a:rPr lang="en-US" dirty="0" smtClean="0"/>
                  <a:t>final </a:t>
                </a:r>
                <a:r>
                  <a:rPr lang="en-US" dirty="0"/>
                  <a:t>states, </a:t>
                </a:r>
                <a:r>
                  <a:rPr lang="en-US" dirty="0" smtClean="0"/>
                  <a:t>and</a:t>
                </a:r>
              </a:p>
              <a:p>
                <a:r>
                  <a:rPr lang="el-GR" dirty="0"/>
                  <a:t>δ</a:t>
                </a:r>
                <a:r>
                  <a:rPr lang="en-US" dirty="0" smtClean="0"/>
                  <a:t> is a transition function which is defined as following:-</a:t>
                </a:r>
              </a:p>
              <a:p>
                <a:r>
                  <a:rPr lang="en-US" dirty="0" smtClean="0"/>
                  <a:t/>
                </a:r>
                <a:r>
                  <a:rPr lang="el-GR" dirty="0" smtClean="0"/>
                  <a:t>δ</a:t>
                </a:r>
                <a:r>
                  <a:rPr lang="en-US" dirty="0" smtClean="0"/>
                  <a:t>: Q×(</a:t>
                </a:r>
                <a:r>
                  <a:rPr lang="el-GR" dirty="0" smtClean="0"/>
                  <a:t>Σ</a:t>
                </a:r>
                <a14:m>
                  <m:oMath xmlns:m="http://schemas.openxmlformats.org/officeDocument/2006/math">
                    <m:nary>
                      <m:naryPr>
                        <m:chr m:val="⋃"/>
                        <m:subHide m:val="on"/>
                        <m:supHide m:val="on"/>
                        <m:ctrlPr>
                          <a:rPr lang="en-US" i="1" smtClean="0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smtClean="0">
                            <a:latin typeface="Cambria Math"/>
                          </a:rPr>
                          <m:t>{</m:t>
                        </m:r>
                        <m:r>
                          <m:rPr>
                            <m:sty m:val="p"/>
                          </m:rPr>
                          <a:rPr lang="el-GR" i="1">
                            <a:latin typeface="Cambria Math"/>
                          </a:rPr>
                          <m:t>ϵ</m:t>
                        </m:r>
                        <m:r>
                          <a:rPr lang="en-US" b="0" i="1" smtClean="0">
                            <a:latin typeface="Cambria Math"/>
                          </a:rPr>
                          <m:t>}</m:t>
                        </m:r>
                      </m:e>
                    </m:nary>
                  </m:oMath>
                </a14:m>
                <a:r>
                  <a:rPr lang="en-US" dirty="0" smtClean="0"/>
                  <a:t>)×</a:t>
                </a:r>
                <a:r>
                  <a:rPr lang="el-GR" dirty="0" smtClean="0"/>
                  <a:t>Γ</a:t>
                </a:r>
                <a:r>
                  <a:rPr lang="en-US" dirty="0" smtClean="0"/>
                  <a:t/>
                </a:r>
                <a:r>
                  <a:rPr lang="en-US" dirty="0" smtClean="0">
                    <a:sym typeface="Wingdings" pitchFamily="2" charset="2"/>
                  </a:rPr>
                  <a:t> finite subset of Q</a:t>
                </a:r>
                <a:r>
                  <a:rPr lang="en-US" dirty="0" smtClean="0"/>
                  <a:t>×</a:t>
                </a:r>
                <a:r>
                  <a:rPr lang="el-GR" dirty="0" smtClean="0"/>
                  <a:t>Γ</a:t>
                </a:r>
                <a:r>
                  <a:rPr lang="el-GR" baseline="30000" dirty="0"/>
                  <a:t>∗</a:t>
                </a:r>
                <a:endParaRPr lang="en-US" baseline="30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524000"/>
                <a:ext cx="8229600" cy="5105400"/>
              </a:xfrm>
              <a:blipFill rotWithShape="1">
                <a:blip r:embed="rId2"/>
                <a:stretch>
                  <a:fillRect l="-1111" t="-955" b="-84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="" xmlns:p14="http://schemas.microsoft.com/office/powerpoint/2010/main" val="2506486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762000"/>
          </a:xfrm>
        </p:spPr>
        <p:txBody>
          <a:bodyPr>
            <a:normAutofit fontScale="90000"/>
          </a:bodyPr>
          <a:lstStyle/>
          <a:p>
            <a:pPr algn="ctr"/>
            <a:r>
              <a:rPr lang="en-US" u="sng" dirty="0" smtClean="0"/>
              <a:t>Moves of PDA</a:t>
            </a:r>
            <a:endParaRPr lang="en-US" u="sng" dirty="0"/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47800"/>
                <a:ext cx="8229600" cy="48768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There are two types of moves in PDA.</a:t>
                </a:r>
              </a:p>
              <a:p>
                <a:pPr marL="0" indent="0">
                  <a:buNone/>
                </a:pPr>
                <a:endParaRPr lang="en-US" dirty="0" smtClean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US" dirty="0" smtClean="0">
                    <a:solidFill>
                      <a:srgbClr val="FF0000"/>
                    </a:solidFill>
                  </a:rPr>
                  <a:t>Type-1: </a:t>
                </a:r>
              </a:p>
              <a:p>
                <a:pPr marL="0" indent="0">
                  <a:buNone/>
                </a:pPr>
                <a:r>
                  <a:rPr lang="el-GR" dirty="0" smtClean="0"/>
                  <a:t>δ</a:t>
                </a:r>
                <a:r>
                  <a:rPr lang="en-US" dirty="0"/>
                  <a:t>(q, a, Z) </a:t>
                </a:r>
                <a:r>
                  <a:rPr lang="en-US" dirty="0" smtClean="0"/>
                  <a:t>={(p</a:t>
                </a:r>
                <a:r>
                  <a:rPr lang="en-US" baseline="-25000" dirty="0" smtClean="0"/>
                  <a:t>1</a:t>
                </a:r>
                <a:r>
                  <a:rPr lang="en-US" dirty="0" smtClean="0"/>
                  <a:t>,</a:t>
                </a:r>
                <a:r>
                  <a:rPr lang="el-GR" dirty="0"/>
                  <a:t/>
                </a:r>
                <a:r>
                  <a:rPr lang="el-GR" dirty="0" smtClean="0"/>
                  <a:t>α</a:t>
                </a:r>
                <a:r>
                  <a:rPr lang="en-US" baseline="-25000" dirty="0" smtClean="0"/>
                  <a:t>1</a:t>
                </a:r>
                <a:r>
                  <a:rPr lang="en-US" dirty="0" smtClean="0"/>
                  <a:t>),</a:t>
                </a:r>
                <a:r>
                  <a:rPr lang="en-US" dirty="0"/>
                  <a:t> (</a:t>
                </a:r>
                <a:r>
                  <a:rPr lang="en-US" dirty="0" smtClean="0"/>
                  <a:t>p</a:t>
                </a:r>
                <a:r>
                  <a:rPr lang="en-US" baseline="-25000" dirty="0" smtClean="0"/>
                  <a:t>2</a:t>
                </a:r>
                <a:r>
                  <a:rPr lang="en-US" dirty="0" smtClean="0"/>
                  <a:t>,</a:t>
                </a:r>
                <a:r>
                  <a:rPr lang="el-GR" dirty="0" smtClean="0"/>
                  <a:t> α</a:t>
                </a:r>
                <a:r>
                  <a:rPr lang="en-US" baseline="-25000" dirty="0" smtClean="0"/>
                  <a:t>2</a:t>
                </a:r>
                <a:r>
                  <a:rPr lang="en-US" dirty="0" smtClean="0"/>
                  <a:t>),………. </a:t>
                </a:r>
                <a:r>
                  <a:rPr lang="en-US" dirty="0"/>
                  <a:t>(</a:t>
                </a:r>
                <a:r>
                  <a:rPr lang="en-US" dirty="0" err="1" smtClean="0"/>
                  <a:t>p</a:t>
                </a:r>
                <a:r>
                  <a:rPr lang="en-US" baseline="-25000" dirty="0" err="1" smtClean="0"/>
                  <a:t>n</a:t>
                </a:r>
                <a:r>
                  <a:rPr lang="en-US" dirty="0" smtClean="0"/>
                  <a:t>,</a:t>
                </a:r>
                <a:r>
                  <a:rPr lang="el-GR" dirty="0" smtClean="0"/>
                  <a:t> α</a:t>
                </a:r>
                <a:r>
                  <a:rPr lang="en-US" baseline="-25000" dirty="0" smtClean="0"/>
                  <a:t>n</a:t>
                </a:r>
                <a:r>
                  <a:rPr lang="en-US" dirty="0" smtClean="0"/>
                  <a:t>)}, </a:t>
                </a:r>
              </a:p>
              <a:p>
                <a:pPr marL="0" indent="0">
                  <a:buNone/>
                </a:pPr>
                <a:r>
                  <a:rPr lang="en-US" dirty="0" smtClean="0"/>
                  <a:t>where q, p</a:t>
                </a:r>
                <a:r>
                  <a:rPr lang="en-US" baseline="-25000" dirty="0" smtClean="0"/>
                  <a:t>i</a:t>
                </a:r>
                <a:r>
                  <a:rPr lang="en-US" dirty="0" smtClean="0"/>
                  <a:t/>
                </a:r>
                <a:r>
                  <a:rPr lang="en-US" dirty="0"/>
                  <a:t>∈ </a:t>
                </a:r>
                <a:r>
                  <a:rPr lang="en-US" dirty="0" smtClean="0"/>
                  <a:t>Q , a</a:t>
                </a:r>
                <a:r>
                  <a:rPr lang="en-US" dirty="0"/>
                  <a:t> ∈</a:t>
                </a:r>
                <a:r>
                  <a:rPr lang="en-US" dirty="0" smtClean="0"/>
                  <a:t/>
                </a:r>
                <a:r>
                  <a:rPr lang="el-GR" dirty="0"/>
                  <a:t>Σ</a:t>
                </a:r>
                <a:r>
                  <a:rPr lang="en-US" dirty="0" smtClean="0"/>
                  <a:t>, Z</a:t>
                </a:r>
                <a:r>
                  <a:rPr lang="en-US" dirty="0"/>
                  <a:t> ∈</a:t>
                </a:r>
                <a:r>
                  <a:rPr lang="el-GR" dirty="0" smtClean="0"/>
                  <a:t/>
                </a:r>
                <a:r>
                  <a:rPr lang="el-GR" dirty="0"/>
                  <a:t>Γ</a:t>
                </a:r>
                <a:r>
                  <a:rPr lang="en-US" dirty="0" smtClean="0"/>
                  <a:t/>
                </a:r>
                <a:r>
                  <a:rPr lang="el-GR" dirty="0" smtClean="0"/>
                  <a:t>α</a:t>
                </a:r>
                <a:r>
                  <a:rPr lang="en-US" baseline="-25000" dirty="0"/>
                  <a:t>i</a:t>
                </a:r>
                <a:r>
                  <a:rPr lang="en-US" baseline="-25000" dirty="0" smtClean="0"/>
                  <a:t/>
                </a:r>
                <a:r>
                  <a:rPr lang="en-US" dirty="0"/>
                  <a:t>∈ </a:t>
                </a:r>
                <a:r>
                  <a:rPr lang="el-GR" dirty="0" smtClean="0"/>
                  <a:t>Γ</a:t>
                </a:r>
                <a:r>
                  <a:rPr lang="en-US" dirty="0" smtClean="0"/>
                  <a:t>  and 1 ≤ i </a:t>
                </a:r>
                <a:r>
                  <a:rPr lang="en-US" dirty="0"/>
                  <a:t>≤ </a:t>
                </a:r>
                <a:r>
                  <a:rPr lang="en-US" dirty="0" smtClean="0"/>
                  <a:t>n.</a:t>
                </a:r>
                <a:endParaRPr lang="en-US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Type-2: </a:t>
                </a:r>
                <a:endParaRPr lang="en-US" dirty="0" smtClean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l-GR" dirty="0"/>
                  <a:t>δ</a:t>
                </a:r>
                <a:r>
                  <a:rPr lang="en-US" dirty="0"/>
                  <a:t>(q,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/>
                      </a:rPr>
                      <m:t>ϵ</m:t>
                    </m:r>
                  </m:oMath>
                </a14:m>
                <a:r>
                  <a:rPr lang="en-US" dirty="0"/>
                  <a:t>, Z) ={(p</a:t>
                </a:r>
                <a:r>
                  <a:rPr lang="en-US" baseline="-25000" dirty="0"/>
                  <a:t>1</a:t>
                </a:r>
                <a:r>
                  <a:rPr lang="en-US" dirty="0"/>
                  <a:t>,</a:t>
                </a:r>
                <a:r>
                  <a:rPr lang="el-GR" dirty="0"/>
                  <a:t> α</a:t>
                </a:r>
                <a:r>
                  <a:rPr lang="en-US" baseline="-25000" dirty="0"/>
                  <a:t>1</a:t>
                </a:r>
                <a:r>
                  <a:rPr lang="en-US" dirty="0"/>
                  <a:t>), (p</a:t>
                </a:r>
                <a:r>
                  <a:rPr lang="en-US" baseline="-25000" dirty="0"/>
                  <a:t>2</a:t>
                </a:r>
                <a:r>
                  <a:rPr lang="en-US" dirty="0"/>
                  <a:t>,</a:t>
                </a:r>
                <a:r>
                  <a:rPr lang="el-GR" dirty="0"/>
                  <a:t> α</a:t>
                </a:r>
                <a:r>
                  <a:rPr lang="en-US" baseline="-25000" dirty="0"/>
                  <a:t>2</a:t>
                </a:r>
                <a:r>
                  <a:rPr lang="en-US" dirty="0"/>
                  <a:t>),………. (</a:t>
                </a:r>
                <a:r>
                  <a:rPr lang="en-US" dirty="0" err="1"/>
                  <a:t>p</a:t>
                </a:r>
                <a:r>
                  <a:rPr lang="en-US" baseline="-25000" dirty="0" err="1"/>
                  <a:t>n</a:t>
                </a:r>
                <a:r>
                  <a:rPr lang="en-US" dirty="0"/>
                  <a:t>,</a:t>
                </a:r>
                <a:r>
                  <a:rPr lang="el-GR" dirty="0"/>
                  <a:t> α</a:t>
                </a:r>
                <a:r>
                  <a:rPr lang="en-US" baseline="-25000" dirty="0"/>
                  <a:t>n</a:t>
                </a:r>
                <a:r>
                  <a:rPr lang="en-US" dirty="0"/>
                  <a:t>)}, </a:t>
                </a:r>
              </a:p>
              <a:p>
                <a:pPr marL="0" indent="0">
                  <a:buNone/>
                </a:pPr>
                <a:r>
                  <a:rPr lang="en-US" dirty="0"/>
                  <a:t>where q, p</a:t>
                </a:r>
                <a:r>
                  <a:rPr lang="en-US" baseline="-25000" dirty="0"/>
                  <a:t>i</a:t>
                </a:r>
                <a:r>
                  <a:rPr lang="en-US" dirty="0"/>
                  <a:t> ∈ Q , a ∈ </a:t>
                </a:r>
                <a:r>
                  <a:rPr lang="el-GR" dirty="0"/>
                  <a:t>Σ</a:t>
                </a:r>
                <a:r>
                  <a:rPr lang="en-US" dirty="0"/>
                  <a:t>, Z ∈</a:t>
                </a:r>
                <a:r>
                  <a:rPr lang="el-GR" dirty="0"/>
                  <a:t> Γ</a:t>
                </a:r>
                <a:r>
                  <a:rPr lang="en-US" dirty="0"/>
                  <a:t/>
                </a:r>
                <a:r>
                  <a:rPr lang="el-GR" dirty="0"/>
                  <a:t>α</a:t>
                </a:r>
                <a:r>
                  <a:rPr lang="en-US" baseline="-25000" dirty="0"/>
                  <a:t>i </a:t>
                </a:r>
                <a:r>
                  <a:rPr lang="en-US" dirty="0"/>
                  <a:t>∈ </a:t>
                </a:r>
                <a:r>
                  <a:rPr lang="el-GR" dirty="0"/>
                  <a:t>Γ</a:t>
                </a:r>
                <a:r>
                  <a:rPr lang="en-US" dirty="0"/>
                  <a:t>  and 1 ≤ i ≤ n.</a:t>
                </a:r>
                <a:endParaRPr lang="en-US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47800"/>
                <a:ext cx="8229600" cy="4876800"/>
              </a:xfrm>
              <a:blipFill rotWithShape="1">
                <a:blip r:embed="rId2"/>
                <a:stretch>
                  <a:fillRect l="-1259" t="-1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="" xmlns:p14="http://schemas.microsoft.com/office/powerpoint/2010/main" val="4267206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19912"/>
          </a:xfrm>
        </p:spPr>
        <p:txBody>
          <a:bodyPr/>
          <a:lstStyle/>
          <a:p>
            <a:pPr algn="ctr"/>
            <a:r>
              <a:rPr lang="en-US" u="sng" dirty="0" smtClean="0"/>
              <a:t>Instantaneous Description(ID)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76400"/>
            <a:ext cx="8610600" cy="46482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An instantaneous description of PDA is of the following form:-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FF0000"/>
                </a:solidFill>
              </a:rPr>
              <a:t>(q, x, </a:t>
            </a:r>
            <a:r>
              <a:rPr lang="el-GR" dirty="0" smtClean="0">
                <a:solidFill>
                  <a:srgbClr val="FF0000"/>
                </a:solidFill>
              </a:rPr>
              <a:t>α</a:t>
            </a:r>
            <a:r>
              <a:rPr lang="en-US" dirty="0" smtClean="0">
                <a:solidFill>
                  <a:srgbClr val="FF0000"/>
                </a:solidFill>
              </a:rPr>
              <a:t>) </a:t>
            </a:r>
          </a:p>
          <a:p>
            <a:pPr marL="0" indent="0">
              <a:buNone/>
            </a:pPr>
            <a:r>
              <a:rPr lang="en-US" dirty="0"/>
              <a:t>W</a:t>
            </a:r>
            <a:r>
              <a:rPr lang="en-US" dirty="0" smtClean="0"/>
              <a:t>here q</a:t>
            </a:r>
            <a:r>
              <a:rPr lang="en-US" dirty="0"/>
              <a:t> ∈</a:t>
            </a:r>
            <a:r>
              <a:rPr lang="en-US" dirty="0" smtClean="0"/>
              <a:t> Q , x </a:t>
            </a:r>
            <a:r>
              <a:rPr lang="en-US" dirty="0"/>
              <a:t>∈</a:t>
            </a:r>
            <a:r>
              <a:rPr lang="en-US" dirty="0" smtClean="0"/>
              <a:t> </a:t>
            </a:r>
            <a:r>
              <a:rPr lang="el-GR" dirty="0" smtClean="0"/>
              <a:t>Σ</a:t>
            </a:r>
            <a:r>
              <a:rPr lang="en-US" dirty="0" smtClean="0"/>
              <a:t>*</a:t>
            </a:r>
            <a:r>
              <a:rPr lang="el-GR" dirty="0" smtClean="0"/>
              <a:t> </a:t>
            </a:r>
            <a:r>
              <a:rPr lang="en-US" dirty="0" smtClean="0"/>
              <a:t>and </a:t>
            </a:r>
            <a:r>
              <a:rPr lang="el-GR" dirty="0" smtClean="0"/>
              <a:t>α</a:t>
            </a:r>
            <a:r>
              <a:rPr lang="en-US" dirty="0"/>
              <a:t> </a:t>
            </a:r>
            <a:r>
              <a:rPr lang="en-US" dirty="0" smtClean="0"/>
              <a:t>∈</a:t>
            </a: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l-GR" dirty="0" smtClean="0"/>
              <a:t>Γ</a:t>
            </a:r>
            <a:r>
              <a:rPr lang="en-US" dirty="0" smtClean="0"/>
              <a:t>* .</a:t>
            </a:r>
          </a:p>
          <a:p>
            <a:pPr marL="0" indent="0">
              <a:buNone/>
            </a:pPr>
            <a:r>
              <a:rPr lang="en-US" dirty="0" smtClean="0"/>
              <a:t>Here </a:t>
            </a:r>
            <a:r>
              <a:rPr lang="el-GR" dirty="0" smtClean="0">
                <a:solidFill>
                  <a:srgbClr val="FF0000"/>
                </a:solidFill>
              </a:rPr>
              <a:t>α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represents whole contents with in stack.</a:t>
            </a:r>
          </a:p>
          <a:p>
            <a:pPr marL="0" indent="0">
              <a:buNone/>
            </a:pPr>
            <a:r>
              <a:rPr lang="en-US" dirty="0" smtClean="0"/>
              <a:t>And </a:t>
            </a:r>
            <a:r>
              <a:rPr lang="en-US" dirty="0" smtClean="0">
                <a:solidFill>
                  <a:srgbClr val="FF0000"/>
                </a:solidFill>
              </a:rPr>
              <a:t>initial ID </a:t>
            </a:r>
            <a:r>
              <a:rPr lang="en-US" dirty="0" smtClean="0"/>
              <a:t>will be 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FF0000"/>
                </a:solidFill>
              </a:rPr>
              <a:t>(q</a:t>
            </a:r>
            <a:r>
              <a:rPr lang="en-US" baseline="-25000" dirty="0" smtClean="0">
                <a:solidFill>
                  <a:srgbClr val="FF0000"/>
                </a:solidFill>
              </a:rPr>
              <a:t>0</a:t>
            </a:r>
            <a:r>
              <a:rPr lang="en-US" dirty="0" smtClean="0">
                <a:solidFill>
                  <a:srgbClr val="FF0000"/>
                </a:solidFill>
              </a:rPr>
              <a:t>, </a:t>
            </a:r>
            <a:r>
              <a:rPr lang="en-US" dirty="0">
                <a:solidFill>
                  <a:srgbClr val="FF0000"/>
                </a:solidFill>
              </a:rPr>
              <a:t>x, </a:t>
            </a:r>
            <a:r>
              <a:rPr lang="en-US" dirty="0" smtClean="0">
                <a:solidFill>
                  <a:srgbClr val="FF0000"/>
                </a:solidFill>
              </a:rPr>
              <a:t>Z</a:t>
            </a:r>
            <a:r>
              <a:rPr lang="en-US" baseline="-25000" dirty="0" smtClean="0">
                <a:solidFill>
                  <a:srgbClr val="FF0000"/>
                </a:solidFill>
              </a:rPr>
              <a:t>0</a:t>
            </a:r>
            <a:r>
              <a:rPr lang="en-US" dirty="0" smtClean="0">
                <a:solidFill>
                  <a:srgbClr val="FF0000"/>
                </a:solidFill>
              </a:rPr>
              <a:t>) 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/>
              <a:t>q</a:t>
            </a:r>
            <a:r>
              <a:rPr lang="en-US" baseline="-25000" dirty="0" smtClean="0"/>
              <a:t>0  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>
                <a:sym typeface="Wingdings" pitchFamily="2" charset="2"/>
              </a:rPr>
              <a:t>T</a:t>
            </a:r>
            <a:r>
              <a:rPr lang="en-US" dirty="0" smtClean="0"/>
              <a:t>he initial </a:t>
            </a:r>
            <a:r>
              <a:rPr lang="en-US" dirty="0"/>
              <a:t>state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x   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>
                <a:sym typeface="Wingdings" pitchFamily="2" charset="2"/>
              </a:rPr>
              <a:t>T</a:t>
            </a:r>
            <a:r>
              <a:rPr lang="en-US" dirty="0" smtClean="0"/>
              <a:t>he input string which we have taken for processing</a:t>
            </a:r>
          </a:p>
          <a:p>
            <a:pPr marL="0" indent="0">
              <a:buNone/>
            </a:pPr>
            <a:r>
              <a:rPr lang="en-US" dirty="0" smtClean="0"/>
              <a:t> Z</a:t>
            </a:r>
            <a:r>
              <a:rPr lang="en-US" baseline="-25000" dirty="0" smtClean="0"/>
              <a:t>0 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>
                <a:sym typeface="Wingdings" pitchFamily="2" charset="2"/>
              </a:rPr>
              <a:t>I</a:t>
            </a:r>
            <a:r>
              <a:rPr lang="en-US" dirty="0" smtClean="0"/>
              <a:t>nitial contents with in stack.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095506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9353</TotalTime>
  <Words>1097</Words>
  <Application>Microsoft Office PowerPoint</Application>
  <PresentationFormat>On-screen Show (4:3)</PresentationFormat>
  <Paragraphs>338</Paragraphs>
  <Slides>55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56" baseType="lpstr">
      <vt:lpstr>Flow</vt:lpstr>
      <vt:lpstr>Slide 1</vt:lpstr>
      <vt:lpstr>Slide 2</vt:lpstr>
      <vt:lpstr> Pushdown Automata</vt:lpstr>
      <vt:lpstr>What is PDA?</vt:lpstr>
      <vt:lpstr>Why is the need of PDA?</vt:lpstr>
      <vt:lpstr>Model of PDA</vt:lpstr>
      <vt:lpstr>Mathematical Definition of PDA</vt:lpstr>
      <vt:lpstr>Moves of PDA</vt:lpstr>
      <vt:lpstr>Instantaneous Description(ID)</vt:lpstr>
      <vt:lpstr>Move relation </vt:lpstr>
      <vt:lpstr>Language accepted by PDA</vt:lpstr>
      <vt:lpstr>Representation of PDA</vt:lpstr>
      <vt:lpstr>Slide 13</vt:lpstr>
      <vt:lpstr>Construction of PDA</vt:lpstr>
      <vt:lpstr>Ex. L={ 0n1n ! n ≥ 1} continue.</vt:lpstr>
      <vt:lpstr>Ex. L={ 0n1n ! n ≥ 1} continue.</vt:lpstr>
      <vt:lpstr>Ex. L={ 0n1n ! n ≥ 1} continue</vt:lpstr>
      <vt:lpstr>Processing and Verification of above PDA</vt:lpstr>
      <vt:lpstr>PDA examples continue</vt:lpstr>
      <vt:lpstr>Ex. L={ wcwR ! w ∈ {a, b}* } continue</vt:lpstr>
      <vt:lpstr>Ex. L={ wcwR ! w ∈ {a, b}* } continue</vt:lpstr>
      <vt:lpstr>Processing and Verification of above PDA</vt:lpstr>
      <vt:lpstr>Slide 23</vt:lpstr>
      <vt:lpstr>PDA examples continue</vt:lpstr>
      <vt:lpstr>Ex. L={ wwR ! w ∈ {a, b}* } continue</vt:lpstr>
      <vt:lpstr>Ex. L={ wwR ! w ∈ {a, b}* } continue</vt:lpstr>
      <vt:lpstr>Processing and Verification of above PDA</vt:lpstr>
      <vt:lpstr>Some questions</vt:lpstr>
      <vt:lpstr>Slide 29</vt:lpstr>
      <vt:lpstr>L = { an b2n ! n ≥ 1 }</vt:lpstr>
      <vt:lpstr>Slide 31</vt:lpstr>
      <vt:lpstr>Slide 32</vt:lpstr>
      <vt:lpstr>L = { ambn cndm ! m, n ≥ 1 }</vt:lpstr>
      <vt:lpstr>Processing and Verification of above PDA</vt:lpstr>
      <vt:lpstr>Ex. L = {ai bj ck ! i = j or j = k}</vt:lpstr>
      <vt:lpstr>PDA examples continue</vt:lpstr>
      <vt:lpstr>Ex. L = { w ! w ∈ {a,b}* and na(w) = nb(w) } </vt:lpstr>
      <vt:lpstr>PDA examples continue</vt:lpstr>
      <vt:lpstr>Processing and Verification of above PDA</vt:lpstr>
      <vt:lpstr>Deterministic Pushdown Automta(DPDA)</vt:lpstr>
      <vt:lpstr>Equivalence of PDA and CFG</vt:lpstr>
      <vt:lpstr>PDA from CFG</vt:lpstr>
      <vt:lpstr>Slide 43</vt:lpstr>
      <vt:lpstr>Slide 44</vt:lpstr>
      <vt:lpstr>Construction of CFG from given PDA</vt:lpstr>
      <vt:lpstr>Slide 46</vt:lpstr>
      <vt:lpstr>Slide 47</vt:lpstr>
      <vt:lpstr>Slide 48</vt:lpstr>
      <vt:lpstr>Slide 49</vt:lpstr>
      <vt:lpstr>Slide 50</vt:lpstr>
      <vt:lpstr>Slide 51</vt:lpstr>
      <vt:lpstr>Two Stack PDA(2PDA)</vt:lpstr>
      <vt:lpstr>Ex. Construct 2-stack PDA for the following language L = { anbncn ! n ≥ 1}.</vt:lpstr>
      <vt:lpstr>Slide 54</vt:lpstr>
      <vt:lpstr>Slide 55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Pushdown Automata</dc:title>
  <dc:creator>DHARMANDER</dc:creator>
  <cp:lastModifiedBy>UNITED</cp:lastModifiedBy>
  <cp:revision>218</cp:revision>
  <dcterms:created xsi:type="dcterms:W3CDTF">2020-04-04T03:52:51Z</dcterms:created>
  <dcterms:modified xsi:type="dcterms:W3CDTF">2023-05-03T11:37:07Z</dcterms:modified>
</cp:coreProperties>
</file>