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68" r:id="rId3"/>
    <p:sldId id="270" r:id="rId4"/>
    <p:sldId id="271" r:id="rId5"/>
    <p:sldId id="273" r:id="rId6"/>
    <p:sldId id="272" r:id="rId7"/>
    <p:sldId id="269" r:id="rId8"/>
    <p:sldId id="274" r:id="rId9"/>
    <p:sldId id="279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sz="5600" b="1" dirty="0" smtClean="0"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Calibri"/>
              <a:ea typeface="+mj-ea"/>
              <a:cs typeface="+mj-cs"/>
            </a:endParaRPr>
          </a:p>
          <a:p>
            <a:pPr algn="ctr"/>
            <a:r>
              <a:rPr lang="en-US" sz="5700" dirty="0" smtClean="0"/>
              <a:t>Theory of Automata and Formal Language </a:t>
            </a:r>
          </a:p>
          <a:p>
            <a:pPr algn="ctr"/>
            <a:endParaRPr lang="en-US" sz="7200" dirty="0" smtClean="0"/>
          </a:p>
          <a:p>
            <a:pPr algn="ctr"/>
            <a:r>
              <a:rPr lang="en-US" sz="7200" smtClean="0">
                <a:solidFill>
                  <a:srgbClr val="FFFF00"/>
                </a:solidFill>
              </a:rPr>
              <a:t>Lecture-30 </a:t>
            </a:r>
            <a:endParaRPr lang="en-US" sz="7200" dirty="0" smtClean="0">
              <a:solidFill>
                <a:srgbClr val="FFFF00"/>
              </a:solidFill>
            </a:endParaRPr>
          </a:p>
          <a:p>
            <a:pPr algn="ctr"/>
            <a:endParaRPr lang="en-US" sz="7200" dirty="0" smtClean="0"/>
          </a:p>
          <a:p>
            <a:pPr algn="ctr"/>
            <a:r>
              <a:rPr lang="en-US" sz="4500" dirty="0" err="1" smtClean="0"/>
              <a:t>Dharmendra</a:t>
            </a:r>
            <a:r>
              <a:rPr lang="en-US" sz="4500" dirty="0" smtClean="0"/>
              <a:t> Kumar </a:t>
            </a:r>
          </a:p>
          <a:p>
            <a:pPr algn="ctr"/>
            <a:r>
              <a:rPr lang="en-US" sz="4500" dirty="0" smtClean="0"/>
              <a:t>(Associate Professor) </a:t>
            </a:r>
          </a:p>
          <a:p>
            <a:pPr algn="ctr"/>
            <a:r>
              <a:rPr lang="en-US" sz="4500" dirty="0" smtClean="0"/>
              <a:t>Department of Computer Science and Engineering United College of Engineering and Research, </a:t>
            </a:r>
            <a:r>
              <a:rPr lang="en-US" sz="4500" dirty="0" err="1" smtClean="0"/>
              <a:t>Prayagraj</a:t>
            </a:r>
            <a:r>
              <a:rPr lang="en-US" sz="4500" dirty="0" smtClean="0"/>
              <a:t> March 30, 2021 </a:t>
            </a:r>
            <a:endParaRPr lang="en-US" sz="4500" dirty="0"/>
          </a:p>
        </p:txBody>
      </p:sp>
    </p:spTree>
    <p:extLst>
      <p:ext uri="{BB962C8B-B14F-4D97-AF65-F5344CB8AC3E}">
        <p14:creationId xmlns="" xmlns:p14="http://schemas.microsoft.com/office/powerpoint/2010/main" val="18052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591312"/>
          </a:xfrm>
        </p:spPr>
        <p:txBody>
          <a:bodyPr>
            <a:noAutofit/>
          </a:bodyPr>
          <a:lstStyle/>
          <a:p>
            <a:r>
              <a:rPr lang="en-US" sz="4000" dirty="0"/>
              <a:t>Processing and Verification of above PDA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u="sng" dirty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indent="0">
                  <a:buNone/>
                </a:pPr>
                <a:r>
                  <a:rPr lang="en-US" dirty="0"/>
                  <a:t>Consider string  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abbcbba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Processing of this string by PDA</a:t>
                </a:r>
              </a:p>
              <a:p>
                <a:pPr marL="0" indent="0">
                  <a:buNone/>
                </a:pPr>
                <a:r>
                  <a:rPr lang="en-US" dirty="0"/>
                  <a:t>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abbcbba</a:t>
                </a:r>
                <a:r>
                  <a:rPr lang="en-US" dirty="0" smtClean="0"/>
                  <a:t>, </a:t>
                </a:r>
                <a:r>
                  <a:rPr lang="en-US" dirty="0"/>
                  <a:t>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bbcbba</a:t>
                </a:r>
                <a:r>
                  <a:rPr lang="en-US" dirty="0" smtClean="0"/>
                  <a:t>, </a:t>
                </a:r>
                <a:r>
                  <a:rPr lang="en-US" dirty="0"/>
                  <a:t>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bcbba</a:t>
                </a:r>
                <a:r>
                  <a:rPr lang="en-US" dirty="0" smtClean="0"/>
                  <a:t>, </a:t>
                </a:r>
                <a:r>
                  <a:rPr lang="en-US" dirty="0"/>
                  <a:t>B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cbba</a:t>
                </a:r>
                <a:r>
                  <a:rPr lang="en-US" dirty="0" smtClean="0"/>
                  <a:t>, BBAZ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bba</a:t>
                </a:r>
                <a:r>
                  <a:rPr lang="en-US" dirty="0" smtClean="0"/>
                  <a:t>, BBAZ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dirty="0" smtClean="0"/>
                  <a:t>, BAZ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⊢ (</a:t>
                </a:r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/>
                  <a:t>, 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</a:t>
                </a:r>
                <a:r>
                  <a:rPr lang="en-US" dirty="0" smtClean="0"/>
                  <a:t>(</a:t>
                </a:r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  <a:r>
                  <a:rPr lang="en-US" dirty="0"/>
                  <a:t>,</a:t>
                </a:r>
                <a:r>
                  <a:rPr lang="el-GR" dirty="0"/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) </a:t>
                </a:r>
                <a:r>
                  <a:rPr lang="en-US" dirty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indent="0">
                  <a:buNone/>
                </a:pPr>
                <a:endParaRPr lang="en-US" u="sng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Rejection</a:t>
                </a:r>
                <a:endParaRPr lang="en-US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Consider string  </a:t>
                </a:r>
                <a:r>
                  <a:rPr lang="en-US" dirty="0">
                    <a:solidFill>
                      <a:srgbClr val="FF0000"/>
                    </a:solidFill>
                  </a:rPr>
                  <a:t>x =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abbcba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Processing of this string by PDA</a:t>
                </a:r>
              </a:p>
              <a:p>
                <a:pPr marL="0" indent="0">
                  <a:buNone/>
                </a:pPr>
                <a:r>
                  <a:rPr lang="en-US" dirty="0"/>
                  <a:t>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abbcba</a:t>
                </a:r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bbcba</a:t>
                </a:r>
                <a:r>
                  <a:rPr lang="en-US" dirty="0"/>
                  <a:t>, 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bcba</a:t>
                </a:r>
                <a:r>
                  <a:rPr lang="en-US" dirty="0"/>
                  <a:t>, BAZ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cba</a:t>
                </a:r>
                <a:r>
                  <a:rPr lang="en-US" dirty="0"/>
                  <a:t>, BBAZ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dirty="0"/>
                  <a:t>, BBAZ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/>
                  <a:t>, BAZ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/>
                </a:r>
                <a:r>
                  <a:rPr lang="en-US" dirty="0" smtClean="0">
                    <a:solidFill>
                      <a:srgbClr val="FF0000"/>
                    </a:solidFill>
                  </a:rPr>
                  <a:t>			(Non-final </a:t>
                </a:r>
                <a:r>
                  <a:rPr lang="en-US" dirty="0">
                    <a:solidFill>
                      <a:srgbClr val="FF0000"/>
                    </a:solidFill>
                  </a:rPr>
                  <a:t>configuration)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257800"/>
              </a:xfrm>
              <a:blipFill rotWithShape="1">
                <a:blip r:embed="rId2"/>
                <a:stretch>
                  <a:fillRect l="-1123" t="-1622" b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9876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/>
              <a:t>Construction of PDA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5105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In this section, we shall see how PDA’s can be constructed.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Ex.</a:t>
            </a:r>
            <a:r>
              <a:rPr lang="en-US" dirty="0" smtClean="0"/>
              <a:t> Construct PDA to accept the language L={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! n 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} by final state.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  <a:r>
              <a:rPr lang="en-US" dirty="0" smtClean="0"/>
              <a:t>First we consider a string of a given language and check how it can accept.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Procedure:</a:t>
            </a:r>
          </a:p>
          <a:p>
            <a:pPr marL="0" indent="0" algn="just">
              <a:buNone/>
            </a:pPr>
            <a:r>
              <a:rPr lang="en-US" dirty="0" smtClean="0"/>
              <a:t>	In this language, since n numbers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’ are followed by n numbers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’s, therefore, to check equal number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, we have to push a symbol corresponding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 a</a:t>
            </a:r>
            <a:r>
              <a:rPr lang="en-US" dirty="0" smtClean="0"/>
              <a:t>nd pop that symbol corresponding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. Let that symbol is denoted by A. </a:t>
            </a:r>
          </a:p>
          <a:p>
            <a:pPr marL="0" indent="0" algn="just">
              <a:buNone/>
            </a:pPr>
            <a:r>
              <a:rPr lang="en-US" dirty="0" smtClean="0"/>
              <a:t>	Push stack symbol A in to the stack as long as scanned input symbol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. When next scanned input symbol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, find top symbol of stack. If top symbol is A, then pop A from stack. When input pointer reaches at the end of string i.e. input string is empty, find top symbol of stack. If top symbol is Z</a:t>
            </a:r>
            <a:r>
              <a:rPr lang="en-US" baseline="-25000" dirty="0" smtClean="0"/>
              <a:t>0, </a:t>
            </a:r>
            <a:r>
              <a:rPr lang="en-US" dirty="0" smtClean="0"/>
              <a:t>then machine goes to final state. And at this situation, machine accept string.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91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Ex. </a:t>
            </a:r>
            <a:r>
              <a:rPr lang="en-US" u="sng" dirty="0" smtClean="0"/>
              <a:t>L</a:t>
            </a:r>
            <a:r>
              <a:rPr lang="en-US" u="sng" dirty="0"/>
              <a:t>={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/>
              <a:t> ! n ≥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dirty="0" smtClean="0"/>
              <a:t>} continue.</a:t>
            </a:r>
            <a:endParaRPr lang="en-US" u="sng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4582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Step-1:	 </a:t>
                </a:r>
                <a:r>
                  <a:rPr lang="en-US" dirty="0" smtClean="0"/>
                  <a:t>Let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is the initial state and Z</a:t>
                </a:r>
                <a:r>
                  <a:rPr lang="en-US" baseline="-25000" dirty="0" smtClean="0"/>
                  <a:t>0 </a:t>
                </a:r>
                <a:r>
                  <a:rPr lang="en-US" dirty="0" smtClean="0"/>
                  <a:t>is</a:t>
                </a:r>
                <a:r>
                  <a:rPr lang="en-US" baseline="-25000" dirty="0" smtClean="0"/>
                  <a:t/>
                </a:r>
                <a:r>
                  <a:rPr lang="en-US" dirty="0" smtClean="0"/>
                  <a:t>the bottom symbol of stack. We will push the stack symbol A into the stack if scanned input symbol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/>
                  <a:t> appears on the input tape. PDA will stay in this state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. </a:t>
                </a:r>
                <a:r>
                  <a:rPr lang="en-US" dirty="0"/>
                  <a:t>T</a:t>
                </a:r>
                <a:r>
                  <a:rPr lang="en-US" dirty="0" smtClean="0"/>
                  <a:t>he top symbol may be any thing.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The transition rules corresponding to this step are the following:- 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r>
                  <a:rPr lang="el-GR" dirty="0">
                    <a:solidFill>
                      <a:srgbClr val="FF0000"/>
                    </a:solidFill>
                  </a:rPr>
                  <a:t> δ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(q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Z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 = {(q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AZ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)}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r>
                  <a:rPr lang="el-GR" dirty="0">
                    <a:solidFill>
                      <a:srgbClr val="FF0000"/>
                    </a:solidFill>
                  </a:rPr>
                  <a:t> δ</a:t>
                </a:r>
                <a:r>
                  <a:rPr lang="en-US" dirty="0">
                    <a:solidFill>
                      <a:srgbClr val="FF0000"/>
                    </a:solidFill>
                  </a:rPr>
                  <a:t>(q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A) </a:t>
                </a:r>
                <a:r>
                  <a:rPr lang="en-US" dirty="0">
                    <a:solidFill>
                      <a:srgbClr val="FF0000"/>
                    </a:solidFill>
                  </a:rPr>
                  <a:t>= {(q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AA </a:t>
                </a:r>
                <a:r>
                  <a:rPr lang="en-US" dirty="0">
                    <a:solidFill>
                      <a:srgbClr val="FF0000"/>
                    </a:solidFill>
                  </a:rPr>
                  <a:t>)}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Step-2:	  </a:t>
                </a:r>
                <a:r>
                  <a:rPr lang="en-US" dirty="0" smtClean="0"/>
                  <a:t>In state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if the next</a:t>
                </a:r>
                <a:r>
                  <a:rPr lang="en-US" dirty="0"/>
                  <a:t> scanned input symbol </a:t>
                </a:r>
                <a:r>
                  <a:rPr lang="en-US" dirty="0" smtClean="0"/>
                  <a:t>is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/>
                  <a:t> and if the top of stack is A,  then PDA will pop the top symbol A from the stack and PDA changes its state to q</a:t>
                </a:r>
                <a:r>
                  <a:rPr lang="en-US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The </a:t>
                </a:r>
                <a:r>
                  <a:rPr lang="en-US" dirty="0"/>
                  <a:t>transition rule corresponding to this step </a:t>
                </a:r>
                <a:r>
                  <a:rPr lang="en-US" dirty="0" smtClean="0"/>
                  <a:t>is </a:t>
                </a:r>
                <a:r>
                  <a:rPr lang="en-US" dirty="0"/>
                  <a:t>the following:-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l-GR" dirty="0"/>
                  <a:t/>
                </a:r>
                <a:r>
                  <a:rPr lang="el-GR" dirty="0" smtClean="0">
                    <a:solidFill>
                      <a:srgbClr val="FF0000"/>
                    </a:solidFill>
                  </a:rPr>
                  <a:t>δ</a:t>
                </a:r>
                <a:r>
                  <a:rPr lang="en-US" dirty="0">
                    <a:solidFill>
                      <a:srgbClr val="FF0000"/>
                    </a:solidFill>
                  </a:rPr>
                  <a:t>(q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A) </a:t>
                </a:r>
                <a:r>
                  <a:rPr lang="en-US" dirty="0">
                    <a:solidFill>
                      <a:srgbClr val="FF0000"/>
                    </a:solidFill>
                  </a:rPr>
                  <a:t>= {(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r>
                  <a:rPr lang="en-US" dirty="0">
                    <a:solidFill>
                      <a:srgbClr val="FF0000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458200" cy="5257800"/>
              </a:xfrm>
              <a:blipFill rotWithShape="1">
                <a:blip r:embed="rId2"/>
                <a:stretch>
                  <a:fillRect l="-1154" t="-1622" r="-937" b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722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19912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L={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/>
              <a:t> ! n ≥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dirty="0"/>
              <a:t>} continue.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610600" cy="6149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Step-3:  </a:t>
                </a:r>
                <a:r>
                  <a:rPr lang="en-US" sz="2400" dirty="0" smtClean="0"/>
                  <a:t>Now PDA is at state  q</a:t>
                </a:r>
                <a:r>
                  <a:rPr lang="en-US" sz="24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aseline="-25000" dirty="0" smtClean="0"/>
                  <a:t> .</a:t>
                </a:r>
                <a:r>
                  <a:rPr lang="en-US" sz="2400" dirty="0" smtClean="0"/>
                  <a:t> Now the input symbols in input string are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/>
                  <a:t>’s only. If current state  is </a:t>
                </a:r>
                <a:r>
                  <a:rPr lang="en-US" sz="2400" dirty="0"/>
                  <a:t>q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/>
                  <a:t>, current input symbol is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/>
                  <a:t> and top symbol is A, then PDA will pop the top symbol A. This action continues till input string becomes empty or top symbol becomes Z</a:t>
                </a:r>
                <a:r>
                  <a:rPr lang="en-US" sz="2400" baseline="-25000" dirty="0" smtClean="0"/>
                  <a:t>0. </a:t>
                </a:r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 smtClean="0"/>
                  <a:t>	The </a:t>
                </a:r>
                <a:r>
                  <a:rPr lang="en-US" sz="2400" dirty="0"/>
                  <a:t>transition rule corresponding to this step is the following:-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/>
                </a:r>
                <a:r>
                  <a:rPr lang="el-GR" sz="2400" dirty="0"/>
                  <a:t/>
                </a:r>
                <a:r>
                  <a:rPr lang="el-GR" sz="2400" dirty="0" smtClean="0">
                    <a:solidFill>
                      <a:srgbClr val="FF0000"/>
                    </a:solidFill>
                  </a:rPr>
                  <a:t>δ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(q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</a:rPr>
                  <a:t>, A) = {(q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/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)}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Step-4: </a:t>
                </a:r>
                <a:r>
                  <a:rPr lang="en-US" sz="2400" dirty="0" smtClean="0"/>
                  <a:t>Now the sate is q</a:t>
                </a:r>
                <a:r>
                  <a:rPr lang="en-US" sz="24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and input string is empty(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). If top symbol is </a:t>
                </a:r>
                <a:r>
                  <a:rPr lang="en-US" sz="2400" dirty="0" smtClean="0"/>
                  <a:t>Z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 then PDA goes to final state without push or pop. Let the final state is q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 smtClean="0"/>
                  <a:t>	The </a:t>
                </a:r>
                <a:r>
                  <a:rPr lang="en-US" sz="2400" dirty="0"/>
                  <a:t>transition rule corresponding to this step is the following:- 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/>
                </a:r>
                <a:r>
                  <a:rPr lang="el-GR" sz="2400" dirty="0" smtClean="0">
                    <a:solidFill>
                      <a:srgbClr val="FF0000"/>
                    </a:solidFill>
                  </a:rPr>
                  <a:t> δ</a:t>
                </a:r>
                <a:r>
                  <a:rPr lang="en-US" sz="2400" dirty="0">
                    <a:solidFill>
                      <a:srgbClr val="FF0000"/>
                    </a:solidFill>
                  </a:rPr>
                  <a:t>(q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= {(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, Z</a:t>
                </a:r>
                <a:r>
                  <a:rPr lang="en-US" sz="2400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)}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610600" cy="6149376"/>
              </a:xfrm>
              <a:prstGeom prst="rect">
                <a:avLst/>
              </a:prstGeom>
              <a:blipFill rotWithShape="1">
                <a:blip r:embed="rId2"/>
                <a:stretch>
                  <a:fillRect l="-1133" t="-794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4877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L={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/>
              <a:t> ! n ≥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dirty="0"/>
              <a:t>}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Therefore final PDA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81000" y="1676400"/>
                <a:ext cx="8382000" cy="2514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US" sz="2600" dirty="0">
                    <a:solidFill>
                      <a:prstClr val="black"/>
                    </a:solidFill>
                  </a:rPr>
                  <a:t>M = ({q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600" dirty="0">
                    <a:solidFill>
                      <a:prstClr val="black"/>
                    </a:solidFill>
                  </a:rPr>
                  <a:t>q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,</a:t>
                </a:r>
                <a:r>
                  <a:rPr lang="en-US" sz="2600" dirty="0">
                    <a:solidFill>
                      <a:prstClr val="black"/>
                    </a:solidFill>
                  </a:rPr>
                  <a:t> q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600" dirty="0">
                    <a:solidFill>
                      <a:prstClr val="black"/>
                    </a:solidFill>
                  </a:rPr>
                  <a:t> }, {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dirty="0">
                    <a:solidFill>
                      <a:prstClr val="black"/>
                    </a:solidFill>
                  </a:rPr>
                  <a:t>}, {A, Z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, 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600" dirty="0">
                    <a:solidFill>
                      <a:prstClr val="black"/>
                    </a:solidFill>
                  </a:rPr>
                  <a:t>Z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sz="2600" dirty="0">
                    <a:solidFill>
                      <a:prstClr val="black"/>
                    </a:solidFill>
                  </a:rPr>
                  <a:t>{q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})</a:t>
                </a:r>
              </a:p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l-GR" sz="2600" dirty="0">
                    <a:solidFill>
                      <a:srgbClr val="FF0000"/>
                    </a:solidFill>
                  </a:rPr>
                  <a:t/>
                </a: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Z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 )}		</a:t>
                </a: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AA )}</a:t>
                </a:r>
              </a:p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US" sz="2600" dirty="0">
                    <a:solidFill>
                      <a:prstClr val="black"/>
                    </a:solidFill>
                  </a:rPr>
                  <a:t/>
                </a: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)}		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</a:p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US" sz="2800" dirty="0">
                    <a:solidFill>
                      <a:prstClr val="black"/>
                    </a:solidFill>
                  </a:rPr>
                  <a:t/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)}</a:t>
                </a:r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382000" cy="2514600"/>
              </a:xfrm>
              <a:prstGeom prst="rect">
                <a:avLst/>
              </a:prstGeom>
              <a:blipFill rotWithShape="1">
                <a:blip r:embed="rId2"/>
                <a:stretch>
                  <a:fillRect l="-1160" t="-959" b="-5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094018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1600200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91300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477000" y="5238992"/>
            <a:ext cx="1066800" cy="9906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9" idx="6"/>
            <a:endCxn id="8" idx="2"/>
          </p:cNvCxnSpPr>
          <p:nvPr/>
        </p:nvCxnSpPr>
        <p:spPr>
          <a:xfrm>
            <a:off x="2438400" y="5734292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6"/>
            <a:endCxn id="11" idx="2"/>
          </p:cNvCxnSpPr>
          <p:nvPr/>
        </p:nvCxnSpPr>
        <p:spPr>
          <a:xfrm>
            <a:off x="4932218" y="5734292"/>
            <a:ext cx="15447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2"/>
          </p:cNvCxnSpPr>
          <p:nvPr/>
        </p:nvCxnSpPr>
        <p:spPr>
          <a:xfrm>
            <a:off x="990600" y="573429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9" idx="0"/>
          </p:cNvCxnSpPr>
          <p:nvPr/>
        </p:nvCxnSpPr>
        <p:spPr>
          <a:xfrm rot="5400000" flipH="1" flipV="1">
            <a:off x="1809750" y="5228394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 flipH="1" flipV="1">
            <a:off x="4362450" y="518184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6172" y="4572000"/>
            <a:ext cx="1132609" cy="696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466109" y="5753585"/>
                <a:ext cx="1132609" cy="4760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5753585"/>
                <a:ext cx="1132609" cy="476009"/>
              </a:xfrm>
              <a:prstGeom prst="rect">
                <a:avLst/>
              </a:prstGeom>
              <a:blipFill rotWithShape="1">
                <a:blip r:embed="rId3"/>
                <a:stretch>
                  <a:fillRect b="-89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079422" y="5753585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22" y="5753585"/>
                <a:ext cx="1132609" cy="399807"/>
              </a:xfrm>
              <a:prstGeom prst="rect">
                <a:avLst/>
              </a:prstGeom>
              <a:blipFill rotWithShape="1">
                <a:blip r:embed="rId4"/>
                <a:stretch>
                  <a:fillRect t="-3077" b="-2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380509" y="4444311"/>
                <a:ext cx="1132609" cy="3562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509" y="4444311"/>
                <a:ext cx="1132609" cy="356289"/>
              </a:xfrm>
              <a:prstGeom prst="rect">
                <a:avLst/>
              </a:prstGeom>
              <a:blipFill rotWithShape="1">
                <a:blip r:embed="rId5"/>
                <a:stretch>
                  <a:fillRect t="-491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5315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Processing and Verification of above PDA</a:t>
            </a:r>
            <a:endParaRPr lang="en-US" sz="40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1534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Consider </a:t>
                </a:r>
                <a:r>
                  <a:rPr lang="en-US" dirty="0"/>
                  <a:t>string  </a:t>
                </a:r>
                <a:r>
                  <a:rPr lang="en-US" dirty="0">
                    <a:solidFill>
                      <a:srgbClr val="FF0000"/>
                    </a:solidFill>
                  </a:rPr>
                  <a:t>w =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000111</a:t>
                </a:r>
                <a:r>
                  <a:rPr lang="en-US" dirty="0">
                    <a:solidFill>
                      <a:srgbClr val="FF0000"/>
                    </a:solidFill>
                  </a:rPr>
                  <a:t> . </a:t>
                </a:r>
              </a:p>
              <a:p>
                <a:pPr marL="0" indent="0">
                  <a:buNone/>
                </a:pPr>
                <a:r>
                  <a:rPr lang="en-US" dirty="0"/>
                  <a:t>Processing of this string by PDA</a:t>
                </a:r>
              </a:p>
              <a:p>
                <a:pPr marL="0" indent="0">
                  <a:buNone/>
                </a:pPr>
                <a:r>
                  <a:rPr lang="en-US" dirty="0"/>
                  <a:t>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000111</a:t>
                </a:r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00111</a:t>
                </a:r>
                <a:r>
                  <a:rPr lang="en-US" dirty="0"/>
                  <a:t>, 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0111</a:t>
                </a:r>
                <a:r>
                  <a:rPr lang="en-US" dirty="0"/>
                  <a:t>, AAZ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111</a:t>
                </a:r>
                <a:r>
                  <a:rPr lang="en-US" dirty="0"/>
                  <a:t>, AAAZ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11</a:t>
                </a:r>
                <a:r>
                  <a:rPr lang="en-US" dirty="0"/>
                  <a:t>, AAZ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/>
                  <a:t>, AZ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1</a:t>
                </a:r>
                <a:r>
                  <a:rPr lang="en-US" dirty="0"/>
                  <a:t>,</a:t>
                </a:r>
                <a:r>
                  <a:rPr lang="el-GR" dirty="0"/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)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Rejection</a:t>
                </a:r>
                <a:endParaRPr lang="en-US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Consider string  </a:t>
                </a:r>
                <a:r>
                  <a:rPr lang="en-US" dirty="0">
                    <a:solidFill>
                      <a:srgbClr val="FF0000"/>
                    </a:solidFill>
                  </a:rPr>
                  <a:t>w =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00111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Processing of this string by PDA</a:t>
                </a:r>
              </a:p>
              <a:p>
                <a:pPr marL="0" indent="0">
                  <a:buNone/>
                </a:pPr>
                <a:r>
                  <a:rPr lang="en-US" dirty="0"/>
                  <a:t>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00111</a:t>
                </a:r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0111</a:t>
                </a:r>
                <a:r>
                  <a:rPr lang="en-US" dirty="0"/>
                  <a:t>, AZ</a:t>
                </a:r>
                <a:r>
                  <a:rPr lang="en-US" baseline="-25000" dirty="0"/>
                  <a:t>0</a:t>
                </a:r>
                <a:r>
                  <a:rPr lang="en-US" dirty="0"/>
                  <a:t>) ⊢(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111</a:t>
                </a:r>
                <a:r>
                  <a:rPr lang="en-US" dirty="0"/>
                  <a:t>, AAZ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⊢ </a:t>
                </a:r>
                <a:r>
                  <a:rPr lang="en-US" dirty="0"/>
                  <a:t>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11</a:t>
                </a:r>
                <a:r>
                  <a:rPr lang="en-US" dirty="0"/>
                  <a:t>, 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 smtClean="0"/>
                  <a:t>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(Non-final </a:t>
                </a:r>
                <a:r>
                  <a:rPr lang="en-US" dirty="0">
                    <a:solidFill>
                      <a:srgbClr val="FF0000"/>
                    </a:solidFill>
                  </a:rPr>
                  <a:t>configuration)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153400" cy="5105400"/>
              </a:xfrm>
              <a:blipFill rotWithShape="1">
                <a:blip r:embed="rId2"/>
                <a:stretch>
                  <a:fillRect l="-1121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1878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PDA examples continue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Ex.</a:t>
            </a:r>
            <a:r>
              <a:rPr lang="en-US" dirty="0"/>
              <a:t> </a:t>
            </a:r>
            <a:r>
              <a:rPr lang="en-US" sz="2800" dirty="0"/>
              <a:t>Construct PDA to accept the language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L = {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wcw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/>
              <a:t> </a:t>
            </a:r>
            <a:r>
              <a:rPr lang="en-US" sz="2800" dirty="0"/>
              <a:t>! </a:t>
            </a:r>
            <a:r>
              <a:rPr lang="en-US" sz="2800" dirty="0" smtClean="0"/>
              <a:t>w </a:t>
            </a:r>
            <a:r>
              <a:rPr lang="en-US" sz="2800" dirty="0"/>
              <a:t>∈</a:t>
            </a:r>
            <a:r>
              <a:rPr lang="en-US" sz="2800" dirty="0" smtClean="0"/>
              <a:t> {a, b}* } </a:t>
            </a:r>
            <a:r>
              <a:rPr lang="en-US" sz="2800" dirty="0"/>
              <a:t>by final state.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sz="2800" dirty="0" smtClean="0"/>
              <a:t>In this language, w is any string of a and b. </a:t>
            </a:r>
            <a:r>
              <a:rPr lang="en-US" sz="2800" dirty="0" err="1" smtClean="0"/>
              <a:t>w</a:t>
            </a:r>
            <a:r>
              <a:rPr lang="en-US" sz="2800" baseline="30000" dirty="0" err="1" smtClean="0"/>
              <a:t>R</a:t>
            </a:r>
            <a:r>
              <a:rPr lang="en-US" sz="2800" dirty="0" smtClean="0"/>
              <a:t> is the reverse string of w.</a:t>
            </a:r>
          </a:p>
          <a:p>
            <a:pPr marL="0" indent="0" algn="just">
              <a:buNone/>
            </a:pPr>
            <a:r>
              <a:rPr lang="en-US" sz="2800" dirty="0" smtClean="0"/>
              <a:t>If w= </a:t>
            </a:r>
            <a:r>
              <a:rPr lang="en-US" sz="2800" dirty="0" err="1" smtClean="0"/>
              <a:t>abb</a:t>
            </a:r>
            <a:r>
              <a:rPr lang="en-US" sz="2800" dirty="0" smtClean="0"/>
              <a:t>, then string  </a:t>
            </a:r>
            <a:r>
              <a:rPr lang="en-US" sz="2800" dirty="0" err="1" smtClean="0"/>
              <a:t>abbcbba</a:t>
            </a:r>
            <a:r>
              <a:rPr lang="en-US" sz="2800" dirty="0" smtClean="0"/>
              <a:t> </a:t>
            </a:r>
            <a:r>
              <a:rPr lang="en-US" sz="2800" dirty="0"/>
              <a:t>∈</a:t>
            </a:r>
            <a:r>
              <a:rPr lang="en-US" sz="2800" dirty="0" smtClean="0"/>
              <a:t> L. Clearly all the strings belong in to L are palindrome.</a:t>
            </a:r>
          </a:p>
          <a:p>
            <a:pPr marL="0" indent="0" algn="just">
              <a:buNone/>
            </a:pPr>
            <a:r>
              <a:rPr lang="en-US" sz="2800" dirty="0" smtClean="0"/>
              <a:t>Some strings belong in to this set are  c, </a:t>
            </a:r>
            <a:r>
              <a:rPr lang="en-US" sz="2800" dirty="0" err="1" smtClean="0"/>
              <a:t>aca</a:t>
            </a:r>
            <a:r>
              <a:rPr lang="en-US" sz="2800" dirty="0" smtClean="0"/>
              <a:t>, </a:t>
            </a:r>
            <a:r>
              <a:rPr lang="en-US" sz="2800" dirty="0" err="1" smtClean="0"/>
              <a:t>bcb</a:t>
            </a:r>
            <a:r>
              <a:rPr lang="en-US" sz="2800" dirty="0" smtClean="0"/>
              <a:t>, </a:t>
            </a:r>
            <a:r>
              <a:rPr lang="en-US" sz="2800" dirty="0" err="1" smtClean="0"/>
              <a:t>abcba</a:t>
            </a:r>
            <a:r>
              <a:rPr lang="en-US" sz="2800" dirty="0" smtClean="0"/>
              <a:t>, </a:t>
            </a:r>
            <a:r>
              <a:rPr lang="en-US" sz="2800" dirty="0" err="1" smtClean="0"/>
              <a:t>bacab</a:t>
            </a:r>
            <a:r>
              <a:rPr lang="en-US" sz="2800" dirty="0" smtClean="0"/>
              <a:t> etc. 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Procedure: </a:t>
            </a:r>
            <a:r>
              <a:rPr lang="en-US" sz="2800" dirty="0" smtClean="0"/>
              <a:t>In this PDA, we push symbol A and B in to the stack corresponding to input symbol a and b in input string. PDA will stay at the q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. when c appears in input string, it changes its state to other state(Let it be q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without push or pop. At q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state, it only pop.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If current input symbol is a and top symbol is A, then pop the top symbol A.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Similarly</a:t>
            </a:r>
            <a:r>
              <a:rPr lang="en-US" sz="2800" dirty="0"/>
              <a:t>, If current input symbol is </a:t>
            </a:r>
            <a:r>
              <a:rPr lang="en-US" sz="2800" dirty="0" smtClean="0"/>
              <a:t>b </a:t>
            </a:r>
            <a:r>
              <a:rPr lang="en-US" sz="2800" dirty="0"/>
              <a:t>and top symbol is </a:t>
            </a:r>
            <a:r>
              <a:rPr lang="en-US" sz="2800" dirty="0" smtClean="0"/>
              <a:t>B, </a:t>
            </a:r>
            <a:r>
              <a:rPr lang="en-US" sz="2800" dirty="0"/>
              <a:t>then pop the top symbol </a:t>
            </a:r>
            <a:r>
              <a:rPr lang="en-US" sz="2800" dirty="0" smtClean="0"/>
              <a:t>B.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At last if input string is empty and top symbol is Z</a:t>
            </a:r>
            <a:r>
              <a:rPr lang="en-US" sz="2800" baseline="-25000" dirty="0" smtClean="0"/>
              <a:t>0, </a:t>
            </a:r>
            <a:r>
              <a:rPr lang="en-US" sz="2800" dirty="0" smtClean="0"/>
              <a:t> then machine goes to final state.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1576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</a:t>
            </a:r>
            <a:r>
              <a:rPr lang="en-US" u="sng" dirty="0" smtClean="0"/>
              <a:t>=</a:t>
            </a:r>
            <a:r>
              <a:rPr lang="en-US" u="sng" dirty="0"/>
              <a:t>{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wcw</a:t>
            </a:r>
            <a:r>
              <a:rPr lang="en-US" u="sng" baseline="30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u="sng" dirty="0"/>
              <a:t> ! w ∈ {a, b}* } </a:t>
            </a:r>
            <a:r>
              <a:rPr lang="en-US" u="sng" dirty="0" smtClean="0"/>
              <a:t>continue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Therefor e the PDA corresponding to above language is constructed as following:- 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Content Placeholder 3"/>
              <p:cNvSpPr txBox="1">
                <a:spLocks/>
              </p:cNvSpPr>
              <p:nvPr/>
            </p:nvSpPr>
            <p:spPr>
              <a:xfrm>
                <a:off x="457200" y="2362200"/>
                <a:ext cx="8229600" cy="426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M = ({q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,</a:t>
                </a:r>
                <a:r>
                  <a:rPr lang="en-US" dirty="0">
                    <a:solidFill>
                      <a:prstClr val="black"/>
                    </a:solidFill>
                  </a:rPr>
                  <a:t> 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{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b, c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}, </a:t>
                </a:r>
                <a:r>
                  <a:rPr lang="en-US" dirty="0">
                    <a:solidFill>
                      <a:prstClr val="black"/>
                    </a:solidFill>
                  </a:rPr>
                  <a:t>{A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, 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dirty="0">
                    <a:solidFill>
                      <a:prstClr val="black"/>
                    </a:solidFill>
                  </a:rPr>
                  <a:t>{q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})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)}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)}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AA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)}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BB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AB </a:t>
                </a:r>
                <a:r>
                  <a:rPr lang="en-US" dirty="0">
                    <a:solidFill>
                      <a:prstClr val="black"/>
                    </a:solidFill>
                  </a:rPr>
                  <a:t>)}		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BA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)}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</p:txBody>
          </p:sp>
        </mc:Choice>
        <mc:Fallback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62200"/>
                <a:ext cx="8229600" cy="4267200"/>
              </a:xfrm>
              <a:prstGeom prst="rect">
                <a:avLst/>
              </a:prstGeom>
              <a:blipFill rotWithShape="1">
                <a:blip r:embed="rId2"/>
                <a:stretch>
                  <a:fillRect l="-1329" t="-1420" r="-295" b="-3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2040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</a:rPr>
              <a:t>Ex. </a:t>
            </a:r>
            <a:r>
              <a:rPr lang="en-US" sz="4000" u="sng" dirty="0"/>
              <a:t>L={ </a:t>
            </a:r>
            <a:r>
              <a:rPr lang="en-US" sz="4000" u="sng" dirty="0" err="1">
                <a:latin typeface="Times New Roman" pitchFamily="18" charset="0"/>
                <a:cs typeface="Times New Roman" pitchFamily="18" charset="0"/>
              </a:rPr>
              <a:t>wcw</a:t>
            </a:r>
            <a:r>
              <a:rPr lang="en-US" sz="4000" u="sng" baseline="30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000" u="sng" dirty="0"/>
              <a:t> ! w ∈ {a, b}* } continue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Transition diagram of PDA is the following:-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362200"/>
            <a:ext cx="79248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94018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913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477000" y="3810000"/>
            <a:ext cx="1066800" cy="9906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1" idx="6"/>
            <a:endCxn id="6" idx="2"/>
          </p:cNvCxnSpPr>
          <p:nvPr/>
        </p:nvCxnSpPr>
        <p:spPr>
          <a:xfrm>
            <a:off x="2438400" y="4305300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13" idx="2"/>
          </p:cNvCxnSpPr>
          <p:nvPr/>
        </p:nvCxnSpPr>
        <p:spPr>
          <a:xfrm>
            <a:off x="4932218" y="4305300"/>
            <a:ext cx="15447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1" idx="1"/>
            <a:endCxn id="11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4362450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9600" y="2995561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B/AB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05445" y="2912363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/B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b, A/BA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b, B/BB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66109" y="4324593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dirty="0" smtClean="0">
                <a:solidFill>
                  <a:prstClr val="black"/>
                </a:solidFill>
              </a:rPr>
              <a:t>, A/A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dirty="0" smtClean="0">
                <a:solidFill>
                  <a:prstClr val="black"/>
                </a:solidFill>
              </a:rPr>
              <a:t>, B/B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4513118" y="2536316"/>
                <a:ext cx="1132609" cy="95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B/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18" y="2536316"/>
                <a:ext cx="1132609" cy="952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5079422" y="4324593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22" y="4324593"/>
                <a:ext cx="1132609" cy="399807"/>
              </a:xfrm>
              <a:prstGeom prst="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5460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9355</TotalTime>
  <Words>240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Slide 1</vt:lpstr>
      <vt:lpstr>Construction of PDA</vt:lpstr>
      <vt:lpstr>Ex. L={ 0n1n ! n ≥ 1} continue.</vt:lpstr>
      <vt:lpstr>Ex. L={ 0n1n ! n ≥ 1} continue.</vt:lpstr>
      <vt:lpstr>Ex. L={ 0n1n ! n ≥ 1} continue</vt:lpstr>
      <vt:lpstr>Processing and Verification of above PDA</vt:lpstr>
      <vt:lpstr>PDA examples continue</vt:lpstr>
      <vt:lpstr>Ex. L={ wcwR ! w ∈ {a, b}* } continue</vt:lpstr>
      <vt:lpstr>Ex. L={ wcwR ! w ∈ {a, b}* } continue</vt:lpstr>
      <vt:lpstr>Processing and Verification of above PDA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Pushdown Automata</dc:title>
  <dc:creator>DHARMANDER</dc:creator>
  <cp:lastModifiedBy>UNITED</cp:lastModifiedBy>
  <cp:revision>218</cp:revision>
  <dcterms:created xsi:type="dcterms:W3CDTF">2020-04-04T03:52:51Z</dcterms:created>
  <dcterms:modified xsi:type="dcterms:W3CDTF">2023-05-03T11:33:33Z</dcterms:modified>
</cp:coreProperties>
</file>