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75" r:id="rId3"/>
    <p:sldId id="276" r:id="rId4"/>
    <p:sldId id="280" r:id="rId5"/>
    <p:sldId id="278" r:id="rId6"/>
    <p:sldId id="281" r:id="rId7"/>
    <p:sldId id="296" r:id="rId8"/>
    <p:sldId id="297" r:id="rId9"/>
    <p:sldId id="282" r:id="rId10"/>
    <p:sldId id="283" r:id="rId11"/>
    <p:sldId id="284" r:id="rId12"/>
    <p:sldId id="285" r:id="rId13"/>
    <p:sldId id="31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sz="5600" b="1" dirty="0" smtClean="0"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Calibri"/>
              <a:ea typeface="+mj-ea"/>
              <a:cs typeface="+mj-cs"/>
            </a:endParaRPr>
          </a:p>
          <a:p>
            <a:pPr algn="ctr"/>
            <a:r>
              <a:rPr lang="en-US" sz="5700" dirty="0" smtClean="0"/>
              <a:t>Theory of Automata and Formal Language </a:t>
            </a:r>
          </a:p>
          <a:p>
            <a:pPr algn="ctr"/>
            <a:endParaRPr lang="en-US" sz="7200" dirty="0" smtClean="0"/>
          </a:p>
          <a:p>
            <a:pPr algn="ctr"/>
            <a:r>
              <a:rPr lang="en-US" sz="7200" dirty="0" smtClean="0">
                <a:solidFill>
                  <a:srgbClr val="FFFF00"/>
                </a:solidFill>
              </a:rPr>
              <a:t>Lecture-31 </a:t>
            </a:r>
          </a:p>
          <a:p>
            <a:pPr algn="ctr"/>
            <a:endParaRPr lang="en-US" sz="7200" dirty="0" smtClean="0"/>
          </a:p>
          <a:p>
            <a:pPr algn="ctr"/>
            <a:r>
              <a:rPr lang="en-US" sz="4500" dirty="0" err="1" smtClean="0"/>
              <a:t>Dharmendra</a:t>
            </a:r>
            <a:r>
              <a:rPr lang="en-US" sz="4500" dirty="0" smtClean="0"/>
              <a:t> Kumar </a:t>
            </a:r>
          </a:p>
          <a:p>
            <a:pPr algn="ctr"/>
            <a:r>
              <a:rPr lang="en-US" sz="4500" dirty="0" smtClean="0"/>
              <a:t>(Associate Professor) </a:t>
            </a:r>
          </a:p>
          <a:p>
            <a:pPr algn="ctr"/>
            <a:r>
              <a:rPr lang="en-US" sz="4500" dirty="0" smtClean="0"/>
              <a:t>Department of Computer Science and Engineering United College of Engineering and Research, </a:t>
            </a:r>
            <a:r>
              <a:rPr lang="en-US" sz="4500" dirty="0" err="1" smtClean="0"/>
              <a:t>Prayagraj</a:t>
            </a:r>
            <a:r>
              <a:rPr lang="en-US" sz="4500" dirty="0" smtClean="0"/>
              <a:t> March 30, 2021 </a:t>
            </a:r>
            <a:endParaRPr lang="en-US" sz="4500" dirty="0"/>
          </a:p>
        </p:txBody>
      </p:sp>
    </p:spTree>
    <p:extLst>
      <p:ext uri="{BB962C8B-B14F-4D97-AF65-F5344CB8AC3E}">
        <p14:creationId xmlns="" xmlns:p14="http://schemas.microsoft.com/office/powerpoint/2010/main" val="18052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Therefor e the PDA corresponding to above language is constructed as following:- 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3"/>
              <p:cNvSpPr txBox="1">
                <a:spLocks/>
              </p:cNvSpPr>
              <p:nvPr/>
            </p:nvSpPr>
            <p:spPr>
              <a:xfrm>
                <a:off x="457200" y="2057400"/>
                <a:ext cx="8229600" cy="4572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0BD0D9"/>
                  </a:buClr>
                  <a:buNone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M = ({q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,</a:t>
                </a: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},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{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b, c, d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}, </a:t>
                </a:r>
                <a:r>
                  <a:rPr lang="en-US" dirty="0">
                    <a:solidFill>
                      <a:prstClr val="black"/>
                    </a:solidFill>
                  </a:rPr>
                  <a:t>{A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, 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φ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)}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AA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)}</a:t>
                </a: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BA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B)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BB ) 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  <a:r>
                  <a:rPr lang="el-GR" sz="24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</a:rPr>
                  <a:t>, B)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)}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57400"/>
                <a:ext cx="8229600" cy="4572000"/>
              </a:xfrm>
              <a:prstGeom prst="rect">
                <a:avLst/>
              </a:prstGeom>
              <a:blipFill rotWithShape="1">
                <a:blip r:embed="rId2"/>
                <a:stretch>
                  <a:fillRect l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67328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sz="5400" u="sng" dirty="0">
                <a:solidFill>
                  <a:srgbClr val="FF0000"/>
                </a:solidFill>
              </a:rPr>
              <a:t>L = { </a:t>
            </a:r>
            <a:r>
              <a:rPr lang="en-US" sz="5400" u="sng" dirty="0" err="1" smtClean="0">
                <a:solidFill>
                  <a:srgbClr val="FF0000"/>
                </a:solidFill>
              </a:rPr>
              <a:t>a</a:t>
            </a:r>
            <a:r>
              <a:rPr lang="en-US" sz="5400" u="sng" baseline="30000" dirty="0" err="1" smtClean="0">
                <a:solidFill>
                  <a:srgbClr val="FF0000"/>
                </a:solidFill>
              </a:rPr>
              <a:t>m</a:t>
            </a:r>
            <a:r>
              <a:rPr lang="en-US" sz="5400" u="sng" dirty="0" err="1" smtClean="0">
                <a:solidFill>
                  <a:srgbClr val="FF0000"/>
                </a:solidFill>
              </a:rPr>
              <a:t>b</a:t>
            </a:r>
            <a:r>
              <a:rPr lang="en-US" sz="5400" u="sng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5400" u="sng" baseline="30000" dirty="0" smtClean="0">
                <a:solidFill>
                  <a:srgbClr val="FF0000"/>
                </a:solidFill>
              </a:rPr>
              <a:t> </a:t>
            </a:r>
            <a:r>
              <a:rPr lang="en-US" sz="5400" u="sng" dirty="0" err="1" smtClean="0">
                <a:solidFill>
                  <a:srgbClr val="FF0000"/>
                </a:solidFill>
              </a:rPr>
              <a:t>c</a:t>
            </a:r>
            <a:r>
              <a:rPr lang="en-US" sz="5400" u="sng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5400" u="sng" dirty="0" err="1" smtClean="0">
                <a:solidFill>
                  <a:srgbClr val="FF0000"/>
                </a:solidFill>
              </a:rPr>
              <a:t>d</a:t>
            </a:r>
            <a:r>
              <a:rPr lang="en-US" sz="5400" u="sng" baseline="30000" dirty="0" err="1" smtClean="0">
                <a:solidFill>
                  <a:srgbClr val="FF0000"/>
                </a:solidFill>
              </a:rPr>
              <a:t>m</a:t>
            </a:r>
            <a:r>
              <a:rPr lang="en-US" sz="5400" u="sng" baseline="30000" dirty="0" smtClean="0">
                <a:solidFill>
                  <a:srgbClr val="FF0000"/>
                </a:solidFill>
              </a:rPr>
              <a:t> </a:t>
            </a:r>
            <a:r>
              <a:rPr lang="en-US" sz="5400" u="sng" dirty="0">
                <a:solidFill>
                  <a:srgbClr val="FF0000"/>
                </a:solidFill>
              </a:rPr>
              <a:t>! m, n ≥ 1 }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Transition diagram of PDA is the following:-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599252"/>
            <a:ext cx="7924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3913909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38800" y="3953534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>
            <a:stCxn id="8" idx="6"/>
          </p:cNvCxnSpPr>
          <p:nvPr/>
        </p:nvCxnSpPr>
        <p:spPr>
          <a:xfrm>
            <a:off x="2438400" y="4305300"/>
            <a:ext cx="1295400" cy="19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4572000" y="4333009"/>
            <a:ext cx="10737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8" idx="1"/>
            <a:endCxn id="8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 flipH="1" flipV="1">
            <a:off x="3972998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466109" y="4324594"/>
                <a:ext cx="1132609" cy="476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A/BA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4324594"/>
                <a:ext cx="1132609" cy="476008"/>
              </a:xfrm>
              <a:prstGeom prst="rect">
                <a:avLst/>
              </a:prstGeom>
              <a:blipFill rotWithShape="1">
                <a:blip r:embed="rId2"/>
                <a:stretch>
                  <a:fillRect t="-3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520045" y="4400795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045" y="4400795"/>
                <a:ext cx="1132609" cy="399807"/>
              </a:xfrm>
              <a:prstGeom prst="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09600" y="2995561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887910" y="2674808"/>
                <a:ext cx="1132609" cy="6759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B/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B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910" y="2674808"/>
                <a:ext cx="1132609" cy="6759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7467600" y="396240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9" idx="6"/>
            <a:endCxn id="22" idx="2"/>
          </p:cNvCxnSpPr>
          <p:nvPr/>
        </p:nvCxnSpPr>
        <p:spPr>
          <a:xfrm>
            <a:off x="6477000" y="4372634"/>
            <a:ext cx="990600" cy="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5877998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4954939" y="2950910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939" y="2950910"/>
                <a:ext cx="1132609" cy="399807"/>
              </a:xfrm>
              <a:prstGeom prst="rect">
                <a:avLst/>
              </a:prstGeom>
              <a:blipFill rotWithShape="1">
                <a:blip r:embed="rId5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6520295" y="4476993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95" y="4476993"/>
                <a:ext cx="1132609" cy="399807"/>
              </a:xfrm>
              <a:prstGeom prst="rect">
                <a:avLst/>
              </a:prstGeom>
              <a:blipFill rotWithShape="1">
                <a:blip r:embed="rId6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6612844" y="2982588"/>
                <a:ext cx="1132609" cy="6144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solidFill>
                            <a:prstClr val="black"/>
                          </a:solidFill>
                          <a:latin typeface="Cambria Math"/>
                        </a:rPr>
                        <m:t>ϵ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Z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prstClr val="black"/>
                          </a:solidFill>
                        </a:rPr>
                        <m:t>0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/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prstClr val="black"/>
                          </a:solidFill>
                          <a:latin typeface="Cambria Math"/>
                        </a:rPr>
                        <m:t>ϵ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</m:oMath>
                  </m:oMathPara>
                </a14:m>
                <a:endParaRPr lang="en-US" baseline="-25000" dirty="0">
                  <a:solidFill>
                    <a:prstClr val="black"/>
                  </a:solidFill>
                </a:endParaRPr>
              </a:p>
              <a:p>
                <a:pPr algn="ctr"/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844" y="2982588"/>
                <a:ext cx="1132609" cy="614498"/>
              </a:xfrm>
              <a:prstGeom prst="rect">
                <a:avLst/>
              </a:prstGeom>
              <a:blipFill rotWithShape="1">
                <a:blip r:embed="rId7"/>
                <a:stretch>
                  <a:fillRect t="-207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/>
          <p:cNvCxnSpPr/>
          <p:nvPr/>
        </p:nvCxnSpPr>
        <p:spPr>
          <a:xfrm rot="5400000" flipH="1" flipV="1">
            <a:off x="7639050" y="38756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1416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10600" cy="667512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/>
              <a:t>Processing and Verification of above PDA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a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aabbccddd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/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aabbccddd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aabbccddd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BAAAZ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BBAAAZ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cddd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ddd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dd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⊢ (</a:t>
                </a:r>
                <a:r>
                  <a:rPr lang="en-US" sz="2400" dirty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</a:t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⊢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400" u="sng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Rejection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abbcd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/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abbcd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bbcd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bcd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(Non-final configuration)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86800" cy="5029200"/>
              </a:xfrm>
              <a:blipFill rotWithShape="1">
                <a:blip r:embed="rId2"/>
                <a:stretch>
                  <a:fillRect l="-912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13496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Ex.</a:t>
            </a:r>
            <a:r>
              <a:rPr lang="en-US" sz="5400" dirty="0" smtClean="0"/>
              <a:t> L </a:t>
            </a:r>
            <a:r>
              <a:rPr lang="en-US" sz="5400" dirty="0"/>
              <a:t>= {</a:t>
            </a:r>
            <a:r>
              <a:rPr lang="en-US" sz="5400" dirty="0" err="1"/>
              <a:t>a</a:t>
            </a:r>
            <a:r>
              <a:rPr lang="en-US" sz="5400" baseline="30000" dirty="0" err="1"/>
              <a:t>i</a:t>
            </a:r>
            <a:r>
              <a:rPr lang="en-US" sz="5400" baseline="30000" dirty="0"/>
              <a:t> </a:t>
            </a:r>
            <a:r>
              <a:rPr lang="en-US" sz="5400" dirty="0" err="1"/>
              <a:t>b</a:t>
            </a:r>
            <a:r>
              <a:rPr lang="en-US" sz="5400" baseline="30000" dirty="0" err="1"/>
              <a:t>j</a:t>
            </a:r>
            <a:r>
              <a:rPr lang="en-US" sz="5400" baseline="30000" dirty="0"/>
              <a:t> </a:t>
            </a:r>
            <a:r>
              <a:rPr lang="en-US" sz="5400" dirty="0" err="1"/>
              <a:t>c</a:t>
            </a:r>
            <a:r>
              <a:rPr lang="en-US" sz="5400" baseline="30000" dirty="0" err="1"/>
              <a:t>k</a:t>
            </a:r>
            <a:r>
              <a:rPr lang="en-US" sz="5400" dirty="0"/>
              <a:t> ! i = j or j = k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PDA corresponding to this language is the following:-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3913909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3953534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>
            <a:off x="4572000" y="4333009"/>
            <a:ext cx="10737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1"/>
            <a:endCxn id="5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 flipH="1" flipV="1">
            <a:off x="3972998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536144" y="3829292"/>
                <a:ext cx="1132609" cy="476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3829292"/>
                <a:ext cx="1132609" cy="476008"/>
              </a:xfrm>
              <a:prstGeom prst="rect">
                <a:avLst/>
              </a:prstGeom>
              <a:blipFill rotWithShape="1">
                <a:blip r:embed="rId2"/>
                <a:stretch>
                  <a:fillRect b="-28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533900" y="3876056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3876056"/>
                <a:ext cx="1132609" cy="399807"/>
              </a:xfrm>
              <a:prstGeom prst="rect">
                <a:avLst/>
              </a:prstGeom>
              <a:blipFill rotWithShape="1">
                <a:blip r:embed="rId3"/>
                <a:stretch>
                  <a:fillRect t="-3077" b="-2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09600" y="2995561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887910" y="2674808"/>
                <a:ext cx="1132609" cy="6759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910" y="2674808"/>
                <a:ext cx="1132609" cy="6759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7467600" y="396240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6" idx="6"/>
            <a:endCxn id="15" idx="2"/>
          </p:cNvCxnSpPr>
          <p:nvPr/>
        </p:nvCxnSpPr>
        <p:spPr>
          <a:xfrm>
            <a:off x="6477000" y="4372634"/>
            <a:ext cx="990600" cy="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5877998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954939" y="2950910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939" y="2950910"/>
                <a:ext cx="1132609" cy="399807"/>
              </a:xfrm>
              <a:prstGeom prst="rect">
                <a:avLst/>
              </a:prstGeom>
              <a:blipFill rotWithShape="1">
                <a:blip r:embed="rId5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289963" y="3933202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963" y="3933202"/>
                <a:ext cx="1132609" cy="399807"/>
              </a:xfrm>
              <a:prstGeom prst="rect">
                <a:avLst/>
              </a:prstGeom>
              <a:blipFill rotWithShape="1">
                <a:blip r:embed="rId6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/>
          <p:cNvCxnSpPr/>
          <p:nvPr/>
        </p:nvCxnSpPr>
        <p:spPr>
          <a:xfrm rot="5400000" flipH="1" flipV="1">
            <a:off x="5877998" y="5377801"/>
            <a:ext cx="122752" cy="296348"/>
          </a:xfrm>
          <a:prstGeom prst="curvedConnector3">
            <a:avLst>
              <a:gd name="adj1" fmla="val 5571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38400" y="4305300"/>
            <a:ext cx="1295400" cy="19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916382" y="54864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5666509" y="54864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5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49836" y="3867152"/>
            <a:ext cx="1073727" cy="1028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/>
          <p:cNvCxnSpPr>
            <a:endCxn id="23" idx="1"/>
          </p:cNvCxnSpPr>
          <p:nvPr/>
        </p:nvCxnSpPr>
        <p:spPr>
          <a:xfrm>
            <a:off x="2019300" y="4752109"/>
            <a:ext cx="1019834" cy="857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6"/>
            <a:endCxn id="24" idx="2"/>
          </p:cNvCxnSpPr>
          <p:nvPr/>
        </p:nvCxnSpPr>
        <p:spPr>
          <a:xfrm>
            <a:off x="3754582" y="5905500"/>
            <a:ext cx="19119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5" idx="4"/>
          </p:cNvCxnSpPr>
          <p:nvPr/>
        </p:nvCxnSpPr>
        <p:spPr>
          <a:xfrm flipV="1">
            <a:off x="6504709" y="4895852"/>
            <a:ext cx="1381991" cy="100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600200" y="5286496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/B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286496"/>
                <a:ext cx="1132609" cy="399807"/>
              </a:xfrm>
              <a:prstGeom prst="rect">
                <a:avLst/>
              </a:prstGeom>
              <a:blipFill rotWithShape="1">
                <a:blip r:embed="rId7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3335482" y="4887676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BB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482" y="4887676"/>
                <a:ext cx="1132609" cy="399807"/>
              </a:xfrm>
              <a:prstGeom prst="rect">
                <a:avLst/>
              </a:prstGeom>
              <a:blipFill rotWithShape="1">
                <a:blip r:embed="rId8"/>
                <a:stretch>
                  <a:fillRect t="-3077" b="-2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4144240" y="5924793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0" y="5924793"/>
                <a:ext cx="1132609" cy="399807"/>
              </a:xfrm>
              <a:prstGeom prst="rect">
                <a:avLst/>
              </a:prstGeom>
              <a:blipFill rotWithShape="1">
                <a:blip r:embed="rId9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6901295" y="5486399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295" y="5486399"/>
                <a:ext cx="1132609" cy="399807"/>
              </a:xfrm>
              <a:prstGeom prst="rect">
                <a:avLst/>
              </a:prstGeom>
              <a:blipFill rotWithShape="1">
                <a:blip r:embed="rId10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urved Connector 36"/>
          <p:cNvCxnSpPr/>
          <p:nvPr/>
        </p:nvCxnSpPr>
        <p:spPr>
          <a:xfrm rot="5400000" flipH="1" flipV="1">
            <a:off x="3258725" y="5338226"/>
            <a:ext cx="122752" cy="296348"/>
          </a:xfrm>
          <a:prstGeom prst="curvedConnector3">
            <a:avLst>
              <a:gd name="adj1" fmla="val 5571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4878739" y="5025217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739" y="5025217"/>
                <a:ext cx="1132609" cy="399807"/>
              </a:xfrm>
              <a:prstGeom prst="rect">
                <a:avLst/>
              </a:prstGeom>
              <a:blipFill rotWithShape="1">
                <a:blip r:embed="rId11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39"/>
          <p:cNvCxnSpPr>
            <a:stCxn id="5" idx="7"/>
            <a:endCxn id="25" idx="0"/>
          </p:cNvCxnSpPr>
          <p:nvPr/>
        </p:nvCxnSpPr>
        <p:spPr>
          <a:xfrm rot="5400000" flipH="1" flipV="1">
            <a:off x="5030274" y="1152526"/>
            <a:ext cx="141800" cy="5571052"/>
          </a:xfrm>
          <a:prstGeom prst="curvedConnector3">
            <a:avLst>
              <a:gd name="adj1" fmla="val 13261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6376553" y="1981200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553" y="1981200"/>
                <a:ext cx="1132609" cy="399807"/>
              </a:xfrm>
              <a:prstGeom prst="rect">
                <a:avLst/>
              </a:prstGeom>
              <a:blipFill rotWithShape="1">
                <a:blip r:embed="rId12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15005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PDA examples continue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Ex.</a:t>
                </a:r>
                <a:r>
                  <a:rPr lang="en-US" dirty="0"/>
                  <a:t/>
                </a:r>
                <a:r>
                  <a:rPr lang="en-US" sz="2400" dirty="0"/>
                  <a:t>Construct PDA to accept the language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L = {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ww</a:t>
                </a:r>
                <a:r>
                  <a:rPr lang="en-US" sz="2400" baseline="30000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dirty="0" smtClean="0"/>
                  <a:t/>
                </a:r>
                <a:r>
                  <a:rPr lang="en-US" sz="2400" dirty="0"/>
                  <a:t>! w ∈ {a, b}* } by final state.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 </a:t>
                </a: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dirty="0" smtClean="0"/>
                  <a:t>This question is similar to previous question.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Some strings belong in to this set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err="1" smtClean="0"/>
                  <a:t>aa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bb</a:t>
                </a:r>
                <a:r>
                  <a:rPr lang="en-US" sz="2400" dirty="0"/>
                  <a:t>, </a:t>
                </a:r>
                <a:r>
                  <a:rPr lang="en-US" sz="2400" dirty="0" err="1" smtClean="0"/>
                  <a:t>abba</a:t>
                </a:r>
                <a:r>
                  <a:rPr lang="en-US" sz="2400" dirty="0"/>
                  <a:t>, </a:t>
                </a:r>
                <a:r>
                  <a:rPr lang="en-US" sz="2400" dirty="0" err="1" smtClean="0"/>
                  <a:t>baab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abbbba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bbaabb</a:t>
                </a:r>
                <a:r>
                  <a:rPr lang="en-US" sz="2400" dirty="0" smtClean="0"/>
                  <a:t/>
                </a:r>
                <a:r>
                  <a:rPr lang="en-US" sz="2400" dirty="0"/>
                  <a:t>etc. </a:t>
                </a:r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 smtClean="0"/>
                  <a:t>The concept of making PDA of this language is same as </a:t>
                </a:r>
                <a:r>
                  <a:rPr lang="en-US" sz="2400" dirty="0"/>
                  <a:t>previous </a:t>
                </a:r>
                <a:r>
                  <a:rPr lang="en-US" sz="2400" dirty="0" smtClean="0"/>
                  <a:t>question. But in this question, to find mid point of string is difficult. 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Procedure: </a:t>
                </a:r>
                <a:r>
                  <a:rPr lang="en-US" sz="2400" dirty="0" smtClean="0"/>
                  <a:t>In this question, there will be two moves at the same configuration. 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When current input symbol is a and top symbol is A</a:t>
                </a:r>
                <a:r>
                  <a:rPr lang="en-US" sz="2400" dirty="0"/>
                  <a:t/>
                </a:r>
                <a:r>
                  <a:rPr lang="en-US" sz="2400" dirty="0" smtClean="0"/>
                  <a:t>or </a:t>
                </a:r>
                <a:r>
                  <a:rPr lang="en-US" sz="2400" dirty="0"/>
                  <a:t>current input symbol is </a:t>
                </a:r>
                <a:r>
                  <a:rPr lang="en-US" sz="2400" dirty="0" smtClean="0"/>
                  <a:t>band </a:t>
                </a:r>
                <a:r>
                  <a:rPr lang="en-US" sz="2400" dirty="0"/>
                  <a:t>top symbol is </a:t>
                </a:r>
                <a:r>
                  <a:rPr lang="en-US" sz="2400" dirty="0" smtClean="0"/>
                  <a:t>B, then PDA will take one of the following moves:-</a:t>
                </a:r>
              </a:p>
              <a:p>
                <a:pPr marL="457200" indent="-45720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400" dirty="0" smtClean="0"/>
                  <a:t>In the first move, corresponding stack symbol will be pushed(A or B) and state will not change.</a:t>
                </a:r>
              </a:p>
              <a:p>
                <a:pPr marL="457200" indent="-45720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400" dirty="0" smtClean="0"/>
                  <a:t>In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second </a:t>
                </a:r>
                <a:r>
                  <a:rPr lang="en-US" sz="2400" dirty="0"/>
                  <a:t>move</a:t>
                </a:r>
                <a:r>
                  <a:rPr lang="en-US" sz="2400" dirty="0" smtClean="0"/>
                  <a:t>, top symbol of stack will be popped and the state will also be changed.</a:t>
                </a:r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2"/>
                <a:stretch>
                  <a:fillRect l="-889" t="-1371" r="-741" b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153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L={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ww</a:t>
            </a:r>
            <a:r>
              <a:rPr lang="en-US" u="sng" baseline="30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u="sng" dirty="0" smtClean="0"/>
              <a:t> </a:t>
            </a:r>
            <a:r>
              <a:rPr lang="en-US" u="sng" dirty="0"/>
              <a:t>! w ∈ {a, b}* }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/>
              <a:t>Therefor e the PDA corresponding to above language is constructed as following:- 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3"/>
              <p:cNvSpPr txBox="1">
                <a:spLocks/>
              </p:cNvSpPr>
              <p:nvPr/>
            </p:nvSpPr>
            <p:spPr>
              <a:xfrm>
                <a:off x="457200" y="2362200"/>
                <a:ext cx="8229600" cy="426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M = ({q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,</a:t>
                </a:r>
                <a:r>
                  <a:rPr lang="en-US" dirty="0">
                    <a:solidFill>
                      <a:prstClr val="black"/>
                    </a:solidFill>
                  </a:rPr>
                  <a:t> 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{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}, </a:t>
                </a:r>
                <a:r>
                  <a:rPr lang="en-US" dirty="0">
                    <a:solidFill>
                      <a:prstClr val="black"/>
                    </a:solidFill>
                  </a:rPr>
                  <a:t>{A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, 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dirty="0">
                    <a:solidFill>
                      <a:prstClr val="black"/>
                    </a:solidFill>
                  </a:rPr>
                  <a:t>{q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})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)}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)}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AA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),</a:t>
                </a:r>
                <a:r>
                  <a:rPr lang="en-US" sz="2400" dirty="0">
                    <a:solidFill>
                      <a:prstClr val="black"/>
                    </a:solidFill>
                  </a:rPr>
                  <a:t> 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	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B)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AB )}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BB ),</a:t>
                </a:r>
                <a:r>
                  <a:rPr lang="en-US" sz="2400" dirty="0">
                    <a:solidFill>
                      <a:prstClr val="black"/>
                    </a:solidFill>
                  </a:rPr>
                  <a:t> 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)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BA 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)}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)}		 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</p:txBody>
          </p:sp>
        </mc:Choice>
        <mc:Fallback>
          <p:sp>
            <p:nvSpPr>
              <p:cNvPr id="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62200"/>
                <a:ext cx="8229600" cy="4267200"/>
              </a:xfrm>
              <a:prstGeom prst="rect">
                <a:avLst/>
              </a:prstGeom>
              <a:blipFill rotWithShape="1">
                <a:blip r:embed="rId2"/>
                <a:stretch>
                  <a:fillRect l="-1329" r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9050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L={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ww</a:t>
            </a:r>
            <a:r>
              <a:rPr lang="en-US" u="sng" baseline="30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u="sng" dirty="0"/>
              <a:t> ! w ∈ {a, b}* }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Transition diagram of PDA is the following:-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94018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913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3810000"/>
            <a:ext cx="1066800" cy="9906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6"/>
            <a:endCxn id="5" idx="2"/>
          </p:cNvCxnSpPr>
          <p:nvPr/>
        </p:nvCxnSpPr>
        <p:spPr>
          <a:xfrm>
            <a:off x="2438400" y="4305300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8" idx="2"/>
          </p:cNvCxnSpPr>
          <p:nvPr/>
        </p:nvCxnSpPr>
        <p:spPr>
          <a:xfrm>
            <a:off x="4932218" y="4305300"/>
            <a:ext cx="15447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1"/>
            <a:endCxn id="6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4362450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05445" y="2912363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/B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b, A/BA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b, B/BB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466109" y="4324593"/>
                <a:ext cx="1132609" cy="95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B/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4324593"/>
                <a:ext cx="1132609" cy="952015"/>
              </a:xfrm>
              <a:prstGeom prst="rect">
                <a:avLst/>
              </a:prstGeom>
              <a:blipFill rotWithShape="1">
                <a:blip r:embed="rId2"/>
                <a:stretch>
                  <a:fillRect t="-637" b="-7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079422" y="4324593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22" y="4324593"/>
                <a:ext cx="1132609" cy="399807"/>
              </a:xfrm>
              <a:prstGeom prst="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09600" y="2995561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B/AB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513118" y="2536316"/>
                <a:ext cx="1132609" cy="95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B/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18" y="2536316"/>
                <a:ext cx="1132609" cy="952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09600" y="2362200"/>
            <a:ext cx="79248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59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838200"/>
          </a:xfrm>
        </p:spPr>
        <p:txBody>
          <a:bodyPr>
            <a:noAutofit/>
          </a:bodyPr>
          <a:lstStyle/>
          <a:p>
            <a:r>
              <a:rPr lang="en-US" sz="4000" dirty="0"/>
              <a:t>Processing and Verification of above PDA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abbbba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/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</a:t>
                </a:r>
                <a:r>
                  <a:rPr lang="el-GR" sz="2400" dirty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⊢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400" u="sng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Rejection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abbba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/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⊢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  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Non-final configuration)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  <a:blipFill rotWithShape="1">
                <a:blip r:embed="rId2"/>
                <a:stretch>
                  <a:fillRect l="-1111" t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9478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/>
              <a:t>Some questions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Construct PDA to accept the </a:t>
            </a:r>
            <a:r>
              <a:rPr lang="en-US" sz="2800" dirty="0" smtClean="0"/>
              <a:t>following languages:-</a:t>
            </a:r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 smtClean="0"/>
              <a:t>L = { 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b</a:t>
            </a:r>
            <a:r>
              <a:rPr lang="en-US" sz="2800" baseline="30000" dirty="0" smtClean="0"/>
              <a:t>2n </a:t>
            </a:r>
            <a:r>
              <a:rPr lang="en-US" sz="2800" dirty="0" smtClean="0"/>
              <a:t>! n ≥ 1 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 smtClean="0"/>
              <a:t>L = { 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b</a:t>
            </a:r>
            <a:r>
              <a:rPr lang="en-US" sz="2800" baseline="30000" dirty="0"/>
              <a:t>3</a:t>
            </a:r>
            <a:r>
              <a:rPr lang="en-US" sz="2800" baseline="30000" dirty="0" smtClean="0"/>
              <a:t>n </a:t>
            </a:r>
            <a:r>
              <a:rPr lang="en-US" sz="2800" dirty="0" smtClean="0"/>
              <a:t>! </a:t>
            </a:r>
            <a:r>
              <a:rPr lang="en-US" sz="2800" dirty="0"/>
              <a:t>n ≥ 1 </a:t>
            </a:r>
            <a:r>
              <a:rPr lang="en-US" sz="2800" dirty="0" smtClean="0"/>
              <a:t>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 smtClean="0"/>
              <a:t>L = { a</a:t>
            </a:r>
            <a:r>
              <a:rPr lang="en-US" sz="2800" baseline="30000" dirty="0" smtClean="0"/>
              <a:t>m</a:t>
            </a:r>
            <a:r>
              <a:rPr lang="en-US" sz="2800" dirty="0" smtClean="0"/>
              <a:t> 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n</a:t>
            </a:r>
            <a:r>
              <a:rPr lang="en-US" sz="2800" baseline="30000" dirty="0" smtClean="0"/>
              <a:t>  </a:t>
            </a:r>
            <a:r>
              <a:rPr lang="en-US" sz="2800" dirty="0" err="1" smtClean="0"/>
              <a:t>c</a:t>
            </a:r>
            <a:r>
              <a:rPr lang="en-US" sz="2800" baseline="30000" dirty="0" err="1" smtClean="0"/>
              <a:t>n</a:t>
            </a:r>
            <a:r>
              <a:rPr lang="en-US" sz="2800" baseline="30000" dirty="0" smtClean="0"/>
              <a:t> </a:t>
            </a:r>
            <a:r>
              <a:rPr lang="en-US" sz="2800" dirty="0" err="1" smtClean="0"/>
              <a:t>d</a:t>
            </a:r>
            <a:r>
              <a:rPr lang="en-US" sz="2800" baseline="30000" dirty="0" err="1" smtClean="0"/>
              <a:t>m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! </a:t>
            </a:r>
            <a:r>
              <a:rPr lang="en-US" sz="2800" dirty="0"/>
              <a:t>m</a:t>
            </a:r>
            <a:r>
              <a:rPr lang="en-US" sz="2800" dirty="0" smtClean="0"/>
              <a:t>, n </a:t>
            </a:r>
            <a:r>
              <a:rPr lang="en-US" sz="2800" dirty="0"/>
              <a:t>≥ </a:t>
            </a:r>
            <a:r>
              <a:rPr lang="en-US" sz="2800" dirty="0" smtClean="0"/>
              <a:t>1 } 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/>
              <a:t>L = { 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m</a:t>
            </a:r>
            <a:r>
              <a:rPr lang="en-US" sz="2800" baseline="30000" dirty="0" smtClean="0"/>
              <a:t>  </a:t>
            </a:r>
            <a:r>
              <a:rPr lang="en-US" sz="2800" dirty="0" err="1"/>
              <a:t>c</a:t>
            </a:r>
            <a:r>
              <a:rPr lang="en-US" sz="2800" baseline="30000" dirty="0" err="1"/>
              <a:t>n</a:t>
            </a:r>
            <a:r>
              <a:rPr lang="en-US" sz="2800" baseline="30000" dirty="0"/>
              <a:t> </a:t>
            </a:r>
            <a:r>
              <a:rPr lang="en-US" sz="2800" baseline="30000" dirty="0" smtClean="0"/>
              <a:t> </a:t>
            </a:r>
            <a:r>
              <a:rPr lang="en-US" sz="2800" dirty="0"/>
              <a:t>! m, n ≥ 1 } </a:t>
            </a:r>
            <a:endParaRPr lang="en-US" sz="28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/>
              <a:t>L = {</a:t>
            </a:r>
            <a:r>
              <a:rPr lang="en-US" sz="2800" dirty="0" err="1" smtClean="0"/>
              <a:t>a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 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j</a:t>
            </a:r>
            <a:r>
              <a:rPr lang="en-US" sz="2800" baseline="30000" dirty="0" smtClean="0"/>
              <a:t> </a:t>
            </a:r>
            <a:r>
              <a:rPr lang="en-US" sz="2800" dirty="0" err="1" smtClean="0"/>
              <a:t>c</a:t>
            </a:r>
            <a:r>
              <a:rPr lang="en-US" sz="2800" baseline="30000" dirty="0" err="1" smtClean="0"/>
              <a:t>k</a:t>
            </a:r>
            <a:r>
              <a:rPr lang="en-US" sz="2800" dirty="0" smtClean="0"/>
              <a:t> ! </a:t>
            </a:r>
            <a:r>
              <a:rPr lang="en-US" sz="2800" dirty="0"/>
              <a:t>i = j or j = k}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endParaRPr lang="en-US" sz="2800" dirty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8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Ex.</a:t>
            </a:r>
            <a:r>
              <a:rPr lang="en-US" dirty="0"/>
              <a:t> Construct PDA to accept the language </a:t>
            </a:r>
          </a:p>
          <a:p>
            <a:pPr marL="0" indent="0" algn="just">
              <a:buNone/>
            </a:pPr>
            <a:r>
              <a:rPr lang="en-US" dirty="0"/>
              <a:t>	L = { a</a:t>
            </a:r>
            <a:r>
              <a:rPr lang="en-US" baseline="30000" dirty="0"/>
              <a:t>n</a:t>
            </a:r>
            <a:r>
              <a:rPr lang="en-US" dirty="0"/>
              <a:t> b</a:t>
            </a:r>
            <a:r>
              <a:rPr lang="en-US" baseline="30000" dirty="0"/>
              <a:t>2n </a:t>
            </a:r>
            <a:r>
              <a:rPr lang="en-US" dirty="0"/>
              <a:t>! n ≥ 1 </a:t>
            </a:r>
            <a:r>
              <a:rPr lang="en-US" dirty="0" smtClean="0"/>
              <a:t>}	by </a:t>
            </a:r>
            <a:r>
              <a:rPr lang="en-US" dirty="0"/>
              <a:t>empty stack.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dirty="0" smtClean="0"/>
              <a:t>In this question, number of b is two times of number of a. Therefore, the PDA should read two b corresponding to one a. </a:t>
            </a:r>
          </a:p>
          <a:p>
            <a:pPr marL="0" indent="0" algn="just">
              <a:buNone/>
            </a:pPr>
            <a:r>
              <a:rPr lang="en-US" dirty="0" smtClean="0"/>
              <a:t>In this question, when a appears in input string, then push the stack symbol A in to the stack. </a:t>
            </a:r>
          </a:p>
          <a:p>
            <a:pPr marL="0" indent="0" algn="just">
              <a:buNone/>
            </a:pPr>
            <a:r>
              <a:rPr lang="en-US" dirty="0" smtClean="0"/>
              <a:t>When b appears in input string, then machine change its state. When second b appears input string, then we change sate and pop the top symbol of stack.</a:t>
            </a:r>
          </a:p>
          <a:p>
            <a:pPr marL="0" indent="0" algn="just">
              <a:buNone/>
            </a:pPr>
            <a:r>
              <a:rPr lang="en-US" dirty="0" smtClean="0"/>
              <a:t>In this question, PDA will pop a top symbol from stack when bb(</a:t>
            </a:r>
            <a:r>
              <a:rPr lang="en-US" dirty="0" err="1" smtClean="0"/>
              <a:t>i.e</a:t>
            </a:r>
            <a:r>
              <a:rPr lang="en-US" dirty="0" smtClean="0"/>
              <a:t> two b) appears in the input string.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053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L = { a</a:t>
            </a:r>
            <a:r>
              <a:rPr lang="en-US" u="sng" baseline="30000" dirty="0">
                <a:solidFill>
                  <a:srgbClr val="FF0000"/>
                </a:solidFill>
              </a:rPr>
              <a:t>n</a:t>
            </a:r>
            <a:r>
              <a:rPr lang="en-US" u="sng" dirty="0">
                <a:solidFill>
                  <a:srgbClr val="FF0000"/>
                </a:solidFill>
              </a:rPr>
              <a:t> b</a:t>
            </a:r>
            <a:r>
              <a:rPr lang="en-US" u="sng" baseline="30000" dirty="0">
                <a:solidFill>
                  <a:srgbClr val="FF0000"/>
                </a:solidFill>
              </a:rPr>
              <a:t>2n </a:t>
            </a:r>
            <a:r>
              <a:rPr lang="en-US" u="sng" dirty="0">
                <a:solidFill>
                  <a:srgbClr val="FF0000"/>
                </a:solidFill>
              </a:rPr>
              <a:t>! n ≥ 1 }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Therefor e the PDA corresponding to above language is constructed as following:-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M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({q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}, {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,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φ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is defined as following:- 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)}		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AA )}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dirty="0">
                    <a:solidFill>
                      <a:prstClr val="black"/>
                    </a:solidFill>
                  </a:rPr>
                  <a:t>= {(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dirty="0">
                    <a:solidFill>
                      <a:prstClr val="black"/>
                    </a:solidFill>
                  </a:rPr>
                  <a:t>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A )}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mtClean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l-GR" smtClean="0">
                    <a:solidFill>
                      <a:prstClr val="black"/>
                    </a:solidFill>
                  </a:rPr>
                  <a:t>ε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181600"/>
              </a:xfrm>
              <a:blipFill rotWithShape="1">
                <a:blip r:embed="rId2"/>
                <a:stretch>
                  <a:fillRect l="-1259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094018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00200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91300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5" idx="6"/>
            <a:endCxn id="4" idx="2"/>
          </p:cNvCxnSpPr>
          <p:nvPr/>
        </p:nvCxnSpPr>
        <p:spPr>
          <a:xfrm>
            <a:off x="2438400" y="5734292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4932218" y="5734292"/>
            <a:ext cx="165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990600" y="573429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1"/>
            <a:endCxn id="5" idx="0"/>
          </p:cNvCxnSpPr>
          <p:nvPr/>
        </p:nvCxnSpPr>
        <p:spPr>
          <a:xfrm rot="5400000" flipH="1" flipV="1">
            <a:off x="1809750" y="5228394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466109" y="5791200"/>
                <a:ext cx="113260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A/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5791200"/>
                <a:ext cx="1132609" cy="457200"/>
              </a:xfrm>
              <a:prstGeom prst="rect">
                <a:avLst/>
              </a:prstGeom>
              <a:blipFill rotWithShape="1">
                <a:blip r:embed="rId3"/>
                <a:stretch>
                  <a:fillRect b="-1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079422" y="5753585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22" y="5753585"/>
                <a:ext cx="1132609" cy="399807"/>
              </a:xfrm>
              <a:prstGeom prst="rect">
                <a:avLst/>
              </a:prstGeom>
              <a:blipFill rotWithShape="1">
                <a:blip r:embed="rId4"/>
                <a:stretch>
                  <a:fillRect t="-3077" b="-2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38834" y="4565037"/>
            <a:ext cx="1132609" cy="68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131376" y="4933168"/>
                <a:ext cx="113260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A/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376" y="4933168"/>
                <a:ext cx="1132609" cy="457200"/>
              </a:xfrm>
              <a:prstGeom prst="rect">
                <a:avLst/>
              </a:prstGeom>
              <a:blipFill rotWithShape="1">
                <a:blip r:embed="rId5"/>
                <a:stretch>
                  <a:fillRect b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6" idx="1"/>
            <a:endCxn id="4" idx="7"/>
          </p:cNvCxnSpPr>
          <p:nvPr/>
        </p:nvCxnSpPr>
        <p:spPr>
          <a:xfrm flipH="1">
            <a:off x="4809466" y="5437944"/>
            <a:ext cx="1904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6949024" y="5154133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7010400" y="4424553"/>
                <a:ext cx="113260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424553"/>
                <a:ext cx="1132609" cy="457200"/>
              </a:xfrm>
              <a:prstGeom prst="rect">
                <a:avLst/>
              </a:prstGeom>
              <a:blipFill rotWithShape="1">
                <a:blip r:embed="rId6"/>
                <a:stretch>
                  <a:fillRect b="-1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66807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91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Ex.</a:t>
            </a:r>
            <a:r>
              <a:rPr lang="en-US" dirty="0"/>
              <a:t> </a:t>
            </a:r>
            <a:r>
              <a:rPr lang="en-US" sz="2800" dirty="0"/>
              <a:t>Construct PDA to accept the language </a:t>
            </a:r>
          </a:p>
          <a:p>
            <a:pPr marL="0" indent="0" algn="just">
              <a:buNone/>
            </a:pPr>
            <a:r>
              <a:rPr lang="en-US" sz="2800" dirty="0"/>
              <a:t>	L = { a</a:t>
            </a:r>
            <a:r>
              <a:rPr lang="en-US" sz="2800" baseline="30000" dirty="0"/>
              <a:t>m</a:t>
            </a:r>
            <a:r>
              <a:rPr lang="en-US" sz="2800" dirty="0"/>
              <a:t> </a:t>
            </a:r>
            <a:r>
              <a:rPr lang="en-US" sz="2800" dirty="0" err="1"/>
              <a:t>b</a:t>
            </a:r>
            <a:r>
              <a:rPr lang="en-US" sz="2800" baseline="30000" dirty="0" err="1"/>
              <a:t>n</a:t>
            </a:r>
            <a:r>
              <a:rPr lang="en-US" sz="2800" baseline="30000" dirty="0"/>
              <a:t>  </a:t>
            </a:r>
            <a:r>
              <a:rPr lang="en-US" sz="2800" dirty="0" err="1"/>
              <a:t>c</a:t>
            </a:r>
            <a:r>
              <a:rPr lang="en-US" sz="2800" baseline="30000" dirty="0" err="1"/>
              <a:t>n</a:t>
            </a:r>
            <a:r>
              <a:rPr lang="en-US" sz="2800" baseline="30000" dirty="0"/>
              <a:t> </a:t>
            </a:r>
            <a:r>
              <a:rPr lang="en-US" sz="2800" dirty="0" err="1"/>
              <a:t>d</a:t>
            </a:r>
            <a:r>
              <a:rPr lang="en-US" sz="2800" baseline="30000" dirty="0" err="1"/>
              <a:t>m</a:t>
            </a:r>
            <a:r>
              <a:rPr lang="en-US" sz="2800" baseline="30000" dirty="0"/>
              <a:t> </a:t>
            </a:r>
            <a:r>
              <a:rPr lang="en-US" sz="2800" dirty="0"/>
              <a:t>! m, n ≥ 1 } </a:t>
            </a:r>
            <a:r>
              <a:rPr lang="en-US" sz="2800" dirty="0" smtClean="0"/>
              <a:t>by empty stack.</a:t>
            </a:r>
            <a:endParaRPr lang="en-US" sz="2800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Soultion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Some strings belong in to this set are  </a:t>
            </a:r>
            <a:r>
              <a:rPr lang="en-US" dirty="0" err="1" smtClean="0"/>
              <a:t>abcd</a:t>
            </a:r>
            <a:r>
              <a:rPr lang="en-US" dirty="0" smtClean="0"/>
              <a:t>, </a:t>
            </a:r>
            <a:r>
              <a:rPr lang="en-US" dirty="0" err="1" smtClean="0"/>
              <a:t>abbccd</a:t>
            </a:r>
            <a:r>
              <a:rPr lang="en-US" dirty="0" smtClean="0"/>
              <a:t>, </a:t>
            </a:r>
            <a:r>
              <a:rPr lang="en-US" dirty="0" err="1" smtClean="0"/>
              <a:t>aabcdd</a:t>
            </a:r>
            <a:r>
              <a:rPr lang="en-US" dirty="0" smtClean="0"/>
              <a:t>, </a:t>
            </a:r>
            <a:r>
              <a:rPr lang="en-US" dirty="0" err="1" smtClean="0"/>
              <a:t>aaabbccddd</a:t>
            </a:r>
            <a:r>
              <a:rPr lang="en-US" dirty="0" smtClean="0"/>
              <a:t> etc.</a:t>
            </a:r>
          </a:p>
          <a:p>
            <a:pPr marL="0" indent="0">
              <a:buNone/>
            </a:pPr>
            <a:r>
              <a:rPr lang="en-US" dirty="0" smtClean="0"/>
              <a:t>In this language, number of a and d are equal and number of b and c are equal. </a:t>
            </a:r>
          </a:p>
          <a:p>
            <a:pPr marL="0" indent="0">
              <a:buNone/>
            </a:pPr>
            <a:r>
              <a:rPr lang="en-US" dirty="0" smtClean="0"/>
              <a:t>Therefore, we have to push stack symbol corresponding to a and pop that stack symbol corresponding to d. </a:t>
            </a:r>
          </a:p>
          <a:p>
            <a:pPr marL="0" indent="0">
              <a:buNone/>
            </a:pPr>
            <a:r>
              <a:rPr lang="en-US" dirty="0" smtClean="0"/>
              <a:t>Similarly, </a:t>
            </a:r>
            <a:r>
              <a:rPr lang="en-US" dirty="0"/>
              <a:t>we have to push </a:t>
            </a:r>
            <a:r>
              <a:rPr lang="en-US" dirty="0" smtClean="0"/>
              <a:t>another stack symbol corresponding </a:t>
            </a:r>
            <a:r>
              <a:rPr lang="en-US" dirty="0"/>
              <a:t>to </a:t>
            </a:r>
            <a:r>
              <a:rPr lang="en-US" dirty="0" smtClean="0"/>
              <a:t>b </a:t>
            </a:r>
            <a:r>
              <a:rPr lang="en-US" dirty="0"/>
              <a:t>and pop that stack symbol corresponding to </a:t>
            </a:r>
            <a:r>
              <a:rPr lang="en-US" dirty="0" smtClean="0"/>
              <a:t>c. </a:t>
            </a:r>
          </a:p>
          <a:p>
            <a:pPr marL="0" indent="0">
              <a:buNone/>
            </a:pPr>
            <a:r>
              <a:rPr lang="en-US" dirty="0" smtClean="0"/>
              <a:t>To preserve the order of a, b, c and d, machine changes its state when move from a to b, b to c, and c to 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14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9356</TotalTime>
  <Words>310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Slide 1</vt:lpstr>
      <vt:lpstr>PDA examples continue</vt:lpstr>
      <vt:lpstr>Ex. L={ wwR ! w ∈ {a, b}* } continue</vt:lpstr>
      <vt:lpstr>Ex. L={ wwR ! w ∈ {a, b}* } continue</vt:lpstr>
      <vt:lpstr>Processing and Verification of above PDA</vt:lpstr>
      <vt:lpstr>Some questions</vt:lpstr>
      <vt:lpstr>Slide 7</vt:lpstr>
      <vt:lpstr>L = { an b2n ! n ≥ 1 }</vt:lpstr>
      <vt:lpstr>Slide 9</vt:lpstr>
      <vt:lpstr>Slide 10</vt:lpstr>
      <vt:lpstr>L = { ambn cndm ! m, n ≥ 1 }</vt:lpstr>
      <vt:lpstr>Processing and Verification of above PDA</vt:lpstr>
      <vt:lpstr>Ex. L = {ai bj ck ! i = j or j = k}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Pushdown Automata</dc:title>
  <dc:creator>DHARMANDER</dc:creator>
  <cp:lastModifiedBy>UNITED</cp:lastModifiedBy>
  <cp:revision>219</cp:revision>
  <dcterms:created xsi:type="dcterms:W3CDTF">2020-04-04T03:52:51Z</dcterms:created>
  <dcterms:modified xsi:type="dcterms:W3CDTF">2023-05-03T11:34:12Z</dcterms:modified>
</cp:coreProperties>
</file>