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5700" dirty="0" smtClean="0"/>
              <a:t>Theory of Automata and Formal Language 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Lecture-32 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4500" dirty="0" err="1" smtClean="0"/>
              <a:t>Dharmendra</a:t>
            </a:r>
            <a:r>
              <a:rPr lang="en-US" sz="4500" dirty="0" smtClean="0"/>
              <a:t> Kumar </a:t>
            </a:r>
          </a:p>
          <a:p>
            <a:pPr algn="ctr"/>
            <a:r>
              <a:rPr lang="en-US" sz="4500" dirty="0" smtClean="0"/>
              <a:t>(Associate Professor) </a:t>
            </a:r>
          </a:p>
          <a:p>
            <a:pPr algn="ctr"/>
            <a:r>
              <a:rPr lang="en-US" sz="4500" dirty="0" smtClean="0"/>
              <a:t>Department of Computer Science and Engineering United College of Engineering and Research, </a:t>
            </a:r>
            <a:r>
              <a:rPr lang="en-US" sz="4500" dirty="0" err="1" smtClean="0"/>
              <a:t>Prayagraj</a:t>
            </a:r>
            <a:r>
              <a:rPr lang="en-US" sz="4500" dirty="0" smtClean="0"/>
              <a:t> March 30, 2021 </a:t>
            </a:r>
            <a:endParaRPr lang="en-US" sz="4500" dirty="0"/>
          </a:p>
        </p:txBody>
      </p:sp>
    </p:spTree>
    <p:extLst>
      <p:ext uri="{BB962C8B-B14F-4D97-AF65-F5344CB8AC3E}">
        <p14:creationId xmlns=""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 </a:t>
            </a:r>
            <a:r>
              <a:rPr lang="en-US" dirty="0" smtClean="0"/>
              <a:t>Construct PDA equivalent to the following CFG,  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BB,	B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And check whether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010000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in N(M) or not.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34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/>
              <a:t>PDA examples continue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following languages:-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</a:t>
            </a:r>
            <a:r>
              <a:rPr lang="en-US" sz="3200" dirty="0" smtClean="0"/>
              <a:t>w ! </a:t>
            </a:r>
            <a:r>
              <a:rPr lang="en-US" sz="3200" dirty="0"/>
              <a:t>w</a:t>
            </a:r>
            <a:r>
              <a:rPr lang="en-US" sz="3200" dirty="0" smtClean="0"/>
              <a:t> ∈ {</a:t>
            </a:r>
            <a:r>
              <a:rPr lang="en-US" sz="3200" dirty="0" err="1" smtClean="0"/>
              <a:t>a,b</a:t>
            </a:r>
            <a:r>
              <a:rPr lang="en-US" sz="3200" dirty="0" smtClean="0"/>
              <a:t>}* and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(w) =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(w) </a:t>
            </a:r>
            <a:r>
              <a:rPr lang="en-US" sz="3200" dirty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≥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</a:t>
            </a:r>
            <a:r>
              <a:rPr lang="en-US" sz="3200" dirty="0" smtClean="0"/>
              <a:t>}</a:t>
            </a:r>
            <a:endParaRPr lang="en-US" sz="32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≠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51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Ex. </a:t>
            </a:r>
            <a:r>
              <a:rPr lang="en-US" sz="3600" dirty="0">
                <a:solidFill>
                  <a:srgbClr val="FF0000"/>
                </a:solidFill>
              </a:rPr>
              <a:t>L = { w ! w ∈ {</a:t>
            </a:r>
            <a:r>
              <a:rPr lang="en-US" sz="3600" dirty="0" err="1">
                <a:solidFill>
                  <a:srgbClr val="FF0000"/>
                </a:solidFill>
              </a:rPr>
              <a:t>a,b</a:t>
            </a:r>
            <a:r>
              <a:rPr lang="en-US" sz="3600" dirty="0">
                <a:solidFill>
                  <a:srgbClr val="FF0000"/>
                </a:solidFill>
              </a:rPr>
              <a:t>}* and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(w) =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(w) }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Some strings of this set are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bbaa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baba etc.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In this question, when first symbol either a or b is current input symbol then push the stack symbol A or B respectively. 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/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remaining input symbols, we push if </a:t>
                </a:r>
                <a:r>
                  <a:rPr lang="en-US" dirty="0">
                    <a:solidFill>
                      <a:prstClr val="black"/>
                    </a:solidFill>
                  </a:rPr>
                  <a:t>same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type of symbols occurs as input or at the top. If different type of symbol occurs on input and on stack, then pop from stack.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sz="2800" dirty="0"/>
                  <a:t>PDA for this language is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}, {A, B,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800" dirty="0">
                    <a:solidFill>
                      <a:prstClr val="black"/>
                    </a:solidFill>
                  </a:rPr>
                  <a:t>{q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 }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259" t="-1032" r="-1111" b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481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PDA examples continue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AA )}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= </a:t>
                </a:r>
                <a:r>
                  <a:rPr lang="en-US" sz="2400" dirty="0">
                    <a:solidFill>
                      <a:prstClr val="black"/>
                    </a:solidFill>
                  </a:rPr>
                  <a:t>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Transition diagram of PDA for above language is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  <a:blipFill rotWithShape="1">
                <a:blip r:embed="rId2"/>
                <a:stretch>
                  <a:fillRect l="-1062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53000" y="580602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5778313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2209800" y="619741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1"/>
            <a:endCxn id="5" idx="0"/>
          </p:cNvCxnSpPr>
          <p:nvPr/>
        </p:nvCxnSpPr>
        <p:spPr>
          <a:xfrm rot="5400000" flipH="1" flipV="1">
            <a:off x="3028950" y="5691515"/>
            <a:ext cx="122752" cy="296348"/>
          </a:xfrm>
          <a:prstGeom prst="curvedConnector3">
            <a:avLst>
              <a:gd name="adj1" fmla="val 748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blipFill rotWithShape="1">
                <a:blip r:embed="rId3"/>
                <a:stretch>
                  <a:fillRect t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28800" y="5016312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18628"/>
            <a:ext cx="7391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60960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4218628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/AA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B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>
                <a:solidFill>
                  <a:prstClr val="black"/>
                </a:solidFill>
              </a:rPr>
              <a:t>B</a:t>
            </a:r>
            <a:endParaRPr 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blipFill rotWithShape="1">
                <a:blip r:embed="rId4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876800" y="5770416"/>
            <a:ext cx="990600" cy="935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1295400"/>
            <a:ext cx="8153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506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534400" cy="591312"/>
          </a:xfrm>
        </p:spPr>
        <p:txBody>
          <a:bodyPr>
            <a:noAutofit/>
          </a:bodyPr>
          <a:lstStyle/>
          <a:p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.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8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8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 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3325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Deterministic Pushdown </a:t>
            </a:r>
            <a:r>
              <a:rPr lang="en-US" sz="3600" u="sng" dirty="0" err="1" smtClean="0">
                <a:solidFill>
                  <a:srgbClr val="FF0000"/>
                </a:solidFill>
              </a:rPr>
              <a:t>Automta</a:t>
            </a:r>
            <a:r>
              <a:rPr lang="en-US" sz="3600" u="sng" dirty="0" smtClean="0">
                <a:solidFill>
                  <a:srgbClr val="FF0000"/>
                </a:solidFill>
              </a:rPr>
              <a:t>(DPDA)</a:t>
            </a:r>
            <a:endParaRPr lang="en-US" sz="36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pushdown automata  M</a:t>
                </a:r>
                <a:r>
                  <a:rPr lang="en-US" dirty="0"/>
                  <a:t>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/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</a:t>
                </a:r>
                <a:r>
                  <a:rPr lang="en-US" dirty="0" smtClean="0"/>
                  <a:t>is said to be deterministic PDA if it satisfies the following properties:-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Z) contains at most one element for any </a:t>
                </a:r>
              </a:p>
              <a:p>
                <a:pPr marL="365760" lvl="1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>      q</a:t>
                </a:r>
                <a:r>
                  <a:rPr lang="en-US" dirty="0" smtClean="0"/>
                  <a:t/>
                </a:r>
                <a:r>
                  <a:rPr lang="en-US" dirty="0"/>
                  <a:t>∈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Q, a </a:t>
                </a:r>
                <a:r>
                  <a:rPr lang="en-US" dirty="0"/>
                  <a:t>∈ </a:t>
                </a:r>
                <a:r>
                  <a:rPr lang="en-US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>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/>
                  <a:t>For any q ∈</a:t>
                </a:r>
                <a:r>
                  <a:rPr lang="en-US" dirty="0">
                    <a:solidFill>
                      <a:prstClr val="black"/>
                    </a:solidFill>
                  </a:rPr>
                  <a:t> Q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if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≠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then </a:t>
                </a:r>
              </a:p>
              <a:p>
                <a:pPr marL="0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Z)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= 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for every a </a:t>
                </a:r>
                <a:r>
                  <a:rPr lang="en-US" dirty="0"/>
                  <a:t>∈ </a:t>
                </a:r>
                <a:r>
                  <a:rPr lang="en-US" dirty="0" smtClean="0"/>
                  <a:t>Σ.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2324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Equivalence of PDA and CFG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500" u="sng" dirty="0" smtClean="0">
                    <a:solidFill>
                      <a:srgbClr val="FF0000"/>
                    </a:solidFill>
                  </a:rPr>
                  <a:t>Construction of PDA from CFG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context free grammar is  G=(V, </a:t>
                </a:r>
                <a:r>
                  <a:rPr lang="en-US" dirty="0"/>
                  <a:t>Σ</a:t>
                </a:r>
                <a:r>
                  <a:rPr lang="en-US" dirty="0" smtClean="0"/>
                  <a:t> , S, P).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Step-1: </a:t>
                </a:r>
                <a:r>
                  <a:rPr lang="en-US" dirty="0">
                    <a:solidFill>
                      <a:prstClr val="black"/>
                    </a:solidFill>
                  </a:rPr>
                  <a:t>Convert Grammar into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GNF if it is not.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 </a:t>
                </a:r>
                <a:r>
                  <a:rPr lang="en-US" dirty="0" smtClean="0"/>
                  <a:t>If G is in GNF, the use following 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PDA equivalent to G is constructed as following:-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M= ({q}, Σ, (V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</m:nary>
                  </m:oMath>
                </a14:m>
                <a:r>
                  <a:rPr lang="en-US" dirty="0" smtClean="0"/>
                  <a:t>),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/>
                  <a:t>q, S,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Transition function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by the following two types of rule:-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each production rule  A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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, make the following rule  	(q,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) </a:t>
                </a:r>
                <a:r>
                  <a:rPr lang="en-US" dirty="0"/>
                  <a:t>∈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A).</a:t>
                </a:r>
              </a:p>
              <a:p>
                <a:pPr marL="514350" indent="-514350">
                  <a:buClr>
                    <a:srgbClr val="FF0000"/>
                  </a:buClr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Make the following types of rule corresponding to each input symbol a.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)}       for every a</a:t>
                </a:r>
                <a:r>
                  <a:rPr lang="en-US" dirty="0"/>
                  <a:t> ∈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Σ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  <a:blipFill rotWithShape="1">
                <a:blip r:embed="rId2"/>
                <a:stretch>
                  <a:fillRect l="-1818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440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PDA from CFG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For the following grammar, find an equivalent PDA.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S-&gt;</a:t>
                </a:r>
                <a:r>
                  <a:rPr lang="en-US" dirty="0" err="1" smtClean="0"/>
                  <a:t>aABC</a:t>
                </a:r>
                <a:r>
                  <a:rPr lang="en-US" dirty="0" smtClean="0"/>
                  <a:t>,	</a:t>
                </a:r>
                <a:r>
                  <a:rPr lang="en-US" dirty="0" err="1" smtClean="0"/>
                  <a:t>A</a:t>
                </a:r>
                <a:r>
                  <a:rPr lang="en-US" dirty="0" err="1" smtClean="0">
                    <a:sym typeface="Wingdings" pitchFamily="2" charset="2"/>
                  </a:rPr>
                  <a:t>aB</a:t>
                </a:r>
                <a:r>
                  <a:rPr lang="en-US" dirty="0" smtClean="0">
                    <a:sym typeface="Wingdings" pitchFamily="2" charset="2"/>
                  </a:rPr>
                  <a:t>/a,	</a:t>
                </a:r>
                <a:r>
                  <a:rPr lang="en-US" dirty="0" err="1" smtClean="0">
                    <a:sym typeface="Wingdings" pitchFamily="2" charset="2"/>
                  </a:rPr>
                  <a:t>BbA</a:t>
                </a:r>
                <a:r>
                  <a:rPr lang="en-US" dirty="0" smtClean="0">
                    <a:sym typeface="Wingdings" pitchFamily="2" charset="2"/>
                  </a:rPr>
                  <a:t>/b,	</a:t>
                </a:r>
                <a:r>
                  <a:rPr lang="en-US" dirty="0" err="1" smtClean="0">
                    <a:sym typeface="Wingdings" pitchFamily="2" charset="2"/>
                  </a:rPr>
                  <a:t>Ca</a:t>
                </a: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Since this grammar is already in </a:t>
                </a:r>
                <a:r>
                  <a:rPr lang="en-US" dirty="0" err="1">
                    <a:sym typeface="Wingdings" pitchFamily="2" charset="2"/>
                  </a:rPr>
                  <a:t>G</a:t>
                </a:r>
                <a:r>
                  <a:rPr lang="en-US" dirty="0" err="1" smtClean="0">
                    <a:sym typeface="Wingdings" pitchFamily="2" charset="2"/>
                  </a:rPr>
                  <a:t>reibach</a:t>
                </a:r>
                <a:r>
                  <a:rPr lang="en-US" dirty="0" smtClean="0">
                    <a:sym typeface="Wingdings" pitchFamily="2" charset="2"/>
                  </a:rPr>
                  <a:t> normal form, therefore first step is completed.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Now PDA corresponding to this grammar is constructed as the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M = ({q}, {a, b}, {</a:t>
                </a:r>
                <a:r>
                  <a:rPr lang="en-US" dirty="0" err="1" smtClean="0">
                    <a:sym typeface="Wingdings" pitchFamily="2" charset="2"/>
                  </a:rPr>
                  <a:t>S,A,B,C,a,b</a:t>
                </a:r>
                <a:r>
                  <a:rPr lang="en-US" dirty="0" smtClean="0">
                    <a:sym typeface="Wingdings" pitchFamily="2" charset="2"/>
                  </a:rPr>
                  <a:t>},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/>
                  <a:t>q, S,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constructed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According to first 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S) 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 , 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b)}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C)= {(q, a)}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According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second </a:t>
                </a:r>
                <a:r>
                  <a:rPr lang="en-US" dirty="0">
                    <a:solidFill>
                      <a:srgbClr val="FF0000"/>
                    </a:solidFill>
                  </a:rPr>
                  <a:t>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1111" t="-2140" r="-370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767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the acceptability of this string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aabba</a:t>
                </a:r>
                <a:r>
                  <a:rPr lang="en-US" dirty="0"/>
                  <a:t/>
                </a:r>
                <a:r>
                  <a:rPr lang="en-US" dirty="0" smtClean="0"/>
                  <a:t>by above PDA.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S) 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aABC</a:t>
                </a:r>
                <a:r>
                  <a:rPr lang="en-US" dirty="0">
                    <a:solidFill>
                      <a:prstClr val="black"/>
                    </a:solidFill>
                  </a:rPr>
                  <a:t>)} , 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aB</a:t>
                </a:r>
                <a:r>
                  <a:rPr lang="en-US" dirty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bA</a:t>
                </a:r>
                <a:r>
                  <a:rPr lang="en-US" dirty="0">
                    <a:solidFill>
                      <a:prstClr val="black"/>
                    </a:solidFill>
                  </a:rPr>
                  <a:t>), (q, b)}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C)= {(q,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(q, </a:t>
                </a:r>
                <a:r>
                  <a:rPr lang="en-US" sz="2400" dirty="0" err="1" smtClean="0"/>
                  <a:t>aabba</a:t>
                </a:r>
                <a:r>
                  <a:rPr lang="en-US" sz="2400" dirty="0" smtClean="0"/>
                  <a:t>, S)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aabba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a,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Therefore, this string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accepted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by this PDA.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  <a:blipFill rotWithShape="1">
                <a:blip r:embed="rId2"/>
                <a:stretch>
                  <a:fillRect l="-1203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2514600"/>
            <a:ext cx="8458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80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9359</TotalTime>
  <Words>157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PDA examples continue</vt:lpstr>
      <vt:lpstr>Ex. L = { w ! w ∈ {a,b}* and na(w) = nb(w) } </vt:lpstr>
      <vt:lpstr>PDA examples continue</vt:lpstr>
      <vt:lpstr>Processing and Verification of above PDA</vt:lpstr>
      <vt:lpstr>Deterministic Pushdown Automta(DPDA)</vt:lpstr>
      <vt:lpstr>Equivalence of PDA and CFG</vt:lpstr>
      <vt:lpstr>PDA from CFG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UNITED</cp:lastModifiedBy>
  <cp:revision>221</cp:revision>
  <dcterms:created xsi:type="dcterms:W3CDTF">2020-04-04T03:52:51Z</dcterms:created>
  <dcterms:modified xsi:type="dcterms:W3CDTF">2023-05-03T11:34:44Z</dcterms:modified>
</cp:coreProperties>
</file>