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98" r:id="rId3"/>
    <p:sldId id="299" r:id="rId4"/>
    <p:sldId id="300" r:id="rId5"/>
    <p:sldId id="301" r:id="rId6"/>
    <p:sldId id="302" r:id="rId7"/>
    <p:sldId id="308" r:id="rId8"/>
    <p:sldId id="303" r:id="rId9"/>
    <p:sldId id="304" r:id="rId10"/>
    <p:sldId id="305" r:id="rId11"/>
    <p:sldId id="30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sz="5600" b="1" dirty="0" smtClean="0">
              <a:solidFill>
                <a:srgbClr val="0BD0D9">
                  <a:tint val="90000"/>
                  <a:satMod val="120000"/>
                </a:srgb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Calibri"/>
              <a:ea typeface="+mj-ea"/>
              <a:cs typeface="+mj-cs"/>
            </a:endParaRPr>
          </a:p>
          <a:p>
            <a:pPr algn="ctr"/>
            <a:r>
              <a:rPr lang="en-US" sz="5700" dirty="0" smtClean="0"/>
              <a:t>Theory of Automata and Formal Language </a:t>
            </a:r>
            <a:endParaRPr lang="en-US" sz="5700" dirty="0" smtClean="0"/>
          </a:p>
          <a:p>
            <a:pPr algn="ctr"/>
            <a:endParaRPr lang="en-US" sz="7200" dirty="0" smtClean="0"/>
          </a:p>
          <a:p>
            <a:pPr algn="ctr"/>
            <a:r>
              <a:rPr lang="en-US" sz="7200" dirty="0" smtClean="0">
                <a:solidFill>
                  <a:srgbClr val="FFFF00"/>
                </a:solidFill>
              </a:rPr>
              <a:t>Lecture-33 </a:t>
            </a:r>
          </a:p>
          <a:p>
            <a:pPr algn="ctr"/>
            <a:endParaRPr lang="en-US" sz="7200" dirty="0" smtClean="0"/>
          </a:p>
          <a:p>
            <a:pPr algn="ctr"/>
            <a:r>
              <a:rPr lang="en-US" sz="4500" dirty="0" err="1" smtClean="0"/>
              <a:t>Dharmendra</a:t>
            </a:r>
            <a:r>
              <a:rPr lang="en-US" sz="4500" dirty="0" smtClean="0"/>
              <a:t> </a:t>
            </a:r>
            <a:r>
              <a:rPr lang="en-US" sz="4500" dirty="0" smtClean="0"/>
              <a:t>Kumar </a:t>
            </a:r>
            <a:endParaRPr lang="en-US" sz="4500" dirty="0" smtClean="0"/>
          </a:p>
          <a:p>
            <a:pPr algn="ctr"/>
            <a:r>
              <a:rPr lang="en-US" sz="4500" dirty="0" smtClean="0"/>
              <a:t>(</a:t>
            </a:r>
            <a:r>
              <a:rPr lang="en-US" sz="4500" dirty="0" smtClean="0"/>
              <a:t>Associate Professor) </a:t>
            </a:r>
            <a:endParaRPr lang="en-US" sz="4500" dirty="0" smtClean="0"/>
          </a:p>
          <a:p>
            <a:pPr algn="ctr"/>
            <a:r>
              <a:rPr lang="en-US" sz="4500" dirty="0" smtClean="0"/>
              <a:t>Department </a:t>
            </a:r>
            <a:r>
              <a:rPr lang="en-US" sz="4500" dirty="0" smtClean="0"/>
              <a:t>of Computer Science and Engineering United College of Engineering and Research, </a:t>
            </a:r>
            <a:r>
              <a:rPr lang="en-US" sz="4500" dirty="0" err="1" smtClean="0"/>
              <a:t>Prayagraj</a:t>
            </a:r>
            <a:r>
              <a:rPr lang="en-US" sz="4500" dirty="0" smtClean="0"/>
              <a:t> March 30, 2021 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xmlns="" val="18052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Therefore the 2PDA for this language will be 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prstClr val="black"/>
                    </a:solidFill>
                  </a:rPr>
                  <a:t>M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({q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q2,}, </a:t>
                </a:r>
                <a:r>
                  <a:rPr lang="en-US" sz="2800" dirty="0">
                    <a:solidFill>
                      <a:prstClr val="black"/>
                    </a:solidFill>
                  </a:rPr>
                  <a:t>{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b, c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}, </a:t>
                </a:r>
                <a:r>
                  <a:rPr lang="en-US" sz="2800" dirty="0">
                    <a:solidFill>
                      <a:prstClr val="black"/>
                    </a:solidFill>
                  </a:rPr>
                  <a:t>{A,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 }, </a:t>
                </a: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, 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/>
                </a:r>
                <a:r>
                  <a:rPr lang="en-US" sz="2800" dirty="0">
                    <a:solidFill>
                      <a:prstClr val="black"/>
                    </a:solidFill>
                  </a:rPr>
                  <a:t>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l-GR" sz="2800" dirty="0">
                    <a:solidFill>
                      <a:prstClr val="black"/>
                    </a:solidFill>
                  </a:rPr>
                  <a:t>φ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 is defined as following:- 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0, </a:t>
                </a:r>
                <a:r>
                  <a:rPr lang="en-US" sz="2400" dirty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)}</a:t>
                </a:r>
                <a:r>
                  <a:rPr lang="en-US" sz="2400" dirty="0">
                    <a:solidFill>
                      <a:prstClr val="black"/>
                    </a:solidFill>
                  </a:rPr>
                  <a:t/>
                </a:r>
              </a:p>
              <a:p>
                <a:pPr marL="0" indent="0"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A, </a:t>
                </a:r>
                <a:r>
                  <a:rPr lang="en-US" sz="2800" dirty="0">
                    <a:solidFill>
                      <a:prstClr val="black"/>
                    </a:solidFill>
                  </a:rPr>
                  <a:t>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AA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None/>
                </a:pP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A,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= {(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A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)}</a:t>
                </a:r>
                <a:endParaRPr lang="en-US" dirty="0"/>
              </a:p>
              <a:p>
                <a:pPr marL="0" indent="0"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AA)}</a:t>
                </a:r>
              </a:p>
              <a:p>
                <a:pPr marL="0" indent="0">
                  <a:buNone/>
                </a:pP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A, A) = {(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)}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A, A) 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  <a:blipFill rotWithShape="1">
                <a:blip r:embed="rId2"/>
                <a:stretch>
                  <a:fillRect l="-1481" t="-914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40978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Transition diagram this 2PDA is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94018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6002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28192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5" idx="6"/>
            <a:endCxn id="4" idx="2"/>
          </p:cNvCxnSpPr>
          <p:nvPr/>
        </p:nvCxnSpPr>
        <p:spPr>
          <a:xfrm>
            <a:off x="2438400" y="4305300"/>
            <a:ext cx="1655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4932218" y="4305300"/>
            <a:ext cx="154478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2"/>
          </p:cNvCxnSpPr>
          <p:nvPr/>
        </p:nvCxnSpPr>
        <p:spPr>
          <a:xfrm>
            <a:off x="990600" y="4305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1"/>
            <a:endCxn id="5" idx="0"/>
          </p:cNvCxnSpPr>
          <p:nvPr/>
        </p:nvCxnSpPr>
        <p:spPr>
          <a:xfrm rot="5400000" flipH="1" flipV="1">
            <a:off x="1809750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 flipH="1" flipV="1">
            <a:off x="4362450" y="3752850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73677" y="2429988"/>
            <a:ext cx="1853045" cy="839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Z</a:t>
            </a:r>
            <a:r>
              <a:rPr lang="en-US" baseline="-25000" dirty="0">
                <a:solidFill>
                  <a:prstClr val="black"/>
                </a:solidFill>
              </a:rPr>
              <a:t>0 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 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a,</a:t>
            </a:r>
            <a:r>
              <a:rPr lang="en-US" dirty="0">
                <a:solidFill>
                  <a:prstClr val="black"/>
                </a:solidFill>
              </a:rPr>
              <a:t> A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Z</a:t>
            </a:r>
            <a:r>
              <a:rPr lang="en-US" baseline="-25000" dirty="0">
                <a:solidFill>
                  <a:prstClr val="black"/>
                </a:solidFill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,</a:t>
            </a:r>
            <a:r>
              <a:rPr lang="en-US" baseline="-250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Z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</a:p>
          <a:p>
            <a:pPr algn="ctr"/>
            <a:endParaRPr lang="en-US" baseline="-25000" dirty="0" smtClean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39686" y="4324593"/>
            <a:ext cx="1853045" cy="628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A,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Z</a:t>
            </a:r>
            <a:r>
              <a:rPr lang="en-US" baseline="-25000" dirty="0">
                <a:solidFill>
                  <a:prstClr val="black"/>
                </a:solidFill>
              </a:rPr>
              <a:t>0 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endParaRPr lang="en-US" baseline="-25000" dirty="0" smtClean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97303" y="2535386"/>
            <a:ext cx="1853045" cy="628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A,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AA</a:t>
            </a:r>
            <a:endParaRPr lang="en-US" baseline="-25000" dirty="0" smtClean="0">
              <a:solidFill>
                <a:prstClr val="black"/>
              </a:solidFill>
            </a:endParaRPr>
          </a:p>
          <a:p>
            <a:pPr algn="ctr"/>
            <a:endParaRPr lang="en-US" baseline="-25000" dirty="0" smtClean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Rectangle 18"/>
              <p:cNvSpPr/>
              <p:nvPr/>
            </p:nvSpPr>
            <p:spPr>
              <a:xfrm>
                <a:off x="4711306" y="4324593"/>
                <a:ext cx="1712769" cy="628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c,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 A,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A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/>
                </a:r>
                <a14:m>
                  <m:oMath xmlns:m="http://schemas.openxmlformats.org/officeDocument/2006/math">
                    <a:fld id="{58EE341A-1151-477F-A36E-9DA0C513B2CE}" type="mathplaceholder">
                      <a:rPr lang="el-GR" i="1" smtClean="0">
                        <a:latin typeface="Cambria Math"/>
                      </a:rPr>
                      <a:t>Type equation here.</a:t>
                    </a:fl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306" y="4324593"/>
                <a:ext cx="1712769" cy="628407"/>
              </a:xfrm>
              <a:prstGeom prst="rect">
                <a:avLst/>
              </a:prstGeom>
              <a:blipFill rotWithShape="1">
                <a:blip r:embed="rId2"/>
                <a:stretch>
                  <a:fillRect t="-7692" b="-605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19"/>
          <p:cNvCxnSpPr/>
          <p:nvPr/>
        </p:nvCxnSpPr>
        <p:spPr>
          <a:xfrm rot="5400000" flipH="1" flipV="1">
            <a:off x="6800850" y="3752850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Rectangle 21"/>
              <p:cNvSpPr/>
              <p:nvPr/>
            </p:nvSpPr>
            <p:spPr>
              <a:xfrm>
                <a:off x="6154013" y="2353302"/>
                <a:ext cx="1712769" cy="628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c,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 A,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A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/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</a:t>
                </a:r>
                <a:r>
                  <a:rPr lang="en-US" sz="2000" dirty="0">
                    <a:solidFill>
                      <a:prstClr val="black"/>
                    </a:solidFill>
                  </a:rPr>
                  <a:t/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,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>0 </a:t>
                </a:r>
                <a:r>
                  <a:rPr lang="en-US" sz="2000" dirty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/>
                </a:r>
              </a:p>
              <a:p>
                <a:pPr algn="ctr"/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013" y="2353302"/>
                <a:ext cx="1712769" cy="628407"/>
              </a:xfrm>
              <a:prstGeom prst="rect">
                <a:avLst/>
              </a:prstGeom>
              <a:blipFill rotWithShape="1">
                <a:blip r:embed="rId3"/>
                <a:stretch>
                  <a:fillRect t="-10680" b="-650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83059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rgbClr val="FF0000"/>
                </a:solidFill>
              </a:rPr>
              <a:t>Construction of </a:t>
            </a:r>
            <a:r>
              <a:rPr lang="en-US" sz="4000" u="sng" dirty="0" smtClean="0">
                <a:solidFill>
                  <a:srgbClr val="FF0000"/>
                </a:solidFill>
              </a:rPr>
              <a:t>CFG from given PDA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763000" cy="5638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Procedure:</a:t>
                </a:r>
              </a:p>
              <a:p>
                <a:pPr marL="0" indent="0">
                  <a:buNone/>
                </a:pPr>
                <a:r>
                  <a:rPr lang="en-US" dirty="0" smtClean="0"/>
                  <a:t>Suppose the given PDA is M = (</a:t>
                </a:r>
                <a:r>
                  <a:rPr lang="en-US" dirty="0"/>
                  <a:t>Q,</a:t>
                </a:r>
                <a:r>
                  <a:rPr lang="el-GR" dirty="0"/>
                  <a:t> Σ</a:t>
                </a:r>
                <a:r>
                  <a:rPr lang="en-US" dirty="0"/>
                  <a:t>, </a:t>
                </a:r>
                <a:r>
                  <a:rPr lang="el-GR" dirty="0"/>
                  <a:t>Γ,</a:t>
                </a:r>
                <a:r>
                  <a:rPr lang="en-US" dirty="0"/>
                  <a:t/>
                </a:r>
                <a:r>
                  <a:rPr lang="el-GR" dirty="0"/>
                  <a:t>δ,</a:t>
                </a:r>
                <a:r>
                  <a:rPr lang="en-US" dirty="0"/>
                  <a:t> q</a:t>
                </a:r>
                <a:r>
                  <a:rPr lang="en-US" baseline="-25000" dirty="0"/>
                  <a:t>0</a:t>
                </a:r>
                <a:r>
                  <a:rPr lang="en-US" dirty="0"/>
                  <a:t> , Z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l-GR" dirty="0">
                    <a:solidFill>
                      <a:prstClr val="black"/>
                    </a:solidFill>
                  </a:rPr>
                  <a:t>φ</a:t>
                </a:r>
                <a:r>
                  <a:rPr lang="en-US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The context free grammar equivalent to this PDA is constructed as following:-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G= (V, </a:t>
                </a:r>
                <a:r>
                  <a:rPr lang="el-GR" dirty="0" smtClean="0"/>
                  <a:t>Σ</a:t>
                </a:r>
                <a:r>
                  <a:rPr lang="en-US" dirty="0" smtClean="0"/>
                  <a:t>, S, P), Where</a:t>
                </a:r>
              </a:p>
              <a:p>
                <a:pPr marL="0" indent="0">
                  <a:buNone/>
                </a:pPr>
                <a:r>
                  <a:rPr lang="en-US" dirty="0" smtClean="0"/>
                  <a:t>V = {S}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{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Z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q</m:t>
                            </m:r>
                          </m:e>
                        </m:d>
                        <m:r>
                          <a:rPr lang="en-US" b="0" i="0" smtClean="0">
                            <a:latin typeface="Cambria Math"/>
                          </a:rPr>
                          <m:t> !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</m:t>
                        </m:r>
                        <m:r>
                          <a:rPr lang="en-US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b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∈</m:t>
                        </m:r>
                        <m:r>
                          <m:rPr>
                            <m:nor/>
                          </m:rPr>
                          <a:rPr lang="en-US" sz="2400" b="0" dirty="0" smtClean="0"/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Q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and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b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∈</m:t>
                        </m:r>
                        <m:r>
                          <m:rPr>
                            <m:nor/>
                          </m:rPr>
                          <a:rPr lang="en-US" sz="2800" b="0" dirty="0" smtClean="0"/>
                          <m:t> </m:t>
                        </m:r>
                        <m:r>
                          <m:rPr>
                            <m:nor/>
                          </m:rPr>
                          <a:rPr lang="el-GR" dirty="0"/>
                          <m:t>Γ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P is defined by following three types of rules:-</a:t>
                </a:r>
              </a:p>
              <a:p>
                <a:pPr marL="514350" indent="-514350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dirty="0" smtClean="0"/>
                  <a:t>Add  S</a:t>
                </a:r>
                <a:r>
                  <a:rPr lang="en-US" dirty="0" smtClean="0">
                    <a:sym typeface="Wingdings" pitchFamily="2" charset="2"/>
                  </a:rPr>
                  <a:t></a:t>
                </a:r>
                <a:r>
                  <a:rPr lang="en-US" dirty="0"/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q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</m:t>
                        </m:r>
                      </m:e>
                    </m:d>
                  </m:oMath>
                </a14:m>
                <a:r>
                  <a:rPr lang="en-US" dirty="0" smtClean="0"/>
                  <a:t>  into P,  for every 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∈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Q.</a:t>
                </a:r>
              </a:p>
              <a:p>
                <a:pPr marL="514350" indent="-514350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dirty="0" smtClean="0"/>
                  <a:t>If (q,</a:t>
                </a:r>
                <a:r>
                  <a:rPr lang="el-GR" dirty="0"/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/>
                  <a:t> 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∈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/>
                  <a:t>(p, a, Z) then add [p, Z, q] </a:t>
                </a:r>
                <a:r>
                  <a:rPr lang="en-US" dirty="0" smtClean="0">
                    <a:sym typeface="Wingdings" pitchFamily="2" charset="2"/>
                  </a:rPr>
                  <a:t> a into P for </a:t>
                </a:r>
                <a:r>
                  <a:rPr lang="en-US" dirty="0"/>
                  <a:t>every </a:t>
                </a:r>
                <a:r>
                  <a:rPr lang="en-US" dirty="0" smtClean="0"/>
                  <a:t>p, q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∈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Q, a</a:t>
                </a:r>
                <a:r>
                  <a:rPr lang="en-US" sz="2800" dirty="0"/>
                  <a:t/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/>
                      <m:t>∈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l-GR" dirty="0" smtClean="0"/>
                  <a:t>Σ</a:t>
                </a:r>
                <a:r>
                  <a:rPr lang="en-US" dirty="0" smtClean="0"/>
                  <a:t/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{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ϵ</m:t>
                        </m:r>
                        <m:r>
                          <a:rPr lang="en-US" i="1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dirty="0" smtClean="0"/>
                  <a:t>)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Z</m:t>
                    </m:r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800" dirty="0"/>
                      <m:t>∈ </m:t>
                    </m:r>
                    <m:r>
                      <m:rPr>
                        <m:nor/>
                      </m:rPr>
                      <a:rPr lang="el-GR" dirty="0"/>
                      <m:t>Γ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marL="514350" indent="-514350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dirty="0" smtClean="0"/>
                  <a:t>If (q</a:t>
                </a:r>
                <a:r>
                  <a:rPr lang="en-US" dirty="0"/>
                  <a:t>,</a:t>
                </a:r>
                <a:r>
                  <a:rPr lang="el-GR" dirty="0"/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a:rPr lang="en-US" b="0" i="0" baseline="-25000" smtClean="0">
                        <a:latin typeface="Cambria Math"/>
                      </a:rPr>
                      <m:t>1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a:rPr lang="en-US" b="0" i="0" baseline="-25000" smtClean="0"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a:rPr lang="en-US" b="0" i="0" baseline="-25000" smtClean="0">
                        <a:latin typeface="Cambria Math"/>
                      </a:rPr>
                      <m:t>3</m:t>
                    </m:r>
                    <m:r>
                      <a:rPr lang="en-US" b="0" i="0" smtClean="0">
                        <a:latin typeface="Cambria Math"/>
                      </a:rPr>
                      <m:t>…….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An</m:t>
                    </m:r>
                  </m:oMath>
                </a14:m>
                <a:r>
                  <a:rPr lang="en-US" dirty="0" smtClean="0"/>
                  <a:t/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∈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/>
                  <a:t>(p, a, Z</a:t>
                </a:r>
                <a:r>
                  <a:rPr lang="en-US" dirty="0" smtClean="0"/>
                  <a:t>) then add 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r>
                  <a:rPr lang="en-US" dirty="0" smtClean="0"/>
                  <a:t>[p, Z, q1] </a:t>
                </a:r>
                <a:r>
                  <a:rPr lang="en-US" dirty="0" smtClean="0">
                    <a:sym typeface="Wingdings" pitchFamily="2" charset="2"/>
                  </a:rPr>
                  <a:t> a[q, A</a:t>
                </a:r>
                <a:r>
                  <a:rPr lang="en-US" baseline="-25000" dirty="0" smtClean="0">
                    <a:sym typeface="Wingdings" pitchFamily="2" charset="2"/>
                  </a:rPr>
                  <a:t>1</a:t>
                </a:r>
                <a:r>
                  <a:rPr lang="en-US" dirty="0" smtClean="0">
                    <a:sym typeface="Wingdings" pitchFamily="2" charset="2"/>
                  </a:rPr>
                  <a:t>, q</a:t>
                </a:r>
                <a:r>
                  <a:rPr lang="en-US" baseline="-25000" dirty="0">
                    <a:sym typeface="Wingdings" pitchFamily="2" charset="2"/>
                  </a:rPr>
                  <a:t>2</a:t>
                </a:r>
                <a:r>
                  <a:rPr lang="en-US" dirty="0" smtClean="0">
                    <a:sym typeface="Wingdings" pitchFamily="2" charset="2"/>
                  </a:rPr>
                  <a:t>][q</a:t>
                </a:r>
                <a:r>
                  <a:rPr lang="en-US" baseline="-25000" dirty="0" smtClean="0">
                    <a:sym typeface="Wingdings" pitchFamily="2" charset="2"/>
                  </a:rPr>
                  <a:t>2</a:t>
                </a:r>
                <a:r>
                  <a:rPr lang="en-US" dirty="0" smtClean="0">
                    <a:sym typeface="Wingdings" pitchFamily="2" charset="2"/>
                  </a:rPr>
                  <a:t>, A</a:t>
                </a:r>
                <a:r>
                  <a:rPr lang="en-US" baseline="-25000" dirty="0" smtClean="0">
                    <a:sym typeface="Wingdings" pitchFamily="2" charset="2"/>
                  </a:rPr>
                  <a:t>2</a:t>
                </a:r>
                <a:r>
                  <a:rPr lang="en-US" dirty="0" smtClean="0">
                    <a:sym typeface="Wingdings" pitchFamily="2" charset="2"/>
                  </a:rPr>
                  <a:t>, q</a:t>
                </a:r>
                <a:r>
                  <a:rPr lang="en-US" baseline="-25000" dirty="0" smtClean="0">
                    <a:sym typeface="Wingdings" pitchFamily="2" charset="2"/>
                  </a:rPr>
                  <a:t>3</a:t>
                </a:r>
                <a:r>
                  <a:rPr lang="en-US" dirty="0" smtClean="0">
                    <a:sym typeface="Wingdings" pitchFamily="2" charset="2"/>
                  </a:rPr>
                  <a:t>]…………….[</a:t>
                </a:r>
                <a:r>
                  <a:rPr lang="en-US" dirty="0" err="1" smtClean="0">
                    <a:sym typeface="Wingdings" pitchFamily="2" charset="2"/>
                  </a:rPr>
                  <a:t>q</a:t>
                </a:r>
                <a:r>
                  <a:rPr lang="en-US" baseline="-25000" dirty="0" err="1" smtClean="0">
                    <a:sym typeface="Wingdings" pitchFamily="2" charset="2"/>
                  </a:rPr>
                  <a:t>n</a:t>
                </a:r>
                <a:r>
                  <a:rPr lang="en-US" dirty="0" smtClean="0">
                    <a:sym typeface="Wingdings" pitchFamily="2" charset="2"/>
                  </a:rPr>
                  <a:t>, A</a:t>
                </a:r>
                <a:r>
                  <a:rPr lang="en-US" baseline="-25000" dirty="0" smtClean="0">
                    <a:sym typeface="Wingdings" pitchFamily="2" charset="2"/>
                  </a:rPr>
                  <a:t>n</a:t>
                </a:r>
                <a:r>
                  <a:rPr lang="en-US" dirty="0" smtClean="0">
                    <a:sym typeface="Wingdings" pitchFamily="2" charset="2"/>
                  </a:rPr>
                  <a:t>, q</a:t>
                </a:r>
                <a:r>
                  <a:rPr lang="en-US" baseline="-25000" dirty="0" smtClean="0">
                    <a:sym typeface="Wingdings" pitchFamily="2" charset="2"/>
                  </a:rPr>
                  <a:t>1</a:t>
                </a:r>
                <a:r>
                  <a:rPr lang="en-US" dirty="0" smtClean="0">
                    <a:sym typeface="Wingdings" pitchFamily="2" charset="2"/>
                  </a:rPr>
                  <a:t>] 	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into </a:t>
                </a:r>
                <a:r>
                  <a:rPr lang="en-US" dirty="0">
                    <a:sym typeface="Wingdings" pitchFamily="2" charset="2"/>
                  </a:rPr>
                  <a:t>P for </a:t>
                </a:r>
                <a:r>
                  <a:rPr lang="en-US" dirty="0"/>
                  <a:t>every p, </a:t>
                </a:r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/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∈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Q, a</a:t>
                </a:r>
                <a:r>
                  <a:rPr lang="en-US" sz="2800" dirty="0"/>
                  <a:t/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/>
                      <m:t>∈</m:t>
                    </m:r>
                  </m:oMath>
                </a14:m>
                <a:r>
                  <a:rPr lang="en-US" dirty="0"/>
                  <a:t> (</a:t>
                </a:r>
                <a:r>
                  <a:rPr lang="el-GR" dirty="0"/>
                  <a:t>Σ</a:t>
                </a:r>
                <a:r>
                  <a:rPr lang="en-US" dirty="0"/>
                  <a:t/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{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ϵ</m:t>
                        </m:r>
                        <m:r>
                          <a:rPr lang="en-US" i="1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dirty="0"/>
                  <a:t>)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Z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Ai</m:t>
                    </m:r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800" dirty="0"/>
                      <m:t>∈ </m:t>
                    </m:r>
                    <m:r>
                      <m:rPr>
                        <m:nor/>
                      </m:rPr>
                      <a:rPr lang="el-GR" dirty="0"/>
                      <m:t>Γ</m:t>
                    </m:r>
                    <m:r>
                      <a:rPr lang="en-US" i="1" dirty="0">
                        <a:latin typeface="Cambria Math"/>
                      </a:rPr>
                      <m:t> .</m:t>
                    </m:r>
                  </m:oMath>
                </a14:m>
                <a:r>
                  <a:rPr lang="en-US" dirty="0" smtClean="0"/>
                  <a:t/>
                </a:r>
              </a:p>
              <a:p>
                <a:pPr marL="0" indent="0">
                  <a:buNone/>
                </a:pPr>
                <a:r>
                  <a:rPr lang="en-US" dirty="0" smtClean="0"/>
                  <a:t>	Where 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1 ≤ i ≤ n.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763000" cy="5638800"/>
              </a:xfrm>
              <a:blipFill rotWithShape="1">
                <a:blip r:embed="rId2"/>
                <a:stretch>
                  <a:fillRect l="-1113" t="-1514" r="-1461" b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6629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334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Ex. </a:t>
                </a:r>
                <a:r>
                  <a:rPr lang="en-US" dirty="0" smtClean="0"/>
                  <a:t>Construct CFG </a:t>
                </a:r>
                <a:r>
                  <a:rPr lang="en-US" dirty="0"/>
                  <a:t>equivalent</a:t>
                </a:r>
                <a:r>
                  <a:rPr lang="en-US" dirty="0" smtClean="0"/>
                  <a:t> to the following PDA:-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	M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({q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400" dirty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/>
                </a:r>
                <a:r>
                  <a:rPr lang="en-US" sz="2400" dirty="0">
                    <a:solidFill>
                      <a:prstClr val="black"/>
                    </a:solidFill>
                  </a:rPr>
                  <a:t>}, {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>
                    <a:solidFill>
                      <a:prstClr val="black"/>
                    </a:solidFill>
                  </a:rPr>
                  <a:t>}, {A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 }, </a:t>
                </a: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, 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/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l-GR" sz="2400" dirty="0">
                    <a:solidFill>
                      <a:prstClr val="black"/>
                    </a:solidFill>
                  </a:rPr>
                  <a:t>φ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And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is defined as following:-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 )}	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AA )} </a:t>
                </a:r>
                <a:endParaRPr lang="en-US" sz="2800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800" dirty="0">
                    <a:solidFill>
                      <a:prstClr val="black"/>
                    </a:solidFill>
                  </a:rPr>
                  <a:t>)}</a:t>
                </a:r>
                <a:r>
                  <a:rPr lang="el-GR" sz="2800" dirty="0">
                    <a:solidFill>
                      <a:prstClr val="black"/>
                    </a:solidFill>
                  </a:rPr>
                  <a:t/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/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 )}</a:t>
                </a:r>
                <a:r>
                  <a:rPr lang="el-GR" sz="2800" dirty="0">
                    <a:solidFill>
                      <a:prstClr val="black"/>
                    </a:solidFill>
                  </a:rPr>
                  <a:t/>
                </a:r>
                <a:endParaRPr lang="en-US" sz="2800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/>
                </a:r>
                <a:r>
                  <a:rPr lang="en-US" sz="2800" dirty="0">
                    <a:solidFill>
                      <a:prstClr val="black"/>
                    </a:solidFill>
                  </a:rPr>
                  <a:t/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800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Solution: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equivalent CFG is constructed as 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r>
                  <a:rPr lang="en-US" dirty="0" smtClean="0"/>
                  <a:t>G = (</a:t>
                </a:r>
                <a:r>
                  <a:rPr lang="en-US" dirty="0"/>
                  <a:t>V, </a:t>
                </a:r>
                <a:r>
                  <a:rPr lang="el-GR" dirty="0"/>
                  <a:t>Σ</a:t>
                </a:r>
                <a:r>
                  <a:rPr lang="en-US" dirty="0"/>
                  <a:t>, S, P), Where</a:t>
                </a:r>
              </a:p>
              <a:p>
                <a:pPr marL="0" indent="0">
                  <a:buNone/>
                </a:pPr>
                <a:r>
                  <a:rPr lang="en-US" dirty="0" smtClean="0"/>
                  <a:t>V = { 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/>
                </a:r>
                <a:r>
                  <a:rPr lang="en-US" dirty="0" smtClean="0"/>
                  <a:t>,</a:t>
                </a:r>
                <a:r>
                  <a:rPr lang="en-US" dirty="0"/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,    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 }</a:t>
                </a:r>
              </a:p>
              <a:p>
                <a:pPr marL="0" indent="0">
                  <a:buNone/>
                </a:pPr>
                <a:r>
                  <a:rPr lang="el-GR" dirty="0" smtClean="0"/>
                  <a:t>Σ</a:t>
                </a:r>
                <a:r>
                  <a:rPr lang="en-US" dirty="0" smtClean="0"/>
                  <a:t> = {a, b}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334000"/>
              </a:xfrm>
              <a:blipFill rotWithShape="1">
                <a:blip r:embed="rId2"/>
                <a:stretch>
                  <a:fillRect l="-1259" t="-1600" b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265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4582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And P is determined as following:-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Type-1:	</a:t>
                </a:r>
                <a:r>
                  <a:rPr lang="en-US" dirty="0" smtClean="0"/>
                  <a:t/>
                </a:r>
                <a:r>
                  <a:rPr lang="en-US" dirty="0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rgbClr val="FF0000"/>
                    </a:solidFill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Z</m:t>
                        </m:r>
                        <m:r>
                          <a:rPr lang="en-US" baseline="-2500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/</a:t>
                </a:r>
                <a:r>
                  <a:rPr lang="en-US" dirty="0">
                    <a:solidFill>
                      <a:srgbClr val="FF0000"/>
                    </a:solidFill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Z</m:t>
                        </m:r>
                        <m:r>
                          <a:rPr lang="en-US" baseline="-2500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q</m:t>
                        </m:r>
                        <m:r>
                          <a:rPr lang="en-US" b="0" i="1" baseline="-25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Type-2: </a:t>
                </a:r>
                <a:r>
                  <a:rPr lang="en-US" dirty="0" smtClean="0"/>
                  <a:t>	In this type, we consider only the transition rules  which pop the symbols.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Consider  rule,  </a:t>
                </a: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)}</a:t>
                </a:r>
                <a:r>
                  <a:rPr lang="el-GR" sz="2400" dirty="0">
                    <a:solidFill>
                      <a:prstClr val="black"/>
                    </a:solidFill>
                  </a:rPr>
                  <a:t/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production rule for it will be 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r>
                  <a:rPr lang="en-US" dirty="0" smtClean="0"/>
                  <a:t/>
                </a:r>
                <a:r>
                  <a:rPr lang="en-US" dirty="0" smtClean="0">
                    <a:solidFill>
                      <a:srgbClr val="FF0000"/>
                    </a:solidFill>
                  </a:rPr>
                  <a:t>[q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A, q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]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 a </a:t>
                </a:r>
                <a:endParaRPr lang="en-US" dirty="0" smtClean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Similarly, for </a:t>
                </a: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)}</a:t>
                </a:r>
              </a:p>
              <a:p>
                <a:pPr marL="0" indent="0">
                  <a:buNone/>
                </a:pPr>
                <a:r>
                  <a:rPr lang="en-US" dirty="0"/>
                  <a:t>The production </a:t>
                </a:r>
                <a:r>
                  <a:rPr lang="en-US" dirty="0" smtClean="0"/>
                  <a:t/>
                </a:r>
                <a:r>
                  <a:rPr lang="en-US" dirty="0"/>
                  <a:t>will be </a:t>
                </a: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r>
                  <a:rPr lang="en-US" dirty="0" smtClean="0">
                    <a:solidFill>
                      <a:srgbClr val="FF0000"/>
                    </a:solidFill>
                  </a:rPr>
                  <a:t>[q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sz="2800" dirty="0">
                    <a:solidFill>
                      <a:srgbClr val="FF0000"/>
                    </a:solidFill>
                  </a:rPr>
                  <a:t>Z</a:t>
                </a:r>
                <a:r>
                  <a:rPr lang="en-US" sz="2800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rgbClr val="FF0000"/>
                    </a:solidFill>
                  </a:rPr>
                  <a:t>]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srgbClr val="FF0000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/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458200" cy="5029200"/>
              </a:xfrm>
              <a:blipFill rotWithShape="1">
                <a:blip r:embed="rId2"/>
                <a:stretch>
                  <a:fillRect l="-1081" t="-2303" r="-1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29146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Type-3: </a:t>
            </a:r>
            <a:r>
              <a:rPr lang="en-US" dirty="0"/>
              <a:t>In this type, we consider only the transition rules  which </a:t>
            </a:r>
            <a:r>
              <a:rPr lang="en-US" dirty="0" smtClean="0"/>
              <a:t>push </a:t>
            </a:r>
            <a:r>
              <a:rPr lang="en-US" dirty="0"/>
              <a:t>the </a:t>
            </a:r>
            <a:r>
              <a:rPr lang="en-US" dirty="0" smtClean="0"/>
              <a:t>symbols or no push and no pop operation. </a:t>
            </a:r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Consider  </a:t>
            </a:r>
            <a:r>
              <a:rPr lang="en-US" dirty="0"/>
              <a:t>rule, </a:t>
            </a:r>
            <a:r>
              <a:rPr lang="en-US" dirty="0" smtClean="0"/>
              <a:t>  </a:t>
            </a:r>
            <a:r>
              <a:rPr lang="el-GR" dirty="0" smtClean="0">
                <a:solidFill>
                  <a:prstClr val="black"/>
                </a:solidFill>
              </a:rPr>
              <a:t>δ</a:t>
            </a:r>
            <a:r>
              <a:rPr lang="en-US" dirty="0">
                <a:solidFill>
                  <a:prstClr val="black"/>
                </a:solidFill>
              </a:rPr>
              <a:t>(q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) = {(q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AZ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)}</a:t>
            </a:r>
          </a:p>
          <a:p>
            <a:pPr marL="0" indent="0">
              <a:buNone/>
            </a:pPr>
            <a:r>
              <a:rPr lang="en-US" dirty="0"/>
              <a:t>The production rule for it will be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rgbClr val="FF0000"/>
                </a:solidFill>
              </a:rPr>
              <a:t> [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A,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 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 [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dirty="0">
                <a:solidFill>
                  <a:srgbClr val="FF0000"/>
                </a:solidFill>
              </a:rPr>
              <a:t>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A,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 [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dirty="0">
                <a:solidFill>
                  <a:srgbClr val="FF0000"/>
                </a:solidFill>
              </a:rPr>
              <a:t>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A, 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 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 [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dirty="0">
                <a:solidFill>
                  <a:srgbClr val="FF0000"/>
                </a:solidFill>
              </a:rPr>
              <a:t>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A,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 rule, </a:t>
            </a:r>
            <a:r>
              <a:rPr lang="el-GR" dirty="0">
                <a:solidFill>
                  <a:prstClr val="black"/>
                </a:solidFill>
              </a:rPr>
              <a:t>δ</a:t>
            </a:r>
            <a:r>
              <a:rPr lang="en-US" dirty="0">
                <a:solidFill>
                  <a:prstClr val="black"/>
                </a:solidFill>
              </a:rPr>
              <a:t>(q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, A) = {(q</a:t>
            </a:r>
            <a:r>
              <a:rPr lang="en-US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A )} 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production rule for it will be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 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A,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b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A, 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	 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A,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b </a:t>
            </a:r>
            <a:r>
              <a:rPr lang="en-US" dirty="0">
                <a:solidFill>
                  <a:srgbClr val="FF0000"/>
                </a:solidFill>
              </a:rPr>
              <a:t>[q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 A,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665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Consider  rule, </a:t>
            </a:r>
            <a:r>
              <a:rPr lang="el-GR" sz="2800" dirty="0">
                <a:solidFill>
                  <a:prstClr val="black"/>
                </a:solidFill>
              </a:rPr>
              <a:t>δ</a:t>
            </a:r>
            <a:r>
              <a:rPr lang="en-US" sz="2800" dirty="0">
                <a:solidFill>
                  <a:prstClr val="black"/>
                </a:solidFill>
              </a:rPr>
              <a:t>(q</a:t>
            </a:r>
            <a:r>
              <a:rPr lang="en-US" sz="2800" baseline="-25000" dirty="0">
                <a:solidFill>
                  <a:prstClr val="black"/>
                </a:solidFill>
              </a:rPr>
              <a:t>0</a:t>
            </a:r>
            <a:r>
              <a:rPr lang="en-US" sz="2800" dirty="0">
                <a:solidFill>
                  <a:prstClr val="black"/>
                </a:solidFill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solidFill>
                  <a:prstClr val="black"/>
                </a:solidFill>
              </a:rPr>
              <a:t>, A) = {(q</a:t>
            </a:r>
            <a:r>
              <a:rPr lang="en-US" sz="2800" baseline="-25000" dirty="0">
                <a:solidFill>
                  <a:prstClr val="black"/>
                </a:solidFill>
              </a:rPr>
              <a:t>0</a:t>
            </a:r>
            <a:r>
              <a:rPr lang="en-US" sz="2800" dirty="0">
                <a:solidFill>
                  <a:prstClr val="black"/>
                </a:solidFill>
              </a:rPr>
              <a:t>, AA )} </a:t>
            </a:r>
          </a:p>
          <a:p>
            <a:pPr marL="0" indent="0">
              <a:buNone/>
            </a:pPr>
            <a:r>
              <a:rPr lang="en-US" sz="2800" dirty="0"/>
              <a:t>The production rule for it will be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 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A, </a:t>
            </a:r>
            <a:r>
              <a:rPr lang="en-US" sz="2800" dirty="0">
                <a:solidFill>
                  <a:srgbClr val="FF0000"/>
                </a:solidFill>
              </a:rPr>
              <a:t>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sz="2800" dirty="0">
                <a:solidFill>
                  <a:srgbClr val="FF0000"/>
                </a:solidFill>
              </a:rPr>
              <a:t>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A, 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	 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sz="2800" dirty="0">
                <a:solidFill>
                  <a:srgbClr val="FF0000"/>
                </a:solidFill>
              </a:rPr>
              <a:t>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A, 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] [q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	 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sz="2800" dirty="0">
                <a:solidFill>
                  <a:srgbClr val="FF0000"/>
                </a:solidFill>
              </a:rPr>
              <a:t>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A, 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q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] 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	 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sz="2800" dirty="0">
                <a:solidFill>
                  <a:srgbClr val="FF0000"/>
                </a:solidFill>
              </a:rPr>
              <a:t>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A, 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] [q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q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] 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/>
              <a:t>Consider  rule, </a:t>
            </a:r>
            <a:r>
              <a:rPr lang="el-GR" sz="2800" dirty="0">
                <a:solidFill>
                  <a:prstClr val="black"/>
                </a:solidFill>
              </a:rPr>
              <a:t>δ</a:t>
            </a:r>
            <a:r>
              <a:rPr lang="en-US" sz="2800" dirty="0">
                <a:solidFill>
                  <a:prstClr val="black"/>
                </a:solidFill>
              </a:rPr>
              <a:t>(q</a:t>
            </a:r>
            <a:r>
              <a:rPr lang="en-US" sz="2800" baseline="-25000" dirty="0">
                <a:solidFill>
                  <a:prstClr val="black"/>
                </a:solidFill>
              </a:rPr>
              <a:t>1</a:t>
            </a:r>
            <a:r>
              <a:rPr lang="en-US" sz="2800" dirty="0">
                <a:solidFill>
                  <a:prstClr val="black"/>
                </a:solidFill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solidFill>
                  <a:prstClr val="black"/>
                </a:solidFill>
              </a:rPr>
              <a:t>, A) = {(q</a:t>
            </a:r>
            <a:r>
              <a:rPr lang="en-US" sz="28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solidFill>
                  <a:prstClr val="black"/>
                </a:solidFill>
              </a:rPr>
              <a:t>, A )}</a:t>
            </a:r>
            <a:r>
              <a:rPr lang="el-GR" sz="2800" dirty="0">
                <a:solidFill>
                  <a:prstClr val="black"/>
                </a:solidFill>
              </a:rPr>
              <a:t> </a:t>
            </a:r>
            <a:endParaRPr lang="en-US" sz="28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800" dirty="0"/>
              <a:t>The production rule for it will be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 [</a:t>
            </a:r>
            <a:r>
              <a:rPr lang="en-US" sz="2800" dirty="0" smtClean="0">
                <a:solidFill>
                  <a:srgbClr val="FF0000"/>
                </a:solidFill>
              </a:rPr>
              <a:t>q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A, 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b </a:t>
            </a:r>
            <a:r>
              <a:rPr lang="en-US" sz="2800" dirty="0">
                <a:solidFill>
                  <a:srgbClr val="FF0000"/>
                </a:solidFill>
              </a:rPr>
              <a:t>[q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, A, 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	 [</a:t>
            </a:r>
            <a:r>
              <a:rPr lang="en-US" sz="2800" dirty="0" smtClean="0">
                <a:solidFill>
                  <a:srgbClr val="FF0000"/>
                </a:solidFill>
              </a:rPr>
              <a:t>q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A, 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b </a:t>
            </a:r>
            <a:r>
              <a:rPr lang="en-US" sz="2800" dirty="0">
                <a:solidFill>
                  <a:srgbClr val="FF0000"/>
                </a:solidFill>
              </a:rPr>
              <a:t>[q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, A, 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]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81930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Ex. </a:t>
                </a:r>
                <a:r>
                  <a:rPr lang="en-US" dirty="0"/>
                  <a:t>Construct CFG equivalent to the following PDA:-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	M = ({q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400" dirty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/>
                </a:r>
                <a:r>
                  <a:rPr lang="en-US" sz="2400" dirty="0">
                    <a:solidFill>
                      <a:prstClr val="black"/>
                    </a:solidFill>
                  </a:rPr>
                  <a:t>}, {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>
                    <a:solidFill>
                      <a:prstClr val="black"/>
                    </a:solidFill>
                  </a:rPr>
                  <a:t>}, {A,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 }, </a:t>
                </a: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, 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/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l-GR" sz="2400" dirty="0">
                    <a:solidFill>
                      <a:prstClr val="black"/>
                    </a:solidFill>
                  </a:rPr>
                  <a:t>φ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 is defined as following:-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 )}	</a:t>
                </a: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AA )}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/>
                </a:r>
                <a:r>
                  <a:rPr lang="en-US" sz="2800" dirty="0">
                    <a:solidFill>
                      <a:prstClr val="black"/>
                    </a:solidFill>
                  </a:rPr>
                  <a:t/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/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/>
                </a:r>
                <a:endParaRPr lang="en-US" sz="2800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/>
                </a:r>
                <a:r>
                  <a:rPr lang="en-US" sz="2800" dirty="0">
                    <a:solidFill>
                      <a:prstClr val="black"/>
                    </a:solidFill>
                  </a:rPr>
                  <a:t/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/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2"/>
                <a:stretch>
                  <a:fillRect l="-1481" t="-1000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8515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685800"/>
          </a:xfrm>
        </p:spPr>
        <p:txBody>
          <a:bodyPr>
            <a:noAutofit/>
          </a:bodyPr>
          <a:lstStyle/>
          <a:p>
            <a:pPr algn="ctr"/>
            <a:r>
              <a:rPr lang="en-US" sz="4000" u="sng" dirty="0" smtClean="0">
                <a:solidFill>
                  <a:srgbClr val="FF0000"/>
                </a:solidFill>
              </a:rPr>
              <a:t>Two Stack PDA(2PDA)</a:t>
            </a:r>
            <a:endParaRPr lang="en-US" sz="4000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1"/>
                <a:ext cx="8229600" cy="4953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T</a:t>
                </a:r>
                <a:r>
                  <a:rPr lang="en-US" dirty="0" smtClean="0"/>
                  <a:t>wo stack pushdown </a:t>
                </a:r>
                <a:r>
                  <a:rPr lang="en-US" dirty="0"/>
                  <a:t>automata is described by a 7-tuple </a:t>
                </a:r>
              </a:p>
              <a:p>
                <a:pPr marL="0" indent="0">
                  <a:buNone/>
                </a:pPr>
                <a:r>
                  <a:rPr lang="en-US" dirty="0"/>
                  <a:t>M=(Q,</a:t>
                </a:r>
                <a:r>
                  <a:rPr lang="el-GR" dirty="0"/>
                  <a:t> Σ</a:t>
                </a:r>
                <a:r>
                  <a:rPr lang="en-US" dirty="0"/>
                  <a:t>, </a:t>
                </a:r>
                <a:r>
                  <a:rPr lang="el-GR" dirty="0"/>
                  <a:t>Γ,</a:t>
                </a:r>
                <a:r>
                  <a:rPr lang="en-US" dirty="0"/>
                  <a:t/>
                </a:r>
                <a:r>
                  <a:rPr lang="el-GR" dirty="0"/>
                  <a:t>δ,</a:t>
                </a:r>
                <a:r>
                  <a:rPr lang="en-US" dirty="0"/>
                  <a:t> q</a:t>
                </a:r>
                <a:r>
                  <a:rPr lang="en-US" baseline="-25000" dirty="0"/>
                  <a:t>0</a:t>
                </a:r>
                <a:r>
                  <a:rPr lang="en-US" dirty="0"/>
                  <a:t> , Z</a:t>
                </a:r>
                <a:r>
                  <a:rPr lang="en-US" baseline="-25000" dirty="0"/>
                  <a:t>0</a:t>
                </a:r>
                <a:r>
                  <a:rPr lang="en-US" dirty="0"/>
                  <a:t>, F) where,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Q is the finite set of states, </a:t>
                </a:r>
              </a:p>
              <a:p>
                <a:r>
                  <a:rPr lang="en-US" dirty="0"/>
                  <a:t>Σ is the set of input symbols  </a:t>
                </a:r>
              </a:p>
              <a:p>
                <a:r>
                  <a:rPr lang="el-GR" dirty="0"/>
                  <a:t>Γ </a:t>
                </a:r>
                <a:r>
                  <a:rPr lang="en-US" dirty="0"/>
                  <a:t>is the set of stack symbols,</a:t>
                </a:r>
              </a:p>
              <a:p>
                <a:r>
                  <a:rPr lang="en-US" dirty="0"/>
                  <a:t>q</a:t>
                </a:r>
                <a:r>
                  <a:rPr lang="en-US" baseline="-25000" dirty="0"/>
                  <a:t>0</a:t>
                </a:r>
                <a:r>
                  <a:rPr lang="en-US" dirty="0"/>
                  <a:t> ∈ Q is the initial state,</a:t>
                </a:r>
              </a:p>
              <a:p>
                <a:r>
                  <a:rPr lang="en-US" dirty="0"/>
                  <a:t>Z</a:t>
                </a:r>
                <a:r>
                  <a:rPr lang="en-US" baseline="-25000" dirty="0"/>
                  <a:t>0</a:t>
                </a:r>
                <a:r>
                  <a:rPr lang="en-US" dirty="0"/>
                  <a:t> ∈ </a:t>
                </a:r>
                <a:r>
                  <a:rPr lang="el-GR" dirty="0"/>
                  <a:t>Γ </a:t>
                </a:r>
                <a:r>
                  <a:rPr lang="en-US" dirty="0"/>
                  <a:t>is a bottom symbol of stack</a:t>
                </a:r>
              </a:p>
              <a:p>
                <a:r>
                  <a:rPr lang="en-US" dirty="0"/>
                  <a:t>F is the set of final states, and</a:t>
                </a:r>
              </a:p>
              <a:p>
                <a:r>
                  <a:rPr lang="el-GR" dirty="0"/>
                  <a:t>δ</a:t>
                </a:r>
                <a:r>
                  <a:rPr lang="en-US" dirty="0"/>
                  <a:t> is a transition function which is defined as following:-</a:t>
                </a:r>
              </a:p>
              <a:p>
                <a:r>
                  <a:rPr lang="en-US" dirty="0"/>
                  <a:t/>
                </a:r>
                <a:r>
                  <a:rPr lang="el-GR" dirty="0"/>
                  <a:t>δ</a:t>
                </a:r>
                <a:r>
                  <a:rPr lang="en-US" dirty="0"/>
                  <a:t>: Q×(</a:t>
                </a:r>
                <a:r>
                  <a:rPr lang="el-GR" dirty="0"/>
                  <a:t>Σ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ϵ</m:t>
                        </m:r>
                        <m:r>
                          <a:rPr lang="en-US" i="1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dirty="0"/>
                  <a:t>)×</a:t>
                </a:r>
                <a:r>
                  <a:rPr lang="el-GR" dirty="0" smtClean="0"/>
                  <a:t>Γ</a:t>
                </a:r>
                <a:r>
                  <a:rPr lang="en-US" dirty="0" smtClean="0"/>
                  <a:t>×</a:t>
                </a:r>
                <a:r>
                  <a:rPr lang="el-GR" dirty="0"/>
                  <a:t>Γ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:r>
                  <a:rPr lang="en-US" dirty="0">
                    <a:sym typeface="Wingdings" pitchFamily="2" charset="2"/>
                  </a:rPr>
                  <a:t>finite subset of Q</a:t>
                </a:r>
                <a:r>
                  <a:rPr lang="en-US" dirty="0"/>
                  <a:t>×</a:t>
                </a:r>
                <a:r>
                  <a:rPr lang="el-GR" dirty="0"/>
                  <a:t>Γ</a:t>
                </a:r>
                <a:r>
                  <a:rPr lang="el-GR" baseline="30000" dirty="0" smtClean="0"/>
                  <a:t>∗</a:t>
                </a:r>
                <a:r>
                  <a:rPr lang="en-US" dirty="0"/>
                  <a:t>×</a:t>
                </a:r>
                <a:r>
                  <a:rPr lang="el-GR" dirty="0" smtClean="0"/>
                  <a:t>Γ</a:t>
                </a:r>
                <a:r>
                  <a:rPr lang="en-US" dirty="0" smtClean="0"/>
                  <a:t>*</a:t>
                </a:r>
                <a:endParaRPr lang="en-US" baseline="30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1"/>
                <a:ext cx="8229600" cy="4953000"/>
              </a:xfrm>
              <a:blipFill rotWithShape="1">
                <a:blip r:embed="rId2"/>
                <a:stretch>
                  <a:fillRect l="-1111" t="-984" b="-11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9836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114300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solidFill>
                  <a:srgbClr val="FF0000"/>
                </a:solidFill>
              </a:rPr>
              <a:t>Ex. </a:t>
            </a:r>
            <a:r>
              <a:rPr lang="en-US" sz="3200" dirty="0" smtClean="0"/>
              <a:t>Construct 2-stack PDA for the following language </a:t>
            </a:r>
            <a:r>
              <a:rPr lang="en-US" sz="3200" dirty="0" smtClean="0">
                <a:solidFill>
                  <a:srgbClr val="FF0000"/>
                </a:solidFill>
              </a:rPr>
              <a:t>L = { </a:t>
            </a:r>
            <a:r>
              <a:rPr lang="en-US" sz="3200" dirty="0" err="1" smtClean="0">
                <a:solidFill>
                  <a:srgbClr val="FF0000"/>
                </a:solidFill>
              </a:rPr>
              <a:t>a</a:t>
            </a:r>
            <a:r>
              <a:rPr lang="en-US" sz="3200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3200" dirty="0" err="1" smtClean="0">
                <a:solidFill>
                  <a:srgbClr val="FF0000"/>
                </a:solidFill>
              </a:rPr>
              <a:t>b</a:t>
            </a:r>
            <a:r>
              <a:rPr lang="en-US" sz="3200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3200" dirty="0" err="1" smtClean="0">
                <a:solidFill>
                  <a:srgbClr val="FF0000"/>
                </a:solidFill>
              </a:rPr>
              <a:t>c</a:t>
            </a:r>
            <a:r>
              <a:rPr lang="en-US" sz="3200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3200" dirty="0" smtClean="0">
                <a:solidFill>
                  <a:srgbClr val="FF0000"/>
                </a:solidFill>
              </a:rPr>
              <a:t> ! n ≥ 1}.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105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 </a:t>
            </a:r>
          </a:p>
          <a:p>
            <a:pPr marL="0" indent="0" algn="just">
              <a:buNone/>
            </a:pPr>
            <a:r>
              <a:rPr lang="en-US" dirty="0" smtClean="0"/>
              <a:t>In this set, some strings are </a:t>
            </a:r>
            <a:r>
              <a:rPr lang="en-US" dirty="0" err="1" smtClean="0"/>
              <a:t>abc</a:t>
            </a:r>
            <a:r>
              <a:rPr lang="en-US" dirty="0" smtClean="0"/>
              <a:t>, a</a:t>
            </a:r>
            <a:r>
              <a:rPr lang="en-US" baseline="30000" dirty="0" smtClean="0"/>
              <a:t>2</a:t>
            </a:r>
            <a:r>
              <a:rPr lang="en-US" dirty="0" smtClean="0"/>
              <a:t>b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  <a:r>
              <a:rPr lang="en-US" baseline="30000" dirty="0" smtClean="0"/>
              <a:t>2</a:t>
            </a:r>
            <a:r>
              <a:rPr lang="en-US" dirty="0" smtClean="0"/>
              <a:t>, a</a:t>
            </a:r>
            <a:r>
              <a:rPr lang="en-US" baseline="30000" dirty="0" smtClean="0"/>
              <a:t>3</a:t>
            </a:r>
            <a:r>
              <a:rPr lang="en-US" dirty="0" smtClean="0"/>
              <a:t>b</a:t>
            </a:r>
            <a:r>
              <a:rPr lang="en-US" baseline="30000" dirty="0" smtClean="0"/>
              <a:t>3</a:t>
            </a:r>
            <a:r>
              <a:rPr lang="en-US" dirty="0" smtClean="0"/>
              <a:t>c</a:t>
            </a:r>
            <a:r>
              <a:rPr lang="en-US" baseline="30000" dirty="0" smtClean="0"/>
              <a:t>3</a:t>
            </a:r>
            <a:r>
              <a:rPr lang="en-US" dirty="0" smtClean="0"/>
              <a:t> etc.</a:t>
            </a:r>
          </a:p>
          <a:p>
            <a:pPr marL="0" indent="0" algn="just">
              <a:buNone/>
            </a:pPr>
            <a:r>
              <a:rPr lang="en-US" dirty="0" smtClean="0"/>
              <a:t>Clearly, this set contains all the strings a, b and c, in which number of a, b and c are equal. And the order of a ,b and c are also fixed.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Procedure:  </a:t>
            </a:r>
            <a:r>
              <a:rPr lang="en-US" dirty="0" smtClean="0"/>
              <a:t>In this PDA, we have to push the symbol A into first stack when a appears in input string. </a:t>
            </a:r>
          </a:p>
          <a:p>
            <a:pPr marL="0" indent="0" algn="just">
              <a:buNone/>
            </a:pPr>
            <a:r>
              <a:rPr lang="en-US" dirty="0" smtClean="0"/>
              <a:t>	When first b appears then we have to push symbol A into second stack and also change the state. For remaining b, we </a:t>
            </a:r>
            <a:r>
              <a:rPr lang="en-US" dirty="0"/>
              <a:t>have </a:t>
            </a:r>
            <a:r>
              <a:rPr lang="en-US" dirty="0" smtClean="0"/>
              <a:t>to push </a:t>
            </a:r>
            <a:r>
              <a:rPr lang="en-US" dirty="0"/>
              <a:t>symbol A into second stack </a:t>
            </a:r>
            <a:r>
              <a:rPr lang="en-US" dirty="0" smtClean="0"/>
              <a:t>at that state. </a:t>
            </a:r>
          </a:p>
          <a:p>
            <a:pPr marL="0" indent="0" algn="just">
              <a:buNone/>
            </a:pPr>
            <a:r>
              <a:rPr lang="en-US" dirty="0" smtClean="0"/>
              <a:t>	When </a:t>
            </a:r>
            <a:r>
              <a:rPr lang="en-US" dirty="0"/>
              <a:t>first </a:t>
            </a:r>
            <a:r>
              <a:rPr lang="en-US" dirty="0" smtClean="0"/>
              <a:t>c </a:t>
            </a:r>
            <a:r>
              <a:rPr lang="en-US" dirty="0"/>
              <a:t>appears then we </a:t>
            </a:r>
            <a:r>
              <a:rPr lang="en-US" dirty="0" smtClean="0"/>
              <a:t>check the top symbols of both stack. If both top symbols are A then we pop the top symbols from both stack. </a:t>
            </a:r>
            <a:r>
              <a:rPr lang="en-US" dirty="0"/>
              <a:t>For remaining </a:t>
            </a:r>
            <a:r>
              <a:rPr lang="en-US" dirty="0" smtClean="0"/>
              <a:t>c, same operation is applied.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When string becomes empty, we check both stack. If top symbols of both stack are Z0, then string will be accepted.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0029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9361</TotalTime>
  <Words>251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Slide 1</vt:lpstr>
      <vt:lpstr>Construction of CFG from given PDA</vt:lpstr>
      <vt:lpstr>Slide 3</vt:lpstr>
      <vt:lpstr>Slide 4</vt:lpstr>
      <vt:lpstr>Slide 5</vt:lpstr>
      <vt:lpstr>Slide 6</vt:lpstr>
      <vt:lpstr>Slide 7</vt:lpstr>
      <vt:lpstr>Two Stack PDA(2PDA)</vt:lpstr>
      <vt:lpstr>Ex. Construct 2-stack PDA for the following language L = { anbncn ! n ≥ 1}.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Pushdown Automata</dc:title>
  <dc:creator>DHARMANDER</dc:creator>
  <cp:lastModifiedBy>UNITED</cp:lastModifiedBy>
  <cp:revision>222</cp:revision>
  <dcterms:created xsi:type="dcterms:W3CDTF">2020-04-04T03:52:51Z</dcterms:created>
  <dcterms:modified xsi:type="dcterms:W3CDTF">2023-05-03T11:31:46Z</dcterms:modified>
</cp:coreProperties>
</file>