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>
                <a:solidFill>
                  <a:schemeClr val="tx1"/>
                </a:solidFill>
              </a:rPr>
              <a:t>Theory </a:t>
            </a:r>
            <a:r>
              <a:rPr lang="en-US" sz="4900" dirty="0" smtClean="0">
                <a:solidFill>
                  <a:schemeClr val="tx1"/>
                </a:solidFill>
              </a:rPr>
              <a:t>of Automata and Formal Language 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FF00"/>
                </a:solidFill>
              </a:rPr>
              <a:t>Lecture-32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4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Dharmendra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Kumar </a:t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(Associate Professor) </a:t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United College of Engineering and Research, </a:t>
            </a:r>
            <a:r>
              <a:rPr lang="en-US" sz="4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Prayagraj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March 30, 2021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75" y="533400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Representation of </a:t>
            </a:r>
            <a:r>
              <a:rPr lang="en-US" u="sng" dirty="0" smtClean="0"/>
              <a:t>TM(continue)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By transition </a:t>
            </a:r>
            <a:r>
              <a:rPr lang="en-US" u="sng" dirty="0" smtClean="0">
                <a:solidFill>
                  <a:srgbClr val="FF0000"/>
                </a:solidFill>
              </a:rPr>
              <a:t>diagram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65" idx="2"/>
          </p:cNvCxnSpPr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17675" y="3221195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5" idx="1"/>
            <a:endCxn id="5" idx="0"/>
          </p:cNvCxnSpPr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72100" y="1981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68293" y="5924554"/>
            <a:ext cx="1028700" cy="46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6" idx="4"/>
            <a:endCxn id="4" idx="5"/>
          </p:cNvCxnSpPr>
          <p:nvPr/>
        </p:nvCxnSpPr>
        <p:spPr>
          <a:xfrm rot="5400000" flipH="1">
            <a:off x="4334761" y="2466122"/>
            <a:ext cx="103896" cy="3338933"/>
          </a:xfrm>
          <a:prstGeom prst="curvedConnector3">
            <a:avLst>
              <a:gd name="adj1" fmla="val -593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3"/>
            <a:endCxn id="7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4"/>
            <a:endCxn id="7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46475" y="3235036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85008" y="46828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Processing or working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Check the acceptability of following strings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0011</a:t>
            </a:r>
            <a:r>
              <a:rPr lang="en-US" dirty="0" smtClean="0"/>
              <a:t>	(2)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dirty="0" smtClean="0"/>
              <a:t>		(3)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TM in the previous example.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sz="2800" dirty="0" smtClean="0">
                <a:solidFill>
                  <a:prstClr val="black"/>
                </a:solidFill>
              </a:rPr>
              <a:t>⊢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 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yyBq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1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Processing or working of </a:t>
            </a:r>
            <a:r>
              <a:rPr lang="en-US" sz="4000" u="sng" dirty="0" smtClean="0"/>
              <a:t>TM(continue)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011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 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00101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</a:t>
            </a:r>
            <a:r>
              <a:rPr lang="en-US" sz="2800" dirty="0">
                <a:solidFill>
                  <a:prstClr val="black"/>
                </a:solidFill>
              </a:rPr>
              <a:t> 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 </a:t>
            </a:r>
            <a:r>
              <a:rPr lang="en-US" sz="2400" dirty="0">
                <a:solidFill>
                  <a:prstClr val="black"/>
                </a:solidFill>
              </a:rPr>
              <a:t>⊢ xx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400" dirty="0">
                <a:solidFill>
                  <a:prstClr val="black"/>
                </a:solidFill>
              </a:rPr>
              <a:t>⊢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47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429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Unit-5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Turing </a:t>
            </a:r>
            <a:r>
              <a:rPr lang="en-US" sz="6600" dirty="0" smtClean="0"/>
              <a:t>Machine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What is Turing machine?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Turing machine</a:t>
            </a:r>
            <a:r>
              <a:rPr lang="en-US" dirty="0"/>
              <a:t> is a mathematical model of computation that defines an abstract </a:t>
            </a:r>
            <a:r>
              <a:rPr lang="en-US" b="1" dirty="0"/>
              <a:t>machine</a:t>
            </a:r>
            <a:r>
              <a:rPr lang="en-US" dirty="0"/>
              <a:t>, which manipulates symbols on a strip of tape according to a table of rules. </a:t>
            </a:r>
          </a:p>
          <a:p>
            <a:pPr algn="just"/>
            <a:r>
              <a:rPr lang="en-US" dirty="0" smtClean="0"/>
              <a:t>It is a generalized machine which can accept all the type of languages i.e. regular , context free, context sensitive, recursive and recursive enumerable languages .</a:t>
            </a:r>
          </a:p>
          <a:p>
            <a:pPr algn="just"/>
            <a:r>
              <a:rPr lang="en-US" dirty="0"/>
              <a:t>There are two purposes for a </a:t>
            </a:r>
            <a:r>
              <a:rPr lang="en-US" b="1" dirty="0"/>
              <a:t>Turing machine</a:t>
            </a:r>
            <a:r>
              <a:rPr lang="en-US" dirty="0"/>
              <a:t>: deciding formal languages and solving mathematical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67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u="sng" dirty="0" smtClean="0"/>
              <a:t>Model of Turing Machine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95415097"/>
              </p:ext>
            </p:extLst>
          </p:nvPr>
        </p:nvGraphicFramePr>
        <p:xfrm>
          <a:off x="533400" y="1981200"/>
          <a:ext cx="82296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9806198"/>
              </p:ext>
            </p:extLst>
          </p:nvPr>
        </p:nvGraphicFramePr>
        <p:xfrm>
          <a:off x="2576945" y="4086860"/>
          <a:ext cx="2590800" cy="202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0249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q</a:t>
                      </a:r>
                    </a:p>
                    <a:p>
                      <a:pPr algn="ctr"/>
                      <a:r>
                        <a:rPr lang="en-US" sz="2800" dirty="0" smtClean="0"/>
                        <a:t>Finite State Control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4191000" y="2667000"/>
            <a:ext cx="76200" cy="1419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625195" y="2667000"/>
            <a:ext cx="45719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38500" y="347726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34360"/>
            <a:ext cx="1638300" cy="675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R/W   head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4343400" y="2743200"/>
            <a:ext cx="1066800" cy="18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124200" y="2743200"/>
            <a:ext cx="914400" cy="176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9350" y="2701405"/>
            <a:ext cx="704850" cy="3028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2716212"/>
            <a:ext cx="704850" cy="3028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06045" y="3215640"/>
            <a:ext cx="1638300" cy="675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Input Tape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848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Mathematical Definition of </a:t>
            </a:r>
            <a:r>
              <a:rPr lang="en-US" u="sng" dirty="0" smtClean="0"/>
              <a:t>Turing Machine (TM)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0BD0D9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A </a:t>
            </a:r>
            <a:r>
              <a:rPr lang="en-US" sz="2400" dirty="0" smtClean="0">
                <a:solidFill>
                  <a:prstClr val="black"/>
                </a:solidFill>
              </a:rPr>
              <a:t>Turing machine is </a:t>
            </a:r>
            <a:r>
              <a:rPr lang="en-US" sz="2400" dirty="0">
                <a:solidFill>
                  <a:prstClr val="black"/>
                </a:solidFill>
              </a:rPr>
              <a:t>described by a 7-tuple 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M=(Q,</a:t>
            </a:r>
            <a:r>
              <a:rPr lang="el-GR" sz="2400" dirty="0">
                <a:solidFill>
                  <a:prstClr val="black"/>
                </a:solidFill>
              </a:rPr>
              <a:t> Σ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l-GR" sz="2400" dirty="0">
                <a:solidFill>
                  <a:prstClr val="black"/>
                </a:solidFill>
              </a:rPr>
              <a:t>Γ,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, B, </a:t>
            </a:r>
            <a:r>
              <a:rPr lang="en-US" sz="2400" dirty="0">
                <a:solidFill>
                  <a:prstClr val="black"/>
                </a:solidFill>
              </a:rPr>
              <a:t>F) where,</a:t>
            </a:r>
          </a:p>
          <a:p>
            <a:pPr marL="0" lvl="0" indent="0">
              <a:buClr>
                <a:srgbClr val="0BD0D9"/>
              </a:buClr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Q is the finite set of states, </a:t>
            </a:r>
          </a:p>
          <a:p>
            <a:pPr lvl="0">
              <a:buClr>
                <a:srgbClr val="0BD0D9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Σ </a:t>
            </a:r>
            <a:r>
              <a:rPr lang="en-US" dirty="0" smtClean="0"/>
              <a:t>⊆ </a:t>
            </a:r>
            <a:r>
              <a:rPr lang="el-GR" sz="2400" dirty="0" smtClean="0">
                <a:solidFill>
                  <a:prstClr val="black"/>
                </a:solidFill>
              </a:rPr>
              <a:t>Γ </a:t>
            </a:r>
            <a:r>
              <a:rPr lang="en-US" sz="2400" dirty="0" smtClean="0">
                <a:solidFill>
                  <a:prstClr val="black"/>
                </a:solidFill>
              </a:rPr>
              <a:t>is </a:t>
            </a:r>
            <a:r>
              <a:rPr lang="en-US" sz="2400" dirty="0">
                <a:solidFill>
                  <a:prstClr val="black"/>
                </a:solidFill>
              </a:rPr>
              <a:t>the set of input symbols  </a:t>
            </a:r>
          </a:p>
          <a:p>
            <a:pPr lvl="0">
              <a:buClr>
                <a:srgbClr val="0BD0D9"/>
              </a:buClr>
            </a:pPr>
            <a:r>
              <a:rPr lang="el-GR" sz="2400" dirty="0">
                <a:solidFill>
                  <a:prstClr val="black"/>
                </a:solidFill>
              </a:rPr>
              <a:t>Γ </a:t>
            </a:r>
            <a:r>
              <a:rPr lang="en-US" sz="2400" dirty="0">
                <a:solidFill>
                  <a:prstClr val="black"/>
                </a:solidFill>
              </a:rPr>
              <a:t>is the set of </a:t>
            </a:r>
            <a:r>
              <a:rPr lang="en-US" sz="2400" dirty="0" smtClean="0">
                <a:solidFill>
                  <a:prstClr val="black"/>
                </a:solidFill>
              </a:rPr>
              <a:t>tape symbols</a:t>
            </a:r>
            <a:r>
              <a:rPr lang="en-US" sz="2400" dirty="0">
                <a:solidFill>
                  <a:prstClr val="black"/>
                </a:solidFill>
              </a:rPr>
              <a:t>,</a:t>
            </a: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q</a:t>
            </a:r>
            <a:r>
              <a:rPr lang="en-US" sz="2400" baseline="-25000" dirty="0">
                <a:solidFill>
                  <a:prstClr val="black"/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∈ Q is the initial state,</a:t>
            </a:r>
          </a:p>
          <a:p>
            <a:pPr lvl="0">
              <a:buClr>
                <a:srgbClr val="0BD0D9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∈ </a:t>
            </a:r>
            <a:r>
              <a:rPr lang="el-GR" sz="2400" dirty="0">
                <a:solidFill>
                  <a:prstClr val="black"/>
                </a:solidFill>
              </a:rPr>
              <a:t>Γ </a:t>
            </a:r>
            <a:r>
              <a:rPr lang="en-US" sz="2400" dirty="0">
                <a:solidFill>
                  <a:prstClr val="black"/>
                </a:solidFill>
              </a:rPr>
              <a:t>is a </a:t>
            </a:r>
            <a:r>
              <a:rPr lang="en-US" sz="2400" dirty="0" smtClean="0">
                <a:solidFill>
                  <a:prstClr val="black"/>
                </a:solidFill>
              </a:rPr>
              <a:t>blank symbol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F is the set of final states, and</a:t>
            </a:r>
          </a:p>
          <a:p>
            <a:pPr lvl="0">
              <a:buClr>
                <a:srgbClr val="0BD0D9"/>
              </a:buClr>
            </a:pP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 is a transition function which is defined as following:-</a:t>
            </a: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Q×</a:t>
            </a:r>
            <a:r>
              <a:rPr lang="el-GR" sz="2400" dirty="0">
                <a:solidFill>
                  <a:prstClr val="black"/>
                </a:solidFill>
              </a:rPr>
              <a:t>Γ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Q</a:t>
            </a:r>
            <a:r>
              <a:rPr lang="en-US" sz="2400" dirty="0" smtClean="0">
                <a:solidFill>
                  <a:prstClr val="black"/>
                </a:solidFill>
              </a:rPr>
              <a:t>×</a:t>
            </a:r>
            <a:r>
              <a:rPr lang="el-GR" sz="2400" dirty="0" smtClean="0">
                <a:solidFill>
                  <a:prstClr val="black"/>
                </a:solidFill>
              </a:rPr>
              <a:t>Γ</a:t>
            </a:r>
            <a:r>
              <a:rPr lang="en-US" sz="2400" dirty="0" smtClean="0">
                <a:solidFill>
                  <a:prstClr val="black"/>
                </a:solidFill>
              </a:rPr>
              <a:t>×{L, R}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where, 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 smtClean="0">
                <a:solidFill>
                  <a:prstClr val="black"/>
                </a:solidFill>
              </a:rPr>
              <a:t>represents left direction and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represents right direction. 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u="sng" dirty="0"/>
              <a:t>Instantaneous Description(ID)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instantaneous description of TM is a string of the following form:-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α</a:t>
            </a:r>
            <a:r>
              <a:rPr lang="en-US" dirty="0" smtClean="0"/>
              <a:t> q </a:t>
            </a:r>
            <a:r>
              <a:rPr lang="el-GR" dirty="0" smtClean="0"/>
              <a:t>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Where, 	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 β</a:t>
            </a:r>
            <a:r>
              <a:rPr lang="en-US" sz="2800" dirty="0">
                <a:solidFill>
                  <a:prstClr val="black"/>
                </a:solidFill>
              </a:rPr>
              <a:t> ∈</a:t>
            </a:r>
            <a:r>
              <a:rPr lang="en-US" dirty="0" smtClean="0"/>
              <a:t> </a:t>
            </a:r>
            <a:r>
              <a:rPr lang="el-GR" sz="2800" dirty="0" smtClean="0">
                <a:solidFill>
                  <a:prstClr val="black"/>
                </a:solidFill>
              </a:rPr>
              <a:t>Γ</a:t>
            </a:r>
            <a:r>
              <a:rPr lang="en-US" sz="2800" dirty="0" smtClean="0">
                <a:solidFill>
                  <a:prstClr val="black"/>
                </a:solidFill>
              </a:rPr>
              <a:t>*,    q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∈ Q.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αβ</a:t>
            </a:r>
            <a:r>
              <a:rPr lang="en-US" dirty="0" smtClean="0"/>
              <a:t> denotes the whole contents of the tape.</a:t>
            </a:r>
          </a:p>
          <a:p>
            <a:pPr marL="0" indent="0">
              <a:buNone/>
            </a:pPr>
            <a:r>
              <a:rPr lang="en-US" dirty="0" smtClean="0"/>
              <a:t>q is a current state.</a:t>
            </a:r>
          </a:p>
          <a:p>
            <a:pPr marL="0" indent="0">
              <a:buNone/>
            </a:pPr>
            <a:r>
              <a:rPr lang="en-US" dirty="0" smtClean="0"/>
              <a:t>R/W head of machine will be at the leftmost symbol of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Initial ID will be  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w .     </a:t>
            </a:r>
            <a:r>
              <a:rPr lang="en-US" dirty="0" smtClean="0"/>
              <a:t>where  w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∈</a:t>
            </a:r>
            <a:r>
              <a:rPr lang="el-GR" sz="2800" dirty="0" smtClean="0">
                <a:solidFill>
                  <a:prstClr val="black"/>
                </a:solidFill>
              </a:rPr>
              <a:t> Σ</a:t>
            </a:r>
            <a:r>
              <a:rPr lang="en-US" sz="2800" dirty="0" smtClean="0">
                <a:solidFill>
                  <a:prstClr val="black"/>
                </a:solidFill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76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609600"/>
            <a:ext cx="8229600" cy="819912"/>
          </a:xfrm>
        </p:spPr>
        <p:txBody>
          <a:bodyPr/>
          <a:lstStyle/>
          <a:p>
            <a:pPr algn="ctr"/>
            <a:r>
              <a:rPr lang="en-US" u="sng" dirty="0"/>
              <a:t>Move 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relation exist between two consecutives ID’s. It is dented </a:t>
            </a:r>
            <a:r>
              <a:rPr lang="en-US" dirty="0" smtClean="0"/>
              <a:t>by        .</a:t>
            </a:r>
          </a:p>
          <a:p>
            <a:pPr marL="0" indent="0">
              <a:buNone/>
            </a:pPr>
            <a:r>
              <a:rPr lang="en-US" dirty="0" smtClean="0"/>
              <a:t>Consider  an ID of a TM at any instant is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………..a</a:t>
            </a:r>
            <a:r>
              <a:rPr lang="en-US" baseline="-25000" dirty="0" smtClean="0"/>
              <a:t>i-1</a:t>
            </a:r>
            <a:r>
              <a:rPr lang="en-US" dirty="0" smtClean="0"/>
              <a:t>qa</a:t>
            </a:r>
            <a:r>
              <a:rPr lang="en-US" baseline="-25000" dirty="0" smtClean="0"/>
              <a:t>i</a:t>
            </a:r>
            <a:r>
              <a:rPr lang="en-US" dirty="0" smtClean="0"/>
              <a:t>a</a:t>
            </a:r>
            <a:r>
              <a:rPr lang="en-US" baseline="-25000" dirty="0" smtClean="0"/>
              <a:t>i+1</a:t>
            </a:r>
            <a:r>
              <a:rPr lang="en-US" dirty="0" smtClean="0"/>
              <a:t>……….a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(1) </a:t>
            </a:r>
            <a:r>
              <a:rPr lang="en-US" sz="2400" dirty="0" smtClean="0"/>
              <a:t>If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l-GR" sz="2400" dirty="0" smtClean="0">
                <a:solidFill>
                  <a:prstClr val="black"/>
                </a:solidFill>
              </a:rPr>
              <a:t>δ</a:t>
            </a:r>
            <a:r>
              <a:rPr lang="en-US" sz="2400" dirty="0" smtClean="0">
                <a:solidFill>
                  <a:prstClr val="black"/>
                </a:solidFill>
              </a:rPr>
              <a:t>(q, </a:t>
            </a:r>
            <a:r>
              <a:rPr lang="en-US" sz="2400" dirty="0" err="1" smtClean="0">
                <a:solidFill>
                  <a:prstClr val="black"/>
                </a:solidFill>
              </a:rPr>
              <a:t>a</a:t>
            </a:r>
            <a:r>
              <a:rPr lang="en-US" sz="2400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) = (p, y, R) then move of machine will be</a:t>
            </a:r>
          </a:p>
          <a:p>
            <a:pPr marL="0" indent="0">
              <a:buNone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/>
              <a:t>………..a</a:t>
            </a:r>
            <a:r>
              <a:rPr lang="en-US" sz="2400" baseline="-25000" dirty="0"/>
              <a:t>i-1</a:t>
            </a:r>
            <a:r>
              <a:rPr lang="en-US" sz="2400" dirty="0"/>
              <a:t>qa</a:t>
            </a:r>
            <a:r>
              <a:rPr lang="en-US" sz="2400" baseline="-25000" dirty="0"/>
              <a:t>i</a:t>
            </a:r>
            <a:r>
              <a:rPr lang="en-US" sz="2400" dirty="0"/>
              <a:t>a</a:t>
            </a:r>
            <a:r>
              <a:rPr lang="en-US" sz="2400" baseline="-25000" dirty="0"/>
              <a:t>i+1</a:t>
            </a:r>
            <a:r>
              <a:rPr lang="en-US" sz="2400" dirty="0"/>
              <a:t>……….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         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/>
              <a:t>………..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ypa</a:t>
            </a:r>
            <a:r>
              <a:rPr lang="en-US" sz="2400" baseline="-25000" dirty="0" smtClean="0"/>
              <a:t>i+1</a:t>
            </a:r>
            <a:r>
              <a:rPr lang="en-US" sz="2400" dirty="0"/>
              <a:t>……….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dirty="0" smtClean="0"/>
              <a:t>If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(q, 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= (p, y, </a:t>
            </a:r>
            <a:r>
              <a:rPr lang="en-US" sz="2400" dirty="0" smtClean="0">
                <a:solidFill>
                  <a:prstClr val="black"/>
                </a:solidFill>
              </a:rPr>
              <a:t>L) </a:t>
            </a:r>
            <a:r>
              <a:rPr lang="en-US" sz="2400" dirty="0">
                <a:solidFill>
                  <a:prstClr val="black"/>
                </a:solidFill>
              </a:rPr>
              <a:t>then move of machine will </a:t>
            </a:r>
            <a:r>
              <a:rPr lang="en-US" sz="2400" dirty="0" smtClean="0">
                <a:solidFill>
                  <a:prstClr val="black"/>
                </a:solidFill>
              </a:rPr>
              <a:t>be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/>
              <a:t>………..a</a:t>
            </a:r>
            <a:r>
              <a:rPr lang="en-US" sz="2400" baseline="-25000" dirty="0"/>
              <a:t>i-1</a:t>
            </a:r>
            <a:r>
              <a:rPr lang="en-US" sz="2400" dirty="0"/>
              <a:t>qa</a:t>
            </a:r>
            <a:r>
              <a:rPr lang="en-US" sz="2400" baseline="-25000" dirty="0"/>
              <a:t>i</a:t>
            </a:r>
            <a:r>
              <a:rPr lang="en-US" sz="2400" dirty="0"/>
              <a:t>a</a:t>
            </a:r>
            <a:r>
              <a:rPr lang="en-US" sz="2400" baseline="-25000" dirty="0"/>
              <a:t>i+1</a:t>
            </a:r>
            <a:r>
              <a:rPr lang="en-US" sz="2400" dirty="0"/>
              <a:t>……….a</a:t>
            </a:r>
            <a:r>
              <a:rPr lang="en-US" sz="2400" baseline="-25000" dirty="0"/>
              <a:t>n          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 smtClean="0"/>
              <a:t>………..pa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ya</a:t>
            </a:r>
            <a:r>
              <a:rPr lang="en-US" sz="2400" baseline="-25000" dirty="0" smtClean="0"/>
              <a:t>i+1</a:t>
            </a:r>
            <a:r>
              <a:rPr lang="en-US" sz="2400" dirty="0"/>
              <a:t>……….a</a:t>
            </a:r>
            <a:r>
              <a:rPr lang="en-US" sz="2400" baseline="-25000" dirty="0"/>
              <a:t>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5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6725" y="5172075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95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u="sng" dirty="0" smtClean="0"/>
              <a:t>Language accepted by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language accepted by Turing machine M is defined as following:-</a:t>
            </a:r>
          </a:p>
          <a:p>
            <a:pPr marL="0" indent="0">
              <a:buNone/>
            </a:pPr>
            <a:r>
              <a:rPr lang="en-US" dirty="0" smtClean="0"/>
              <a:t>L(M) = { w ! </a:t>
            </a:r>
            <a:r>
              <a:rPr lang="en-US" sz="2800" dirty="0" smtClean="0">
                <a:solidFill>
                  <a:prstClr val="black"/>
                </a:solidFill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</a:rPr>
              <a:t>0</a:t>
            </a:r>
            <a:r>
              <a:rPr lang="en-US" sz="2800" dirty="0" smtClean="0">
                <a:solidFill>
                  <a:prstClr val="black"/>
                </a:solidFill>
              </a:rPr>
              <a:t>w      *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l-GR" dirty="0" smtClean="0"/>
              <a:t>β</a:t>
            </a:r>
            <a:r>
              <a:rPr lang="en-US" dirty="0" smtClean="0"/>
              <a:t>   where w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∈ Σ* 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p </a:t>
            </a:r>
            <a:r>
              <a:rPr lang="en-US" sz="2400" dirty="0">
                <a:solidFill>
                  <a:prstClr val="black"/>
                </a:solidFill>
              </a:rPr>
              <a:t>∈ </a:t>
            </a:r>
            <a:r>
              <a:rPr lang="en-US" sz="2400" dirty="0" smtClean="0">
                <a:solidFill>
                  <a:prstClr val="black"/>
                </a:solidFill>
              </a:rPr>
              <a:t>F and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∈</a:t>
            </a:r>
            <a:r>
              <a:rPr lang="en-US" dirty="0" smtClean="0"/>
              <a:t> </a:t>
            </a:r>
            <a:r>
              <a:rPr lang="el-GR" sz="2400" dirty="0">
                <a:solidFill>
                  <a:prstClr val="black"/>
                </a:solidFill>
              </a:rPr>
              <a:t>Γ</a:t>
            </a:r>
            <a:r>
              <a:rPr lang="en-US" sz="2400" dirty="0" smtClean="0">
                <a:solidFill>
                  <a:prstClr val="black"/>
                </a:solidFill>
              </a:rPr>
              <a:t>* and machine halts on the final state.}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6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Representation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representations are used for TM.</a:t>
            </a:r>
          </a:p>
          <a:p>
            <a:pPr marL="0" indent="0">
              <a:buNone/>
            </a:pPr>
            <a:r>
              <a:rPr lang="en-US" dirty="0" smtClean="0"/>
              <a:t>(1) By transition table  (2) By transition diagram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By transition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7529672"/>
              </p:ext>
            </p:extLst>
          </p:nvPr>
        </p:nvGraphicFramePr>
        <p:xfrm>
          <a:off x="685800" y="2743200"/>
          <a:ext cx="8001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Tape</a:t>
                      </a:r>
                      <a:r>
                        <a:rPr lang="en-US" b="1" baseline="0" dirty="0" smtClean="0"/>
                        <a:t> symbols</a:t>
                      </a:r>
                      <a:endParaRPr 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States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x,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L)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L)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x,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L)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46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B,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066800" y="60198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4114800"/>
            <a:ext cx="381000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8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10813</TotalTime>
  <Words>682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 Theory of Automata and Formal Language   Lecture-32   Dharmendra Kumar  (Associate Professor)  Department of Computer Science and Engineering United College of Engineering and Research, Prayagraj March 30, 2021 </vt:lpstr>
      <vt:lpstr>Unit-5  Turing Machine</vt:lpstr>
      <vt:lpstr>What is Turing machine?</vt:lpstr>
      <vt:lpstr>Model of Turing Machine</vt:lpstr>
      <vt:lpstr>Mathematical Definition of Turing Machine (TM) </vt:lpstr>
      <vt:lpstr>Instantaneous Description(ID)</vt:lpstr>
      <vt:lpstr>Move relation </vt:lpstr>
      <vt:lpstr>Language accepted by TM</vt:lpstr>
      <vt:lpstr>Representation of TM</vt:lpstr>
      <vt:lpstr>Representation of TM(continue)</vt:lpstr>
      <vt:lpstr>Processing or working of TM</vt:lpstr>
      <vt:lpstr>Processing or working of TM(continue)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262</cp:revision>
  <dcterms:created xsi:type="dcterms:W3CDTF">2020-04-09T12:36:56Z</dcterms:created>
  <dcterms:modified xsi:type="dcterms:W3CDTF">2023-05-03T16:56:31Z</dcterms:modified>
</cp:coreProperties>
</file>