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316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9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Theory of Automata and Formal Language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>
                <a:solidFill>
                  <a:srgbClr val="FFFF00"/>
                </a:solidFill>
              </a:rPr>
              <a:t>Lecture-35 </a:t>
            </a:r>
            <a:r>
              <a:rPr lang="en-US" sz="9600" dirty="0" smtClean="0">
                <a:solidFill>
                  <a:srgbClr val="FFFF00"/>
                </a:solidFill>
              </a:rPr>
              <a:t/>
            </a:r>
            <a:br>
              <a:rPr lang="en-US" sz="9600" dirty="0" smtClean="0">
                <a:solidFill>
                  <a:srgbClr val="FFFF00"/>
                </a:solidFill>
              </a:rPr>
            </a:br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3900" dirty="0" err="1" smtClean="0">
                <a:solidFill>
                  <a:schemeClr val="tx1"/>
                </a:solidFill>
                <a:effectLst/>
              </a:rPr>
              <a:t>Dharmendra</a:t>
            </a:r>
            <a:r>
              <a:rPr lang="en-US" sz="3900" dirty="0" smtClean="0">
                <a:solidFill>
                  <a:schemeClr val="tx1"/>
                </a:solidFill>
                <a:effectLst/>
              </a:rPr>
              <a:t> Kumar </a:t>
            </a:r>
            <a:br>
              <a:rPr lang="en-US" sz="3900" dirty="0" smtClean="0">
                <a:solidFill>
                  <a:schemeClr val="tx1"/>
                </a:solidFill>
                <a:effectLst/>
              </a:rPr>
            </a:br>
            <a:r>
              <a:rPr lang="en-US" sz="3900" dirty="0" smtClean="0">
                <a:solidFill>
                  <a:schemeClr val="tx1"/>
                </a:solidFill>
                <a:effectLst/>
              </a:rPr>
              <a:t>(Associate Professor) </a:t>
            </a:r>
            <a:br>
              <a:rPr lang="en-US" sz="3900" dirty="0" smtClean="0">
                <a:solidFill>
                  <a:schemeClr val="tx1"/>
                </a:solidFill>
                <a:effectLst/>
              </a:rPr>
            </a:br>
            <a:r>
              <a:rPr lang="en-US" sz="3900" dirty="0" smtClean="0">
                <a:solidFill>
                  <a:schemeClr val="tx1"/>
                </a:solidFill>
                <a:effectLst/>
              </a:rPr>
              <a:t>Department of Computer Science and Engineering United College of Engineering and Research, </a:t>
            </a:r>
            <a:r>
              <a:rPr lang="en-US" sz="3900" dirty="0" err="1" smtClean="0">
                <a:solidFill>
                  <a:schemeClr val="tx1"/>
                </a:solidFill>
                <a:effectLst/>
              </a:rPr>
              <a:t>Prayagraj</a:t>
            </a:r>
            <a:r>
              <a:rPr lang="en-US" sz="3900" dirty="0" smtClean="0">
                <a:solidFill>
                  <a:schemeClr val="tx1"/>
                </a:solidFill>
                <a:effectLst/>
              </a:rPr>
              <a:t> March 30, 2021 </a:t>
            </a:r>
            <a:endParaRPr lang="en-US" sz="39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771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96112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/>
              <a:t>Construction of TM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5344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section, we shall see how </a:t>
            </a:r>
            <a:r>
              <a:rPr lang="en-US" dirty="0" smtClean="0"/>
              <a:t>TM’s </a:t>
            </a:r>
            <a:r>
              <a:rPr lang="en-US" dirty="0"/>
              <a:t>can </a:t>
            </a:r>
            <a:r>
              <a:rPr lang="en-US" dirty="0" smtClean="0"/>
              <a:t>be constructed.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Ex. </a:t>
            </a:r>
            <a:r>
              <a:rPr lang="en-US" dirty="0"/>
              <a:t>Construct TM for the following </a:t>
            </a:r>
            <a:r>
              <a:rPr lang="en-US" dirty="0" smtClean="0"/>
              <a:t>languages:-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dirty="0" smtClean="0"/>
              <a:t>L = {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baseline="30000" dirty="0" smtClean="0"/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aseline="30000" dirty="0" smtClean="0"/>
              <a:t>n</a:t>
            </a:r>
            <a:r>
              <a:rPr lang="en-US" dirty="0" smtClean="0"/>
              <a:t> ! m, n ≥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}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dirty="0" smtClean="0"/>
              <a:t>L= the set of all strings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/>
              <a:t>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 which contain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001</a:t>
            </a:r>
            <a:r>
              <a:rPr lang="en-US" dirty="0" smtClean="0"/>
              <a:t> as a substring.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dirty="0" smtClean="0"/>
              <a:t>L= the set of all strings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/>
              <a:t>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 ending with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101</a:t>
            </a:r>
            <a:r>
              <a:rPr lang="en-US" dirty="0" smtClean="0"/>
              <a:t>.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dirty="0" smtClean="0"/>
              <a:t>L= the set of strings of a and b which contains at least one a’s and exactly two b’s.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6945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Ex. </a:t>
            </a:r>
            <a:r>
              <a:rPr lang="en-US" dirty="0" smtClean="0"/>
              <a:t>L </a:t>
            </a:r>
            <a:r>
              <a:rPr lang="en-US" dirty="0"/>
              <a:t>= {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baseline="30000" dirty="0"/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aseline="30000" dirty="0"/>
              <a:t>n</a:t>
            </a:r>
            <a:r>
              <a:rPr lang="en-US" dirty="0"/>
              <a:t> ! m, n ≥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Solution: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Procedure: </a:t>
            </a:r>
            <a:r>
              <a:rPr lang="en-US" dirty="0" smtClean="0"/>
              <a:t>First check given language is regular or not. If language is regular then first construct DFA for that language. After, convert it into TM.</a:t>
            </a:r>
          </a:p>
          <a:p>
            <a:pPr marL="0" indent="0">
              <a:buNone/>
            </a:pPr>
            <a:r>
              <a:rPr lang="en-US" dirty="0" smtClean="0"/>
              <a:t>Since this language is regular, Therefore the TM for this language will be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2131875" y="5406737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60675" y="5406737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 flipV="1">
            <a:off x="1522275" y="5749637"/>
            <a:ext cx="609600" cy="3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817675" y="5749637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</p:cNvCxnSpPr>
          <p:nvPr/>
        </p:nvCxnSpPr>
        <p:spPr>
          <a:xfrm>
            <a:off x="4646475" y="5749637"/>
            <a:ext cx="1066800" cy="15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817675" y="5216237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5400000" flipH="1" flipV="1">
            <a:off x="4132125" y="5314950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67991" y="4090566"/>
            <a:ext cx="1028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84575" y="5216237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805067" y="5380198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690767" y="5233551"/>
            <a:ext cx="938633" cy="9386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rot="5400000" flipH="1" flipV="1">
            <a:off x="5988634" y="5110584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524500" y="3886200"/>
            <a:ext cx="1028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341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313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4000" dirty="0">
                <a:solidFill>
                  <a:srgbClr val="FF0000"/>
                </a:solidFill>
              </a:rPr>
              <a:t>Ex. </a:t>
            </a:r>
            <a:r>
              <a:rPr lang="en-US" sz="4000" dirty="0" smtClean="0"/>
              <a:t>L= the set of all strings of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4000" dirty="0" smtClean="0"/>
              <a:t> and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4000" dirty="0" smtClean="0"/>
              <a:t> which contain 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001</a:t>
            </a:r>
            <a:r>
              <a:rPr lang="en-US" sz="4000" dirty="0" smtClean="0"/>
              <a:t> as a substring.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Solution:</a:t>
            </a:r>
          </a:p>
          <a:p>
            <a:pPr marL="0" indent="0">
              <a:buNone/>
            </a:pPr>
            <a:r>
              <a:rPr lang="en-US" dirty="0" smtClean="0"/>
              <a:t>Since this language is regular, therefore the TM for this language is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31875" y="5406737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60675" y="5406737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1522275" y="5749637"/>
            <a:ext cx="609600" cy="3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817675" y="5216237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, 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84575" y="5216237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, 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713275" y="5380198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/>
          <p:nvPr/>
        </p:nvCxnSpPr>
        <p:spPr>
          <a:xfrm rot="5400000" flipH="1" flipV="1">
            <a:off x="5938417" y="5238750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74284" y="4035137"/>
            <a:ext cx="1028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817675" y="5749637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46475" y="5749637"/>
            <a:ext cx="1066800" cy="15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467600" y="5486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411191" y="5766965"/>
            <a:ext cx="1066800" cy="15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382741" y="5423221"/>
            <a:ext cx="855518" cy="8765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q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54041" y="5169483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5400000" flipH="1" flipV="1">
            <a:off x="7639050" y="5269934"/>
            <a:ext cx="100433" cy="242467"/>
          </a:xfrm>
          <a:prstGeom prst="curvedConnector3">
            <a:avLst>
              <a:gd name="adj1" fmla="val 10587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124700" y="3650673"/>
            <a:ext cx="1028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R)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5400000" flipH="1" flipV="1">
            <a:off x="2303325" y="5301084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60425" y="4031673"/>
            <a:ext cx="1028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 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Curved Connector 39"/>
          <p:cNvCxnSpPr>
            <a:stCxn id="5" idx="0"/>
            <a:endCxn id="4" idx="7"/>
          </p:cNvCxnSpPr>
          <p:nvPr/>
        </p:nvCxnSpPr>
        <p:spPr>
          <a:xfrm rot="16200000" flipH="1" flipV="1">
            <a:off x="3460192" y="4663786"/>
            <a:ext cx="100433" cy="1586333"/>
          </a:xfrm>
          <a:prstGeom prst="curvedConnector3">
            <a:avLst>
              <a:gd name="adj1" fmla="val -5311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980473" y="4526973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468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Ex</a:t>
            </a:r>
            <a:r>
              <a:rPr lang="en-US" sz="3600" dirty="0" smtClean="0">
                <a:solidFill>
                  <a:srgbClr val="FF0000"/>
                </a:solidFill>
              </a:rPr>
              <a:t>. </a:t>
            </a:r>
            <a:r>
              <a:rPr lang="en-US" sz="3600" dirty="0" smtClean="0">
                <a:solidFill>
                  <a:schemeClr val="tx1"/>
                </a:solidFill>
              </a:rPr>
              <a:t>Construct Turing machine for the language 		L = { 0</a:t>
            </a:r>
            <a:r>
              <a:rPr lang="en-US" sz="3600" baseline="30000" dirty="0" smtClean="0">
                <a:solidFill>
                  <a:schemeClr val="tx1"/>
                </a:solidFill>
              </a:rPr>
              <a:t>n</a:t>
            </a:r>
            <a:r>
              <a:rPr lang="en-US" sz="3600" dirty="0" smtClean="0">
                <a:solidFill>
                  <a:schemeClr val="tx1"/>
                </a:solidFill>
              </a:rPr>
              <a:t>1</a:t>
            </a:r>
            <a:r>
              <a:rPr lang="en-US" sz="3600" baseline="30000" dirty="0" smtClean="0">
                <a:solidFill>
                  <a:schemeClr val="tx1"/>
                </a:solidFill>
              </a:rPr>
              <a:t>n</a:t>
            </a:r>
            <a:r>
              <a:rPr lang="en-US" sz="3600" dirty="0" smtClean="0">
                <a:solidFill>
                  <a:schemeClr val="tx1"/>
                </a:solidFill>
              </a:rPr>
              <a:t> ! n ≥ 1 }.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5181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6700" dirty="0" smtClean="0">
                <a:solidFill>
                  <a:srgbClr val="FF0000"/>
                </a:solidFill>
              </a:rPr>
              <a:t>Solution: </a:t>
            </a:r>
          </a:p>
          <a:p>
            <a:pPr marL="0" indent="0" algn="just">
              <a:buNone/>
            </a:pPr>
            <a:r>
              <a:rPr lang="en-US" sz="5100" dirty="0" smtClean="0"/>
              <a:t>To construct </a:t>
            </a:r>
            <a:r>
              <a:rPr lang="en-US" sz="5100" dirty="0"/>
              <a:t>T</a:t>
            </a:r>
            <a:r>
              <a:rPr lang="en-US" sz="5100" dirty="0" smtClean="0"/>
              <a:t>uring for a language, first we have to identify the pattern of strings belongs in to L. Some strings are  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01, 0011, 000111 </a:t>
            </a:r>
            <a:r>
              <a:rPr lang="en-US" sz="5100" dirty="0" smtClean="0"/>
              <a:t>etc.</a:t>
            </a:r>
          </a:p>
          <a:p>
            <a:pPr marL="0" indent="0" algn="just">
              <a:buNone/>
            </a:pPr>
            <a:r>
              <a:rPr lang="en-US" sz="5100" dirty="0" smtClean="0"/>
              <a:t>Now, you have to think, how machine move from initial ID to final ID.</a:t>
            </a:r>
          </a:p>
          <a:p>
            <a:pPr marL="0" indent="0" algn="just">
              <a:buNone/>
            </a:pPr>
            <a:r>
              <a:rPr lang="en-US" sz="5100" dirty="0" smtClean="0">
                <a:solidFill>
                  <a:srgbClr val="FF0000"/>
                </a:solidFill>
              </a:rPr>
              <a:t>Procedure: </a:t>
            </a:r>
            <a:r>
              <a:rPr lang="en-US" sz="5100" dirty="0" smtClean="0"/>
              <a:t>Initially machine starts at the initial state  q</a:t>
            </a:r>
            <a:r>
              <a:rPr lang="en-US" sz="5100" baseline="-25000" dirty="0" smtClean="0"/>
              <a:t>0</a:t>
            </a:r>
            <a:r>
              <a:rPr lang="en-US" sz="5100" dirty="0" smtClean="0"/>
              <a:t>. machine scan the tape string. If the current tape symbol is 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5100" dirty="0" smtClean="0"/>
              <a:t>, then machine change its state, replace the current  input symbol 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5100" dirty="0" smtClean="0"/>
              <a:t> by another tape symbol and also the head of machine move in the right direction. </a:t>
            </a:r>
          </a:p>
          <a:p>
            <a:pPr marL="0" indent="0" algn="just">
              <a:buNone/>
            </a:pPr>
            <a:r>
              <a:rPr lang="en-US" sz="5100" dirty="0" smtClean="0"/>
              <a:t>	Machine move in the right direction until 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5100" dirty="0" smtClean="0"/>
              <a:t> appears in the tape. As soon 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as 1</a:t>
            </a:r>
            <a:r>
              <a:rPr lang="en-US" sz="5100" dirty="0" smtClean="0"/>
              <a:t> appears in the tape, machine replaces 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5100" dirty="0" smtClean="0"/>
              <a:t> by some another tape symbol, return to back i.e. move in the left direction and change its state.</a:t>
            </a:r>
          </a:p>
          <a:p>
            <a:pPr marL="0" indent="0">
              <a:buNone/>
            </a:pPr>
            <a:endParaRPr lang="en-US" sz="5100" dirty="0"/>
          </a:p>
        </p:txBody>
      </p:sp>
    </p:spTree>
    <p:extLst>
      <p:ext uri="{BB962C8B-B14F-4D97-AF65-F5344CB8AC3E}">
        <p14:creationId xmlns="" xmlns:p14="http://schemas.microsoft.com/office/powerpoint/2010/main" val="391391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96112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L = { 0</a:t>
            </a:r>
            <a:r>
              <a:rPr lang="en-US" sz="5400" baseline="30000" dirty="0">
                <a:solidFill>
                  <a:srgbClr val="FF0000"/>
                </a:solidFill>
              </a:rPr>
              <a:t>n</a:t>
            </a:r>
            <a:r>
              <a:rPr lang="en-US" sz="5400" dirty="0">
                <a:solidFill>
                  <a:srgbClr val="FF0000"/>
                </a:solidFill>
              </a:rPr>
              <a:t>1</a:t>
            </a:r>
            <a:r>
              <a:rPr lang="en-US" sz="5400" baseline="30000" dirty="0">
                <a:solidFill>
                  <a:srgbClr val="FF0000"/>
                </a:solidFill>
              </a:rPr>
              <a:t>n</a:t>
            </a:r>
            <a:r>
              <a:rPr lang="en-US" sz="5400" dirty="0">
                <a:solidFill>
                  <a:srgbClr val="FF0000"/>
                </a:solidFill>
              </a:rPr>
              <a:t> ! n ≥ 1 </a:t>
            </a:r>
            <a:r>
              <a:rPr lang="en-US" sz="5400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572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	Machine move in the left direction till leftmost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/>
              <a:t> appears in tape. As soon as, machine be reached at leftmost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/>
              <a:t>, its state becomes q</a:t>
            </a:r>
            <a:r>
              <a:rPr lang="en-US" baseline="-25000" dirty="0" smtClean="0"/>
              <a:t>0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	we repeat the whole process till any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/>
              <a:t> in the tape. As soon as, all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/>
              <a:t>’s are deleted from tape, we check number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1’s</a:t>
            </a:r>
            <a:r>
              <a:rPr lang="en-US" dirty="0" smtClean="0"/>
              <a:t> in tape. If there is any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1’s</a:t>
            </a:r>
            <a:r>
              <a:rPr lang="en-US" dirty="0" smtClean="0"/>
              <a:t> in the tape, then machine reject the string otherwise machine may accept the string. </a:t>
            </a:r>
          </a:p>
          <a:p>
            <a:pPr marL="0" indent="0" algn="just">
              <a:buNone/>
            </a:pPr>
            <a:r>
              <a:rPr lang="en-US" dirty="0" smtClean="0"/>
              <a:t>Therefore, the TM corresponding to this language will be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M=( {q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,q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,q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, q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}, {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0, 1</a:t>
            </a:r>
            <a:r>
              <a:rPr lang="en-US" dirty="0" smtClean="0">
                <a:solidFill>
                  <a:srgbClr val="FF0000"/>
                </a:solidFill>
              </a:rPr>
              <a:t>}, {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0, 1</a:t>
            </a:r>
            <a:r>
              <a:rPr lang="en-US" dirty="0" smtClean="0">
                <a:solidFill>
                  <a:srgbClr val="FF0000"/>
                </a:solidFill>
              </a:rPr>
              <a:t>, x, y, B}, q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 B, {q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})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726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L = { 0</a:t>
            </a:r>
            <a:r>
              <a:rPr lang="en-US" sz="5400" baseline="30000" dirty="0">
                <a:solidFill>
                  <a:schemeClr val="tx1"/>
                </a:solidFill>
              </a:rPr>
              <a:t>n</a:t>
            </a:r>
            <a:r>
              <a:rPr lang="en-US" sz="5400" dirty="0">
                <a:solidFill>
                  <a:schemeClr val="tx1"/>
                </a:solidFill>
              </a:rPr>
              <a:t>1</a:t>
            </a:r>
            <a:r>
              <a:rPr lang="en-US" sz="5400" baseline="30000" dirty="0">
                <a:solidFill>
                  <a:schemeClr val="tx1"/>
                </a:solidFill>
              </a:rPr>
              <a:t>n</a:t>
            </a:r>
            <a:r>
              <a:rPr lang="en-US" sz="5400" dirty="0">
                <a:solidFill>
                  <a:schemeClr val="tx1"/>
                </a:solidFill>
              </a:rPr>
              <a:t> ! n ≥ 1 </a:t>
            </a:r>
            <a:r>
              <a:rPr lang="en-US" sz="5400" dirty="0" smtClean="0">
                <a:solidFill>
                  <a:schemeClr val="tx1"/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Transition table is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2514600"/>
            <a:ext cx="8004175" cy="399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838200" y="5855999"/>
            <a:ext cx="7620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164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75" y="533400"/>
            <a:ext cx="8229600" cy="1066800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L = { 0</a:t>
            </a:r>
            <a:r>
              <a:rPr lang="en-US" sz="5400" baseline="30000" dirty="0">
                <a:solidFill>
                  <a:schemeClr val="tx1"/>
                </a:solidFill>
              </a:rPr>
              <a:t>n</a:t>
            </a:r>
            <a:r>
              <a:rPr lang="en-US" sz="5400" dirty="0">
                <a:solidFill>
                  <a:schemeClr val="tx1"/>
                </a:solidFill>
              </a:rPr>
              <a:t>1</a:t>
            </a:r>
            <a:r>
              <a:rPr lang="en-US" sz="5400" baseline="30000" dirty="0">
                <a:solidFill>
                  <a:schemeClr val="tx1"/>
                </a:solidFill>
              </a:rPr>
              <a:t>n</a:t>
            </a:r>
            <a:r>
              <a:rPr lang="en-US" sz="5400" dirty="0">
                <a:solidFill>
                  <a:schemeClr val="tx1"/>
                </a:solidFill>
              </a:rPr>
              <a:t> ! n ≥ 1 </a:t>
            </a:r>
            <a:r>
              <a:rPr lang="en-US" sz="5400" dirty="0" smtClean="0">
                <a:solidFill>
                  <a:schemeClr val="tx1"/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01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Transition diagram is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31875" y="3498273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13275" y="3501736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31875" y="5174673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960675" y="5220871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4" idx="2"/>
          </p:cNvCxnSpPr>
          <p:nvPr/>
        </p:nvCxnSpPr>
        <p:spPr>
          <a:xfrm flipV="1">
            <a:off x="1522275" y="3841173"/>
            <a:ext cx="609600" cy="3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23" idx="2"/>
          </p:cNvCxnSpPr>
          <p:nvPr/>
        </p:nvCxnSpPr>
        <p:spPr>
          <a:xfrm>
            <a:off x="2817675" y="5517573"/>
            <a:ext cx="1028700" cy="25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817675" y="3307773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x ,R)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5400000" flipH="1" flipV="1">
            <a:off x="4132125" y="3427257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67991" y="2202873"/>
            <a:ext cx="1028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(y, y, 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5400000" flipH="1" flipV="1">
            <a:off x="5884725" y="3416878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72100" y="1981200"/>
            <a:ext cx="1028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,L)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(y, y, 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68293" y="5924554"/>
            <a:ext cx="1028700" cy="460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(y, y, 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73093" y="4946073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Curved Connector 16"/>
          <p:cNvCxnSpPr>
            <a:stCxn id="5" idx="4"/>
            <a:endCxn id="4" idx="5"/>
          </p:cNvCxnSpPr>
          <p:nvPr/>
        </p:nvCxnSpPr>
        <p:spPr>
          <a:xfrm rot="5400000" flipH="1">
            <a:off x="4334761" y="2466122"/>
            <a:ext cx="103896" cy="3338933"/>
          </a:xfrm>
          <a:prstGeom prst="curvedConnector3">
            <a:avLst>
              <a:gd name="adj1" fmla="val -5934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3"/>
            <a:endCxn id="6" idx="5"/>
          </p:cNvCxnSpPr>
          <p:nvPr/>
        </p:nvCxnSpPr>
        <p:spPr>
          <a:xfrm rot="16200000" flipH="1">
            <a:off x="2474775" y="5517573"/>
            <a:ext cx="12700" cy="484934"/>
          </a:xfrm>
          <a:prstGeom prst="curvedConnector3">
            <a:avLst>
              <a:gd name="adj1" fmla="val 54271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4"/>
            <a:endCxn id="6" idx="0"/>
          </p:cNvCxnSpPr>
          <p:nvPr/>
        </p:nvCxnSpPr>
        <p:spPr>
          <a:xfrm>
            <a:off x="2474775" y="4184073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665525" y="3332008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(1, y ,L)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85008" y="4682837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(x, x ,R)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39593" y="4312228"/>
            <a:ext cx="10287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(y, y, 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46375" y="5074224"/>
            <a:ext cx="938633" cy="9386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960675" y="3498273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endCxn id="24" idx="2"/>
          </p:cNvCxnSpPr>
          <p:nvPr/>
        </p:nvCxnSpPr>
        <p:spPr>
          <a:xfrm>
            <a:off x="2817675" y="3841173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6"/>
          </p:cNvCxnSpPr>
          <p:nvPr/>
        </p:nvCxnSpPr>
        <p:spPr>
          <a:xfrm>
            <a:off x="4646475" y="3841173"/>
            <a:ext cx="1066800" cy="3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8821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Processing and Verification of TM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181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Acceptance</a:t>
            </a:r>
          </a:p>
          <a:p>
            <a:pPr marL="0" indent="0">
              <a:buNone/>
            </a:pPr>
            <a:r>
              <a:rPr lang="en-US" dirty="0"/>
              <a:t>Consider string  </a:t>
            </a:r>
            <a:r>
              <a:rPr lang="en-US" dirty="0">
                <a:solidFill>
                  <a:srgbClr val="FF0000"/>
                </a:solidFill>
              </a:rPr>
              <a:t>w =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0011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.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0011 </a:t>
            </a:r>
            <a:r>
              <a:rPr lang="en-US" sz="2800" dirty="0">
                <a:solidFill>
                  <a:prstClr val="black"/>
                </a:solidFill>
              </a:rPr>
              <a:t>⊢ 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011 </a:t>
            </a:r>
            <a:r>
              <a:rPr lang="en-US" sz="2800" dirty="0">
                <a:solidFill>
                  <a:prstClr val="black"/>
                </a:solidFill>
              </a:rPr>
              <a:t>⊢ 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11 </a:t>
            </a:r>
            <a:r>
              <a:rPr lang="en-US" sz="2800" dirty="0">
                <a:solidFill>
                  <a:prstClr val="black"/>
                </a:solidFill>
              </a:rPr>
              <a:t>⊢ 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0y1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solidFill>
                  <a:prstClr val="black"/>
                </a:solidFill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0y1 </a:t>
            </a:r>
            <a:r>
              <a:rPr lang="en-US" sz="2800" dirty="0">
                <a:solidFill>
                  <a:prstClr val="black"/>
                </a:solidFill>
              </a:rPr>
              <a:t>⊢ 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0y1</a:t>
            </a:r>
            <a:r>
              <a:rPr lang="en-US" sz="2800" dirty="0">
                <a:solidFill>
                  <a:prstClr val="black"/>
                </a:solidFill>
              </a:rPr>
              <a:t> ⊢ xx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y1 </a:t>
            </a:r>
            <a:r>
              <a:rPr lang="en-US" sz="2800" dirty="0">
                <a:solidFill>
                  <a:prstClr val="black"/>
                </a:solidFill>
              </a:rPr>
              <a:t>⊢ xx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dirty="0">
                <a:solidFill>
                  <a:prstClr val="black"/>
                </a:solidFill>
              </a:rPr>
              <a:t>⊢ xx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yy </a:t>
            </a:r>
            <a:r>
              <a:rPr lang="en-US" sz="2800" dirty="0">
                <a:solidFill>
                  <a:prstClr val="black"/>
                </a:solidFill>
              </a:rPr>
              <a:t>⊢ 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solidFill>
                  <a:prstClr val="black"/>
                </a:solidFill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yy </a:t>
            </a:r>
            <a:r>
              <a:rPr lang="en-US" sz="2800" dirty="0">
                <a:solidFill>
                  <a:prstClr val="black"/>
                </a:solidFill>
              </a:rPr>
              <a:t>⊢ xx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yy </a:t>
            </a:r>
            <a:r>
              <a:rPr lang="en-US" sz="2800" dirty="0">
                <a:solidFill>
                  <a:prstClr val="black"/>
                </a:solidFill>
              </a:rPr>
              <a:t>⊢ xx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800" dirty="0">
                <a:solidFill>
                  <a:prstClr val="black"/>
                </a:solidFill>
              </a:rPr>
              <a:t>⊢ xx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yyq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800" dirty="0">
                <a:solidFill>
                  <a:prstClr val="black"/>
                </a:solidFill>
              </a:rPr>
              <a:t>⊢ xx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yyBq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(machine halts at final state)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Since machine halts at final state, therefore this string is accepted by TM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Rejection</a:t>
            </a:r>
          </a:p>
          <a:p>
            <a:pPr marL="0" indent="0">
              <a:buNone/>
            </a:pPr>
            <a:r>
              <a:rPr lang="en-US" dirty="0"/>
              <a:t>Consider string  </a:t>
            </a:r>
            <a:r>
              <a:rPr lang="en-US" dirty="0">
                <a:solidFill>
                  <a:srgbClr val="FF0000"/>
                </a:solidFill>
              </a:rPr>
              <a:t>w =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011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011 </a:t>
            </a:r>
            <a:r>
              <a:rPr lang="en-US" sz="2800" dirty="0">
                <a:solidFill>
                  <a:prstClr val="black"/>
                </a:solidFill>
              </a:rPr>
              <a:t>⊢ 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11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solidFill>
                  <a:prstClr val="black"/>
                </a:solidFill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y1 </a:t>
            </a:r>
            <a:r>
              <a:rPr lang="en-US" sz="2800" dirty="0">
                <a:solidFill>
                  <a:prstClr val="black"/>
                </a:solidFill>
              </a:rPr>
              <a:t>⊢ 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y1</a:t>
            </a:r>
            <a:r>
              <a:rPr lang="en-US" sz="2800" dirty="0">
                <a:solidFill>
                  <a:prstClr val="black"/>
                </a:solidFill>
              </a:rPr>
              <a:t> ⊢ 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(machine halts at non-final state)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Since machine halts at non-final state, therefore this string is not accepted by TM.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758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10816</TotalTime>
  <Words>593</Words>
  <Application>Microsoft Office PowerPoint</Application>
  <PresentationFormat>On-screen Show (4:3)</PresentationFormat>
  <Paragraphs>80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     Theory of Automata and Formal Language   Lecture-35   Dharmendra Kumar  (Associate Professor)  Department of Computer Science and Engineering United College of Engineering and Research, Prayagraj March 30, 2021 </vt:lpstr>
      <vt:lpstr>Construction of TM</vt:lpstr>
      <vt:lpstr>Ex. L = { 0m1n ! m, n ≥ 1}</vt:lpstr>
      <vt:lpstr> Ex. L= the set of all strings of 0 and 1 which contain  001 as a substring.</vt:lpstr>
      <vt:lpstr>Ex. Construct Turing machine for the language   L = { 0n1n ! n ≥ 1 }.</vt:lpstr>
      <vt:lpstr>L = { 0n1n ! n ≥ 1 }</vt:lpstr>
      <vt:lpstr>L = { 0n1n ! n ≥ 1 }</vt:lpstr>
      <vt:lpstr>L = { 0n1n ! n ≥ 1 }</vt:lpstr>
      <vt:lpstr>Processing and Verification of TM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 Machine</dc:title>
  <dc:creator>DHARMANDER</dc:creator>
  <cp:lastModifiedBy>UNITED</cp:lastModifiedBy>
  <cp:revision>261</cp:revision>
  <dcterms:created xsi:type="dcterms:W3CDTF">2020-04-09T12:36:56Z</dcterms:created>
  <dcterms:modified xsi:type="dcterms:W3CDTF">2023-05-03T16:57:54Z</dcterms:modified>
</cp:coreProperties>
</file>