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4" r:id="rId3"/>
    <p:sldId id="276" r:id="rId4"/>
    <p:sldId id="277" r:id="rId5"/>
    <p:sldId id="278" r:id="rId6"/>
    <p:sldId id="279" r:id="rId7"/>
    <p:sldId id="281" r:id="rId8"/>
    <p:sldId id="282" r:id="rId9"/>
    <p:sldId id="280" r:id="rId10"/>
    <p:sldId id="28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316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49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Theory of Automata and Formal Language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>
                <a:solidFill>
                  <a:srgbClr val="FFFF00"/>
                </a:solidFill>
              </a:rPr>
              <a:t>Lecture-36</a:t>
            </a:r>
            <a:r>
              <a:rPr lang="en-US" sz="9600" dirty="0" smtClean="0">
                <a:solidFill>
                  <a:srgbClr val="FFFF00"/>
                </a:solidFill>
              </a:rPr>
              <a:t/>
            </a:r>
            <a:br>
              <a:rPr lang="en-US" sz="9600" dirty="0" smtClean="0">
                <a:solidFill>
                  <a:srgbClr val="FFFF00"/>
                </a:solidFill>
              </a:rPr>
            </a:br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3900" dirty="0" err="1" smtClean="0">
                <a:solidFill>
                  <a:schemeClr val="tx1"/>
                </a:solidFill>
                <a:effectLst/>
              </a:rPr>
              <a:t>Dharmendra</a:t>
            </a:r>
            <a:r>
              <a:rPr lang="en-US" sz="3900" dirty="0" smtClean="0">
                <a:solidFill>
                  <a:schemeClr val="tx1"/>
                </a:solidFill>
                <a:effectLst/>
              </a:rPr>
              <a:t> Kumar </a:t>
            </a:r>
            <a:br>
              <a:rPr lang="en-US" sz="3900" dirty="0" smtClean="0">
                <a:solidFill>
                  <a:schemeClr val="tx1"/>
                </a:solidFill>
                <a:effectLst/>
              </a:rPr>
            </a:br>
            <a:r>
              <a:rPr lang="en-US" sz="3900" dirty="0" smtClean="0">
                <a:solidFill>
                  <a:schemeClr val="tx1"/>
                </a:solidFill>
                <a:effectLst/>
              </a:rPr>
              <a:t>(Associate Professor) </a:t>
            </a:r>
            <a:br>
              <a:rPr lang="en-US" sz="3900" dirty="0" smtClean="0">
                <a:solidFill>
                  <a:schemeClr val="tx1"/>
                </a:solidFill>
                <a:effectLst/>
              </a:rPr>
            </a:br>
            <a:r>
              <a:rPr lang="en-US" sz="3900" dirty="0" smtClean="0">
                <a:solidFill>
                  <a:schemeClr val="tx1"/>
                </a:solidFill>
                <a:effectLst/>
              </a:rPr>
              <a:t>Department of Computer Science and Engineering United College of Engineering and Research, </a:t>
            </a:r>
            <a:r>
              <a:rPr lang="en-US" sz="3900" dirty="0" err="1" smtClean="0">
                <a:solidFill>
                  <a:schemeClr val="tx1"/>
                </a:solidFill>
                <a:effectLst/>
              </a:rPr>
              <a:t>Prayagraj</a:t>
            </a:r>
            <a:r>
              <a:rPr lang="en-US" sz="3900" dirty="0" smtClean="0">
                <a:solidFill>
                  <a:schemeClr val="tx1"/>
                </a:solidFill>
                <a:effectLst/>
              </a:rPr>
              <a:t> March 30, 2021 </a:t>
            </a:r>
            <a:endParaRPr lang="en-US" sz="39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771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Processing and Verification of 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u="sng" dirty="0">
                <a:solidFill>
                  <a:srgbClr val="FF0000"/>
                </a:solidFill>
              </a:rPr>
              <a:t>Acceptance</a:t>
            </a:r>
          </a:p>
          <a:p>
            <a:pPr marL="0" indent="0">
              <a:buNone/>
            </a:pPr>
            <a:r>
              <a:rPr lang="en-US" sz="2800" dirty="0"/>
              <a:t>Consider string  </a:t>
            </a:r>
            <a:r>
              <a:rPr lang="en-US" sz="2800" dirty="0">
                <a:solidFill>
                  <a:srgbClr val="FF0000"/>
                </a:solidFill>
              </a:rPr>
              <a:t>w =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abba</a:t>
            </a:r>
            <a:r>
              <a:rPr lang="en-US" sz="2800" dirty="0" smtClean="0">
                <a:solidFill>
                  <a:srgbClr val="FF0000"/>
                </a:solidFill>
              </a:rPr>
              <a:t>. 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abba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bba 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bbaq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solidFill>
                  <a:prstClr val="black"/>
                </a:solidFill>
              </a:rPr>
              <a:t>⊢ 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bbBB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bbBB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bbBB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BBBB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	(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machine halts at final state)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Since machine halts at final state, therefore this string is accepted by TM.</a:t>
            </a:r>
          </a:p>
          <a:p>
            <a:pPr marL="0" indent="0">
              <a:buNone/>
            </a:pPr>
            <a:r>
              <a:rPr lang="en-US" sz="2800" u="sng" dirty="0">
                <a:solidFill>
                  <a:srgbClr val="FF0000"/>
                </a:solidFill>
              </a:rPr>
              <a:t>Rejection</a:t>
            </a:r>
          </a:p>
          <a:p>
            <a:pPr marL="0" indent="0">
              <a:buNone/>
            </a:pPr>
            <a:r>
              <a:rPr lang="en-US" sz="2800" dirty="0"/>
              <a:t>Consider string  </a:t>
            </a:r>
            <a:r>
              <a:rPr lang="en-US" sz="2800" dirty="0">
                <a:solidFill>
                  <a:srgbClr val="FF0000"/>
                </a:solidFill>
              </a:rPr>
              <a:t>w =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abaa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abaa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baa </a:t>
            </a:r>
            <a:r>
              <a:rPr lang="en-US" sz="2800" dirty="0" smtClean="0">
                <a:solidFill>
                  <a:prstClr val="black"/>
                </a:solidFill>
              </a:rPr>
              <a:t>⊢ 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aa </a:t>
            </a:r>
            <a:r>
              <a:rPr lang="en-US" sz="2800" dirty="0" smtClean="0">
                <a:solidFill>
                  <a:prstClr val="black"/>
                </a:solidFill>
              </a:rPr>
              <a:t>⊢ 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baaq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aBB </a:t>
            </a:r>
            <a:r>
              <a:rPr lang="en-US" sz="2800" dirty="0" smtClean="0">
                <a:solidFill>
                  <a:prstClr val="black"/>
                </a:solidFill>
              </a:rPr>
              <a:t>⊢ 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baBB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baBB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baBB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aBB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>
                <a:solidFill>
                  <a:prstClr val="black"/>
                </a:solidFill>
              </a:rPr>
              <a:t> 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aBB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(machine halts at non-final state)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Since machine halts at non-final state, therefore this string is not accepted by TM.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874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61" y="20782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Ex. </a:t>
            </a:r>
            <a:r>
              <a:rPr lang="en-US" sz="4000" dirty="0">
                <a:solidFill>
                  <a:schemeClr val="tx1"/>
                </a:solidFill>
              </a:rPr>
              <a:t>Construct Turing machine for </a:t>
            </a:r>
            <a:r>
              <a:rPr lang="en-US" sz="4000" dirty="0" smtClean="0">
                <a:solidFill>
                  <a:schemeClr val="tx1"/>
                </a:solidFill>
              </a:rPr>
              <a:t>the language </a:t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		L </a:t>
            </a:r>
            <a:r>
              <a:rPr lang="en-US" sz="4000" dirty="0">
                <a:solidFill>
                  <a:schemeClr val="tx1"/>
                </a:solidFill>
              </a:rPr>
              <a:t>= { </a:t>
            </a:r>
            <a:r>
              <a:rPr lang="en-US" sz="4000" dirty="0" smtClean="0">
                <a:solidFill>
                  <a:schemeClr val="tx1"/>
                </a:solidFill>
              </a:rPr>
              <a:t>0</a:t>
            </a:r>
            <a:r>
              <a:rPr lang="en-US" sz="4000" baseline="30000" dirty="0" smtClean="0">
                <a:solidFill>
                  <a:schemeClr val="tx1"/>
                </a:solidFill>
              </a:rPr>
              <a:t>n</a:t>
            </a:r>
            <a:r>
              <a:rPr lang="en-US" sz="4000" dirty="0" smtClean="0">
                <a:solidFill>
                  <a:schemeClr val="tx1"/>
                </a:solidFill>
              </a:rPr>
              <a:t>1</a:t>
            </a:r>
            <a:r>
              <a:rPr lang="en-US" sz="4000" baseline="30000" dirty="0" smtClean="0">
                <a:solidFill>
                  <a:schemeClr val="tx1"/>
                </a:solidFill>
              </a:rPr>
              <a:t>n</a:t>
            </a:r>
            <a:r>
              <a:rPr lang="en-US" sz="4000" dirty="0" smtClean="0">
                <a:solidFill>
                  <a:schemeClr val="tx1"/>
                </a:solidFill>
              </a:rPr>
              <a:t>2</a:t>
            </a:r>
            <a:r>
              <a:rPr lang="en-US" sz="4000" baseline="30000" dirty="0" smtClean="0">
                <a:solidFill>
                  <a:schemeClr val="tx1"/>
                </a:solidFill>
              </a:rPr>
              <a:t>n</a:t>
            </a:r>
            <a:r>
              <a:rPr lang="en-US" sz="4000" dirty="0" smtClean="0">
                <a:solidFill>
                  <a:schemeClr val="tx1"/>
                </a:solidFill>
              </a:rPr>
              <a:t>! </a:t>
            </a:r>
            <a:r>
              <a:rPr lang="en-US" sz="4000" dirty="0">
                <a:solidFill>
                  <a:schemeClr val="tx1"/>
                </a:solidFill>
              </a:rPr>
              <a:t>n ≥ 1 }.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Solution: </a:t>
            </a:r>
          </a:p>
          <a:p>
            <a:pPr marL="0" indent="0">
              <a:buNone/>
            </a:pPr>
            <a:r>
              <a:rPr lang="en-US" dirty="0" smtClean="0"/>
              <a:t>The TM corresponding to this language is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31875" y="3498273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713275" y="3501736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31875" y="5174673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960675" y="5220871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5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endCxn id="4" idx="2"/>
          </p:cNvCxnSpPr>
          <p:nvPr/>
        </p:nvCxnSpPr>
        <p:spPr>
          <a:xfrm flipV="1">
            <a:off x="1522275" y="3841173"/>
            <a:ext cx="609600" cy="3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817675" y="3307773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x ,R)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5400000" flipH="1" flipV="1">
            <a:off x="4132125" y="3427257"/>
            <a:ext cx="100433" cy="242467"/>
          </a:xfrm>
          <a:prstGeom prst="curvedConnector3">
            <a:avLst>
              <a:gd name="adj1" fmla="val 7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667991" y="2202873"/>
            <a:ext cx="10287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(y, y, 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Curved Connector 11"/>
          <p:cNvCxnSpPr/>
          <p:nvPr/>
        </p:nvCxnSpPr>
        <p:spPr>
          <a:xfrm rot="5400000" flipH="1" flipV="1">
            <a:off x="5884725" y="3416878"/>
            <a:ext cx="100433" cy="242467"/>
          </a:xfrm>
          <a:prstGeom prst="curvedConnector3">
            <a:avLst>
              <a:gd name="adj1" fmla="val 7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68484" y="1884218"/>
            <a:ext cx="1028700" cy="1350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 ,L)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(y, y, L)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(1, 1, </a:t>
            </a:r>
            <a:r>
              <a:rPr lang="en-US" dirty="0">
                <a:solidFill>
                  <a:schemeClr val="tx1"/>
                </a:solidFill>
              </a:rPr>
              <a:t>L)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(z, z, </a:t>
            </a:r>
            <a:r>
              <a:rPr lang="en-US" dirty="0">
                <a:solidFill>
                  <a:schemeClr val="tx1"/>
                </a:solidFill>
              </a:rPr>
              <a:t>L)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73376" y="5924554"/>
            <a:ext cx="1028700" cy="628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(z, z, R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(y, y, 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73093" y="4946073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Curved Connector 15"/>
          <p:cNvCxnSpPr>
            <a:stCxn id="27" idx="4"/>
            <a:endCxn id="4" idx="5"/>
          </p:cNvCxnSpPr>
          <p:nvPr/>
        </p:nvCxnSpPr>
        <p:spPr>
          <a:xfrm rot="5400000" flipH="1">
            <a:off x="5237034" y="1563848"/>
            <a:ext cx="53674" cy="5093258"/>
          </a:xfrm>
          <a:prstGeom prst="curvedConnector3">
            <a:avLst>
              <a:gd name="adj1" fmla="val -11325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6" idx="3"/>
            <a:endCxn id="6" idx="5"/>
          </p:cNvCxnSpPr>
          <p:nvPr/>
        </p:nvCxnSpPr>
        <p:spPr>
          <a:xfrm rot="16200000" flipH="1">
            <a:off x="2474775" y="5517573"/>
            <a:ext cx="12700" cy="484934"/>
          </a:xfrm>
          <a:prstGeom prst="curvedConnector3">
            <a:avLst>
              <a:gd name="adj1" fmla="val 54271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4"/>
            <a:endCxn id="6" idx="0"/>
          </p:cNvCxnSpPr>
          <p:nvPr/>
        </p:nvCxnSpPr>
        <p:spPr>
          <a:xfrm>
            <a:off x="2474775" y="4184073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665525" y="3332008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(1, y ,R)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34941" y="4693228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(x, x ,R)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39593" y="4312228"/>
            <a:ext cx="10287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(y, y, 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46375" y="5074224"/>
            <a:ext cx="938633" cy="9386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60675" y="3498273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2"/>
          </p:cNvCxnSpPr>
          <p:nvPr/>
        </p:nvCxnSpPr>
        <p:spPr>
          <a:xfrm>
            <a:off x="2817675" y="3841173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6"/>
          </p:cNvCxnSpPr>
          <p:nvPr/>
        </p:nvCxnSpPr>
        <p:spPr>
          <a:xfrm>
            <a:off x="4646475" y="3841173"/>
            <a:ext cx="1066800" cy="3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817675" y="5517573"/>
            <a:ext cx="1028700" cy="25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467600" y="3451514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400800" y="3794414"/>
            <a:ext cx="1066800" cy="3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24600" y="3235036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2,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,L)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13275" y="2202873"/>
            <a:ext cx="10287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,R)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(z, z, 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5400000" flipH="1" flipV="1">
            <a:off x="7639050" y="3416878"/>
            <a:ext cx="100433" cy="242467"/>
          </a:xfrm>
          <a:prstGeom prst="curvedConnector3">
            <a:avLst>
              <a:gd name="adj1" fmla="val 7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1211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Processing and Verification of 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Acceptance</a:t>
            </a:r>
          </a:p>
          <a:p>
            <a:pPr marL="0" indent="0">
              <a:buNone/>
            </a:pPr>
            <a:r>
              <a:rPr lang="en-US" sz="2400" dirty="0"/>
              <a:t>Consider string  </a:t>
            </a:r>
            <a:r>
              <a:rPr lang="en-US" sz="2400" dirty="0">
                <a:solidFill>
                  <a:srgbClr val="FF0000"/>
                </a:solidFill>
              </a:rPr>
              <a:t>w =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001122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001122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01122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1122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122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0y1q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22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0yq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1z2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x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y1z2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y1z2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prstClr val="black"/>
                </a:solidFill>
              </a:rPr>
              <a:t>x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y1z2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y1z2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xx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y1z2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xx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1z2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xx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yyq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z2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xx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yyz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xx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yyq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zz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xx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yzz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xx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yyzz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prstClr val="black"/>
                </a:solidFill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yyzz</a:t>
            </a:r>
            <a:r>
              <a:rPr lang="en-US" sz="2400" dirty="0">
                <a:solidFill>
                  <a:prstClr val="black"/>
                </a:solidFill>
              </a:rPr>
              <a:t> ⊢ </a:t>
            </a:r>
            <a:r>
              <a:rPr lang="en-US" sz="2400" dirty="0" smtClean="0">
                <a:solidFill>
                  <a:prstClr val="black"/>
                </a:solidFill>
              </a:rPr>
              <a:t>xx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yyzz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xx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yzz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xx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zz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xx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yyz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xx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yyzzq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400" dirty="0" smtClean="0">
                <a:solidFill>
                  <a:prstClr val="black"/>
                </a:solidFill>
              </a:rPr>
              <a:t>⊢ xx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zz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	(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machine halts at final state)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Since machine halts at final state, therefore this string is accepted by TM.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5374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Rejection</a:t>
            </a:r>
          </a:p>
          <a:p>
            <a:pPr marL="0" indent="0">
              <a:buNone/>
            </a:pPr>
            <a:r>
              <a:rPr lang="en-US" sz="2800" dirty="0"/>
              <a:t>Consider string  </a:t>
            </a:r>
            <a:r>
              <a:rPr lang="en-US" sz="2800" dirty="0">
                <a:solidFill>
                  <a:srgbClr val="FF0000"/>
                </a:solidFill>
              </a:rPr>
              <a:t>w =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00112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00112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0112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0q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112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0yq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12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0y1q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800" dirty="0" smtClean="0">
                <a:solidFill>
                  <a:prstClr val="black"/>
                </a:solidFill>
              </a:rPr>
              <a:t>⊢ 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0yq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1z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x</a:t>
            </a:r>
            <a:r>
              <a:rPr 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y1z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1z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 smtClean="0">
                <a:solidFill>
                  <a:prstClr val="black"/>
                </a:solidFill>
              </a:rPr>
              <a:t>x</a:t>
            </a:r>
            <a:r>
              <a:rPr 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y1z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y1z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xx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y1z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xx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1z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xx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yyq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xx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yyzq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		(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machine halts at non-final state)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Since machine halts at non-final state, therefore this string is not accepted by TM.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257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Autofit/>
          </a:bodyPr>
          <a:lstStyle/>
          <a:p>
            <a:pPr marL="0" indent="0"/>
            <a:r>
              <a:rPr lang="en-US" sz="3600" dirty="0">
                <a:solidFill>
                  <a:srgbClr val="FF0000"/>
                </a:solidFill>
              </a:rPr>
              <a:t>Ex.</a:t>
            </a:r>
            <a:r>
              <a:rPr lang="en-US" sz="3600" dirty="0"/>
              <a:t> Construct </a:t>
            </a:r>
            <a:r>
              <a:rPr lang="en-US" sz="3600" dirty="0" smtClean="0"/>
              <a:t>TM </a:t>
            </a:r>
            <a:r>
              <a:rPr lang="en-US" sz="3600" dirty="0"/>
              <a:t>to accept the language </a:t>
            </a:r>
            <a:br>
              <a:rPr lang="en-US" sz="3600" dirty="0"/>
            </a:br>
            <a:r>
              <a:rPr lang="en-US" sz="3600" dirty="0"/>
              <a:t>	L = {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wcw</a:t>
            </a:r>
            <a:r>
              <a:rPr lang="en-US" sz="3600" baseline="300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600" dirty="0"/>
              <a:t> ! w ∈ {a, b}*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502920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Solution:</a:t>
            </a:r>
          </a:p>
          <a:p>
            <a:pPr marL="0" indent="0" algn="just">
              <a:buNone/>
            </a:pPr>
            <a:r>
              <a:rPr lang="en-US" dirty="0" smtClean="0"/>
              <a:t>Some strings of this set are  c, </a:t>
            </a:r>
            <a:r>
              <a:rPr lang="en-US" dirty="0" err="1" smtClean="0"/>
              <a:t>aca</a:t>
            </a:r>
            <a:r>
              <a:rPr lang="en-US" dirty="0" smtClean="0"/>
              <a:t>, </a:t>
            </a:r>
            <a:r>
              <a:rPr lang="en-US" dirty="0" err="1" smtClean="0"/>
              <a:t>bcb</a:t>
            </a:r>
            <a:r>
              <a:rPr lang="en-US" dirty="0" smtClean="0"/>
              <a:t>, </a:t>
            </a:r>
            <a:r>
              <a:rPr lang="en-US" dirty="0" err="1" smtClean="0"/>
              <a:t>abcba</a:t>
            </a:r>
            <a:r>
              <a:rPr lang="en-US" dirty="0" smtClean="0"/>
              <a:t>, </a:t>
            </a:r>
            <a:r>
              <a:rPr lang="en-US" dirty="0" err="1" smtClean="0"/>
              <a:t>bacab</a:t>
            </a:r>
            <a:r>
              <a:rPr lang="en-US" dirty="0" smtClean="0"/>
              <a:t>, </a:t>
            </a:r>
            <a:r>
              <a:rPr lang="en-US" dirty="0" err="1" smtClean="0"/>
              <a:t>aabcbaa</a:t>
            </a:r>
            <a:r>
              <a:rPr lang="en-US" dirty="0" smtClean="0"/>
              <a:t> etc.</a:t>
            </a:r>
          </a:p>
          <a:p>
            <a:pPr marL="0" indent="0" algn="just">
              <a:buNone/>
            </a:pPr>
            <a:r>
              <a:rPr lang="en-US" dirty="0" smtClean="0"/>
              <a:t>Clearly all these strings are palindrome. That is, first symbol and last symbol are same. Similarly, second symbol and second last symbol are same , and so on.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Procedure:  </a:t>
            </a:r>
            <a:r>
              <a:rPr lang="en-US" dirty="0" smtClean="0"/>
              <a:t>TM is constructed in following steps. Let q</a:t>
            </a:r>
            <a:r>
              <a:rPr lang="en-US" baseline="-25000" dirty="0" smtClean="0"/>
              <a:t>0</a:t>
            </a:r>
            <a:r>
              <a:rPr lang="en-US" dirty="0" smtClean="0"/>
              <a:t> is the initial state.</a:t>
            </a:r>
          </a:p>
          <a:p>
            <a:pPr marL="0" indent="0" algn="just">
              <a:buNone/>
            </a:pPr>
            <a:r>
              <a:rPr lang="en-US" dirty="0" smtClean="0"/>
              <a:t>	If the first input symbol is a, then remove it and change its state to q</a:t>
            </a:r>
            <a:r>
              <a:rPr lang="en-US" baseline="-25000" dirty="0" smtClean="0"/>
              <a:t>1</a:t>
            </a:r>
            <a:r>
              <a:rPr lang="en-US" dirty="0" smtClean="0"/>
              <a:t>. After this, machine move to the last input symbol, if last input symbol is a, then machine remove it and back to first input symbol of string. This process continue.</a:t>
            </a:r>
          </a:p>
          <a:p>
            <a:pPr marL="0" indent="0" algn="just">
              <a:buNone/>
            </a:pPr>
            <a:r>
              <a:rPr lang="en-US" dirty="0" smtClean="0"/>
              <a:t>	If </a:t>
            </a:r>
            <a:r>
              <a:rPr lang="en-US" dirty="0"/>
              <a:t>the first input symbol is </a:t>
            </a:r>
            <a:r>
              <a:rPr lang="en-US" dirty="0" smtClean="0"/>
              <a:t>b, </a:t>
            </a:r>
            <a:r>
              <a:rPr lang="en-US" dirty="0"/>
              <a:t>then remove it and change its state to </a:t>
            </a:r>
            <a:r>
              <a:rPr lang="en-US" dirty="0" smtClean="0"/>
              <a:t>q</a:t>
            </a:r>
            <a:r>
              <a:rPr lang="en-US" baseline="-25000" dirty="0" smtClean="0"/>
              <a:t>5</a:t>
            </a:r>
            <a:r>
              <a:rPr lang="en-US" dirty="0" smtClean="0"/>
              <a:t>. </a:t>
            </a:r>
            <a:r>
              <a:rPr lang="en-US" dirty="0"/>
              <a:t>After this, machine move to the last input symbol, if last input symbol is </a:t>
            </a:r>
            <a:r>
              <a:rPr lang="en-US" dirty="0" smtClean="0"/>
              <a:t>b, </a:t>
            </a:r>
            <a:r>
              <a:rPr lang="en-US" dirty="0"/>
              <a:t>then machine remove it and back to first input symbol of string. This process continue.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954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82"/>
            <a:ext cx="8229600" cy="66501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L = { </a:t>
            </a:r>
            <a:r>
              <a:rPr lang="en-US" sz="5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wcw</a:t>
            </a:r>
            <a:r>
              <a:rPr lang="en-US" sz="5400" baseline="30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5400" dirty="0">
                <a:solidFill>
                  <a:srgbClr val="FF0000"/>
                </a:solidFill>
              </a:rPr>
              <a:t> ! w ∈ {a, b}* 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6019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Transition diagram of TM is 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685800" y="3034144"/>
            <a:ext cx="762000" cy="775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438400" y="5410200"/>
            <a:ext cx="762000" cy="775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85800" y="5410200"/>
            <a:ext cx="762000" cy="775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Oval 13"/>
          <p:cNvSpPr/>
          <p:nvPr/>
        </p:nvSpPr>
        <p:spPr>
          <a:xfrm>
            <a:off x="4648200" y="4059380"/>
            <a:ext cx="762000" cy="775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6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389909" y="4059380"/>
            <a:ext cx="762000" cy="775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5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69627" y="4038600"/>
            <a:ext cx="762000" cy="775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7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303818" y="1981200"/>
            <a:ext cx="762000" cy="775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389909" y="1981200"/>
            <a:ext cx="762000" cy="775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648200" y="1967344"/>
            <a:ext cx="762000" cy="775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66709" y="3006430"/>
            <a:ext cx="762000" cy="775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" idx="7"/>
            <a:endCxn id="18" idx="2"/>
          </p:cNvCxnSpPr>
          <p:nvPr/>
        </p:nvCxnSpPr>
        <p:spPr>
          <a:xfrm flipV="1">
            <a:off x="1336208" y="2369128"/>
            <a:ext cx="1053701" cy="778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 flipV="1">
            <a:off x="3151909" y="2355272"/>
            <a:ext cx="1496291" cy="13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6"/>
            <a:endCxn id="17" idx="2"/>
          </p:cNvCxnSpPr>
          <p:nvPr/>
        </p:nvCxnSpPr>
        <p:spPr>
          <a:xfrm>
            <a:off x="5410200" y="2355272"/>
            <a:ext cx="893618" cy="13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336208" y="3657600"/>
            <a:ext cx="1053701" cy="750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6"/>
            <a:endCxn id="14" idx="2"/>
          </p:cNvCxnSpPr>
          <p:nvPr/>
        </p:nvCxnSpPr>
        <p:spPr>
          <a:xfrm>
            <a:off x="3151909" y="4447308"/>
            <a:ext cx="14962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6"/>
            <a:endCxn id="16" idx="2"/>
          </p:cNvCxnSpPr>
          <p:nvPr/>
        </p:nvCxnSpPr>
        <p:spPr>
          <a:xfrm flipV="1">
            <a:off x="5410200" y="4426528"/>
            <a:ext cx="959427" cy="20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6"/>
            <a:endCxn id="20" idx="4"/>
          </p:cNvCxnSpPr>
          <p:nvPr/>
        </p:nvCxnSpPr>
        <p:spPr>
          <a:xfrm flipV="1">
            <a:off x="7131627" y="3782286"/>
            <a:ext cx="516082" cy="644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6"/>
            <a:endCxn id="20" idx="0"/>
          </p:cNvCxnSpPr>
          <p:nvPr/>
        </p:nvCxnSpPr>
        <p:spPr>
          <a:xfrm>
            <a:off x="7065818" y="2369128"/>
            <a:ext cx="581891" cy="637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2"/>
            <a:endCxn id="4" idx="6"/>
          </p:cNvCxnSpPr>
          <p:nvPr/>
        </p:nvCxnSpPr>
        <p:spPr>
          <a:xfrm flipH="1">
            <a:off x="1447800" y="3394358"/>
            <a:ext cx="5818909" cy="27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" idx="4"/>
            <a:endCxn id="13" idx="0"/>
          </p:cNvCxnSpPr>
          <p:nvPr/>
        </p:nvCxnSpPr>
        <p:spPr>
          <a:xfrm>
            <a:off x="1066800" y="3810000"/>
            <a:ext cx="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3" idx="6"/>
            <a:endCxn id="96" idx="2"/>
          </p:cNvCxnSpPr>
          <p:nvPr/>
        </p:nvCxnSpPr>
        <p:spPr>
          <a:xfrm>
            <a:off x="1447800" y="5798128"/>
            <a:ext cx="933450" cy="17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" idx="2"/>
          </p:cNvCxnSpPr>
          <p:nvPr/>
        </p:nvCxnSpPr>
        <p:spPr>
          <a:xfrm>
            <a:off x="152400" y="3422072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18" idx="1"/>
            <a:endCxn id="18" idx="0"/>
          </p:cNvCxnSpPr>
          <p:nvPr/>
        </p:nvCxnSpPr>
        <p:spPr>
          <a:xfrm rot="5400000" flipH="1" flipV="1">
            <a:off x="2579395" y="1903307"/>
            <a:ext cx="113621" cy="269408"/>
          </a:xfrm>
          <a:prstGeom prst="curvedConnector3">
            <a:avLst>
              <a:gd name="adj1" fmla="val 7645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 rot="5400000" flipH="1" flipV="1">
            <a:off x="4841527" y="1889450"/>
            <a:ext cx="113621" cy="269408"/>
          </a:xfrm>
          <a:prstGeom prst="curvedConnector3">
            <a:avLst>
              <a:gd name="adj1" fmla="val 7645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5400000" flipH="1" flipV="1">
            <a:off x="2551685" y="3981486"/>
            <a:ext cx="113621" cy="269408"/>
          </a:xfrm>
          <a:prstGeom prst="curvedConnector3">
            <a:avLst>
              <a:gd name="adj1" fmla="val 4353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/>
          <p:nvPr/>
        </p:nvCxnSpPr>
        <p:spPr>
          <a:xfrm rot="5400000" flipH="1" flipV="1">
            <a:off x="4841528" y="3993950"/>
            <a:ext cx="113621" cy="269408"/>
          </a:xfrm>
          <a:prstGeom prst="curvedConnector3">
            <a:avLst>
              <a:gd name="adj1" fmla="val 4353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770909" y="1066800"/>
            <a:ext cx="10287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(b, b, 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018809" y="810491"/>
            <a:ext cx="10287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(b, b, 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667000" y="3387434"/>
            <a:ext cx="10287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(b, b, 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953000" y="3429000"/>
            <a:ext cx="10287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(b, b, 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33450" y="2355272"/>
            <a:ext cx="1028700" cy="588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149171" y="3891054"/>
            <a:ext cx="1028700" cy="588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336208" y="5198914"/>
            <a:ext cx="1192623" cy="588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6213" y="4171610"/>
            <a:ext cx="1028700" cy="588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410200" y="1729743"/>
            <a:ext cx="1028700" cy="588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L)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543299" y="1743600"/>
            <a:ext cx="1028700" cy="588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562600" y="4452165"/>
            <a:ext cx="1028700" cy="588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L)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385704" y="4466020"/>
            <a:ext cx="1028700" cy="588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459682" y="2558944"/>
            <a:ext cx="1028700" cy="588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L)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446817" y="4086409"/>
            <a:ext cx="1028700" cy="588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L)</a:t>
            </a:r>
          </a:p>
        </p:txBody>
      </p:sp>
      <p:cxnSp>
        <p:nvCxnSpPr>
          <p:cNvPr id="85" name="Curved Connector 84"/>
          <p:cNvCxnSpPr>
            <a:stCxn id="20" idx="7"/>
            <a:endCxn id="20" idx="6"/>
          </p:cNvCxnSpPr>
          <p:nvPr/>
        </p:nvCxnSpPr>
        <p:spPr>
          <a:xfrm rot="16200000" flipH="1">
            <a:off x="7835759" y="3201408"/>
            <a:ext cx="274307" cy="111592"/>
          </a:xfrm>
          <a:prstGeom prst="curvedConnector4">
            <a:avLst>
              <a:gd name="adj1" fmla="val -240924"/>
              <a:gd name="adj2" fmla="val 7145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7630391" y="1447800"/>
            <a:ext cx="1028700" cy="928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,L)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(b, b, L)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(c, c, 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357254" y="2817323"/>
            <a:ext cx="1115291" cy="588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R)</a:t>
            </a:r>
          </a:p>
        </p:txBody>
      </p:sp>
      <p:sp>
        <p:nvSpPr>
          <p:cNvPr id="96" name="Oval 95"/>
          <p:cNvSpPr/>
          <p:nvPr/>
        </p:nvSpPr>
        <p:spPr>
          <a:xfrm>
            <a:off x="2381250" y="5361706"/>
            <a:ext cx="876299" cy="9074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="" xmlns:p14="http://schemas.microsoft.com/office/powerpoint/2010/main" val="67216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Processing and Verification of 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Acceptance</a:t>
            </a:r>
          </a:p>
          <a:p>
            <a:pPr marL="0" indent="0">
              <a:buNone/>
            </a:pPr>
            <a:r>
              <a:rPr lang="en-US" sz="2800" dirty="0"/>
              <a:t>Consider string  </a:t>
            </a:r>
            <a:r>
              <a:rPr lang="en-US" sz="2800" dirty="0">
                <a:solidFill>
                  <a:srgbClr val="FF0000"/>
                </a:solidFill>
              </a:rPr>
              <a:t>w =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aabcbaa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aabcbaa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abcbaa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bcbaa </a:t>
            </a:r>
            <a:r>
              <a:rPr lang="en-US" sz="2800" dirty="0" smtClean="0">
                <a:solidFill>
                  <a:prstClr val="black"/>
                </a:solidFill>
              </a:rPr>
              <a:t>⊢ 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cbaa </a:t>
            </a:r>
            <a:r>
              <a:rPr lang="en-US" sz="2800" dirty="0" smtClean="0">
                <a:solidFill>
                  <a:prstClr val="black"/>
                </a:solidFill>
              </a:rPr>
              <a:t>⊢ 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abcq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baa </a:t>
            </a:r>
            <a:r>
              <a:rPr lang="en-US" sz="2800" dirty="0" smtClean="0">
                <a:solidFill>
                  <a:prstClr val="black"/>
                </a:solidFill>
              </a:rPr>
              <a:t>⊢ 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abcbq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sz="2800" dirty="0" smtClean="0">
                <a:solidFill>
                  <a:prstClr val="black"/>
                </a:solidFill>
              </a:rPr>
              <a:t> ⊢ 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abcbaq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abcbaaq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800" dirty="0" smtClean="0">
                <a:solidFill>
                  <a:prstClr val="black"/>
                </a:solidFill>
              </a:rPr>
              <a:t>⊢ 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abcbaq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abcbq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abcq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cbaB </a:t>
            </a:r>
            <a:r>
              <a:rPr lang="en-US" sz="2800" dirty="0" smtClean="0">
                <a:solidFill>
                  <a:prstClr val="black"/>
                </a:solidFill>
              </a:rPr>
              <a:t>⊢ 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bcbaB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abcbaB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abcbaB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abcbaB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bcbaB </a:t>
            </a:r>
            <a:r>
              <a:rPr lang="en-US" sz="2800" dirty="0" smtClean="0">
                <a:solidFill>
                  <a:prstClr val="black"/>
                </a:solidFill>
              </a:rPr>
              <a:t>⊢ BB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cbaB 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bcq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baB 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BB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bcbq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bcba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800" dirty="0" smtClean="0">
                <a:solidFill>
                  <a:prstClr val="black"/>
                </a:solidFill>
              </a:rPr>
              <a:t>⊢ BB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bcbq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800" dirty="0" smtClean="0">
                <a:solidFill>
                  <a:prstClr val="black"/>
                </a:solidFill>
              </a:rPr>
              <a:t> ⊢ BB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bcq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bBB </a:t>
            </a:r>
            <a:r>
              <a:rPr lang="en-US" sz="2800" dirty="0" smtClean="0">
                <a:solidFill>
                  <a:prstClr val="black"/>
                </a:solidFill>
              </a:rPr>
              <a:t>⊢ BB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cbBB </a:t>
            </a:r>
            <a:r>
              <a:rPr lang="en-US" sz="2800" dirty="0" smtClean="0">
                <a:solidFill>
                  <a:prstClr val="black"/>
                </a:solidFill>
              </a:rPr>
              <a:t>⊢ BB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bcbBB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bcbBB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bcbBB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cbBB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Bcq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Bcbq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Bcq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cBBB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BcBBB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cBBB </a:t>
            </a:r>
            <a:r>
              <a:rPr lang="en-US" sz="2800" dirty="0" smtClean="0">
                <a:solidFill>
                  <a:prstClr val="black"/>
                </a:solidFill>
              </a:rPr>
              <a:t>⊢ BB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Bcq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BBB</a:t>
            </a:r>
            <a:r>
              <a:rPr lang="en-US" sz="2800" dirty="0" smtClean="0">
                <a:solidFill>
                  <a:prstClr val="black"/>
                </a:solidFill>
              </a:rPr>
              <a:t>⊢ BB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BcB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(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machine halts at final state)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Since machine halts at final state, therefore this string is accepted by TM.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93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Rejection</a:t>
            </a:r>
          </a:p>
          <a:p>
            <a:pPr marL="0" indent="0">
              <a:buNone/>
            </a:pPr>
            <a:r>
              <a:rPr lang="en-US" sz="2400" dirty="0"/>
              <a:t>Consider string  </a:t>
            </a:r>
            <a:r>
              <a:rPr lang="en-US" sz="2400" dirty="0">
                <a:solidFill>
                  <a:srgbClr val="FF0000"/>
                </a:solidFill>
              </a:rPr>
              <a:t>w =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abcaa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abcaa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bcaa </a:t>
            </a:r>
            <a:r>
              <a:rPr lang="en-US" sz="2400" dirty="0" smtClean="0">
                <a:solidFill>
                  <a:prstClr val="black"/>
                </a:solidFill>
              </a:rPr>
              <a:t>⊢ 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bcaa </a:t>
            </a:r>
            <a:r>
              <a:rPr lang="en-US" sz="2400" dirty="0" smtClean="0">
                <a:solidFill>
                  <a:prstClr val="black"/>
                </a:solidFill>
              </a:rPr>
              <a:t>⊢ 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caa </a:t>
            </a:r>
            <a:r>
              <a:rPr lang="en-US" sz="2400" dirty="0" smtClean="0">
                <a:solidFill>
                  <a:prstClr val="black"/>
                </a:solidFill>
              </a:rPr>
              <a:t>⊢ 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bcq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aa </a:t>
            </a:r>
            <a:r>
              <a:rPr lang="en-US" sz="2400" dirty="0" smtClean="0">
                <a:solidFill>
                  <a:prstClr val="black"/>
                </a:solidFill>
              </a:rPr>
              <a:t> ⊢ 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bcaq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bcaaq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bcaq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bcq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en-US" sz="2400" dirty="0" smtClean="0">
                <a:solidFill>
                  <a:prstClr val="black"/>
                </a:solidFill>
              </a:rPr>
              <a:t>⊢ 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caB </a:t>
            </a:r>
            <a:r>
              <a:rPr lang="en-US" sz="2800" dirty="0" smtClean="0">
                <a:solidFill>
                  <a:prstClr val="black"/>
                </a:solidFill>
              </a:rPr>
              <a:t>⊢ 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bcaB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bcaB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bcaB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caB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>
                <a:solidFill>
                  <a:prstClr val="black"/>
                </a:solidFill>
              </a:rPr>
              <a:t> 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Bcq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>
                <a:solidFill>
                  <a:prstClr val="black"/>
                </a:solidFill>
              </a:rPr>
              <a:t> 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Bcaq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Bcq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machine halts at non-final state)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Since machine halts at non-final state, therefore this string is not accepted by TM.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9132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/>
            </a:r>
            <a:br>
              <a:rPr lang="en-US" sz="4800" dirty="0">
                <a:solidFill>
                  <a:srgbClr val="FF0000"/>
                </a:solidFill>
              </a:rPr>
            </a:br>
            <a:r>
              <a:rPr lang="en-US" sz="4800" dirty="0">
                <a:solidFill>
                  <a:srgbClr val="FF0000"/>
                </a:solidFill>
              </a:rPr>
              <a:t/>
            </a:r>
            <a:br>
              <a:rPr lang="en-US" sz="48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Ex. </a:t>
            </a:r>
            <a:r>
              <a:rPr lang="en-US" sz="4000" dirty="0">
                <a:solidFill>
                  <a:schemeClr val="tx1"/>
                </a:solidFill>
              </a:rPr>
              <a:t>Construct TM to accept the language </a:t>
            </a:r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	</a:t>
            </a:r>
            <a:r>
              <a:rPr lang="en-US" sz="4000" dirty="0" smtClean="0">
                <a:solidFill>
                  <a:schemeClr val="tx1"/>
                </a:solidFill>
              </a:rPr>
              <a:t>L </a:t>
            </a:r>
            <a:r>
              <a:rPr lang="en-US" sz="4000" dirty="0">
                <a:solidFill>
                  <a:schemeClr val="tx1"/>
                </a:solidFill>
              </a:rPr>
              <a:t>= { </a:t>
            </a:r>
            <a:r>
              <a:rPr lang="en-US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ww</a:t>
            </a:r>
            <a:r>
              <a:rPr lang="en-US" sz="4000" baseline="30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>
                <a:solidFill>
                  <a:schemeClr val="tx1"/>
                </a:solidFill>
              </a:rPr>
              <a:t>! w ∈ {a, b}*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257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Transition diagram of TM is </a:t>
            </a:r>
          </a:p>
        </p:txBody>
      </p:sp>
      <p:sp>
        <p:nvSpPr>
          <p:cNvPr id="4" name="Oval 3"/>
          <p:cNvSpPr/>
          <p:nvPr/>
        </p:nvSpPr>
        <p:spPr>
          <a:xfrm>
            <a:off x="2083534" y="3716478"/>
            <a:ext cx="762000" cy="775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787643" y="4741714"/>
            <a:ext cx="762000" cy="775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Oval 5"/>
          <p:cNvSpPr/>
          <p:nvPr/>
        </p:nvSpPr>
        <p:spPr>
          <a:xfrm>
            <a:off x="5557561" y="4720934"/>
            <a:ext cx="762000" cy="775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5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491752" y="2663534"/>
            <a:ext cx="762000" cy="775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787643" y="2663534"/>
            <a:ext cx="762000" cy="775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960334" y="3688764"/>
            <a:ext cx="762000" cy="775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0" name="Straight Arrow Connector 9"/>
          <p:cNvCxnSpPr>
            <a:stCxn id="4" idx="7"/>
            <a:endCxn id="8" idx="2"/>
          </p:cNvCxnSpPr>
          <p:nvPr/>
        </p:nvCxnSpPr>
        <p:spPr>
          <a:xfrm flipV="1">
            <a:off x="2733942" y="3051462"/>
            <a:ext cx="1053701" cy="778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6"/>
            <a:endCxn id="7" idx="2"/>
          </p:cNvCxnSpPr>
          <p:nvPr/>
        </p:nvCxnSpPr>
        <p:spPr>
          <a:xfrm>
            <a:off x="4549643" y="3051462"/>
            <a:ext cx="9421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33942" y="4339934"/>
            <a:ext cx="1053701" cy="750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6" idx="2"/>
          </p:cNvCxnSpPr>
          <p:nvPr/>
        </p:nvCxnSpPr>
        <p:spPr>
          <a:xfrm flipV="1">
            <a:off x="4549643" y="5108862"/>
            <a:ext cx="1007918" cy="20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  <a:endCxn id="9" idx="4"/>
          </p:cNvCxnSpPr>
          <p:nvPr/>
        </p:nvCxnSpPr>
        <p:spPr>
          <a:xfrm flipV="1">
            <a:off x="6319561" y="4464620"/>
            <a:ext cx="1021773" cy="644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9" idx="0"/>
          </p:cNvCxnSpPr>
          <p:nvPr/>
        </p:nvCxnSpPr>
        <p:spPr>
          <a:xfrm>
            <a:off x="6253752" y="3051462"/>
            <a:ext cx="1087582" cy="637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4" idx="6"/>
          </p:cNvCxnSpPr>
          <p:nvPr/>
        </p:nvCxnSpPr>
        <p:spPr>
          <a:xfrm flipH="1">
            <a:off x="2845534" y="4076692"/>
            <a:ext cx="4114800" cy="27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1550134" y="4104406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1"/>
            <a:endCxn id="8" idx="0"/>
          </p:cNvCxnSpPr>
          <p:nvPr/>
        </p:nvCxnSpPr>
        <p:spPr>
          <a:xfrm rot="5400000" flipH="1" flipV="1">
            <a:off x="3977129" y="2585641"/>
            <a:ext cx="113621" cy="269408"/>
          </a:xfrm>
          <a:prstGeom prst="curvedConnector3">
            <a:avLst>
              <a:gd name="adj1" fmla="val 3011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3949419" y="4663820"/>
            <a:ext cx="113621" cy="269408"/>
          </a:xfrm>
          <a:prstGeom prst="curvedConnector3">
            <a:avLst>
              <a:gd name="adj1" fmla="val 4353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168643" y="1749134"/>
            <a:ext cx="10287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(b, b, 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31184" y="3037606"/>
            <a:ext cx="1028700" cy="588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546905" y="4573388"/>
            <a:ext cx="1028700" cy="588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</p:txBody>
      </p:sp>
      <p:cxnSp>
        <p:nvCxnSpPr>
          <p:cNvPr id="23" name="Curved Connector 22"/>
          <p:cNvCxnSpPr>
            <a:stCxn id="9" idx="7"/>
            <a:endCxn id="9" idx="6"/>
          </p:cNvCxnSpPr>
          <p:nvPr/>
        </p:nvCxnSpPr>
        <p:spPr>
          <a:xfrm rot="16200000" flipH="1">
            <a:off x="7529384" y="3883742"/>
            <a:ext cx="274307" cy="111592"/>
          </a:xfrm>
          <a:prstGeom prst="curvedConnector4">
            <a:avLst>
              <a:gd name="adj1" fmla="val -225774"/>
              <a:gd name="adj2" fmla="val 8883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847025" y="2538875"/>
            <a:ext cx="1028700" cy="738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,L)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(b, b, L)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35789" y="2448108"/>
            <a:ext cx="1028700" cy="588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L)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688189" y="5170530"/>
            <a:ext cx="1028700" cy="588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L)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585271" y="3277309"/>
            <a:ext cx="1028700" cy="588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L)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572406" y="4804774"/>
            <a:ext cx="1028700" cy="588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L)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345287" y="3571719"/>
            <a:ext cx="1115291" cy="588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R)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127079" y="4036524"/>
            <a:ext cx="10287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(b, b, 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165905" y="5780810"/>
            <a:ext cx="762000" cy="775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15495" y="4928749"/>
            <a:ext cx="1192623" cy="588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</p:txBody>
      </p:sp>
      <p:sp>
        <p:nvSpPr>
          <p:cNvPr id="33" name="Oval 32"/>
          <p:cNvSpPr/>
          <p:nvPr/>
        </p:nvSpPr>
        <p:spPr>
          <a:xfrm>
            <a:off x="2083534" y="5715000"/>
            <a:ext cx="876299" cy="9074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6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4" idx="4"/>
            <a:endCxn id="33" idx="0"/>
          </p:cNvCxnSpPr>
          <p:nvPr/>
        </p:nvCxnSpPr>
        <p:spPr>
          <a:xfrm>
            <a:off x="2464534" y="4492334"/>
            <a:ext cx="57150" cy="1222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6726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10818</TotalTime>
  <Words>756</Words>
  <Application>Microsoft Office PowerPoint</Application>
  <PresentationFormat>On-screen Show (4:3)</PresentationFormat>
  <Paragraphs>123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     Theory of Automata and Formal Language   Lecture-36  Dharmendra Kumar  (Associate Professor)  Department of Computer Science and Engineering United College of Engineering and Research, Prayagraj March 30, 2021 </vt:lpstr>
      <vt:lpstr>Ex. Construct Turing machine for the language    L = { 0n1n2n! n ≥ 1 }.</vt:lpstr>
      <vt:lpstr>Processing and Verification of TM</vt:lpstr>
      <vt:lpstr>Slide 4</vt:lpstr>
      <vt:lpstr>Ex. Construct TM to accept the language   L = { wcwR ! w ∈ {a, b}* }</vt:lpstr>
      <vt:lpstr>L = { wcwR ! w ∈ {a, b}* }</vt:lpstr>
      <vt:lpstr>Processing and Verification of TM</vt:lpstr>
      <vt:lpstr>Slide 8</vt:lpstr>
      <vt:lpstr>  Ex. Construct TM to accept the language   L = { wwR ! w ∈ {a, b}* }</vt:lpstr>
      <vt:lpstr>Processing and Verification of TM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Turing Machine</dc:title>
  <dc:creator>DHARMANDER</dc:creator>
  <cp:lastModifiedBy>UNITED</cp:lastModifiedBy>
  <cp:revision>262</cp:revision>
  <dcterms:created xsi:type="dcterms:W3CDTF">2020-04-09T12:36:56Z</dcterms:created>
  <dcterms:modified xsi:type="dcterms:W3CDTF">2023-05-03T17:05:17Z</dcterms:modified>
</cp:coreProperties>
</file>