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924939-33B6-40A2-9DDC-6F5EE8CCBA9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2E2BC-88B6-4A2F-BB53-F878A5A04E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and Formal Language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>
                <a:solidFill>
                  <a:srgbClr val="FFFF00"/>
                </a:solidFill>
              </a:rPr>
              <a:t>Lecture-37 </a:t>
            </a:r>
            <a:r>
              <a:rPr lang="en-US" sz="9600" dirty="0" smtClean="0">
                <a:solidFill>
                  <a:srgbClr val="FFFF00"/>
                </a:solidFill>
              </a:rPr>
              <a:t/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3900" dirty="0" err="1" smtClean="0">
                <a:solidFill>
                  <a:schemeClr val="tx1"/>
                </a:solidFill>
                <a:effectLst/>
              </a:rPr>
              <a:t>Dharmendra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Kumar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(Associate Professor) </a:t>
            </a:r>
            <a:br>
              <a:rPr lang="en-US" sz="3900" dirty="0" smtClean="0">
                <a:solidFill>
                  <a:schemeClr val="tx1"/>
                </a:solidFill>
                <a:effectLst/>
              </a:rPr>
            </a:br>
            <a:r>
              <a:rPr lang="en-US" sz="3900" dirty="0" smtClean="0">
                <a:solidFill>
                  <a:schemeClr val="tx1"/>
                </a:solidFill>
                <a:effectLst/>
              </a:rPr>
              <a:t>Department of Computer Science and Engineering United College of Engineering and Research, </a:t>
            </a:r>
            <a:r>
              <a:rPr lang="en-US" sz="3900" dirty="0" err="1" smtClean="0">
                <a:solidFill>
                  <a:schemeClr val="tx1"/>
                </a:solidFill>
                <a:effectLst/>
              </a:rPr>
              <a:t>Prayagraj</a:t>
            </a:r>
            <a:r>
              <a:rPr lang="en-US" sz="3900" dirty="0" smtClean="0">
                <a:solidFill>
                  <a:schemeClr val="tx1"/>
                </a:solidFill>
                <a:effectLst/>
              </a:rPr>
              <a:t> March 30, 2021 </a:t>
            </a:r>
            <a:endParaRPr lang="en-US" sz="39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7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Some 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Construct TM for the following languages:-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 a</a:t>
            </a:r>
            <a:r>
              <a:rPr lang="en-US" baseline="30000" dirty="0" smtClean="0"/>
              <a:t>n+2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/>
              <a:t>m</a:t>
            </a:r>
            <a:r>
              <a:rPr lang="en-US" dirty="0" smtClean="0"/>
              <a:t> ! </a:t>
            </a:r>
            <a:r>
              <a:rPr lang="en-US" dirty="0"/>
              <a:t>m</a:t>
            </a:r>
            <a:r>
              <a:rPr lang="en-US" dirty="0" smtClean="0"/>
              <a:t>, n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}</a:t>
            </a:r>
          </a:p>
          <a:p>
            <a:pPr marL="514350" indent="-514350">
              <a:buAutoNum type="arabicParenBoth"/>
            </a:pPr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!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02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Turing </a:t>
            </a:r>
            <a:r>
              <a:rPr lang="en-US" u="sng" dirty="0"/>
              <a:t>c</a:t>
            </a:r>
            <a:r>
              <a:rPr lang="en-US" u="sng" dirty="0" smtClean="0"/>
              <a:t>omputable function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Def.  </a:t>
            </a:r>
            <a:r>
              <a:rPr lang="en-US" dirty="0" smtClean="0"/>
              <a:t>A function f : </a:t>
            </a:r>
            <a:r>
              <a:rPr lang="en-US" dirty="0" err="1" smtClean="0"/>
              <a:t>N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N is said to be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>
                <a:sym typeface="Wingdings" pitchFamily="2" charset="2"/>
              </a:rPr>
              <a:t>uring computable function if there exist a Turing machine which compute this function.</a:t>
            </a:r>
          </a:p>
          <a:p>
            <a:pPr marL="0" indent="0" algn="just">
              <a:buNone/>
            </a:pPr>
            <a:r>
              <a:rPr lang="en-US" dirty="0" smtClean="0">
                <a:sym typeface="Wingdings" pitchFamily="2" charset="2"/>
              </a:rPr>
              <a:t>Here </a:t>
            </a:r>
            <a:r>
              <a:rPr lang="en-US" dirty="0" err="1" smtClean="0">
                <a:sym typeface="Wingdings" pitchFamily="2" charset="2"/>
              </a:rPr>
              <a:t>N</a:t>
            </a:r>
            <a:r>
              <a:rPr lang="en-US" baseline="30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= N</a:t>
            </a:r>
            <a:r>
              <a:rPr lang="en-US" sz="2800" dirty="0" smtClean="0">
                <a:solidFill>
                  <a:prstClr val="black"/>
                </a:solidFill>
              </a:rPr>
              <a:t>×N×N……………………………×N(</a:t>
            </a:r>
            <a:r>
              <a:rPr lang="en-US" sz="2800" dirty="0" err="1" smtClean="0">
                <a:solidFill>
                  <a:prstClr val="black"/>
                </a:solidFill>
              </a:rPr>
              <a:t>upto</a:t>
            </a:r>
            <a:r>
              <a:rPr lang="en-US" sz="2800" dirty="0" smtClean="0">
                <a:solidFill>
                  <a:prstClr val="black"/>
                </a:solidFill>
              </a:rPr>
              <a:t> n times)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Note: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1) </a:t>
            </a:r>
            <a:r>
              <a:rPr lang="en-US" dirty="0" smtClean="0"/>
              <a:t>In the designing of Turing machine, we use unary number to represent a number. Here we use the unary number as a string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’s.</a:t>
            </a:r>
          </a:p>
          <a:p>
            <a:pPr marL="0" indent="0" algn="just">
              <a:buNone/>
            </a:pPr>
            <a:r>
              <a:rPr lang="en-US" dirty="0" smtClean="0"/>
              <a:t>Ex.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= 1111,		3 = 111   </a:t>
            </a:r>
            <a:r>
              <a:rPr lang="en-US" dirty="0" smtClean="0"/>
              <a:t>and so 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2) </a:t>
            </a:r>
            <a:r>
              <a:rPr lang="en-US" dirty="0" smtClean="0"/>
              <a:t>If the function has multiple arguments, then we separate the arguments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Ex. </a:t>
            </a:r>
            <a:r>
              <a:rPr lang="en-US" dirty="0" smtClean="0"/>
              <a:t>Construct Turing machine for the following function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f(n) = n+2		n </a:t>
            </a:r>
            <a:r>
              <a:rPr lang="en-US" sz="2800" dirty="0"/>
              <a:t>∈ </a:t>
            </a:r>
            <a:r>
              <a:rPr lang="en-US" dirty="0" smtClean="0"/>
              <a:t>N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f(</a:t>
            </a:r>
            <a:r>
              <a:rPr lang="en-US" dirty="0" err="1" smtClean="0"/>
              <a:t>m,n</a:t>
            </a:r>
            <a:r>
              <a:rPr lang="en-US" dirty="0" smtClean="0"/>
              <a:t>) = </a:t>
            </a:r>
            <a:r>
              <a:rPr lang="en-US" dirty="0" err="1" smtClean="0"/>
              <a:t>m+n</a:t>
            </a:r>
            <a:r>
              <a:rPr lang="en-US" dirty="0" smtClean="0"/>
              <a:t>		m, n</a:t>
            </a:r>
            <a:r>
              <a:rPr lang="en-US" sz="2400" dirty="0" smtClean="0"/>
              <a:t> </a:t>
            </a:r>
            <a:r>
              <a:rPr lang="en-US" sz="2400" dirty="0"/>
              <a:t>∈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Solution: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dirty="0" smtClean="0"/>
              <a:t>In this function, if input is  1111 then output will be 111111.</a:t>
            </a:r>
          </a:p>
          <a:p>
            <a:pPr marL="0" indent="0">
              <a:buNone/>
            </a:pPr>
            <a:r>
              <a:rPr lang="en-US" dirty="0" smtClean="0"/>
              <a:t>	i.e.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⊢*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111111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/>
              <a:t>TM for this function will be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Computation by this machine</a:t>
            </a: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1111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B1111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B11111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B111111 </a:t>
            </a:r>
            <a:r>
              <a:rPr lang="en-US" dirty="0" smtClean="0">
                <a:solidFill>
                  <a:srgbClr val="FF0000"/>
                </a:solidFill>
              </a:rPr>
              <a:t>(machine halt at final state)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1875" y="421177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0675" y="421177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V="1">
            <a:off x="1522275" y="4554672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7675" y="4021272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2303325" y="4170201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2725" y="3657600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4575" y="4021272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05067" y="418523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0767" y="4038586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817675" y="455467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>
            <a:off x="4646475" y="4554672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27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3200" dirty="0" smtClean="0">
                <a:solidFill>
                  <a:srgbClr val="FF0000"/>
                </a:solidFill>
              </a:rPr>
              <a:t>2) </a:t>
            </a:r>
            <a:r>
              <a:rPr lang="en-US" sz="3200" dirty="0"/>
              <a:t>f(</a:t>
            </a:r>
            <a:r>
              <a:rPr lang="en-US" sz="3200" dirty="0" err="1"/>
              <a:t>m,n</a:t>
            </a:r>
            <a:r>
              <a:rPr lang="en-US" sz="3200" dirty="0"/>
              <a:t>) = </a:t>
            </a:r>
            <a:r>
              <a:rPr lang="en-US" sz="3200" dirty="0" err="1"/>
              <a:t>m+n</a:t>
            </a:r>
            <a:r>
              <a:rPr lang="en-US" sz="3200" dirty="0"/>
              <a:t>		m, n ∈ 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400" dirty="0" smtClean="0"/>
              <a:t>In this function if the input is  110111 then output will be 11111.</a:t>
            </a:r>
          </a:p>
          <a:p>
            <a:pPr marL="0" indent="0">
              <a:buNone/>
            </a:pPr>
            <a:r>
              <a:rPr lang="en-US" sz="2400" dirty="0"/>
              <a:t>TM for this function will be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Computation </a:t>
            </a:r>
            <a:r>
              <a:rPr lang="en-US" sz="2400" dirty="0">
                <a:solidFill>
                  <a:srgbClr val="FF0000"/>
                </a:solidFill>
              </a:rPr>
              <a:t>by this machine</a:t>
            </a:r>
          </a:p>
          <a:p>
            <a:pPr marL="0" indent="0">
              <a:buNone/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110111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sz="2400" dirty="0" smtClean="0"/>
              <a:t> 1</a:t>
            </a: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 smtClean="0"/>
              <a:t>10111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0111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111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</a:t>
            </a:r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 smtClean="0"/>
              <a:t>11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1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111111q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B </a:t>
            </a:r>
            <a:r>
              <a:rPr lang="en-US" sz="2400" dirty="0">
                <a:solidFill>
                  <a:prstClr val="black"/>
                </a:solidFill>
              </a:rPr>
              <a:t>⊢</a:t>
            </a:r>
            <a:r>
              <a:rPr lang="en-US" sz="2400" dirty="0"/>
              <a:t> </a:t>
            </a:r>
            <a:r>
              <a:rPr lang="en-US" sz="2400" dirty="0" smtClean="0"/>
              <a:t>11111q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1 B</a:t>
            </a:r>
            <a:r>
              <a:rPr lang="en-US" sz="2400" dirty="0" smtClean="0">
                <a:solidFill>
                  <a:prstClr val="black"/>
                </a:solidFill>
              </a:rPr>
              <a:t>⊢</a:t>
            </a:r>
            <a:r>
              <a:rPr lang="en-US" sz="2400" dirty="0" smtClean="0"/>
              <a:t> 11111Bq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B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machine halt at final state)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1875" y="35433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60675" y="35433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1522275" y="3886200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7675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2303325" y="3501729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84575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40984" y="35167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8783" y="3352800"/>
            <a:ext cx="938633" cy="938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4" idx="6"/>
            <a:endCxn id="15" idx="2"/>
          </p:cNvCxnSpPr>
          <p:nvPr/>
        </p:nvCxnSpPr>
        <p:spPr>
          <a:xfrm>
            <a:off x="2817675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</p:cNvCxnSpPr>
          <p:nvPr/>
        </p:nvCxnSpPr>
        <p:spPr>
          <a:xfrm>
            <a:off x="4646475" y="3886200"/>
            <a:ext cx="10668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8696" y="2938912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5400000" flipH="1" flipV="1">
            <a:off x="4168500" y="3422066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90016" y="2882927"/>
            <a:ext cx="1028700" cy="63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15200" y="3504644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56642" y="3352800"/>
            <a:ext cx="1028700" cy="49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26784" y="3886200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15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Show that following function is </a:t>
            </a:r>
            <a:r>
              <a:rPr lang="en-US" dirty="0"/>
              <a:t>T</a:t>
            </a:r>
            <a:r>
              <a:rPr lang="en-US" dirty="0" smtClean="0"/>
              <a:t>uring computable:-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f(n) = 3*n		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A function is said to be Turing computable if there exist a TM for this.</a:t>
            </a:r>
          </a:p>
          <a:p>
            <a:pPr marL="0" indent="0" algn="just">
              <a:buNone/>
            </a:pPr>
            <a:r>
              <a:rPr lang="en-US" dirty="0" smtClean="0"/>
              <a:t>Therefore, we shall construct TM for this function.</a:t>
            </a:r>
          </a:p>
          <a:p>
            <a:pPr marL="0" indent="0" algn="just">
              <a:buNone/>
            </a:pPr>
            <a:r>
              <a:rPr lang="en-US" dirty="0" smtClean="0"/>
              <a:t>In this function, if the input is 2 then output will be 6. That is if input is 11 then output will be 111111.</a:t>
            </a:r>
          </a:p>
          <a:p>
            <a:pPr marL="0" indent="0" algn="just">
              <a:buNone/>
            </a:pPr>
            <a:r>
              <a:rPr lang="en-US" dirty="0" smtClean="0"/>
              <a:t>First, we shall show that how string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/>
              <a:t> is converted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</a:t>
            </a:r>
            <a:r>
              <a:rPr lang="en-US" dirty="0" smtClean="0"/>
              <a:t>. After this, we construct Turing machine for this.</a:t>
            </a:r>
          </a:p>
          <a:p>
            <a:pPr marL="0" indent="0" algn="just">
              <a:buNone/>
            </a:pPr>
            <a:r>
              <a:rPr lang="en-US" dirty="0" smtClean="0"/>
              <a:t>Suppose initial state is q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/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</a:t>
            </a:r>
            <a:r>
              <a:rPr lang="en-US" sz="2800" dirty="0" smtClean="0">
                <a:solidFill>
                  <a:prstClr val="black"/>
                </a:solidFill>
              </a:rPr>
              <a:t> 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⊢</a:t>
            </a:r>
            <a:r>
              <a:rPr lang="en-US" sz="2800" dirty="0" smtClean="0"/>
              <a:t>q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 </a:t>
            </a:r>
            <a:r>
              <a:rPr lang="en-US" sz="2800" dirty="0" smtClean="0">
                <a:solidFill>
                  <a:prstClr val="black"/>
                </a:solidFill>
              </a:rPr>
              <a:t>⊢y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1B111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111B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/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B111111B </a:t>
            </a:r>
            <a:r>
              <a:rPr lang="en-US" sz="2800" dirty="0">
                <a:solidFill>
                  <a:prstClr val="black"/>
                </a:solidFill>
              </a:rPr>
              <a:t>⊢</a:t>
            </a:r>
            <a:r>
              <a:rPr lang="en-US" sz="2800" dirty="0" smtClean="0">
                <a:solidFill>
                  <a:prstClr val="black"/>
                </a:solidFill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yB</a:t>
            </a:r>
            <a:r>
              <a:rPr lang="en-US" dirty="0" smtClean="0"/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111111B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Therefore, the Turing machine corresponding above function is constructed as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45786" y="358487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" y="3906106"/>
            <a:ext cx="609600" cy="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96743" y="33528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2724157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50737" y="3581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676400" y="3924300"/>
            <a:ext cx="869386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98536" y="3626428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63602" y="3454972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36537" y="3945104"/>
            <a:ext cx="761999" cy="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788739" y="358660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077200" y="3595255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5" idx="6"/>
            <a:endCxn id="9" idx="2"/>
          </p:cNvCxnSpPr>
          <p:nvPr/>
        </p:nvCxnSpPr>
        <p:spPr>
          <a:xfrm flipV="1">
            <a:off x="3231586" y="3924300"/>
            <a:ext cx="819151" cy="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</p:cNvCxnSpPr>
          <p:nvPr/>
        </p:nvCxnSpPr>
        <p:spPr>
          <a:xfrm>
            <a:off x="6184336" y="3969328"/>
            <a:ext cx="604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6" idx="2"/>
          </p:cNvCxnSpPr>
          <p:nvPr/>
        </p:nvCxnSpPr>
        <p:spPr>
          <a:xfrm>
            <a:off x="7474539" y="3929501"/>
            <a:ext cx="602661" cy="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04166" y="23622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3832" y="3425967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3639" y="3435066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31639" y="3369688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8330063" y="3480084"/>
            <a:ext cx="100433" cy="242467"/>
          </a:xfrm>
          <a:prstGeom prst="curvedConnector3">
            <a:avLst>
              <a:gd name="adj1" fmla="val 769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68936" y="1981200"/>
            <a:ext cx="10287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,L)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(B, B, 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>
            <a:stCxn id="16" idx="4"/>
            <a:endCxn id="4" idx="4"/>
          </p:cNvCxnSpPr>
          <p:nvPr/>
        </p:nvCxnSpPr>
        <p:spPr>
          <a:xfrm rot="5400000" flipH="1">
            <a:off x="4869872" y="730828"/>
            <a:ext cx="13855" cy="7086600"/>
          </a:xfrm>
          <a:prstGeom prst="curvedConnector3">
            <a:avLst>
              <a:gd name="adj1" fmla="val -6149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78446" y="4572000"/>
            <a:ext cx="10287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62000" y="53340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3" name="Straight Arrow Connector 42"/>
          <p:cNvCxnSpPr>
            <a:stCxn id="4" idx="3"/>
            <a:endCxn id="41" idx="0"/>
          </p:cNvCxnSpPr>
          <p:nvPr/>
        </p:nvCxnSpPr>
        <p:spPr>
          <a:xfrm>
            <a:off x="1091033" y="4166767"/>
            <a:ext cx="13867" cy="1167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-15580" y="4838700"/>
            <a:ext cx="1127407" cy="451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,R)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7700" y="5235717"/>
            <a:ext cx="914400" cy="8823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573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10827</TotalTime>
  <Words>300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Theory of Automata and Formal Language   Lecture-37   Dharmendra Kumar  (Associate Professor)  Department of Computer Science and Engineering United College of Engineering and Research, Prayagraj March 30, 2021 </vt:lpstr>
      <vt:lpstr>Some additional problems</vt:lpstr>
      <vt:lpstr>Turing computable function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</dc:title>
  <dc:creator>DHARMANDER</dc:creator>
  <cp:lastModifiedBy>UNITED</cp:lastModifiedBy>
  <cp:revision>263</cp:revision>
  <dcterms:created xsi:type="dcterms:W3CDTF">2020-04-09T12:36:56Z</dcterms:created>
  <dcterms:modified xsi:type="dcterms:W3CDTF">2023-05-03T17:06:39Z</dcterms:modified>
</cp:coreProperties>
</file>