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90" r:id="rId3"/>
    <p:sldId id="291" r:id="rId4"/>
    <p:sldId id="292" r:id="rId5"/>
    <p:sldId id="293" r:id="rId6"/>
    <p:sldId id="29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316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9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Theory of Automata and Formal Language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>
                <a:solidFill>
                  <a:srgbClr val="FFFF00"/>
                </a:solidFill>
              </a:rPr>
              <a:t>Lecture-38</a:t>
            </a:r>
            <a:r>
              <a:rPr lang="en-US" sz="9600" dirty="0" smtClean="0">
                <a:solidFill>
                  <a:srgbClr val="FFFF00"/>
                </a:solidFill>
              </a:rPr>
              <a:t/>
            </a:r>
            <a:br>
              <a:rPr lang="en-US" sz="9600" dirty="0" smtClean="0">
                <a:solidFill>
                  <a:srgbClr val="FFFF00"/>
                </a:solidFill>
              </a:rPr>
            </a:br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3900" dirty="0" err="1" smtClean="0">
                <a:solidFill>
                  <a:schemeClr val="tx1"/>
                </a:solidFill>
                <a:effectLst/>
              </a:rPr>
              <a:t>Dharmendra</a:t>
            </a:r>
            <a:r>
              <a:rPr lang="en-US" sz="3900" dirty="0" smtClean="0">
                <a:solidFill>
                  <a:schemeClr val="tx1"/>
                </a:solidFill>
                <a:effectLst/>
              </a:rPr>
              <a:t> Kumar </a:t>
            </a:r>
            <a:br>
              <a:rPr lang="en-US" sz="3900" dirty="0" smtClean="0">
                <a:solidFill>
                  <a:schemeClr val="tx1"/>
                </a:solidFill>
                <a:effectLst/>
              </a:rPr>
            </a:br>
            <a:r>
              <a:rPr lang="en-US" sz="3900" dirty="0" smtClean="0">
                <a:solidFill>
                  <a:schemeClr val="tx1"/>
                </a:solidFill>
                <a:effectLst/>
              </a:rPr>
              <a:t>(Associate Professor) </a:t>
            </a:r>
            <a:br>
              <a:rPr lang="en-US" sz="3900" dirty="0" smtClean="0">
                <a:solidFill>
                  <a:schemeClr val="tx1"/>
                </a:solidFill>
                <a:effectLst/>
              </a:rPr>
            </a:br>
            <a:r>
              <a:rPr lang="en-US" sz="3900" dirty="0" smtClean="0">
                <a:solidFill>
                  <a:schemeClr val="tx1"/>
                </a:solidFill>
                <a:effectLst/>
              </a:rPr>
              <a:t>Department of Computer Science and Engineering United College of Engineering and Research, </a:t>
            </a:r>
            <a:r>
              <a:rPr lang="en-US" sz="3900" dirty="0" err="1" smtClean="0">
                <a:solidFill>
                  <a:schemeClr val="tx1"/>
                </a:solidFill>
                <a:effectLst/>
              </a:rPr>
              <a:t>Prayagraj</a:t>
            </a:r>
            <a:r>
              <a:rPr lang="en-US" sz="3900" dirty="0" smtClean="0">
                <a:solidFill>
                  <a:schemeClr val="tx1"/>
                </a:solidFill>
                <a:effectLst/>
              </a:rPr>
              <a:t> March 30, 2021 </a:t>
            </a:r>
            <a:endParaRPr lang="en-US" sz="39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771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Ex. </a:t>
            </a:r>
            <a:r>
              <a:rPr lang="en-US" dirty="0"/>
              <a:t>Show that following function is Turing computable:-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f(m, n</a:t>
            </a:r>
            <a:r>
              <a:rPr lang="en-US" dirty="0"/>
              <a:t>) = </a:t>
            </a:r>
            <a:r>
              <a:rPr lang="en-US" dirty="0" smtClean="0"/>
              <a:t>m-n</a:t>
            </a:r>
            <a:r>
              <a:rPr lang="en-US" dirty="0"/>
              <a:t>	</a:t>
            </a:r>
            <a:r>
              <a:rPr lang="en-US" dirty="0" smtClean="0"/>
              <a:t>	m </a:t>
            </a:r>
            <a:r>
              <a:rPr lang="en-US" dirty="0"/>
              <a:t>≥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=  0		otherwise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Solution: </a:t>
            </a:r>
            <a:r>
              <a:rPr lang="en-US" dirty="0" smtClean="0"/>
              <a:t>Clearly this function is proper subtraction function. </a:t>
            </a:r>
          </a:p>
          <a:p>
            <a:pPr marL="0" indent="0">
              <a:buNone/>
            </a:pPr>
            <a:r>
              <a:rPr lang="en-US" dirty="0" smtClean="0"/>
              <a:t>We have to find TM corresponding to this function.</a:t>
            </a:r>
          </a:p>
          <a:p>
            <a:pPr marL="0" indent="0">
              <a:buNone/>
            </a:pPr>
            <a:r>
              <a:rPr lang="en-US" dirty="0" smtClean="0"/>
              <a:t>There are two cases of this function.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Case-1: </a:t>
            </a:r>
            <a:r>
              <a:rPr lang="en-US" dirty="0" smtClean="0"/>
              <a:t>If m</a:t>
            </a:r>
            <a:r>
              <a:rPr lang="en-US" dirty="0"/>
              <a:t> ≥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 then value of the function is m-n. i.e. if m= 6 and n=4 then value = 2.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Case-2: </a:t>
            </a:r>
            <a:r>
              <a:rPr lang="en-US" dirty="0" smtClean="0"/>
              <a:t>If </a:t>
            </a:r>
            <a:r>
              <a:rPr lang="en-US" dirty="0"/>
              <a:t>m &lt;</a:t>
            </a:r>
            <a:r>
              <a:rPr lang="en-US" dirty="0" smtClean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 then value of the function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i.e. if m=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n=6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then value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Before constructing TM for this function, first we process the input and develop rules through which machine move from initial ID to final ID.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416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410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Case-1: when </a:t>
            </a:r>
            <a:r>
              <a:rPr lang="en-US" dirty="0">
                <a:solidFill>
                  <a:srgbClr val="FF0000"/>
                </a:solidFill>
              </a:rPr>
              <a:t>m ≥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1111011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111011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11011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1011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011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11110q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0y1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10y1</a:t>
            </a:r>
            <a:r>
              <a:rPr lang="en-US" sz="2800" dirty="0">
                <a:solidFill>
                  <a:prstClr val="black"/>
                </a:solidFill>
              </a:rPr>
              <a:t> 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111yq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0y1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111y0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y1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111y0yq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111y0q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yy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0yy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111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y0yy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1y0yy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11yq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y0yy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11yy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0yy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11yy0q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yy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11yy0y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11yy0yyq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11yy0yq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yB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(machine halts at final state)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Case-2: </a:t>
            </a:r>
            <a:r>
              <a:rPr lang="en-US" dirty="0">
                <a:solidFill>
                  <a:srgbClr val="FF0000"/>
                </a:solidFill>
              </a:rPr>
              <a:t>when m </a:t>
            </a:r>
            <a:r>
              <a:rPr lang="en-US" dirty="0" smtClean="0">
                <a:solidFill>
                  <a:srgbClr val="FF0000"/>
                </a:solidFill>
              </a:rPr>
              <a:t>&lt;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1101111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⊢*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yy0yyq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yy0yq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yy1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⊢*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Byy0yyy1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yy0yyy1</a:t>
            </a:r>
            <a:r>
              <a:rPr lang="en-US" sz="2800" dirty="0">
                <a:solidFill>
                  <a:prstClr val="black"/>
                </a:solidFill>
              </a:rPr>
              <a:t> ⊢</a:t>
            </a:r>
            <a:r>
              <a:rPr lang="en-US" sz="2800" dirty="0" smtClean="0">
                <a:solidFill>
                  <a:prstClr val="black"/>
                </a:solidFill>
              </a:rPr>
              <a:t>*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Byy0yyyq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Byy0yyyyq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Byy0yyyq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machine halts at final state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05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Therefore, the TM corresponding this function will be constructed as following:-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90600" y="3581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45786" y="3584875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1000" y="3906106"/>
            <a:ext cx="609600" cy="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596743" y="3352800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5400000" flipH="1" flipV="1">
            <a:off x="2724157" y="3480084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050737" y="3581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6"/>
            <a:endCxn id="5" idx="2"/>
          </p:cNvCxnSpPr>
          <p:nvPr/>
        </p:nvCxnSpPr>
        <p:spPr>
          <a:xfrm>
            <a:off x="1676400" y="3924300"/>
            <a:ext cx="869386" cy="3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98536" y="3626428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736537" y="3945104"/>
            <a:ext cx="761999" cy="5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9" idx="2"/>
          </p:cNvCxnSpPr>
          <p:nvPr/>
        </p:nvCxnSpPr>
        <p:spPr>
          <a:xfrm flipV="1">
            <a:off x="3231586" y="3924300"/>
            <a:ext cx="819151" cy="3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104166" y="2362200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,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53832" y="3425967"/>
            <a:ext cx="1127407" cy="451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 rot="5400000" flipH="1" flipV="1">
            <a:off x="1162050" y="3486150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7916" y="2133600"/>
            <a:ext cx="1028700" cy="741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(y, y,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32866" y="3318175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, L)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>
          <a:xfrm rot="5400000" flipH="1" flipV="1">
            <a:off x="4260299" y="3486150"/>
            <a:ext cx="100433" cy="242467"/>
          </a:xfrm>
          <a:prstGeom prst="curvedConnector3">
            <a:avLst>
              <a:gd name="adj1" fmla="val 8380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707837" y="1752600"/>
            <a:ext cx="10287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, L)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 0, 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Curved Connector 24"/>
          <p:cNvCxnSpPr>
            <a:stCxn id="9" idx="4"/>
            <a:endCxn id="4" idx="5"/>
          </p:cNvCxnSpPr>
          <p:nvPr/>
        </p:nvCxnSpPr>
        <p:spPr>
          <a:xfrm rot="5400000" flipH="1">
            <a:off x="2934585" y="2808149"/>
            <a:ext cx="100433" cy="2817670"/>
          </a:xfrm>
          <a:prstGeom prst="curvedConnector3">
            <a:avLst>
              <a:gd name="adj1" fmla="val -4759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641161" y="4573737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,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545786" y="54102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2" name="Straight Arrow Connector 31"/>
          <p:cNvCxnSpPr>
            <a:stCxn id="5" idx="4"/>
          </p:cNvCxnSpPr>
          <p:nvPr/>
        </p:nvCxnSpPr>
        <p:spPr>
          <a:xfrm>
            <a:off x="2888686" y="4270675"/>
            <a:ext cx="0" cy="110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920593" y="5035266"/>
            <a:ext cx="1127407" cy="451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,L)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Curved Connector 34"/>
          <p:cNvCxnSpPr/>
          <p:nvPr/>
        </p:nvCxnSpPr>
        <p:spPr>
          <a:xfrm rot="5400000" flipH="1" flipV="1">
            <a:off x="5695950" y="3541567"/>
            <a:ext cx="100433" cy="242467"/>
          </a:xfrm>
          <a:prstGeom prst="curvedConnector3">
            <a:avLst>
              <a:gd name="adj1" fmla="val 8380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231816" y="1905000"/>
            <a:ext cx="1028700" cy="1056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, R)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 0, R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(1, y, R)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Curved Connector 37"/>
          <p:cNvCxnSpPr>
            <a:stCxn id="11" idx="4"/>
          </p:cNvCxnSpPr>
          <p:nvPr/>
        </p:nvCxnSpPr>
        <p:spPr>
          <a:xfrm rot="5400000">
            <a:off x="3839453" y="3751117"/>
            <a:ext cx="1440872" cy="256309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46964" y="5187666"/>
            <a:ext cx="1127407" cy="451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,L)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12872" y="5372100"/>
            <a:ext cx="76547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04800" y="1600200"/>
            <a:ext cx="84582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501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3200" dirty="0">
                <a:solidFill>
                  <a:srgbClr val="FF0000"/>
                </a:solidFill>
              </a:rPr>
              <a:t>Ex. </a:t>
            </a:r>
            <a:r>
              <a:rPr lang="en-US" sz="3200" dirty="0"/>
              <a:t>Construct Turing machine for the following </a:t>
            </a:r>
            <a:r>
              <a:rPr lang="en-US" sz="3200" dirty="0" smtClean="0"/>
              <a:t>function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	f(</a:t>
            </a:r>
            <a:r>
              <a:rPr lang="en-US" sz="3200" dirty="0" err="1" smtClean="0"/>
              <a:t>m,n</a:t>
            </a:r>
            <a:r>
              <a:rPr lang="en-US" sz="3200" dirty="0"/>
              <a:t>) = </a:t>
            </a:r>
            <a:r>
              <a:rPr lang="en-US" sz="3200" dirty="0" smtClean="0"/>
              <a:t>m*n</a:t>
            </a:r>
            <a:r>
              <a:rPr lang="en-US" sz="3200" dirty="0"/>
              <a:t>		m, n ∈ </a:t>
            </a:r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Solution: </a:t>
            </a:r>
            <a:r>
              <a:rPr lang="en-US" dirty="0" smtClean="0"/>
              <a:t>This function multiply two numbers.  </a:t>
            </a:r>
          </a:p>
          <a:p>
            <a:pPr marL="0" indent="0">
              <a:buNone/>
            </a:pPr>
            <a:r>
              <a:rPr lang="en-US" dirty="0" smtClean="0"/>
              <a:t>If inputs are 2 and 3 then output will be 6.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Processing: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110111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10111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0111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x10q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x10y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x10yyq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x10yyy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x10yyq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yB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x10yy1q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x10yy1B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x10yy1q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B1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x10yyq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1B1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x10yq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y1B1</a:t>
            </a:r>
            <a:endParaRPr lang="en-US" dirty="0"/>
          </a:p>
          <a:p>
            <a:pPr marL="0" indent="0">
              <a:buNone/>
            </a:pP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x10y1q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1B1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x10y11q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B1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x10y11B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x10y11B1q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x10y11Bq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x10y11q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B11</a:t>
            </a:r>
            <a:r>
              <a:rPr lang="en-US" sz="2800" dirty="0" smtClean="0">
                <a:solidFill>
                  <a:prstClr val="black"/>
                </a:solidFill>
              </a:rPr>
              <a:t> 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x10y1q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1B11</a:t>
            </a:r>
            <a:r>
              <a:rPr lang="en-US" sz="2800" dirty="0" smtClean="0">
                <a:solidFill>
                  <a:prstClr val="black"/>
                </a:solidFill>
              </a:rPr>
              <a:t> 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x10yq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11B11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y11B11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11B11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x1011q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1B11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x10111q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B11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x10111Bq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x10111B1q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x10111B11q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x10111B1q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x10111Bq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x10111q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B111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x1011q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1B111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x101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11B111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x10q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111B111</a:t>
            </a:r>
            <a:r>
              <a:rPr lang="en-US" sz="2800" dirty="0">
                <a:solidFill>
                  <a:prstClr val="black"/>
                </a:solidFill>
              </a:rPr>
              <a:t> 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0111B111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10111B111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x10111B111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xq</a:t>
            </a:r>
            <a:r>
              <a:rPr lang="en-US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10111B111</a:t>
            </a:r>
            <a:r>
              <a:rPr lang="en-US" sz="2800" dirty="0">
                <a:solidFill>
                  <a:prstClr val="black"/>
                </a:solidFill>
              </a:rPr>
              <a:t> 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xxq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0111B111111</a:t>
            </a:r>
            <a:r>
              <a:rPr lang="en-US" sz="2400" dirty="0" smtClean="0">
                <a:solidFill>
                  <a:prstClr val="black"/>
                </a:solidFill>
              </a:rPr>
              <a:t> 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xxBq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111B111111 </a:t>
            </a:r>
            <a:r>
              <a:rPr lang="en-US" sz="24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xxBBq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11B111111 </a:t>
            </a:r>
            <a:r>
              <a:rPr lang="en-US" sz="24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xxBBBq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1B111111 </a:t>
            </a:r>
            <a:r>
              <a:rPr lang="en-US" sz="2400" dirty="0" smtClean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xxBBBBq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B111111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xxBBBBBq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111111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(machine halts at final state)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31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Therefore, the TM corresponding this function will be constructed as following:-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524000"/>
            <a:ext cx="8458200" cy="480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dirty="0" smtClean="0"/>
          </a:p>
          <a:p>
            <a:pPr marL="0" indent="0">
              <a:buFont typeface="Wingdings 2"/>
              <a:buNone/>
            </a:pPr>
            <a:endParaRPr lang="en-US" dirty="0" smtClean="0"/>
          </a:p>
          <a:p>
            <a:pPr marL="0" indent="0">
              <a:buFont typeface="Wingdings 2"/>
              <a:buNone/>
            </a:pPr>
            <a:endParaRPr lang="en-US" dirty="0" smtClean="0"/>
          </a:p>
          <a:p>
            <a:pPr marL="0" indent="0">
              <a:buFont typeface="Wingdings 2"/>
              <a:buNone/>
            </a:pPr>
            <a:endParaRPr lang="en-US" dirty="0" smtClean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90600" y="3581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545786" y="3584875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81000" y="3906106"/>
            <a:ext cx="609600" cy="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96743" y="3352800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,x, 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2724157" y="3480084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050737" y="3581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>
            <a:off x="1676400" y="3924300"/>
            <a:ext cx="869386" cy="3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498536" y="3626428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63602" y="3454972"/>
            <a:ext cx="1127407" cy="451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736537" y="3945104"/>
            <a:ext cx="761999" cy="5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788739" y="3586601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077200" y="3595255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6" idx="6"/>
            <a:endCxn id="10" idx="2"/>
          </p:cNvCxnSpPr>
          <p:nvPr/>
        </p:nvCxnSpPr>
        <p:spPr>
          <a:xfrm flipV="1">
            <a:off x="3231586" y="3924300"/>
            <a:ext cx="819151" cy="3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6"/>
          </p:cNvCxnSpPr>
          <p:nvPr/>
        </p:nvCxnSpPr>
        <p:spPr>
          <a:xfrm>
            <a:off x="6184336" y="3969328"/>
            <a:ext cx="6044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6"/>
            <a:endCxn id="16" idx="2"/>
          </p:cNvCxnSpPr>
          <p:nvPr/>
        </p:nvCxnSpPr>
        <p:spPr>
          <a:xfrm>
            <a:off x="7474539" y="3929501"/>
            <a:ext cx="602661" cy="8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04166" y="2362200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53832" y="3425967"/>
            <a:ext cx="1127407" cy="451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B, L)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33639" y="3435066"/>
            <a:ext cx="1127407" cy="451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53305" y="3479674"/>
            <a:ext cx="1127407" cy="451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5400000" flipH="1" flipV="1">
            <a:off x="8330063" y="3480084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775869" y="2410691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</p:txBody>
      </p:sp>
      <p:cxnSp>
        <p:nvCxnSpPr>
          <p:cNvPr id="26" name="Curved Connector 25"/>
          <p:cNvCxnSpPr>
            <a:stCxn id="12" idx="4"/>
            <a:endCxn id="5" idx="4"/>
          </p:cNvCxnSpPr>
          <p:nvPr/>
        </p:nvCxnSpPr>
        <p:spPr>
          <a:xfrm rot="5400000" flipH="1">
            <a:off x="3564954" y="2035746"/>
            <a:ext cx="45028" cy="4507936"/>
          </a:xfrm>
          <a:prstGeom prst="curvedConnector3">
            <a:avLst>
              <a:gd name="adj1" fmla="val -5076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 flipH="1" flipV="1">
            <a:off x="4236049" y="3465369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848099" y="2410691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Curved Connector 28"/>
          <p:cNvCxnSpPr/>
          <p:nvPr/>
        </p:nvCxnSpPr>
        <p:spPr>
          <a:xfrm rot="5400000" flipH="1" flipV="1">
            <a:off x="5679527" y="3562350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68642" y="1858241"/>
            <a:ext cx="10287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,L)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L)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Curved Connector 30"/>
          <p:cNvCxnSpPr/>
          <p:nvPr/>
        </p:nvCxnSpPr>
        <p:spPr>
          <a:xfrm rot="5400000" flipH="1" flipV="1">
            <a:off x="7045925" y="3486150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502130" y="2247900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940386" y="5181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6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19399" y="4648200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, x, 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16" idx="4"/>
            <a:endCxn id="33" idx="0"/>
          </p:cNvCxnSpPr>
          <p:nvPr/>
        </p:nvCxnSpPr>
        <p:spPr>
          <a:xfrm flipH="1">
            <a:off x="8283286" y="4281055"/>
            <a:ext cx="136814" cy="900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387987" y="4505760"/>
            <a:ext cx="1127407" cy="451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L)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3" idx="2"/>
            <a:endCxn id="12" idx="5"/>
          </p:cNvCxnSpPr>
          <p:nvPr/>
        </p:nvCxnSpPr>
        <p:spPr>
          <a:xfrm flipH="1" flipV="1">
            <a:off x="6083903" y="4211795"/>
            <a:ext cx="1856483" cy="1312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968734" y="4946072"/>
            <a:ext cx="1127407" cy="451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L)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Curved Connector 42"/>
          <p:cNvCxnSpPr>
            <a:stCxn id="33" idx="3"/>
            <a:endCxn id="33" idx="5"/>
          </p:cNvCxnSpPr>
          <p:nvPr/>
        </p:nvCxnSpPr>
        <p:spPr>
          <a:xfrm rot="16200000" flipH="1">
            <a:off x="8283286" y="5524500"/>
            <a:ext cx="12700" cy="484934"/>
          </a:xfrm>
          <a:prstGeom prst="curvedConnector3">
            <a:avLst>
              <a:gd name="adj1" fmla="val 64089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077948" y="6172200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</a:rPr>
              <a:t> 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90600" y="5430417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7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625443" y="5334000"/>
            <a:ext cx="866800" cy="8416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2720702" y="539836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8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5" idx="4"/>
            <a:endCxn id="47" idx="0"/>
          </p:cNvCxnSpPr>
          <p:nvPr/>
        </p:nvCxnSpPr>
        <p:spPr>
          <a:xfrm>
            <a:off x="1333500" y="4267200"/>
            <a:ext cx="0" cy="1163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6"/>
            <a:endCxn id="48" idx="2"/>
          </p:cNvCxnSpPr>
          <p:nvPr/>
        </p:nvCxnSpPr>
        <p:spPr>
          <a:xfrm flipV="1">
            <a:off x="1676400" y="5754832"/>
            <a:ext cx="949043" cy="18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19523" y="4731327"/>
            <a:ext cx="1127407" cy="451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,B, 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Curved Connector 55"/>
          <p:cNvCxnSpPr/>
          <p:nvPr/>
        </p:nvCxnSpPr>
        <p:spPr>
          <a:xfrm rot="16200000" flipH="1">
            <a:off x="1226717" y="5820064"/>
            <a:ext cx="12700" cy="484934"/>
          </a:xfrm>
          <a:prstGeom prst="curvedConnector3">
            <a:avLst>
              <a:gd name="adj1" fmla="val 52089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71450" y="6248400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624478" y="5322183"/>
            <a:ext cx="1127407" cy="451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5316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10827</TotalTime>
  <Words>448</Words>
  <Application>Microsoft Office PowerPoint</Application>
  <PresentationFormat>On-screen Show (4:3)</PresentationFormat>
  <Paragraphs>113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     Theory of Automata and Formal Language   Lecture-38  Dharmendra Kumar  (Associate Professor)  Department of Computer Science and Engineering United College of Engineering and Research, Prayagraj March 30, 2021 </vt:lpstr>
      <vt:lpstr>Slide 2</vt:lpstr>
      <vt:lpstr>Slide 3</vt:lpstr>
      <vt:lpstr>Slide 4</vt:lpstr>
      <vt:lpstr>Ex. Construct Turing machine for the following function  f(m,n) = m*n  m, n ∈ N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 Machine</dc:title>
  <dc:creator>DHARMANDER</dc:creator>
  <cp:lastModifiedBy>UNITED</cp:lastModifiedBy>
  <cp:revision>264</cp:revision>
  <dcterms:created xsi:type="dcterms:W3CDTF">2020-04-09T12:36:56Z</dcterms:created>
  <dcterms:modified xsi:type="dcterms:W3CDTF">2023-05-03T17:08:38Z</dcterms:modified>
</cp:coreProperties>
</file>