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5" r:id="rId3"/>
    <p:sldId id="297" r:id="rId4"/>
    <p:sldId id="299" r:id="rId5"/>
    <p:sldId id="298" r:id="rId6"/>
    <p:sldId id="300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and Formal Language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FF00"/>
                </a:solidFill>
              </a:rPr>
              <a:t>Lecture-39 </a:t>
            </a:r>
            <a:r>
              <a:rPr lang="en-US" sz="9600" dirty="0" smtClean="0">
                <a:solidFill>
                  <a:srgbClr val="FFFF00"/>
                </a:solidFill>
              </a:rPr>
              <a:t/>
            </a:r>
            <a:br>
              <a:rPr lang="en-US" sz="9600" dirty="0" smtClean="0">
                <a:solidFill>
                  <a:srgbClr val="FFFF00"/>
                </a:solidFill>
              </a:rPr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3900" dirty="0" err="1" smtClean="0">
                <a:solidFill>
                  <a:schemeClr val="tx1"/>
                </a:solidFill>
                <a:effectLst/>
              </a:rPr>
              <a:t>Dharmendra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Kumar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(Associate Professor)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Department of Computer Science and Engineering United College of Engineering and Research, </a:t>
            </a:r>
            <a:r>
              <a:rPr lang="en-US" sz="3900" dirty="0" err="1" smtClean="0">
                <a:solidFill>
                  <a:schemeClr val="tx1"/>
                </a:solidFill>
                <a:effectLst/>
              </a:rPr>
              <a:t>Prayagraj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March 30, 2021 </a:t>
            </a:r>
            <a:endParaRPr lang="en-US" sz="39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10600" cy="591312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/>
              <a:t>Recursive and Recursive Enumerable language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70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Recursive language:</a:t>
            </a:r>
          </a:p>
          <a:p>
            <a:pPr marL="0" indent="0" algn="just">
              <a:buNone/>
            </a:pPr>
            <a:r>
              <a:rPr lang="en-US" sz="2400" dirty="0"/>
              <a:t>A language L is said to be recursive if there exists a Turing machine M which accepts all the strings w belong into L and rejects all the strings which do not belong into L.</a:t>
            </a:r>
            <a:endParaRPr lang="en-US" sz="2800" u="sng" dirty="0" smtClean="0"/>
          </a:p>
          <a:p>
            <a:pPr marL="0" indent="0" algn="just">
              <a:buNone/>
            </a:pPr>
            <a:endParaRPr lang="en-US" sz="2800" u="sng" dirty="0"/>
          </a:p>
          <a:p>
            <a:pPr marL="0" indent="0" algn="just">
              <a:buNone/>
            </a:pPr>
            <a:endParaRPr lang="en-US" sz="1800" u="sng" dirty="0" smtClean="0"/>
          </a:p>
          <a:p>
            <a:pPr marL="0" indent="0" algn="just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Recursive </a:t>
            </a:r>
            <a:r>
              <a:rPr lang="en-US" sz="2800" u="sng" dirty="0">
                <a:solidFill>
                  <a:srgbClr val="FF0000"/>
                </a:solidFill>
              </a:rPr>
              <a:t>Enumerable </a:t>
            </a:r>
            <a:r>
              <a:rPr lang="en-US" sz="2800" u="sng" dirty="0" smtClean="0">
                <a:solidFill>
                  <a:srgbClr val="FF0000"/>
                </a:solidFill>
              </a:rPr>
              <a:t>language:</a:t>
            </a:r>
          </a:p>
          <a:p>
            <a:pPr marL="0" indent="0" algn="just">
              <a:buNone/>
            </a:pPr>
            <a:r>
              <a:rPr lang="en-US" sz="2400" dirty="0"/>
              <a:t>A language L is said to be recursive enumerable if there exists a Turing machine M which accepts all the strings w belong into L and </a:t>
            </a:r>
            <a:r>
              <a:rPr lang="en-US" sz="2400" dirty="0" smtClean="0"/>
              <a:t>rejects or goes </a:t>
            </a:r>
            <a:r>
              <a:rPr lang="en-US" sz="2400" dirty="0"/>
              <a:t>into an infinite loop for all the strings which do not belong into 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2781300"/>
            <a:ext cx="106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4648200" y="3200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53200" y="29337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53200" y="3390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38700" y="28678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0" y="3200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2855" y="2743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5867400"/>
            <a:ext cx="106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1600200" y="6286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624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52600" y="5943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4800" y="60960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29746" y="5410200"/>
            <a:ext cx="1766454" cy="1357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10350" y="5867400"/>
            <a:ext cx="871105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4600" y="5638800"/>
            <a:ext cx="571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072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u="sng" dirty="0" smtClean="0">
                <a:solidFill>
                  <a:srgbClr val="FF0000"/>
                </a:solidFill>
              </a:rPr>
              <a:t>Properties of Recursive and Recursive Enumerable languages</a:t>
            </a:r>
            <a:endParaRPr lang="en-US" sz="36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 smtClean="0"/>
                  <a:t>If L is recursive language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7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700" b="0" i="0" dirty="0" smtClean="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2700" dirty="0" smtClean="0"/>
                  <a:t> is also recursive language.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/>
                  <a:t>If L </a:t>
                </a:r>
                <a:r>
                  <a:rPr lang="en-US" sz="2700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7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700" dirty="0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 sz="27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700" b="0" i="0" dirty="0" smtClean="0">
                        <a:latin typeface="Cambria Math"/>
                      </a:rPr>
                      <m:t>are</m:t>
                    </m:r>
                    <m:r>
                      <a:rPr lang="en-US" sz="27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700" dirty="0" smtClean="0"/>
                  <a:t>recursive enumerable languages </a:t>
                </a:r>
                <a:r>
                  <a:rPr lang="en-US" sz="2700" dirty="0"/>
                  <a:t>then </a:t>
                </a:r>
                <a:r>
                  <a:rPr lang="en-US" sz="2700" dirty="0" smtClean="0"/>
                  <a:t>L will be </a:t>
                </a:r>
                <a:r>
                  <a:rPr lang="en-US" sz="2700" dirty="0"/>
                  <a:t>recursive language.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 smtClean="0"/>
                  <a:t>The union of two recursive languages is also recursive i.e. if L1 and L2 are recursive then 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7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700" dirty="0"/>
                          <m:t>L</m:t>
                        </m:r>
                        <m:r>
                          <m:rPr>
                            <m:nor/>
                          </m:rPr>
                          <a:rPr lang="en-US" sz="2700" dirty="0"/>
                          <m:t>2</m:t>
                        </m:r>
                      </m:e>
                    </m:nary>
                  </m:oMath>
                </a14:m>
                <a:r>
                  <a:rPr lang="en-US" sz="2700" dirty="0" smtClean="0"/>
                  <a:t> will be also recursive.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/>
                  <a:t>The union of two recursive </a:t>
                </a:r>
                <a:r>
                  <a:rPr lang="en-US" sz="2700" dirty="0" smtClean="0"/>
                  <a:t>enumerable languages </a:t>
                </a:r>
                <a:r>
                  <a:rPr lang="en-US" sz="2700" dirty="0"/>
                  <a:t>is also </a:t>
                </a:r>
                <a:r>
                  <a:rPr lang="en-US" sz="2700" dirty="0" smtClean="0"/>
                  <a:t>recursive enumerable  </a:t>
                </a:r>
                <a:r>
                  <a:rPr lang="en-US" sz="2700" dirty="0"/>
                  <a:t>i.e. if L1 and L2 are </a:t>
                </a:r>
                <a:r>
                  <a:rPr lang="en-US" sz="2700" dirty="0" smtClean="0"/>
                  <a:t>recursive enumerable  </a:t>
                </a:r>
                <a:r>
                  <a:rPr lang="en-US" sz="2700" dirty="0"/>
                  <a:t>then 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7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700" dirty="0"/>
                          <m:t>L</m:t>
                        </m:r>
                        <m:r>
                          <m:rPr>
                            <m:nor/>
                          </m:rPr>
                          <a:rPr lang="en-US" sz="2700" dirty="0"/>
                          <m:t>2</m:t>
                        </m:r>
                      </m:e>
                    </m:nary>
                  </m:oMath>
                </a14:m>
                <a:r>
                  <a:rPr lang="en-US" sz="2700" dirty="0"/>
                  <a:t> will be also </a:t>
                </a:r>
                <a:r>
                  <a:rPr lang="en-US" sz="2700" dirty="0" smtClean="0"/>
                  <a:t>recursive enumerable.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 smtClean="0"/>
                  <a:t>The intersection of </a:t>
                </a:r>
                <a:r>
                  <a:rPr lang="en-US" sz="2700" dirty="0"/>
                  <a:t>two recursive languages is also recursive i.e. if L1 and L2 are recursive then </a:t>
                </a:r>
                <a:r>
                  <a:rPr lang="en-US" sz="2700" dirty="0" smtClean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7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700" b="0" i="0" smtClean="0">
                            <a:latin typeface="Cambria Math"/>
                          </a:rPr>
                          <m:t>L</m:t>
                        </m:r>
                        <m:r>
                          <a:rPr lang="en-US" sz="2700" b="0" i="0" smtClean="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700" dirty="0" smtClean="0"/>
                  <a:t/>
                </a:r>
                <a:r>
                  <a:rPr lang="en-US" sz="2700" dirty="0"/>
                  <a:t>will be also </a:t>
                </a:r>
                <a:r>
                  <a:rPr lang="en-US" sz="2700" dirty="0" smtClean="0"/>
                  <a:t>recursive.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 smtClean="0"/>
                  <a:t>The </a:t>
                </a:r>
                <a:r>
                  <a:rPr lang="en-US" sz="2700" dirty="0"/>
                  <a:t>intersection of two recursive enumerable </a:t>
                </a:r>
                <a:r>
                  <a:rPr lang="en-US" sz="2700" dirty="0" smtClean="0"/>
                  <a:t>languages </a:t>
                </a:r>
                <a:r>
                  <a:rPr lang="en-US" sz="2700" dirty="0"/>
                  <a:t>is also </a:t>
                </a:r>
                <a:r>
                  <a:rPr lang="en-US" sz="2700" dirty="0" smtClean="0"/>
                  <a:t>recursive</a:t>
                </a:r>
                <a:r>
                  <a:rPr lang="en-US" sz="2700" dirty="0"/>
                  <a:t> enumerable</a:t>
                </a:r>
                <a:r>
                  <a:rPr lang="en-US" sz="2700" dirty="0" smtClean="0"/>
                  <a:t/>
                </a:r>
                <a:r>
                  <a:rPr lang="en-US" sz="2700" dirty="0"/>
                  <a:t>i.e. if L1 and L2 are </a:t>
                </a:r>
                <a:r>
                  <a:rPr lang="en-US" sz="2700" dirty="0" smtClean="0"/>
                  <a:t>recursive </a:t>
                </a:r>
                <a:r>
                  <a:rPr lang="en-US" sz="2700" dirty="0"/>
                  <a:t>enumerable</a:t>
                </a:r>
                <a:r>
                  <a:rPr lang="en-US" sz="2700" dirty="0" smtClean="0"/>
                  <a:t/>
                </a:r>
                <a:r>
                  <a:rPr lang="en-US" sz="2700" dirty="0"/>
                  <a:t>then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7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/>
                          </a:rPr>
                          <m:t>L</m:t>
                        </m:r>
                        <m:r>
                          <a:rPr lang="en-US" sz="27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700" dirty="0"/>
                  <a:t> will be also </a:t>
                </a:r>
                <a:r>
                  <a:rPr lang="en-US" sz="2700" dirty="0" smtClean="0"/>
                  <a:t>recursive</a:t>
                </a:r>
                <a:r>
                  <a:rPr lang="en-US" sz="2700" dirty="0"/>
                  <a:t> enumerable</a:t>
                </a:r>
                <a:r>
                  <a:rPr lang="en-US" sz="2700" dirty="0" smtClean="0"/>
                  <a:t> .</a:t>
                </a:r>
                <a:endParaRPr lang="en-US" sz="2700" dirty="0"/>
              </a:p>
              <a:p>
                <a:pPr marL="514350" indent="-514350" algn="just">
                  <a:buFont typeface="Wingdings 2"/>
                  <a:buAutoNum type="arabicParenR"/>
                </a:pPr>
                <a:endParaRPr lang="en-US" sz="2700" dirty="0"/>
              </a:p>
              <a:p>
                <a:pPr marL="514350" indent="-514350">
                  <a:buFont typeface="Wingdings 2"/>
                  <a:buAutoNum type="arabicParenR"/>
                </a:pPr>
                <a:endParaRPr lang="en-US" sz="2700" dirty="0"/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963" t="-1553" r="-1037" b="-8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4304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100" dirty="0" smtClean="0">
                    <a:solidFill>
                      <a:srgbClr val="FF0000"/>
                    </a:solidFill>
                  </a:rPr>
                  <a:t>Theorem:</a:t>
                </a:r>
                <a:r>
                  <a:rPr lang="en-US" sz="3100" dirty="0" smtClean="0"/>
                  <a:t/>
                </a:r>
                <a:r>
                  <a:rPr lang="en-US" sz="3100" dirty="0"/>
                  <a:t>If L is recursive language then </a:t>
                </a:r>
                <a:r>
                  <a:rPr lang="en-US" sz="3100" dirty="0" smtClean="0"/>
                  <a:t>complement of L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 b="0" i="0" smtClean="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3100" dirty="0" smtClean="0"/>
                  <a:t> is </a:t>
                </a:r>
                <a:r>
                  <a:rPr lang="en-US" sz="3100" dirty="0"/>
                  <a:t>also recursive language</a:t>
                </a:r>
                <a:r>
                  <a:rPr lang="en-US" sz="31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3100" dirty="0" smtClean="0">
                    <a:solidFill>
                      <a:srgbClr val="FF0000"/>
                    </a:solidFill>
                  </a:rPr>
                  <a:t>Proof: </a:t>
                </a:r>
                <a:r>
                  <a:rPr lang="en-US" sz="3100" dirty="0" smtClean="0"/>
                  <a:t>Since L is recursive language, therefore there exists a TM which accepts all strings belong into L and rejects all strings which do not belong into L. Let this TM is M. Therefore M will be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100" dirty="0" smtClean="0"/>
              </a:p>
              <a:p>
                <a:pPr marL="0" indent="0">
                  <a:buNone/>
                </a:pPr>
                <a:r>
                  <a:rPr lang="en-US" sz="3100" dirty="0" smtClean="0"/>
                  <a:t>Now, we construct a TM M’ using M as above.</a:t>
                </a:r>
              </a:p>
              <a:p>
                <a:pPr marL="0" indent="0">
                  <a:buNone/>
                </a:pPr>
                <a:r>
                  <a:rPr lang="en-US" sz="3100" dirty="0" smtClean="0"/>
                  <a:t>Clearly, if w is accepted by M then w is rejected by M’ and if w is rejected by M then w is accepted by M’. Since L is accepted by M, therefore complement of L </a:t>
                </a:r>
                <a:r>
                  <a:rPr lang="en-US" sz="3100" dirty="0"/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3100" dirty="0" smtClean="0"/>
                  <a:t> is accepted by M’. </a:t>
                </a:r>
              </a:p>
              <a:p>
                <a:pPr marL="0" indent="0">
                  <a:buNone/>
                </a:pPr>
                <a:r>
                  <a:rPr lang="en-US" sz="3100" dirty="0" smtClean="0"/>
                  <a:t>Since there exists a TM M’ corresponding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3100" dirty="0" smtClean="0"/>
                  <a:t>, therefore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3100" dirty="0" smtClean="0"/>
                  <a:t> is recursive language.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  <a:blipFill rotWithShape="1">
                <a:blip r:embed="rId2"/>
                <a:stretch>
                  <a:fillRect l="-889" t="-1663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371600" y="3314700"/>
            <a:ext cx="106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533400" y="3733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3467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3900" y="34012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24200" y="3733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38055" y="3276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96345" y="3210792"/>
            <a:ext cx="1066800" cy="710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14800" y="3581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63145" y="33147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63145" y="3771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23063" y="32107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48945" y="3581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62800" y="3124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77245" y="2895600"/>
            <a:ext cx="2642755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3" idx="1"/>
            <a:endCxn id="26" idx="1"/>
          </p:cNvCxnSpPr>
          <p:nvPr/>
        </p:nvCxnSpPr>
        <p:spPr>
          <a:xfrm flipV="1">
            <a:off x="4977245" y="3565814"/>
            <a:ext cx="419100" cy="1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48945" y="3314700"/>
            <a:ext cx="852055" cy="467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148945" y="3162300"/>
            <a:ext cx="852055" cy="61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01000" y="30202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01000" y="366452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43600" y="3908713"/>
            <a:ext cx="519545" cy="412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810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533400"/>
                <a:ext cx="8686800" cy="62484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n-US" sz="8000" dirty="0">
                    <a:solidFill>
                      <a:srgbClr val="FF0000"/>
                    </a:solidFill>
                  </a:rPr>
                  <a:t>Theorem:</a:t>
                </a:r>
                <a:r>
                  <a:rPr lang="en-US" sz="8000" dirty="0"/>
                  <a:t>  If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0" dirty="0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 sz="80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8000" dirty="0">
                        <a:latin typeface="Cambria Math"/>
                      </a:rPr>
                      <m:t>are</m:t>
                    </m:r>
                    <m:r>
                      <a:rPr lang="en-US" sz="8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8000" dirty="0"/>
                  <a:t>recursive enumerable languages then L will be recursive language.</a:t>
                </a:r>
              </a:p>
              <a:p>
                <a:pPr marL="0" indent="0" algn="just">
                  <a:buNone/>
                </a:pPr>
                <a:r>
                  <a:rPr lang="en-US" sz="8000" dirty="0">
                    <a:solidFill>
                      <a:srgbClr val="FF0000"/>
                    </a:solidFill>
                  </a:rPr>
                  <a:t>Proof: </a:t>
                </a:r>
                <a:r>
                  <a:rPr lang="en-US" sz="8000" dirty="0"/>
                  <a:t>Since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0" dirty="0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 sz="80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8000" dirty="0">
                        <a:latin typeface="Cambria Math"/>
                      </a:rPr>
                      <m:t>are</m:t>
                    </m:r>
                    <m:r>
                      <a:rPr lang="en-US" sz="8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8000" dirty="0"/>
                  <a:t>recursive enumerable </a:t>
                </a:r>
                <a:r>
                  <a:rPr lang="en-US" sz="8000" dirty="0" smtClean="0"/>
                  <a:t>language, </a:t>
                </a:r>
                <a:r>
                  <a:rPr lang="en-US" sz="8000" dirty="0"/>
                  <a:t>therefore there exists </a:t>
                </a:r>
                <a:r>
                  <a:rPr lang="en-US" sz="8000" dirty="0" smtClean="0"/>
                  <a:t>TM M1 and M2 corresponding to</a:t>
                </a:r>
                <a:r>
                  <a:rPr lang="en-US" sz="8000" dirty="0"/>
                  <a:t>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0" dirty="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8000" dirty="0" smtClean="0"/>
                  <a:t> respectively.   M1 accepts </a:t>
                </a:r>
                <a:r>
                  <a:rPr lang="en-US" sz="8000" dirty="0"/>
                  <a:t>all strings belong into L </a:t>
                </a:r>
                <a:r>
                  <a:rPr lang="en-US" sz="8000" dirty="0" smtClean="0"/>
                  <a:t>and</a:t>
                </a:r>
                <a:r>
                  <a:rPr lang="en-US" sz="8000" dirty="0"/>
                  <a:t/>
                </a:r>
                <a:r>
                  <a:rPr lang="en-US" sz="8000" dirty="0" smtClean="0"/>
                  <a:t>M2 </a:t>
                </a:r>
                <a:r>
                  <a:rPr lang="en-US" sz="8000" dirty="0"/>
                  <a:t>accepts all strings belong into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0" dirty="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8000" dirty="0" smtClean="0"/>
                  <a:t>. These are </a:t>
                </a: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 smtClean="0"/>
              </a:p>
              <a:p>
                <a:pPr marL="0" indent="0">
                  <a:buNone/>
                </a:pPr>
                <a:endParaRPr lang="en-US" sz="8000" dirty="0" smtClean="0"/>
              </a:p>
              <a:p>
                <a:pPr marL="0" indent="0" algn="just">
                  <a:buNone/>
                </a:pPr>
                <a:endParaRPr lang="en-US" sz="8000" dirty="0"/>
              </a:p>
              <a:p>
                <a:pPr marL="0" indent="0" algn="just">
                  <a:buNone/>
                </a:pPr>
                <a:r>
                  <a:rPr lang="en-US" sz="8000" dirty="0" smtClean="0"/>
                  <a:t>Now</a:t>
                </a:r>
                <a:r>
                  <a:rPr lang="en-US" sz="8000" dirty="0"/>
                  <a:t>, we construct a TM </a:t>
                </a:r>
                <a:r>
                  <a:rPr lang="en-US" sz="8000" dirty="0" smtClean="0"/>
                  <a:t>M </a:t>
                </a:r>
                <a:r>
                  <a:rPr lang="en-US" sz="8000" dirty="0"/>
                  <a:t>using </a:t>
                </a:r>
                <a:r>
                  <a:rPr lang="en-US" sz="8000" dirty="0" smtClean="0"/>
                  <a:t>M1 and M2 </a:t>
                </a:r>
                <a:r>
                  <a:rPr lang="en-US" sz="8000" dirty="0"/>
                  <a:t>as above.</a:t>
                </a:r>
              </a:p>
              <a:p>
                <a:pPr marL="0" indent="0" algn="just">
                  <a:buNone/>
                </a:pPr>
                <a:r>
                  <a:rPr lang="en-US" sz="8000" dirty="0"/>
                  <a:t>Clearly, if w is accepted by </a:t>
                </a:r>
                <a:r>
                  <a:rPr lang="en-US" sz="8000" dirty="0" smtClean="0"/>
                  <a:t>M1 </a:t>
                </a:r>
                <a:r>
                  <a:rPr lang="en-US" sz="8000" dirty="0"/>
                  <a:t>then w is </a:t>
                </a:r>
                <a:r>
                  <a:rPr lang="en-US" sz="8000" dirty="0" smtClean="0"/>
                  <a:t>also accepted </a:t>
                </a:r>
                <a:r>
                  <a:rPr lang="en-US" sz="8000" dirty="0"/>
                  <a:t>by </a:t>
                </a:r>
                <a:r>
                  <a:rPr lang="en-US" sz="8000" dirty="0" smtClean="0"/>
                  <a:t>M </a:t>
                </a:r>
                <a:r>
                  <a:rPr lang="en-US" sz="8000" dirty="0"/>
                  <a:t>and if w is </a:t>
                </a:r>
                <a:r>
                  <a:rPr lang="en-US" sz="8000" dirty="0" smtClean="0"/>
                  <a:t>accepted </a:t>
                </a:r>
                <a:r>
                  <a:rPr lang="en-US" sz="8000" dirty="0"/>
                  <a:t>by </a:t>
                </a:r>
                <a:r>
                  <a:rPr lang="en-US" sz="8000" dirty="0" smtClean="0"/>
                  <a:t>M2 </a:t>
                </a:r>
                <a:r>
                  <a:rPr lang="en-US" sz="8000" dirty="0"/>
                  <a:t>then w is </a:t>
                </a:r>
                <a:r>
                  <a:rPr lang="en-US" sz="8000" dirty="0" smtClean="0"/>
                  <a:t>rejected </a:t>
                </a:r>
                <a:r>
                  <a:rPr lang="en-US" sz="8000" dirty="0"/>
                  <a:t>by </a:t>
                </a:r>
                <a:r>
                  <a:rPr lang="en-US" sz="8000" dirty="0" smtClean="0"/>
                  <a:t>M. That is, if w </a:t>
                </a:r>
                <a:r>
                  <a:rPr lang="en-US" sz="8000" dirty="0" smtClean="0">
                    <a:latin typeface="Cambria Math"/>
                    <a:ea typeface="Cambria Math"/>
                  </a:rPr>
                  <a:t>∈ </a:t>
                </a:r>
                <a:r>
                  <a:rPr lang="en-US" sz="8000" dirty="0" smtClean="0"/>
                  <a:t>L then it is </a:t>
                </a:r>
                <a:r>
                  <a:rPr lang="en-US" sz="8000" dirty="0"/>
                  <a:t>accepted by </a:t>
                </a:r>
                <a:r>
                  <a:rPr lang="en-US" sz="8000" dirty="0" smtClean="0"/>
                  <a:t>M and if w </a:t>
                </a:r>
                <a:r>
                  <a:rPr lang="en-US" sz="8000" dirty="0" smtClean="0">
                    <a:latin typeface="Cambria Math"/>
                    <a:ea typeface="Cambria Math"/>
                  </a:rPr>
                  <a:t>∉ L then it is rejected by M</a:t>
                </a:r>
                <a:r>
                  <a:rPr lang="en-US" sz="8000" dirty="0" smtClean="0"/>
                  <a:t>. </a:t>
                </a:r>
                <a:endParaRPr lang="en-US" sz="8000" dirty="0"/>
              </a:p>
              <a:p>
                <a:pPr marL="0" indent="0" algn="just">
                  <a:buNone/>
                </a:pPr>
                <a:r>
                  <a:rPr lang="en-US" sz="8000" dirty="0" smtClean="0"/>
                  <a:t>Therefore, M is a TM which accepts all strings of L and rejects all strings which are not belong into L. </a:t>
                </a:r>
                <a:endParaRPr lang="en-US" sz="8000" dirty="0"/>
              </a:p>
              <a:p>
                <a:pPr marL="0" indent="0" algn="just">
                  <a:buNone/>
                </a:pPr>
                <a:r>
                  <a:rPr lang="en-US" sz="8000" dirty="0" smtClean="0"/>
                  <a:t>Hence L is recursive language.</a:t>
                </a:r>
                <a:endParaRPr lang="en-US" sz="8000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533400"/>
                <a:ext cx="8686800" cy="6248400"/>
              </a:xfrm>
              <a:blipFill rotWithShape="1">
                <a:blip r:embed="rId2"/>
                <a:stretch>
                  <a:fillRect l="-702" t="-1366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163782" y="2590800"/>
            <a:ext cx="10668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9600" y="2869624"/>
            <a:ext cx="554182" cy="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30582" y="28696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48200" y="253278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2428009"/>
            <a:ext cx="682336" cy="6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3429000"/>
            <a:ext cx="106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" y="3733800"/>
            <a:ext cx="554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57846" y="3733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6527" y="3352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482" y="342553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2438400"/>
            <a:ext cx="2590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83382" y="2677390"/>
            <a:ext cx="10668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24400" y="2956214"/>
            <a:ext cx="858982" cy="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50182" y="295621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0" y="2514599"/>
            <a:ext cx="682336" cy="6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2600" y="3515590"/>
            <a:ext cx="106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577446" y="382039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970568" y="34393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06292" y="3799608"/>
            <a:ext cx="256308" cy="1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306292" y="2963140"/>
            <a:ext cx="0" cy="84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335982" y="2956214"/>
            <a:ext cx="853786" cy="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</p:cNvCxnSpPr>
          <p:nvPr/>
        </p:nvCxnSpPr>
        <p:spPr>
          <a:xfrm flipV="1">
            <a:off x="7199168" y="3799608"/>
            <a:ext cx="990600" cy="20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48600" y="3408217"/>
            <a:ext cx="682336" cy="44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1673" y="2545772"/>
            <a:ext cx="682336" cy="48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58000" y="3886199"/>
            <a:ext cx="569768" cy="457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5800" y="248948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541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itle 1"/>
              <p:cNvSpPr>
                <a:spLocks noGrp="1"/>
              </p:cNvSpPr>
              <p:nvPr>
                <p:ph idx="1"/>
              </p:nvPr>
            </p:nvSpPr>
            <p:spPr>
              <a:xfrm>
                <a:off x="526473" y="588818"/>
                <a:ext cx="8229600" cy="61929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Theorem: </a:t>
                </a:r>
                <a:r>
                  <a:rPr lang="en-US" sz="2200" dirty="0" smtClean="0"/>
                  <a:t>The </a:t>
                </a:r>
                <a:r>
                  <a:rPr lang="en-US" sz="2200" dirty="0"/>
                  <a:t>union of two recursive languages is also recursive i.e. if L1 and L2 are recursive then 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/>
                  <a:t> will be also recursive.</a:t>
                </a:r>
              </a:p>
              <a:p>
                <a:pPr marL="0" indent="0" algn="just"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Proof: </a:t>
                </a:r>
                <a:r>
                  <a:rPr lang="en-US" sz="2200" dirty="0" smtClean="0"/>
                  <a:t>Since L1 and L2 are recursive languages then there exists TM M1 and M2 corresponding to L1 and L2 respectively are of the form: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Consider a string w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 ∈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. Then w ∈ L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 or </a:t>
                </a:r>
                <a:r>
                  <a:rPr lang="en-US" sz="2200" dirty="0">
                    <a:latin typeface="Cambria Math"/>
                    <a:ea typeface="Cambria Math"/>
                  </a:rPr>
                  <a:t>w ∈ 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L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. </a:t>
                </a:r>
                <a:endParaRPr lang="en-US" sz="2200" dirty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Cambria Math"/>
                    <a:ea typeface="Cambria Math"/>
                  </a:rPr>
                  <a:t>If </a:t>
                </a:r>
                <a:r>
                  <a:rPr lang="en-US" sz="2200" dirty="0">
                    <a:latin typeface="Cambria Math"/>
                    <a:ea typeface="Cambria Math"/>
                  </a:rPr>
                  <a:t>w ∈ 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L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 then it is accepted by M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. therefore it is also accepted by M. If </a:t>
                </a:r>
                <a:r>
                  <a:rPr lang="en-US" sz="2200" dirty="0">
                    <a:latin typeface="Cambria Math"/>
                    <a:ea typeface="Cambria Math"/>
                  </a:rPr>
                  <a:t>w ∈ 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L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/>
                </a:r>
                <a:r>
                  <a:rPr lang="en-US" sz="2200" dirty="0">
                    <a:latin typeface="Cambria Math"/>
                    <a:ea typeface="Cambria Math"/>
                  </a:rPr>
                  <a:t>then it is accepted by 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M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. </a:t>
                </a:r>
                <a:r>
                  <a:rPr lang="en-US" sz="2200" dirty="0">
                    <a:latin typeface="Cambria Math"/>
                    <a:ea typeface="Cambria Math"/>
                  </a:rPr>
                  <a:t>therefore it is also accepted by M. </a:t>
                </a:r>
                <a:endParaRPr lang="en-US" sz="2200" dirty="0" smtClean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Cambria Math"/>
                    <a:ea typeface="Cambria Math"/>
                  </a:rPr>
                  <a:t>But if w ∉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 then w is neither accepted by M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 nor M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. therefore it is also not accepted by M. </a:t>
                </a: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Cambria Math"/>
                    <a:ea typeface="Cambria Math"/>
                  </a:rPr>
                  <a:t>Hence M is a machine which accepts all strings belong into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 and rejects all strings which do not belong into 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Cambria Math"/>
                    <a:ea typeface="Cambria Math"/>
                  </a:rPr>
                  <a:t>Therefore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 is recursive language.</a:t>
                </a:r>
                <a:endParaRPr lang="en-US" sz="22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sz="2200" baseline="-25000" dirty="0"/>
              </a:p>
            </p:txBody>
          </p:sp>
        </mc:Choice>
        <mc:Fallback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73" y="588818"/>
                <a:ext cx="8229600" cy="6192982"/>
              </a:xfrm>
              <a:blipFill rotWithShape="1">
                <a:blip r:embed="rId2"/>
                <a:stretch>
                  <a:fillRect l="-741" t="-1870" r="-815" b="-7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71600" y="2280804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952500" y="2514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236739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47455" y="26618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8368" y="2221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1300" y="255789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3982" y="2133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3271404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79318" y="3500006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47455" y="33476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33600" y="36524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9318" y="317788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0855" y="34515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0073" y="3124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5555" y="3451513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6732" y="3505200"/>
            <a:ext cx="278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57555" y="354330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743700" y="3810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754707" y="350346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58000" y="38048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88307" y="315364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11832" y="26185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3733800" y="2852304"/>
            <a:ext cx="87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73832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87687" y="2999508"/>
            <a:ext cx="329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777961" y="252326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11537" y="285490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38355" y="240376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7200" y="2198543"/>
            <a:ext cx="3633355" cy="191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4419600" y="2852304"/>
            <a:ext cx="0" cy="98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16732" y="2999508"/>
            <a:ext cx="0" cy="50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19600" y="3835978"/>
            <a:ext cx="1584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443355" y="2904260"/>
            <a:ext cx="786245" cy="654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04214" y="2743200"/>
            <a:ext cx="2225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229600" y="261850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443355" y="3810000"/>
            <a:ext cx="786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229600" y="36524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385955" y="32714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64037" y="178031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30237" y="1834862"/>
            <a:ext cx="13395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E-&gt; enable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33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6324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Theorem: </a:t>
                </a:r>
                <a:r>
                  <a:rPr lang="en-US" sz="2400" dirty="0"/>
                  <a:t>The union of two recursive enumerable languages is also recursive enumerable  i.e. if L1 and L2 are recursive enumerable  then 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will be also recursive enumerable.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Proof: </a:t>
                </a:r>
                <a:r>
                  <a:rPr lang="en-US" sz="2400" dirty="0">
                    <a:solidFill>
                      <a:prstClr val="black"/>
                    </a:solidFill>
                  </a:rPr>
                  <a:t>Since L1 and L2 are recursive </a:t>
                </a:r>
                <a:r>
                  <a:rPr lang="en-US" sz="2400" dirty="0"/>
                  <a:t>enumerable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languages </a:t>
                </a:r>
                <a:r>
                  <a:rPr lang="en-US" sz="2400" dirty="0">
                    <a:solidFill>
                      <a:prstClr val="black"/>
                    </a:solidFill>
                  </a:rPr>
                  <a:t>then there exists TM M1 and M2 corresponding to L1 and L2 respectively are of the form: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Consider </a:t>
                </a:r>
                <a:r>
                  <a:rPr lang="en-US" sz="2400" dirty="0">
                    <a:solidFill>
                      <a:prstClr val="black"/>
                    </a:solidFill>
                  </a:rPr>
                  <a:t>a string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∈ </a:t>
                </a:r>
                <a:r>
                  <a:rPr lang="en-US" sz="2400" dirty="0">
                    <a:solidFill>
                      <a:prstClr val="black"/>
                    </a:solidFill>
                  </a:rPr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Then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or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If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then it is accepted by M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therefore it is also accepted by M. If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then it is accepted by M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therefore it is also accepted by M.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But if w ∉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then w is neither accepted by M</a:t>
                </a:r>
                <a:r>
                  <a:rPr lang="en-US" sz="2400" baseline="-25000" dirty="0"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latin typeface="Cambria Math"/>
                    <a:ea typeface="Cambria Math"/>
                  </a:rPr>
                  <a:t> nor M</a:t>
                </a:r>
                <a:r>
                  <a:rPr lang="en-US" sz="2400" baseline="-25000" dirty="0"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latin typeface="Cambria Math"/>
                    <a:ea typeface="Cambria Math"/>
                  </a:rPr>
                  <a:t>. therefore it is also not accepted by M.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Hence M is a machine which accepts all strings belong into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and rejects all strings which do not belong into 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Therefore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is recursive language.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6324600"/>
              </a:xfrm>
              <a:blipFill rotWithShape="1">
                <a:blip r:embed="rId2"/>
                <a:stretch>
                  <a:fillRect l="-815" t="-1350" r="-741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71600" y="25042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952500" y="2738004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8368" y="244532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5382" y="23725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34948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9318" y="3723410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47455" y="3733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9318" y="34012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5382" y="337358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2445327"/>
            <a:ext cx="2819400" cy="1517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41818" y="2712025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4191000" y="2945821"/>
            <a:ext cx="13508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290599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11637" y="25249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41818" y="3397825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49536" y="3626427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7673" y="363681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05600" y="3276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949536" y="294582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62400" y="250420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 flipV="1">
            <a:off x="6934200" y="3288721"/>
            <a:ext cx="762000" cy="368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7010400" y="2885208"/>
            <a:ext cx="762000" cy="29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72400" y="30861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94218" y="19915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045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09600"/>
                <a:ext cx="8534400" cy="6172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rgbClr val="FF0000"/>
                    </a:solidFill>
                  </a:rPr>
                  <a:t>Theorem: </a:t>
                </a:r>
                <a:r>
                  <a:rPr lang="en-US" sz="2900" dirty="0"/>
                  <a:t>The intersection of two recursive languages is also recursive i.e. if L1 and L2 are recursive then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9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900">
                            <a:latin typeface="Cambria Math"/>
                          </a:rPr>
                          <m:t>L</m:t>
                        </m:r>
                        <m:r>
                          <a:rPr lang="en-US" sz="29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900" dirty="0"/>
                  <a:t> will be also recursive</a:t>
                </a:r>
                <a:r>
                  <a:rPr lang="en-US" sz="2900" dirty="0" smtClean="0"/>
                  <a:t>.</a:t>
                </a:r>
                <a:endParaRPr lang="en-US" sz="2900" dirty="0"/>
              </a:p>
              <a:p>
                <a:pPr marL="0" indent="0" algn="just">
                  <a:buNone/>
                </a:pPr>
                <a:r>
                  <a:rPr lang="en-US" sz="2900" dirty="0">
                    <a:solidFill>
                      <a:srgbClr val="FF0000"/>
                    </a:solidFill>
                  </a:rPr>
                  <a:t>Proof: </a:t>
                </a:r>
                <a:r>
                  <a:rPr lang="en-US" sz="2900" dirty="0"/>
                  <a:t>Since L1 and L2 are recursive languages then there exists TM M1 and M2 corresponding to L1 and L2 respectively are of the form: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Consider </a:t>
                </a:r>
                <a:r>
                  <a:rPr lang="en-US" dirty="0">
                    <a:solidFill>
                      <a:prstClr val="black"/>
                    </a:solidFill>
                  </a:rPr>
                  <a:t>a string w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∈</a:t>
                </a:r>
                <a:r>
                  <a:rPr lang="en-US" dirty="0"/>
                  <a:t>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Then w ∈ L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and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w ∈ L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Since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w ∈ L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therefore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it is accepted by M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therefore it is also accepted by M.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Since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w ∈ L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therefore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it is accepted by M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Clearly, therefore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it is also accepted by M.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But if w ∉ </a:t>
                </a:r>
                <a:r>
                  <a:rPr lang="en-US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then w is </a:t>
                </a:r>
                <a:r>
                  <a:rPr lang="en-US" dirty="0" smtClean="0">
                    <a:latin typeface="Cambria Math"/>
                    <a:ea typeface="Cambria Math"/>
                  </a:rPr>
                  <a:t>either not belong into L1 or not belong into L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dirty="0" smtClean="0">
                    <a:latin typeface="Cambria Math"/>
                    <a:ea typeface="Cambria Math"/>
                  </a:rPr>
                  <a:t>. </a:t>
                </a:r>
                <a:r>
                  <a:rPr lang="en-US" dirty="0">
                    <a:latin typeface="Cambria Math"/>
                    <a:ea typeface="Cambria Math"/>
                  </a:rPr>
                  <a:t>therefore it is </a:t>
                </a:r>
                <a:r>
                  <a:rPr lang="en-US" dirty="0" smtClean="0">
                    <a:latin typeface="Cambria Math"/>
                    <a:ea typeface="Cambria Math"/>
                  </a:rPr>
                  <a:t>either </a:t>
                </a:r>
                <a:r>
                  <a:rPr lang="en-US" dirty="0">
                    <a:latin typeface="Cambria Math"/>
                    <a:ea typeface="Cambria Math"/>
                  </a:rPr>
                  <a:t>not accepted by </a:t>
                </a:r>
                <a:r>
                  <a:rPr lang="en-US" dirty="0" smtClean="0">
                    <a:latin typeface="Cambria Math"/>
                    <a:ea typeface="Cambria Math"/>
                  </a:rPr>
                  <a:t>M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dirty="0" smtClean="0">
                    <a:latin typeface="Cambria Math"/>
                    <a:ea typeface="Cambria Math"/>
                  </a:rPr>
                  <a:t> or not accepted by M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dirty="0" smtClean="0">
                    <a:latin typeface="Cambria Math"/>
                    <a:ea typeface="Cambria Math"/>
                  </a:rPr>
                  <a:t>. Clearly, therefore w is not accepted by M.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Hence M is a machine which accepts all strings belong into </a:t>
                </a:r>
                <a:r>
                  <a:rPr lang="en-US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and rejects all strings which do not belong into </a:t>
                </a:r>
                <a:r>
                  <a:rPr lang="en-US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/>
                </a:r>
                <a:r>
                  <a:rPr lang="en-US" dirty="0"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Therefore </a:t>
                </a:r>
                <a:r>
                  <a:rPr lang="en-US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is recursive language.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09600"/>
                <a:ext cx="8534400" cy="6172200"/>
              </a:xfrm>
              <a:blipFill rotWithShape="1">
                <a:blip r:embed="rId2"/>
                <a:stretch>
                  <a:fillRect l="-786" t="-3159" r="-714" b="-4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2280804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236739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47455" y="26618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98368" y="2221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1300" y="255789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63982" y="2133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3271404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9318" y="3500006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47455" y="33476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3600" y="36524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80855" y="34515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0073" y="3124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8368" y="2511138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4682" y="30809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95555" y="3451513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6732" y="3505200"/>
            <a:ext cx="278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43700" y="3810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58000" y="38048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307" y="315364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11832" y="26185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3733800" y="2852304"/>
            <a:ext cx="87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73832" y="2661804"/>
            <a:ext cx="342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7687" y="2999508"/>
            <a:ext cx="19275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77961" y="252326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36303" y="276398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38355" y="240376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7200" y="2198543"/>
            <a:ext cx="3633355" cy="191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419600" y="2852304"/>
            <a:ext cx="0" cy="98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6733" y="2661804"/>
            <a:ext cx="0" cy="84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19600" y="3835978"/>
            <a:ext cx="1584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43700" y="3505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429500" y="2511138"/>
            <a:ext cx="723900" cy="994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15200" y="2999508"/>
            <a:ext cx="838200" cy="739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29500" y="3804804"/>
            <a:ext cx="723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153400" y="240376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53400" y="36143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64232" y="349480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98943" y="32610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21037" y="176299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81300" y="1817543"/>
            <a:ext cx="13395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E-&gt; enable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422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533400"/>
                <a:ext cx="8686800" cy="6324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Theorem: </a:t>
                </a:r>
                <a:r>
                  <a:rPr lang="en-US" sz="2400" dirty="0"/>
                  <a:t>The intersection of two recursive enumerable </a:t>
                </a:r>
                <a:r>
                  <a:rPr lang="en-US" sz="2400" dirty="0" smtClean="0"/>
                  <a:t>languages </a:t>
                </a:r>
                <a:r>
                  <a:rPr lang="en-US" sz="2400" dirty="0"/>
                  <a:t>is also </a:t>
                </a:r>
                <a:r>
                  <a:rPr lang="en-US" sz="2400" dirty="0" smtClean="0"/>
                  <a:t>recursive </a:t>
                </a:r>
                <a:r>
                  <a:rPr lang="en-US" sz="2400" dirty="0"/>
                  <a:t>enumerable</a:t>
                </a:r>
                <a:r>
                  <a:rPr lang="en-US" sz="2400" dirty="0" smtClean="0"/>
                  <a:t/>
                </a:r>
                <a:r>
                  <a:rPr lang="en-US" sz="2400" dirty="0"/>
                  <a:t>i.e. if L1 and L2 are </a:t>
                </a:r>
                <a:r>
                  <a:rPr lang="en-US" sz="2400" dirty="0" smtClean="0"/>
                  <a:t>recursive</a:t>
                </a:r>
                <a:r>
                  <a:rPr lang="en-US" sz="2400" dirty="0"/>
                  <a:t> enumerable</a:t>
                </a:r>
                <a:r>
                  <a:rPr lang="en-US" sz="2400" dirty="0" smtClean="0"/>
                  <a:t/>
                </a:r>
                <a:r>
                  <a:rPr lang="en-US" sz="2400" dirty="0"/>
                  <a:t>then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will be also </a:t>
                </a:r>
                <a:r>
                  <a:rPr lang="en-US" sz="2400" dirty="0" smtClean="0"/>
                  <a:t>recursive</a:t>
                </a:r>
                <a:r>
                  <a:rPr lang="en-US" sz="2400" dirty="0"/>
                  <a:t> enumerable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Proof: </a:t>
                </a:r>
                <a:r>
                  <a:rPr lang="en-US" sz="2400" dirty="0"/>
                  <a:t>Since L1 and L2 are recursive enumerable </a:t>
                </a:r>
                <a:r>
                  <a:rPr lang="en-US" sz="2400" dirty="0" smtClean="0"/>
                  <a:t>languages </a:t>
                </a:r>
                <a:r>
                  <a:rPr lang="en-US" sz="2400" dirty="0"/>
                  <a:t>then there exists TM M1 and M2 corresponding to L1 and L2 respectively are of the form: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Consider </a:t>
                </a:r>
                <a:r>
                  <a:rPr lang="en-US" sz="2400" dirty="0">
                    <a:solidFill>
                      <a:prstClr val="black"/>
                    </a:solidFill>
                  </a:rPr>
                  <a:t>a string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∈</a:t>
                </a:r>
                <a:r>
                  <a:rPr lang="en-US" sz="2400" dirty="0"/>
                  <a:t>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Then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and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Since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and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/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, therefore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it is accepted by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both M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and M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Clearly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, therefore it is also accepted by M.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But if w ∉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then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w is either not belong into L</a:t>
                </a:r>
                <a:r>
                  <a:rPr lang="en-US" sz="24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or not belong into L</a:t>
                </a:r>
                <a:r>
                  <a:rPr lang="en-US" sz="24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. In this case, we can not say that w is accepted or not accepted by M</a:t>
                </a:r>
                <a:r>
                  <a:rPr lang="en-US" sz="24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or M</a:t>
                </a:r>
                <a:r>
                  <a:rPr lang="en-US" sz="24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. Clearly</a:t>
                </a:r>
                <a:r>
                  <a:rPr lang="en-US" sz="2400" dirty="0">
                    <a:latin typeface="Cambria Math"/>
                    <a:ea typeface="Cambria Math"/>
                  </a:rPr>
                  <a:t>, therefore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we can also say that w </a:t>
                </a:r>
                <a:r>
                  <a:rPr lang="en-US" sz="2400" dirty="0">
                    <a:latin typeface="Cambria Math"/>
                    <a:ea typeface="Cambria Math"/>
                  </a:rPr>
                  <a:t>is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accepted or not by </a:t>
                </a:r>
                <a:r>
                  <a:rPr lang="en-US" sz="2400" dirty="0">
                    <a:latin typeface="Cambria Math"/>
                    <a:ea typeface="Cambria Math"/>
                  </a:rPr>
                  <a:t>M.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Hence M is a machine which accepts all strings belong into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and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rejects or goes into infinite loop for </a:t>
                </a:r>
                <a:r>
                  <a:rPr lang="en-US" sz="2400" dirty="0">
                    <a:latin typeface="Cambria Math"/>
                    <a:ea typeface="Cambria Math"/>
                  </a:rPr>
                  <a:t>all strings which do not belong into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/>
                </a:r>
                <a:r>
                  <a:rPr lang="en-US" sz="2400" dirty="0"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Therefore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is recursive </a:t>
                </a:r>
                <a:r>
                  <a:rPr lang="en-US" sz="2400" dirty="0"/>
                  <a:t>enumerable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language</a:t>
                </a:r>
                <a:r>
                  <a:rPr lang="en-US" sz="2400" dirty="0">
                    <a:latin typeface="Cambria Math"/>
                    <a:ea typeface="Cambria Math"/>
                  </a:rPr>
                  <a:t>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533400"/>
                <a:ext cx="8686800" cy="6324600"/>
              </a:xfrm>
              <a:blipFill rotWithShape="1">
                <a:blip r:embed="rId2"/>
                <a:stretch>
                  <a:fillRect l="-772" t="-3086" r="-4491" b="-7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1371600" y="25042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952500" y="2738004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336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8368" y="244532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35382" y="23725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1600" y="34948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9318" y="3723410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79318" y="34012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35382" y="337358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04214" y="3401293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88307" y="329738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87586" y="2555295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3709554" y="2789091"/>
            <a:ext cx="87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77961" y="283412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74302" y="264362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67200" y="2238374"/>
            <a:ext cx="3633355" cy="191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9600" y="2777834"/>
            <a:ext cx="0" cy="98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10941" y="3772767"/>
            <a:ext cx="1584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764232" y="367838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19724" y="33147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7014" y="187902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49637" y="3505200"/>
            <a:ext cx="254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66904" y="2807276"/>
            <a:ext cx="342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766214" y="366019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92487" y="2819400"/>
            <a:ext cx="57150" cy="70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361959" y="3007303"/>
            <a:ext cx="884093" cy="65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46052" y="276311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76500" y="1879022"/>
            <a:ext cx="1301461" cy="566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67001" y="1971674"/>
            <a:ext cx="13395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E-&gt; enable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18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Variations or types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Non-deterministic Turing Machine(TM)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Multi-tape </a:t>
            </a:r>
            <a:r>
              <a:rPr lang="en-US" dirty="0"/>
              <a:t>Turing Machine(TM</a:t>
            </a:r>
            <a:r>
              <a:rPr lang="en-US" dirty="0" smtClean="0"/>
              <a:t>)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Multi-head </a:t>
            </a:r>
            <a:r>
              <a:rPr lang="en-US" dirty="0"/>
              <a:t>Turing Machine(TM</a:t>
            </a:r>
            <a:r>
              <a:rPr lang="en-US" dirty="0" smtClean="0"/>
              <a:t>)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Multi-directional Turing </a:t>
            </a:r>
            <a:r>
              <a:rPr lang="en-US" dirty="0"/>
              <a:t>Machine(TM)</a:t>
            </a:r>
          </a:p>
          <a:p>
            <a:pPr marL="514350" indent="-514350">
              <a:buFont typeface="Wingdings 2"/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93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Non-deterministic Turing Machine(TM</a:t>
            </a:r>
            <a:r>
              <a:rPr lang="en-US" sz="4000" u="sng" dirty="0" smtClean="0"/>
              <a:t>)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non-deterministic TM is a </a:t>
            </a:r>
            <a:r>
              <a:rPr lang="en-US" dirty="0"/>
              <a:t>Turing machine which, like nondeterministic finite automata, at any state it is in and for the tape symbol it is reading, can take any action selecting from a set of specified actions rather than taking one definite predetermined action. </a:t>
            </a:r>
            <a:endParaRPr lang="en-US" dirty="0" smtClean="0"/>
          </a:p>
          <a:p>
            <a:pPr algn="just"/>
            <a:r>
              <a:rPr lang="en-US" dirty="0" smtClean="0"/>
              <a:t>Even </a:t>
            </a:r>
            <a:r>
              <a:rPr lang="en-US" dirty="0"/>
              <a:t>in the same situation it may take different actions at different times. 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It differs from deterministic TM only by transition function.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transition function </a:t>
            </a:r>
            <a:r>
              <a:rPr lang="en-US" dirty="0" smtClean="0"/>
              <a:t>of non-deterministic TM is defined as following:-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l-GR" sz="2800" b="1" dirty="0" smtClean="0">
                <a:solidFill>
                  <a:srgbClr val="FF0000"/>
                </a:solidFill>
              </a:rPr>
              <a:t>δ</a:t>
            </a:r>
            <a:r>
              <a:rPr lang="en-US" sz="2800" b="1" dirty="0">
                <a:solidFill>
                  <a:srgbClr val="FF0000"/>
                </a:solidFill>
              </a:rPr>
              <a:t>: Q×</a:t>
            </a:r>
            <a:r>
              <a:rPr lang="el-GR" sz="2800" b="1" dirty="0">
                <a:solidFill>
                  <a:srgbClr val="FF0000"/>
                </a:solidFill>
              </a:rPr>
              <a:t>Γ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  <a:sym typeface="Wingdings" pitchFamily="2" charset="2"/>
              </a:rPr>
              <a:t>Q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×</a:t>
            </a:r>
            <a:r>
              <a:rPr lang="el-GR" sz="2800" b="1" baseline="30000" dirty="0">
                <a:solidFill>
                  <a:srgbClr val="FF0000"/>
                </a:solidFill>
              </a:rPr>
              <a:t>Γ</a:t>
            </a:r>
            <a:r>
              <a:rPr lang="en-US" sz="2800" b="1" baseline="30000" dirty="0">
                <a:solidFill>
                  <a:srgbClr val="FF0000"/>
                </a:solidFill>
              </a:rPr>
              <a:t>×{L, R}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682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19912"/>
          </a:xfrm>
        </p:spPr>
        <p:txBody>
          <a:bodyPr/>
          <a:lstStyle/>
          <a:p>
            <a:r>
              <a:rPr lang="en-US" u="sng" dirty="0"/>
              <a:t>Multi-tape Turing Machine(TM)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 of TM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17091565"/>
              </p:ext>
            </p:extLst>
          </p:nvPr>
        </p:nvGraphicFramePr>
        <p:xfrm>
          <a:off x="3581400" y="1600200"/>
          <a:ext cx="5334000" cy="675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5596082"/>
              </p:ext>
            </p:extLst>
          </p:nvPr>
        </p:nvGraphicFramePr>
        <p:xfrm>
          <a:off x="2514600" y="5105400"/>
          <a:ext cx="2590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12192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</a:t>
                      </a:r>
                      <a:r>
                        <a:rPr lang="en-US" sz="2400" dirty="0" smtClean="0"/>
                        <a:t>q</a:t>
                      </a:r>
                    </a:p>
                    <a:p>
                      <a:pPr algn="ctr"/>
                      <a:r>
                        <a:rPr lang="en-US" sz="2400" dirty="0" smtClean="0"/>
                        <a:t>Finite State Control</a:t>
                      </a:r>
                      <a:endParaRPr lang="en-US" sz="2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05600" y="2367280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1168620"/>
              </p:ext>
            </p:extLst>
          </p:nvPr>
        </p:nvGraphicFramePr>
        <p:xfrm>
          <a:off x="3581400" y="2697480"/>
          <a:ext cx="5334000" cy="579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46085027"/>
              </p:ext>
            </p:extLst>
          </p:nvPr>
        </p:nvGraphicFramePr>
        <p:xfrm>
          <a:off x="3581400" y="3810000"/>
          <a:ext cx="5334000" cy="579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14016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 flipV="1">
            <a:off x="2819400" y="25146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19400" y="2514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629400" y="220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724400" y="43434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76600" y="35814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276600" y="35814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6019800" y="3276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137564" y="3317240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5410200" y="4500880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780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Multi-tape Turing Machine(TM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type of machine consists of n number of tapes. Since number of tapes is n, therefore the number of heads will also be n. </a:t>
            </a:r>
          </a:p>
          <a:p>
            <a:pPr marL="0" indent="0">
              <a:buNone/>
            </a:pPr>
            <a:r>
              <a:rPr lang="en-US" dirty="0" smtClean="0"/>
              <a:t>Transition function will be </a:t>
            </a:r>
          </a:p>
          <a:p>
            <a:pPr marL="0" lv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l-GR" sz="2400" b="1" dirty="0" smtClean="0">
                <a:solidFill>
                  <a:srgbClr val="FF0000"/>
                </a:solidFill>
              </a:rPr>
              <a:t>δ</a:t>
            </a:r>
            <a:r>
              <a:rPr lang="en-US" sz="2400" b="1" dirty="0">
                <a:solidFill>
                  <a:srgbClr val="FF0000"/>
                </a:solidFill>
              </a:rPr>
              <a:t>: Q×</a:t>
            </a:r>
            <a:r>
              <a:rPr lang="el-GR" sz="2400" b="1" dirty="0" smtClean="0">
                <a:solidFill>
                  <a:srgbClr val="FF0000"/>
                </a:solidFill>
              </a:rPr>
              <a:t>Γ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</a:rPr>
              <a:t>×</a:t>
            </a:r>
            <a:r>
              <a:rPr lang="el-GR" sz="2400" b="1" dirty="0" smtClean="0">
                <a:solidFill>
                  <a:srgbClr val="FF0000"/>
                </a:solidFill>
              </a:rPr>
              <a:t>Γ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×{</a:t>
            </a:r>
            <a:r>
              <a:rPr lang="en-US" sz="2400" b="1" dirty="0">
                <a:solidFill>
                  <a:srgbClr val="FF0000"/>
                </a:solidFill>
              </a:rPr>
              <a:t>L, </a:t>
            </a:r>
            <a:r>
              <a:rPr lang="en-US" sz="2400" b="1" dirty="0" smtClean="0">
                <a:solidFill>
                  <a:srgbClr val="FF0000"/>
                </a:solidFill>
              </a:rPr>
              <a:t>R}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</a:t>
            </a:r>
            <a:endParaRPr lang="en-US" sz="2400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n </a:t>
            </a:r>
            <a:r>
              <a:rPr lang="en-US" sz="2800" b="1" dirty="0" smtClean="0"/>
              <a:t>= </a:t>
            </a:r>
            <a:r>
              <a:rPr lang="el-GR" sz="2800" b="1" dirty="0" smtClean="0"/>
              <a:t>Γ</a:t>
            </a:r>
            <a:r>
              <a:rPr lang="en-US" sz="2800" b="1" dirty="0" smtClean="0"/>
              <a:t>×</a:t>
            </a:r>
            <a:r>
              <a:rPr lang="el-GR" sz="2800" b="1" dirty="0"/>
              <a:t> Γ</a:t>
            </a:r>
            <a:r>
              <a:rPr lang="en-US" sz="3200" b="1" dirty="0" smtClean="0"/>
              <a:t>×</a:t>
            </a:r>
            <a:r>
              <a:rPr lang="el-GR" sz="2800" b="1" dirty="0"/>
              <a:t> Γ</a:t>
            </a:r>
            <a:r>
              <a:rPr lang="en-US" sz="3200" b="1" dirty="0" smtClean="0"/>
              <a:t>×………………..</a:t>
            </a:r>
            <a:r>
              <a:rPr lang="en-US" sz="2800" b="1" dirty="0"/>
              <a:t> ×</a:t>
            </a:r>
            <a:r>
              <a:rPr lang="el-GR" sz="2400" b="1" dirty="0"/>
              <a:t> </a:t>
            </a:r>
            <a:r>
              <a:rPr lang="el-GR" sz="2400" b="1" dirty="0" smtClean="0"/>
              <a:t>Γ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upto</a:t>
            </a:r>
            <a:r>
              <a:rPr lang="en-US" sz="2400" b="1" dirty="0" smtClean="0"/>
              <a:t> n times)</a:t>
            </a:r>
          </a:p>
          <a:p>
            <a:pPr marL="0" lvl="0" indent="0">
              <a:buNone/>
            </a:pPr>
            <a:r>
              <a:rPr lang="en-US" sz="2400" b="1" dirty="0" smtClean="0"/>
              <a:t>	{L, R}</a:t>
            </a:r>
            <a:r>
              <a:rPr lang="en-US" sz="2400" b="1" baseline="30000" dirty="0" smtClean="0"/>
              <a:t>n </a:t>
            </a:r>
            <a:r>
              <a:rPr lang="en-US" sz="2400" b="1" dirty="0" smtClean="0"/>
              <a:t>= </a:t>
            </a:r>
            <a:r>
              <a:rPr lang="en-US" sz="2400" b="1" dirty="0"/>
              <a:t>{L, R}</a:t>
            </a:r>
            <a:r>
              <a:rPr lang="en-US" sz="2400" b="1" dirty="0" smtClean="0"/>
              <a:t>×</a:t>
            </a:r>
            <a:r>
              <a:rPr lang="el-GR" sz="2400" b="1" dirty="0" smtClean="0"/>
              <a:t> </a:t>
            </a:r>
            <a:r>
              <a:rPr lang="en-US" sz="2400" b="1" dirty="0"/>
              <a:t>{L, R}</a:t>
            </a:r>
            <a:r>
              <a:rPr lang="en-US" sz="2400" b="1" dirty="0" smtClean="0"/>
              <a:t>×</a:t>
            </a:r>
            <a:r>
              <a:rPr lang="el-GR" sz="2400" b="1" dirty="0" smtClean="0"/>
              <a:t> </a:t>
            </a:r>
            <a:r>
              <a:rPr lang="en-US" sz="2400" b="1" dirty="0"/>
              <a:t>{L, R}</a:t>
            </a:r>
            <a:r>
              <a:rPr lang="en-US" sz="2400" b="1" dirty="0" smtClean="0"/>
              <a:t>×……………….. </a:t>
            </a:r>
            <a:r>
              <a:rPr lang="en-US" sz="2400" b="1" dirty="0"/>
              <a:t>×</a:t>
            </a:r>
            <a:r>
              <a:rPr lang="el-GR" sz="2400" b="1" dirty="0"/>
              <a:t> </a:t>
            </a:r>
            <a:r>
              <a:rPr lang="en-US" sz="2400" b="1" dirty="0"/>
              <a:t>{L, R} </a:t>
            </a:r>
            <a:r>
              <a:rPr lang="en-US" sz="2400" b="1" dirty="0" smtClean="0"/>
              <a:t>					(</a:t>
            </a:r>
            <a:r>
              <a:rPr lang="en-US" sz="2400" b="1" dirty="0" err="1"/>
              <a:t>upto</a:t>
            </a:r>
            <a:r>
              <a:rPr lang="en-US" sz="2400" b="1" dirty="0"/>
              <a:t> n times)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363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Multi-head </a:t>
            </a:r>
            <a:r>
              <a:rPr lang="en-US" u="sng" dirty="0"/>
              <a:t>Turing Machine(TM)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 of TM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98197800"/>
              </p:ext>
            </p:extLst>
          </p:nvPr>
        </p:nvGraphicFramePr>
        <p:xfrm>
          <a:off x="1905000" y="2895600"/>
          <a:ext cx="5334000" cy="579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4446115"/>
              </p:ext>
            </p:extLst>
          </p:nvPr>
        </p:nvGraphicFramePr>
        <p:xfrm>
          <a:off x="3505200" y="5029200"/>
          <a:ext cx="2590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12192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</a:t>
                      </a:r>
                      <a:r>
                        <a:rPr lang="en-US" sz="2400" dirty="0" smtClean="0"/>
                        <a:t>q</a:t>
                      </a:r>
                    </a:p>
                    <a:p>
                      <a:pPr algn="ctr"/>
                      <a:r>
                        <a:rPr lang="en-US" sz="2400" dirty="0" smtClean="0"/>
                        <a:t>Finite State Control</a:t>
                      </a:r>
                      <a:endParaRPr lang="en-US" sz="2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65218" y="3581400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4800600" y="3429000"/>
            <a:ext cx="381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33800" y="3429000"/>
            <a:ext cx="533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10200" y="3429000"/>
            <a:ext cx="1447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3000" y="3529215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705600" y="3647902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780559" y="2362200"/>
            <a:ext cx="207818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89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Multi-head Turing Machine(TM)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type of machine consists of </a:t>
            </a:r>
            <a:r>
              <a:rPr lang="en-US" dirty="0" smtClean="0"/>
              <a:t>one tape with n heads. </a:t>
            </a:r>
          </a:p>
          <a:p>
            <a:pPr marL="0" indent="0">
              <a:buNone/>
            </a:pPr>
            <a:r>
              <a:rPr lang="en-US" dirty="0" smtClean="0"/>
              <a:t>Transition </a:t>
            </a:r>
            <a:r>
              <a:rPr lang="en-US" dirty="0"/>
              <a:t>function will be 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l-GR" sz="2400" b="1" dirty="0">
                <a:solidFill>
                  <a:srgbClr val="FF0000"/>
                </a:solidFill>
              </a:rPr>
              <a:t>δ</a:t>
            </a:r>
            <a:r>
              <a:rPr lang="en-US" sz="2400" b="1" dirty="0">
                <a:solidFill>
                  <a:srgbClr val="FF0000"/>
                </a:solidFill>
              </a:rPr>
              <a:t>: Q×</a:t>
            </a:r>
            <a:r>
              <a:rPr lang="el-GR" sz="2400" b="1" dirty="0">
                <a:solidFill>
                  <a:srgbClr val="FF0000"/>
                </a:solidFill>
              </a:rPr>
              <a:t>Γ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Q</a:t>
            </a:r>
            <a:r>
              <a:rPr lang="en-US" sz="2400" b="1" dirty="0">
                <a:solidFill>
                  <a:srgbClr val="FF0000"/>
                </a:solidFill>
              </a:rPr>
              <a:t>×</a:t>
            </a:r>
            <a:r>
              <a:rPr lang="el-GR" sz="2400" b="1" dirty="0">
                <a:solidFill>
                  <a:srgbClr val="FF0000"/>
                </a:solidFill>
              </a:rPr>
              <a:t>Γ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×{L, R}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l-GR" sz="2800" b="1" dirty="0"/>
              <a:t>Γ</a:t>
            </a:r>
            <a:r>
              <a:rPr lang="en-US" sz="2800" b="1" baseline="30000" dirty="0"/>
              <a:t>n </a:t>
            </a:r>
            <a:r>
              <a:rPr lang="en-US" sz="2800" b="1" dirty="0"/>
              <a:t>= </a:t>
            </a:r>
            <a:r>
              <a:rPr lang="el-GR" sz="2800" b="1" dirty="0"/>
              <a:t>Γ</a:t>
            </a:r>
            <a:r>
              <a:rPr lang="en-US" sz="2800" b="1" dirty="0"/>
              <a:t>×</a:t>
            </a:r>
            <a:r>
              <a:rPr lang="el-GR" sz="2800" b="1" dirty="0"/>
              <a:t> Γ</a:t>
            </a:r>
            <a:r>
              <a:rPr lang="en-US" sz="3200" b="1" dirty="0"/>
              <a:t>×</a:t>
            </a:r>
            <a:r>
              <a:rPr lang="el-GR" sz="2800" b="1" dirty="0"/>
              <a:t> Γ</a:t>
            </a:r>
            <a:r>
              <a:rPr lang="en-US" sz="3200" b="1" dirty="0"/>
              <a:t>×………………..</a:t>
            </a:r>
            <a:r>
              <a:rPr lang="en-US" sz="2800" b="1" dirty="0"/>
              <a:t> ×</a:t>
            </a:r>
            <a:r>
              <a:rPr lang="el-GR" sz="2400" b="1" dirty="0"/>
              <a:t> Γ</a:t>
            </a:r>
            <a:r>
              <a:rPr lang="en-US" sz="2400" b="1" dirty="0"/>
              <a:t>(</a:t>
            </a:r>
            <a:r>
              <a:rPr lang="en-US" sz="2400" b="1" dirty="0" err="1"/>
              <a:t>upto</a:t>
            </a:r>
            <a:r>
              <a:rPr lang="en-US" sz="2400" b="1" dirty="0"/>
              <a:t> n times)</a:t>
            </a:r>
          </a:p>
          <a:p>
            <a:pPr marL="0" lvl="0" indent="0">
              <a:buNone/>
            </a:pPr>
            <a:r>
              <a:rPr lang="en-US" sz="2400" b="1" dirty="0"/>
              <a:t>	{L, R}</a:t>
            </a:r>
            <a:r>
              <a:rPr lang="en-US" sz="2400" b="1" baseline="30000" dirty="0"/>
              <a:t>n </a:t>
            </a:r>
            <a:r>
              <a:rPr lang="en-US" sz="2400" b="1" dirty="0"/>
              <a:t>= {L, R}×</a:t>
            </a:r>
            <a:r>
              <a:rPr lang="el-GR" sz="2400" b="1" dirty="0"/>
              <a:t> </a:t>
            </a:r>
            <a:r>
              <a:rPr lang="en-US" sz="2400" b="1" dirty="0"/>
              <a:t>{L, R}×</a:t>
            </a:r>
            <a:r>
              <a:rPr lang="el-GR" sz="2400" b="1" dirty="0"/>
              <a:t> </a:t>
            </a:r>
            <a:r>
              <a:rPr lang="en-US" sz="2400" b="1" dirty="0"/>
              <a:t>{L, R}×……………….. ×</a:t>
            </a:r>
            <a:r>
              <a:rPr lang="el-GR" sz="2400" b="1" dirty="0"/>
              <a:t> </a:t>
            </a:r>
            <a:r>
              <a:rPr lang="en-US" sz="2400" b="1" dirty="0"/>
              <a:t>{L, R} 					(</a:t>
            </a:r>
            <a:r>
              <a:rPr lang="en-US" sz="2400" b="1" dirty="0" err="1"/>
              <a:t>upto</a:t>
            </a:r>
            <a:r>
              <a:rPr lang="en-US" sz="2400" b="1" dirty="0"/>
              <a:t> n times)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364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/>
              <a:t>Multi-dimensional </a:t>
            </a:r>
            <a:r>
              <a:rPr lang="en-US" sz="4000" u="sng" dirty="0"/>
              <a:t>Turing Machine(TM)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 of TM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433948"/>
              </p:ext>
            </p:extLst>
          </p:nvPr>
        </p:nvGraphicFramePr>
        <p:xfrm>
          <a:off x="3505200" y="5029200"/>
          <a:ext cx="2590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12192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</a:t>
                      </a:r>
                      <a:r>
                        <a:rPr lang="en-US" sz="2400" dirty="0" smtClean="0"/>
                        <a:t>q</a:t>
                      </a:r>
                    </a:p>
                    <a:p>
                      <a:pPr algn="ctr"/>
                      <a:r>
                        <a:rPr lang="en-US" sz="2400" dirty="0" smtClean="0"/>
                        <a:t>Finite State Control</a:t>
                      </a:r>
                      <a:endParaRPr lang="en-US" sz="2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3666429"/>
              </p:ext>
            </p:extLst>
          </p:nvPr>
        </p:nvGraphicFramePr>
        <p:xfrm>
          <a:off x="2362200" y="21336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U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R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953000" y="3505200"/>
            <a:ext cx="6858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72100" y="3105150"/>
            <a:ext cx="1028700" cy="4000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53000" y="3276600"/>
            <a:ext cx="4191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86450" y="3448050"/>
            <a:ext cx="0" cy="361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0800" y="32766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86450" y="2781300"/>
            <a:ext cx="0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00600" y="1600200"/>
            <a:ext cx="3048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Tow-dimensional tape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38850" y="1981200"/>
            <a:ext cx="0" cy="180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0595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u="sng" dirty="0"/>
              <a:t>Multi-dimensional Turing Machine(TM)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type of machine consists of one </a:t>
            </a:r>
            <a:r>
              <a:rPr lang="en-US" dirty="0" smtClean="0"/>
              <a:t>multi-dimensional tape </a:t>
            </a:r>
            <a:r>
              <a:rPr lang="en-US" dirty="0"/>
              <a:t>with </a:t>
            </a:r>
            <a:r>
              <a:rPr lang="en-US" dirty="0" smtClean="0"/>
              <a:t>one </a:t>
            </a:r>
            <a:r>
              <a:rPr lang="en-US" dirty="0"/>
              <a:t>heads. </a:t>
            </a:r>
            <a:endParaRPr lang="en-US" dirty="0" smtClean="0"/>
          </a:p>
          <a:p>
            <a:r>
              <a:rPr lang="en-US" dirty="0" smtClean="0"/>
              <a:t>The head of machine move in many directions. </a:t>
            </a:r>
          </a:p>
          <a:p>
            <a:r>
              <a:rPr lang="en-US" dirty="0" smtClean="0"/>
              <a:t>If tape is n-dimensional then head move in 2</a:t>
            </a:r>
            <a:r>
              <a:rPr lang="en-US" baseline="30000" dirty="0" smtClean="0"/>
              <a:t>n</a:t>
            </a:r>
            <a:r>
              <a:rPr lang="en-US" dirty="0" smtClean="0"/>
              <a:t> directions.</a:t>
            </a:r>
          </a:p>
          <a:p>
            <a:r>
              <a:rPr lang="en-US" dirty="0" smtClean="0"/>
              <a:t>Transition </a:t>
            </a:r>
            <a:r>
              <a:rPr lang="en-US" dirty="0"/>
              <a:t>function </a:t>
            </a:r>
            <a:r>
              <a:rPr lang="en-US" dirty="0" smtClean="0"/>
              <a:t>of two-dimensional TM is defined as  </a:t>
            </a:r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l-GR" sz="2400" b="1" dirty="0">
                <a:solidFill>
                  <a:srgbClr val="FF0000"/>
                </a:solidFill>
              </a:rPr>
              <a:t>δ</a:t>
            </a:r>
            <a:r>
              <a:rPr lang="en-US" sz="2400" b="1" dirty="0">
                <a:solidFill>
                  <a:srgbClr val="FF0000"/>
                </a:solidFill>
              </a:rPr>
              <a:t>: Q×</a:t>
            </a:r>
            <a:r>
              <a:rPr lang="el-GR" sz="2400" b="1" dirty="0" smtClean="0">
                <a:solidFill>
                  <a:srgbClr val="FF0000"/>
                </a:solidFill>
              </a:rPr>
              <a:t>Γ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Q</a:t>
            </a:r>
            <a:r>
              <a:rPr lang="en-US" sz="2400" b="1" dirty="0">
                <a:solidFill>
                  <a:srgbClr val="FF0000"/>
                </a:solidFill>
              </a:rPr>
              <a:t>×</a:t>
            </a:r>
            <a:r>
              <a:rPr lang="el-GR" sz="2400" b="1" dirty="0" smtClean="0">
                <a:solidFill>
                  <a:srgbClr val="FF0000"/>
                </a:solidFill>
              </a:rPr>
              <a:t>Γ</a:t>
            </a:r>
            <a:r>
              <a:rPr lang="en-US" sz="2400" b="1" dirty="0" smtClean="0">
                <a:solidFill>
                  <a:srgbClr val="FF0000"/>
                </a:solidFill>
              </a:rPr>
              <a:t>×{</a:t>
            </a:r>
            <a:r>
              <a:rPr lang="en-US" sz="2400" b="1" dirty="0">
                <a:solidFill>
                  <a:srgbClr val="FF0000"/>
                </a:solidFill>
              </a:rPr>
              <a:t>L, </a:t>
            </a:r>
            <a:r>
              <a:rPr lang="en-US" sz="2400" b="1" dirty="0" smtClean="0">
                <a:solidFill>
                  <a:srgbClr val="FF0000"/>
                </a:solidFill>
              </a:rPr>
              <a:t>R, U, D}</a:t>
            </a:r>
            <a:endParaRPr lang="en-US" sz="2400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L</a:t>
            </a:r>
            <a:r>
              <a:rPr lang="en-US" sz="2800" dirty="0" smtClean="0">
                <a:sym typeface="Wingdings" pitchFamily="2" charset="2"/>
              </a:rPr>
              <a:t> Left direction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R Right direction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U Up direction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D Down direction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09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10830</TotalTime>
  <Words>520</Words>
  <Application>Microsoft Office PowerPoint</Application>
  <PresentationFormat>On-screen Show (4:3)</PresentationFormat>
  <Paragraphs>225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     Theory of Automata and Formal Language   Lecture-39   Dharmendra Kumar  (Associate Professor)  Department of Computer Science and Engineering United College of Engineering and Research, Prayagraj March 30, 2021 </vt:lpstr>
      <vt:lpstr>Variations or types of TM</vt:lpstr>
      <vt:lpstr>Non-deterministic Turing Machine(TM)</vt:lpstr>
      <vt:lpstr>Multi-tape Turing Machine(TM)</vt:lpstr>
      <vt:lpstr>Multi-tape Turing Machine(TM)</vt:lpstr>
      <vt:lpstr>Multi-head Turing Machine(TM)</vt:lpstr>
      <vt:lpstr>Multi-head Turing Machine(TM)</vt:lpstr>
      <vt:lpstr>Multi-dimensional Turing Machine(TM)</vt:lpstr>
      <vt:lpstr>Multi-dimensional Turing Machine(TM)</vt:lpstr>
      <vt:lpstr>Recursive and Recursive Enumerable language</vt:lpstr>
      <vt:lpstr>Properties of Recursive and Recursive Enumerable languages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</dc:title>
  <dc:creator>DHARMANDER</dc:creator>
  <cp:lastModifiedBy>UNITED</cp:lastModifiedBy>
  <cp:revision>267</cp:revision>
  <dcterms:created xsi:type="dcterms:W3CDTF">2020-04-09T12:36:56Z</dcterms:created>
  <dcterms:modified xsi:type="dcterms:W3CDTF">2023-05-03T17:13:10Z</dcterms:modified>
</cp:coreProperties>
</file>