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3" r:id="rId3"/>
    <p:sldId id="314" r:id="rId4"/>
    <p:sldId id="315" r:id="rId5"/>
    <p:sldId id="324" r:id="rId6"/>
    <p:sldId id="316" r:id="rId7"/>
    <p:sldId id="322" r:id="rId8"/>
    <p:sldId id="317" r:id="rId9"/>
    <p:sldId id="318" r:id="rId10"/>
    <p:sldId id="319" r:id="rId11"/>
    <p:sldId id="320" r:id="rId12"/>
    <p:sldId id="323" r:id="rId13"/>
    <p:sldId id="3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numbers" TargetMode="External"/><Relationship Id="rId2" Type="http://schemas.openxmlformats.org/officeDocument/2006/relationships/hyperlink" Target="https://en.wikipedia.org/wiki/Function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uring_machi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</a:t>
            </a: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Automata and Formal Language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>
                <a:solidFill>
                  <a:srgbClr val="FFFF00"/>
                </a:solidFill>
              </a:rPr>
              <a:t>Lecture-40 </a:t>
            </a:r>
            <a:r>
              <a:rPr lang="en-US" sz="9600" dirty="0" smtClean="0">
                <a:solidFill>
                  <a:srgbClr val="FFFF00"/>
                </a:solidFill>
              </a:rPr>
              <a:t/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3900" dirty="0" err="1" smtClean="0">
                <a:solidFill>
                  <a:schemeClr val="tx1"/>
                </a:solidFill>
                <a:effectLst/>
              </a:rPr>
              <a:t>Dharmendra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Kumar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(Associate Professor)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Department of Computer Science and Engineering United College of Engineering and Research, </a:t>
            </a:r>
            <a:r>
              <a:rPr lang="en-US" sz="3900" dirty="0" err="1" smtClean="0">
                <a:solidFill>
                  <a:schemeClr val="tx1"/>
                </a:solidFill>
                <a:effectLst/>
              </a:rPr>
              <a:t>Prayagraj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March 30, 2021 </a:t>
            </a:r>
            <a:endParaRPr lang="en-US" sz="39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Decidable or </a:t>
            </a:r>
            <a:r>
              <a:rPr lang="en-US" u="sng" dirty="0" err="1" smtClean="0">
                <a:solidFill>
                  <a:srgbClr val="FF0000"/>
                </a:solidFill>
              </a:rPr>
              <a:t>Undecidable</a:t>
            </a:r>
            <a:r>
              <a:rPr lang="en-US" u="sng" dirty="0" smtClean="0">
                <a:solidFill>
                  <a:srgbClr val="FF0000"/>
                </a:solidFill>
              </a:rPr>
              <a:t> Problem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A problem is said to be decidable if there exists an algorithm which can decide the problem in finite amount of time. </a:t>
            </a:r>
          </a:p>
          <a:p>
            <a:r>
              <a:rPr lang="en-US" dirty="0" smtClean="0"/>
              <a:t>In this type of problems, the output of the algorithm will be yes/no i.e. the answer of decidable problems is yes or no.</a:t>
            </a:r>
          </a:p>
          <a:p>
            <a:r>
              <a:rPr lang="en-US" dirty="0"/>
              <a:t>A problem is said to be </a:t>
            </a:r>
            <a:r>
              <a:rPr lang="en-US" dirty="0" err="1" smtClean="0"/>
              <a:t>undecidable</a:t>
            </a:r>
            <a:r>
              <a:rPr lang="en-US" dirty="0" smtClean="0"/>
              <a:t> </a:t>
            </a:r>
            <a:r>
              <a:rPr lang="en-US" dirty="0"/>
              <a:t>if there </a:t>
            </a:r>
            <a:r>
              <a:rPr lang="en-US" dirty="0" smtClean="0"/>
              <a:t>does not exist </a:t>
            </a:r>
            <a:r>
              <a:rPr lang="en-US" dirty="0"/>
              <a:t>an algorithm which can decide the problem in finite amount of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25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Turing decidable and Turing acceptable language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A language L is said to be Turing decidable if there exists  a Turing machine which can accepts all strings belong in to L and rejects all strings which do not belong into L.</a:t>
            </a:r>
          </a:p>
          <a:p>
            <a:r>
              <a:rPr lang="en-US" dirty="0"/>
              <a:t>A language L is said to be Turing </a:t>
            </a:r>
            <a:r>
              <a:rPr lang="en-US" dirty="0" smtClean="0"/>
              <a:t>acceptable </a:t>
            </a:r>
            <a:r>
              <a:rPr lang="en-US" dirty="0"/>
              <a:t>if there exists  a Turing machine which can accepts all strings belong in to </a:t>
            </a:r>
            <a:r>
              <a:rPr lang="en-US" dirty="0" smtClean="0"/>
              <a:t>L.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8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Some </a:t>
            </a:r>
            <a:r>
              <a:rPr lang="en-US" u="sng" dirty="0" err="1" smtClean="0">
                <a:solidFill>
                  <a:srgbClr val="FF0000"/>
                </a:solidFill>
              </a:rPr>
              <a:t>undecidable</a:t>
            </a:r>
            <a:r>
              <a:rPr lang="en-US" u="sng" dirty="0" smtClean="0">
                <a:solidFill>
                  <a:srgbClr val="FF0000"/>
                </a:solidFill>
              </a:rPr>
              <a:t> problems</a:t>
            </a:r>
            <a:endParaRPr lang="en-US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Halting problem is </a:t>
                </a:r>
                <a:r>
                  <a:rPr lang="en-US" sz="2800" dirty="0" err="1" smtClean="0"/>
                  <a:t>undecidabe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PCP problem is </a:t>
                </a:r>
                <a:r>
                  <a:rPr lang="en-US" sz="2800" dirty="0" err="1" smtClean="0"/>
                  <a:t>undecidable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Modified </a:t>
                </a:r>
                <a:r>
                  <a:rPr lang="en-US" sz="2800" dirty="0"/>
                  <a:t>PCP problem is </a:t>
                </a:r>
                <a:r>
                  <a:rPr lang="en-US" sz="2800" dirty="0" err="1"/>
                  <a:t>undecidable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smtClean="0"/>
                  <a:t>For a CFG  G, is L(G) ambiguous ?</a:t>
                </a:r>
              </a:p>
              <a:p>
                <a:r>
                  <a:rPr lang="en-US" sz="2800" dirty="0" smtClean="0"/>
                  <a:t>For two arbitrary CFG G1 and G2,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deciding L(G1)</a:t>
                </a:r>
                <a:r>
                  <a:rPr lang="en-US" sz="2800" dirty="0"/>
                  <a:t/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/>
                          <m:t>L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G</m:t>
                        </m:r>
                        <m:r>
                          <m:rPr>
                            <m:nor/>
                          </m:rPr>
                          <a:rPr lang="en-US" sz="2800" dirty="0"/>
                          <m:t>2)</m:t>
                        </m:r>
                      </m:e>
                    </m:nary>
                  </m:oMath>
                </a14:m>
                <a:r>
                  <a:rPr lang="en-US" sz="2800" dirty="0" smtClean="0"/>
                  <a:t>= </a:t>
                </a:r>
                <a:r>
                  <a:rPr lang="el-GR" sz="2800" dirty="0" smtClean="0"/>
                  <a:t>φ</a:t>
                </a:r>
                <a:r>
                  <a:rPr lang="en-US" sz="2800" dirty="0" smtClean="0"/>
                  <a:t> or not, is </a:t>
                </a:r>
                <a:r>
                  <a:rPr lang="en-US" sz="2800" dirty="0" err="1" smtClean="0"/>
                  <a:t>undecidable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5105400"/>
              </a:xfrm>
              <a:blipFill rotWithShape="1">
                <a:blip r:embed="rId2"/>
                <a:stretch>
                  <a:fillRect l="-966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630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19912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Some </a:t>
            </a:r>
            <a:r>
              <a:rPr lang="en-US" u="sng" dirty="0" smtClean="0">
                <a:solidFill>
                  <a:srgbClr val="FF0000"/>
                </a:solidFill>
              </a:rPr>
              <a:t>decidable </a:t>
            </a:r>
            <a:r>
              <a:rPr lang="en-US" u="sng" dirty="0">
                <a:solidFill>
                  <a:srgbClr val="FF0000"/>
                </a:solidFill>
              </a:rPr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648200"/>
              </a:xfrm>
            </p:spPr>
            <p:txBody>
              <a:bodyPr/>
              <a:lstStyle/>
              <a:p>
                <a:r>
                  <a:rPr lang="en-US" dirty="0" smtClean="0"/>
                  <a:t>For a CFG G, is L(G) = </a:t>
                </a:r>
                <a:r>
                  <a:rPr lang="el-GR" dirty="0" smtClean="0"/>
                  <a:t>φ</a:t>
                </a:r>
                <a:r>
                  <a:rPr lang="en-US" dirty="0"/>
                  <a:t/>
                </a:r>
                <a:r>
                  <a:rPr lang="en-US" dirty="0" smtClean="0"/>
                  <a:t>or not, is decidable.</a:t>
                </a:r>
              </a:p>
              <a:p>
                <a:r>
                  <a:rPr lang="en-US" dirty="0" smtClean="0"/>
                  <a:t>For a CFG G, finding whether L(G) a finite or not, is decidable.</a:t>
                </a:r>
              </a:p>
              <a:p>
                <a:r>
                  <a:rPr lang="en-US" dirty="0" smtClean="0"/>
                  <a:t>For regular language L1 and L2, finding whether </a:t>
                </a:r>
                <a:r>
                  <a:rPr lang="en-US" sz="2800" dirty="0"/>
                  <a:t>L1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/>
                          <m:t>L</m:t>
                        </m:r>
                        <m:r>
                          <m:rPr>
                            <m:nor/>
                          </m:rPr>
                          <a:rPr lang="en-US" sz="2800" dirty="0"/>
                          <m:t>2</m:t>
                        </m:r>
                      </m:e>
                    </m:nary>
                  </m:oMath>
                </a14:m>
                <a:r>
                  <a:rPr lang="en-US" dirty="0" smtClean="0"/>
                  <a:t> is regular, is decidable.</a:t>
                </a:r>
              </a:p>
              <a:p>
                <a:r>
                  <a:rPr lang="en-US" dirty="0" smtClean="0"/>
                  <a:t>Membership problem in CFG is decidable.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648200"/>
              </a:xfrm>
              <a:blipFill rotWithShape="1">
                <a:blip r:embed="rId2"/>
                <a:stretch>
                  <a:fillRect l="-889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717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/>
              <a:t>Post Correspondence Problem(PCP)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PCP problem over an alphabet ∑ is stated as </a:t>
            </a:r>
            <a:r>
              <a:rPr lang="en-US" dirty="0" smtClean="0"/>
              <a:t>follows:−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the following two lists,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of non-empty strings over </a:t>
            </a:r>
            <a:r>
              <a:rPr lang="en-US" dirty="0" smtClean="0"/>
              <a:t>∑,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X </a:t>
            </a:r>
            <a:r>
              <a:rPr lang="en-US" dirty="0"/>
              <a:t>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Y </a:t>
            </a:r>
            <a:r>
              <a:rPr lang="en-US" dirty="0"/>
              <a:t>=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We can say that there is a Post Correspondence Solution, if for some </a:t>
            </a:r>
            <a:r>
              <a:rPr lang="en-US" dirty="0" smtClean="0">
                <a:solidFill>
                  <a:srgbClr val="FF0000"/>
                </a:solidFill>
              </a:rPr>
              <a:t>(i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,i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,…………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/>
              <a:t>where 1 ≤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≤ n,  </a:t>
            </a:r>
            <a:r>
              <a:rPr lang="en-US" dirty="0" smtClean="0"/>
              <a:t> the </a:t>
            </a:r>
            <a:r>
              <a:rPr lang="en-US" dirty="0"/>
              <a:t>condition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i1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baseline="-25000" dirty="0" smtClean="0">
                <a:solidFill>
                  <a:srgbClr val="FF0000"/>
                </a:solidFill>
              </a:rPr>
              <a:t>i2 </a:t>
            </a:r>
            <a:r>
              <a:rPr lang="en-US" dirty="0" smtClean="0">
                <a:solidFill>
                  <a:srgbClr val="FF0000"/>
                </a:solidFill>
              </a:rPr>
              <a:t>…….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ik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i1</a:t>
            </a:r>
            <a:r>
              <a:rPr lang="en-US" dirty="0" smtClean="0">
                <a:solidFill>
                  <a:srgbClr val="FF0000"/>
                </a:solidFill>
              </a:rPr>
              <a:t> y</a:t>
            </a:r>
            <a:r>
              <a:rPr lang="en-US" baseline="-25000" dirty="0" smtClean="0">
                <a:solidFill>
                  <a:srgbClr val="FF0000"/>
                </a:solidFill>
              </a:rPr>
              <a:t>i2</a:t>
            </a:r>
            <a:r>
              <a:rPr lang="en-US" dirty="0" smtClean="0">
                <a:solidFill>
                  <a:srgbClr val="FF0000"/>
                </a:solidFill>
              </a:rPr>
              <a:t> …….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	</a:t>
            </a:r>
            <a:r>
              <a:rPr lang="en-US" dirty="0" smtClean="0"/>
              <a:t>satisfies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95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Find </a:t>
            </a:r>
            <a:r>
              <a:rPr lang="en-US" dirty="0"/>
              <a:t>whether the </a:t>
            </a:r>
            <a:r>
              <a:rPr lang="en-US" dirty="0" smtClean="0"/>
              <a:t>lists  X </a:t>
            </a:r>
            <a:r>
              <a:rPr lang="en-US" dirty="0"/>
              <a:t>= (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)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(</a:t>
            </a:r>
            <a:r>
              <a:rPr lang="en-US" dirty="0" err="1"/>
              <a:t>bba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 smtClean="0"/>
              <a:t>aa</a:t>
            </a:r>
            <a:r>
              <a:rPr lang="en-US" dirty="0" smtClean="0"/>
              <a:t>)  have </a:t>
            </a:r>
            <a:r>
              <a:rPr lang="en-US" dirty="0"/>
              <a:t>a Post Correspondence Solution?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pPr marL="0" indent="0">
              <a:buNone/>
            </a:pPr>
            <a:r>
              <a:rPr lang="en-US" b="1" dirty="0" smtClean="0"/>
              <a:t>	x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 ‘</a:t>
            </a:r>
            <a:r>
              <a:rPr lang="en-US" b="1" dirty="0" err="1"/>
              <a:t>aaabbaaa</a:t>
            </a:r>
            <a:r>
              <a:rPr lang="en-US" b="1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smtClean="0"/>
              <a:t>   </a:t>
            </a:r>
            <a:r>
              <a:rPr lang="en-US" b="1" dirty="0" smtClean="0"/>
              <a:t>y</a:t>
            </a:r>
            <a:r>
              <a:rPr lang="en-US" b="1" baseline="-25000" dirty="0" smtClean="0"/>
              <a:t>2</a:t>
            </a:r>
            <a:r>
              <a:rPr lang="en-US" b="1" dirty="0" smtClean="0"/>
              <a:t>y</a:t>
            </a:r>
            <a:r>
              <a:rPr lang="en-US" b="1" baseline="-25000" dirty="0" smtClean="0"/>
              <a:t>1</a:t>
            </a:r>
            <a:r>
              <a:rPr lang="en-US" b="1" dirty="0" smtClean="0"/>
              <a:t>y</a:t>
            </a:r>
            <a:r>
              <a:rPr lang="en-US" b="1" baseline="-25000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 ‘</a:t>
            </a:r>
            <a:r>
              <a:rPr lang="en-US" b="1" dirty="0" err="1"/>
              <a:t>aaabbaaa</a:t>
            </a:r>
            <a:r>
              <a:rPr lang="en-US" b="1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see that</a:t>
            </a:r>
          </a:p>
          <a:p>
            <a:pPr marL="0" indent="0">
              <a:buNone/>
            </a:pPr>
            <a:r>
              <a:rPr lang="en-US" b="1" dirty="0" smtClean="0"/>
              <a:t>		x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 y</a:t>
            </a:r>
            <a:r>
              <a:rPr lang="en-US" b="1" baseline="-25000" dirty="0"/>
              <a:t>2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y</a:t>
            </a:r>
            <a:r>
              <a:rPr lang="en-US" b="1" baseline="-25000" dirty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Hence, the solution is </a:t>
            </a:r>
            <a:r>
              <a:rPr lang="en-US" b="1" dirty="0" smtClean="0">
                <a:solidFill>
                  <a:srgbClr val="FF0000"/>
                </a:solidFill>
              </a:rPr>
              <a:t>(2, 1,3). </a:t>
            </a:r>
            <a:r>
              <a:rPr lang="en-US" dirty="0" smtClean="0"/>
              <a:t>Another solution may be also </a:t>
            </a:r>
            <a:r>
              <a:rPr lang="en-US" b="1" dirty="0" smtClean="0">
                <a:solidFill>
                  <a:srgbClr val="FF0000"/>
                </a:solidFill>
              </a:rPr>
              <a:t>(2, 3), (3, 2).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222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4582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Find </a:t>
                </a:r>
                <a:r>
                  <a:rPr lang="en-US" dirty="0"/>
                  <a:t>whether the lists  X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(b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bab</a:t>
                </a:r>
                <a:r>
                  <a:rPr lang="en-US" baseline="30000" dirty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(b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a)  </a:t>
                </a:r>
                <a:r>
                  <a:rPr lang="en-US" dirty="0"/>
                  <a:t>have a Post Correspondence Solution?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x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x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/>
                </a:r>
                <a:r>
                  <a:rPr lang="en-US" b="1" dirty="0"/>
                  <a:t>=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bab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b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and    </a:t>
                </a:r>
                <a:r>
                  <a:rPr lang="en-US" b="1" dirty="0" smtClean="0"/>
                  <a:t>y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y</a:t>
                </a:r>
                <a:r>
                  <a:rPr lang="en-US" b="1" baseline="-25000" dirty="0" smtClean="0"/>
                  <a:t>1</a:t>
                </a:r>
                <a:r>
                  <a:rPr lang="en-US" b="1" dirty="0"/>
                  <a:t>y</a:t>
                </a:r>
                <a:r>
                  <a:rPr lang="en-US" b="1" baseline="-25000" dirty="0"/>
                  <a:t>1</a:t>
                </a:r>
                <a:r>
                  <a:rPr lang="en-US" b="1" dirty="0" smtClean="0"/>
                  <a:t>y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  =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="1" baseline="30000" dirty="0" err="1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Therefore the solution will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(2, 1, 1, 3).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:r>
                  <a:rPr lang="en-US" dirty="0"/>
                  <a:t>Find whether the lists  X = (</a:t>
                </a:r>
                <a:r>
                  <a:rPr lang="en-US" dirty="0" err="1"/>
                  <a:t>ab</a:t>
                </a:r>
                <a:r>
                  <a:rPr lang="en-US" dirty="0"/>
                  <a:t>, </a:t>
                </a:r>
                <a:r>
                  <a:rPr lang="en-US" dirty="0" err="1"/>
                  <a:t>bab</a:t>
                </a:r>
                <a:r>
                  <a:rPr lang="en-US" dirty="0"/>
                  <a:t>, </a:t>
                </a:r>
                <a:r>
                  <a:rPr lang="en-US" dirty="0" err="1"/>
                  <a:t>bbaaa</a:t>
                </a:r>
                <a:r>
                  <a:rPr lang="en-US" dirty="0"/>
                  <a:t>)</a:t>
                </a:r>
                <a:r>
                  <a:rPr lang="en-US" dirty="0" smtClean="0"/>
                  <a:t>and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= (a, </a:t>
                </a:r>
                <a:r>
                  <a:rPr lang="en-US" dirty="0" err="1"/>
                  <a:t>ba</a:t>
                </a:r>
                <a:r>
                  <a:rPr lang="en-US" dirty="0"/>
                  <a:t>, </a:t>
                </a:r>
                <a:r>
                  <a:rPr lang="en-US" dirty="0" err="1"/>
                  <a:t>bab</a:t>
                </a:r>
                <a:r>
                  <a:rPr lang="en-US" dirty="0"/>
                  <a:t>) have a Post Correspondence Solution?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Solution: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this case there is no solution of this problem. Because the length of each string in Y is less than corresponding string in X.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That is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458200" cy="5638800"/>
              </a:xfrm>
              <a:blipFill rotWithShape="1">
                <a:blip r:embed="rId2"/>
                <a:stretch>
                  <a:fillRect l="-1081" t="-1622" r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374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3500" u="sng" dirty="0" smtClean="0">
                <a:solidFill>
                  <a:srgbClr val="FF0000"/>
                </a:solidFill>
              </a:rPr>
              <a:t>Modified Post correspondence problem (MPCP</a:t>
            </a:r>
            <a:r>
              <a:rPr lang="en-US" sz="3500" u="sng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modified PCP </a:t>
            </a:r>
            <a:r>
              <a:rPr lang="en-US" dirty="0"/>
              <a:t>problem over an alphabet ∑ is stated as follows:</a:t>
            </a:r>
            <a:r>
              <a:rPr lang="en-US" dirty="0" smtClean="0"/>
              <a:t>−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Given the following two lists,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of non-empty strings over ∑, </a:t>
            </a:r>
          </a:p>
          <a:p>
            <a:pPr marL="0" indent="0">
              <a:buNone/>
            </a:pPr>
            <a:r>
              <a:rPr lang="en-US" dirty="0"/>
              <a:t>	X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Y =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,………,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We can say that there is a </a:t>
            </a:r>
            <a:r>
              <a:rPr lang="en-US" dirty="0" smtClean="0"/>
              <a:t>Modified Post </a:t>
            </a:r>
            <a:r>
              <a:rPr lang="en-US" dirty="0"/>
              <a:t>Correspondence Solution, if for some </a:t>
            </a:r>
            <a:r>
              <a:rPr lang="en-US" dirty="0">
                <a:solidFill>
                  <a:srgbClr val="FF0000"/>
                </a:solidFill>
              </a:rPr>
              <a:t>(i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,…………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/>
              <a:t>where 1 ≤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≤ n,   the condition 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baseline="-25000" dirty="0" smtClean="0">
                <a:solidFill>
                  <a:srgbClr val="00B050"/>
                </a:solidFill>
              </a:rPr>
              <a:t>i1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i2 </a:t>
            </a:r>
            <a:r>
              <a:rPr lang="en-US" dirty="0">
                <a:solidFill>
                  <a:srgbClr val="00B050"/>
                </a:solidFill>
              </a:rPr>
              <a:t>…….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baseline="-25000" dirty="0" err="1">
                <a:solidFill>
                  <a:srgbClr val="00B050"/>
                </a:solidFill>
              </a:rPr>
              <a:t>ik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</a:rPr>
              <a:t>i1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baseline="-25000" dirty="0">
                <a:solidFill>
                  <a:srgbClr val="00B050"/>
                </a:solidFill>
              </a:rPr>
              <a:t>i2</a:t>
            </a:r>
            <a:r>
              <a:rPr lang="en-US" dirty="0">
                <a:solidFill>
                  <a:srgbClr val="00B050"/>
                </a:solidFill>
              </a:rPr>
              <a:t> …….</a:t>
            </a:r>
            <a:r>
              <a:rPr lang="en-US" dirty="0" err="1">
                <a:solidFill>
                  <a:srgbClr val="00B050"/>
                </a:solidFill>
              </a:rPr>
              <a:t>y</a:t>
            </a:r>
            <a:r>
              <a:rPr lang="en-US" baseline="-25000" dirty="0" err="1">
                <a:solidFill>
                  <a:srgbClr val="00B050"/>
                </a:solidFill>
              </a:rPr>
              <a:t>ik</a:t>
            </a: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smtClean="0"/>
              <a:t>satisfies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5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Universal Turing </a:t>
            </a:r>
            <a:r>
              <a:rPr lang="en-US" b="1" u="sng" dirty="0" smtClean="0"/>
              <a:t>machine(UTM)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universal Turing machine </a:t>
            </a:r>
            <a:r>
              <a:rPr lang="en-US" dirty="0" smtClean="0"/>
              <a:t>(UTM) behaves  like a general purpose computer. Instead of finite size memory in computer, UTM uses infinite tape.</a:t>
            </a:r>
          </a:p>
          <a:p>
            <a:r>
              <a:rPr lang="en-US" dirty="0" smtClean="0"/>
              <a:t>UTM </a:t>
            </a:r>
            <a:r>
              <a:rPr lang="en-US" dirty="0"/>
              <a:t>is </a:t>
            </a:r>
            <a:r>
              <a:rPr lang="en-US" dirty="0" smtClean="0"/>
              <a:t>a specified TM that can simulate the behavior any TM.</a:t>
            </a:r>
          </a:p>
          <a:p>
            <a:r>
              <a:rPr lang="en-US" dirty="0" smtClean="0"/>
              <a:t>UTM is a Turing machine that accepts universal language.</a:t>
            </a:r>
          </a:p>
          <a:p>
            <a:r>
              <a:rPr lang="en-US" dirty="0" smtClean="0"/>
              <a:t>Universal language is defined as:-</a:t>
            </a:r>
          </a:p>
          <a:p>
            <a:pPr marL="0" indent="0">
              <a:buNone/>
            </a:pPr>
            <a:r>
              <a:rPr lang="en-US" dirty="0" smtClean="0"/>
              <a:t>UL= { &lt;</a:t>
            </a:r>
            <a:r>
              <a:rPr lang="en-US" dirty="0" err="1" smtClean="0"/>
              <a:t>M,w</a:t>
            </a:r>
            <a:r>
              <a:rPr lang="en-US" dirty="0" smtClean="0"/>
              <a:t>&gt; ! M is a Turing machine that accepts input string w.}</a:t>
            </a:r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5410200"/>
            <a:ext cx="1447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5943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562600" y="5943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2309" y="5410200"/>
            <a:ext cx="1600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Desciption</a:t>
            </a:r>
            <a:r>
              <a:rPr lang="en-US" dirty="0" smtClean="0">
                <a:solidFill>
                  <a:schemeClr val="tx1"/>
                </a:solidFill>
              </a:rPr>
              <a:t> of TM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9782" y="5902037"/>
            <a:ext cx="51261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800" y="5410199"/>
            <a:ext cx="2438400" cy="1066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Reject,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Goes into infinite loop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4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Universal Turing machine(UTM)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Input to UTM: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Description of TM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Input string</a:t>
            </a:r>
          </a:p>
          <a:p>
            <a:pPr marL="0" indent="0">
              <a:buNone/>
            </a:pPr>
            <a:r>
              <a:rPr lang="en-US" b="1" dirty="0" smtClean="0"/>
              <a:t>Action of UTM: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Simulate TM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Behave like TM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UTM as Computer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TM as Program</a:t>
            </a:r>
          </a:p>
          <a:p>
            <a:pPr marL="0" indent="0">
              <a:buNone/>
            </a:pPr>
            <a:r>
              <a:rPr lang="en-US" dirty="0" smtClean="0"/>
              <a:t>UTM is a recognizer but not a decider.</a:t>
            </a:r>
          </a:p>
          <a:p>
            <a:pPr marL="0" indent="0">
              <a:buNone/>
            </a:pPr>
            <a:r>
              <a:rPr lang="en-US" dirty="0" smtClean="0"/>
              <a:t>UTM takes an encoding of a TM and the input data as its input in its tape and behaves as that TM on the input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2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Church-Turing Thesis 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 smtClean="0"/>
              <a:t>It states that if there exists an algorithm to solve a problem then there exists a Turing machine to solve that problem and vice-versa.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states that a </a:t>
            </a:r>
            <a:r>
              <a:rPr lang="en-US" dirty="0">
                <a:hlinkClick r:id="rId2" tooltip="Function (mathematics)"/>
              </a:rPr>
              <a:t>function</a:t>
            </a:r>
            <a:r>
              <a:rPr lang="en-US" dirty="0"/>
              <a:t> on the </a:t>
            </a:r>
            <a:r>
              <a:rPr lang="en-US" dirty="0">
                <a:hlinkClick r:id="rId3" tooltip="Natural numbers"/>
              </a:rPr>
              <a:t>natural numbers</a:t>
            </a:r>
            <a:r>
              <a:rPr lang="en-US" dirty="0"/>
              <a:t> can be </a:t>
            </a:r>
            <a:r>
              <a:rPr lang="en-US" dirty="0" smtClean="0"/>
              <a:t>computed by </a:t>
            </a:r>
            <a:r>
              <a:rPr lang="en-US" dirty="0"/>
              <a:t>an </a:t>
            </a:r>
            <a:r>
              <a:rPr lang="en-US" dirty="0" smtClean="0"/>
              <a:t>algorithm if </a:t>
            </a:r>
            <a:r>
              <a:rPr lang="en-US" dirty="0"/>
              <a:t>and only if it is computable by a </a:t>
            </a:r>
            <a:r>
              <a:rPr lang="en-US" dirty="0">
                <a:hlinkClick r:id="rId4" tooltip="Turing machine"/>
              </a:rPr>
              <a:t>Turing </a:t>
            </a:r>
            <a:r>
              <a:rPr lang="en-US" dirty="0" smtClean="0">
                <a:hlinkClick r:id="rId4" tooltip="Turing machine"/>
              </a:rPr>
              <a:t>machine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problem can be solved by an algorithm </a:t>
            </a:r>
            <a:r>
              <a:rPr lang="en-US" dirty="0" err="1"/>
              <a:t>iff</a:t>
            </a:r>
            <a:r>
              <a:rPr lang="en-US" dirty="0"/>
              <a:t> it can be solved by a Turing </a:t>
            </a:r>
            <a:r>
              <a:rPr lang="en-US" dirty="0" smtClean="0"/>
              <a:t>Machine.</a:t>
            </a:r>
          </a:p>
          <a:p>
            <a:pPr algn="just"/>
            <a:r>
              <a:rPr lang="en-US" dirty="0" smtClean="0"/>
              <a:t>   Algorithm                        Turing machine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743200" y="5334000"/>
            <a:ext cx="1676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7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Halting </a:t>
            </a:r>
            <a:r>
              <a:rPr lang="en-US" u="sng" dirty="0" smtClean="0">
                <a:solidFill>
                  <a:srgbClr val="FF0000"/>
                </a:solidFill>
              </a:rPr>
              <a:t>Problem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Statement: </a:t>
            </a:r>
            <a:r>
              <a:rPr lang="en-US" dirty="0" smtClean="0"/>
              <a:t>Given Turing machine M and input string w, </a:t>
            </a:r>
            <a:r>
              <a:rPr lang="en-US" b="1" dirty="0" smtClean="0"/>
              <a:t>is it possible to determine whether the machine will ever halt on given input string?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In another words, the </a:t>
            </a:r>
            <a:r>
              <a:rPr lang="en-US" b="1" dirty="0"/>
              <a:t>halting problem</a:t>
            </a:r>
            <a:r>
              <a:rPr lang="en-US" dirty="0"/>
              <a:t> is the problem of determining, from a description of an arbitrary </a:t>
            </a:r>
            <a:r>
              <a:rPr lang="en-US" dirty="0" smtClean="0"/>
              <a:t>computer program and </a:t>
            </a:r>
            <a:r>
              <a:rPr lang="en-US" dirty="0"/>
              <a:t>an input, whether the program will finish running, or continue to run forever.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Halt: </a:t>
            </a:r>
            <a:r>
              <a:rPr lang="en-US" dirty="0" smtClean="0"/>
              <a:t>the machine will stop or halt at final or non-final state after  finite number steps.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No halt: </a:t>
            </a:r>
            <a:r>
              <a:rPr lang="en-US" dirty="0" smtClean="0"/>
              <a:t>Machine will never stop or halt.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413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10837</TotalTime>
  <Words>523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Theory of Automata and Formal Language   Lecture-40   Dharmendra Kumar  (Associate Professor)  Department of Computer Science and Engineering United College of Engineering and Research, Prayagraj March 30, 2021 </vt:lpstr>
      <vt:lpstr>Post Correspondence Problem(PCP)</vt:lpstr>
      <vt:lpstr>Slide 3</vt:lpstr>
      <vt:lpstr>Slide 4</vt:lpstr>
      <vt:lpstr>Modified Post correspondence problem (MPCP) </vt:lpstr>
      <vt:lpstr>Universal Turing machine(UTM)</vt:lpstr>
      <vt:lpstr>Universal Turing machine(UTM)</vt:lpstr>
      <vt:lpstr>Church-Turing Thesis </vt:lpstr>
      <vt:lpstr>Halting Problem</vt:lpstr>
      <vt:lpstr>Decidable or Undecidable Problem</vt:lpstr>
      <vt:lpstr>Turing decidable and Turing acceptable language</vt:lpstr>
      <vt:lpstr>Some undecidable problems</vt:lpstr>
      <vt:lpstr>Some decidable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267</cp:revision>
  <dcterms:created xsi:type="dcterms:W3CDTF">2020-04-09T12:36:56Z</dcterms:created>
  <dcterms:modified xsi:type="dcterms:W3CDTF">2023-05-03T17:11:07Z</dcterms:modified>
</cp:coreProperties>
</file>