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handoutMasterIdLst>
    <p:handoutMasterId r:id="rId19"/>
  </p:handoutMasterIdLst>
  <p:sldIdLst>
    <p:sldId id="256" r:id="rId2"/>
    <p:sldId id="257" r:id="rId3"/>
    <p:sldId id="259" r:id="rId4"/>
    <p:sldId id="260" r:id="rId5"/>
    <p:sldId id="261" r:id="rId6"/>
    <p:sldId id="262" r:id="rId7"/>
    <p:sldId id="263" r:id="rId8"/>
    <p:sldId id="324" r:id="rId9"/>
    <p:sldId id="264" r:id="rId10"/>
    <p:sldId id="266" r:id="rId11"/>
    <p:sldId id="322" r:id="rId12"/>
    <p:sldId id="323" r:id="rId13"/>
    <p:sldId id="302" r:id="rId14"/>
    <p:sldId id="303" r:id="rId15"/>
    <p:sldId id="267" r:id="rId16"/>
    <p:sldId id="265" r:id="rId17"/>
    <p:sldId id="321" r:id="rId18"/>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6" autoAdjust="0"/>
    <p:restoredTop sz="85790" autoAdjust="0"/>
  </p:normalViewPr>
  <p:slideViewPr>
    <p:cSldViewPr>
      <p:cViewPr varScale="1">
        <p:scale>
          <a:sx n="63" d="100"/>
          <a:sy n="63" d="100"/>
        </p:scale>
        <p:origin x="-17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36CFFBA6-52E9-402D-A318-49A025135A11}" type="datetimeFigureOut">
              <a:rPr lang="en-US" smtClean="0"/>
              <a:t>12/24/2020</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07F6280C-885A-4357-8EDC-C8B47EDF9126}" type="slidenum">
              <a:rPr lang="en-US" smtClean="0"/>
              <a:t>‹#›</a:t>
            </a:fld>
            <a:endParaRPr lang="en-US"/>
          </a:p>
        </p:txBody>
      </p:sp>
    </p:spTree>
    <p:extLst>
      <p:ext uri="{BB962C8B-B14F-4D97-AF65-F5344CB8AC3E}">
        <p14:creationId xmlns:p14="http://schemas.microsoft.com/office/powerpoint/2010/main" val="28823958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26055F-8FC2-437E-B4FA-CB5B2151F9E7}" type="datetimeFigureOut">
              <a:rPr lang="en-US" smtClean="0"/>
              <a:t>12/24/2020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C7BB092-B31D-4953-BFE4-7D93FD9EA74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26055F-8FC2-437E-B4FA-CB5B2151F9E7}"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26055F-8FC2-437E-B4FA-CB5B2151F9E7}"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26055F-8FC2-437E-B4FA-CB5B2151F9E7}"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26055F-8FC2-437E-B4FA-CB5B2151F9E7}" type="datetimeFigureOut">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BB092-B31D-4953-BFE4-7D93FD9EA74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26055F-8FC2-437E-B4FA-CB5B2151F9E7}"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126055F-8FC2-437E-B4FA-CB5B2151F9E7}" type="datetimeFigureOut">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26055F-8FC2-437E-B4FA-CB5B2151F9E7}" type="datetimeFigureOut">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6055F-8FC2-437E-B4FA-CB5B2151F9E7}" type="datetimeFigureOut">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26055F-8FC2-437E-B4FA-CB5B2151F9E7}"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BB092-B31D-4953-BFE4-7D93FD9EA7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26055F-8FC2-437E-B4FA-CB5B2151F9E7}" type="datetimeFigureOut">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C7BB092-B31D-4953-BFE4-7D93FD9EA74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126055F-8FC2-437E-B4FA-CB5B2151F9E7}" type="datetimeFigureOut">
              <a:rPr lang="en-US" smtClean="0"/>
              <a:t>12/24/2020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7BB092-B31D-4953-BFE4-7D93FD9EA74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0"/>
            <a:ext cx="8915400" cy="1828800"/>
          </a:xfrm>
        </p:spPr>
        <p:txBody>
          <a:bodyPr>
            <a:normAutofit fontScale="90000"/>
          </a:bodyPr>
          <a:lstStyle/>
          <a:p>
            <a:pPr algn="ctr"/>
            <a:r>
              <a:rPr lang="en-US" dirty="0" smtClean="0">
                <a:solidFill>
                  <a:srgbClr val="002060"/>
                </a:solidFill>
              </a:rPr>
              <a:t>Design and Analysis of Algorithm</a:t>
            </a:r>
            <a:br>
              <a:rPr lang="en-US" dirty="0" smtClean="0">
                <a:solidFill>
                  <a:srgbClr val="002060"/>
                </a:solidFill>
              </a:rPr>
            </a:br>
            <a:r>
              <a:rPr lang="en-US" dirty="0" smtClean="0">
                <a:solidFill>
                  <a:srgbClr val="002060"/>
                </a:solidFill>
              </a:rPr>
              <a:t>Unit-4</a:t>
            </a:r>
            <a:endParaRPr lang="en-US" dirty="0">
              <a:solidFill>
                <a:srgbClr val="002060"/>
              </a:solidFill>
            </a:endParaRPr>
          </a:p>
        </p:txBody>
      </p:sp>
    </p:spTree>
    <p:extLst>
      <p:ext uri="{BB962C8B-B14F-4D97-AF65-F5344CB8AC3E}">
        <p14:creationId xmlns:p14="http://schemas.microsoft.com/office/powerpoint/2010/main" val="39913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a:solidFill>
                  <a:srgbClr val="002060"/>
                </a:solidFill>
              </a:rPr>
              <a:t>Travelling Salesperson Problem</a:t>
            </a:r>
            <a:endParaRPr lang="en-US" sz="4000" u="sng" dirty="0">
              <a:solidFill>
                <a:srgbClr val="002060"/>
              </a:solidFill>
            </a:endParaRPr>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Each leaf node L </a:t>
            </a:r>
            <a:r>
              <a:rPr lang="en-US" dirty="0"/>
              <a:t>is a </a:t>
            </a:r>
            <a:r>
              <a:rPr lang="en-US" dirty="0" smtClean="0"/>
              <a:t>solution node and represents the </a:t>
            </a:r>
            <a:r>
              <a:rPr lang="en-US" dirty="0"/>
              <a:t>tour defined by the </a:t>
            </a:r>
            <a:r>
              <a:rPr lang="en-US" dirty="0" smtClean="0"/>
              <a:t>path from </a:t>
            </a:r>
            <a:r>
              <a:rPr lang="en-US" dirty="0"/>
              <a:t>the </a:t>
            </a:r>
            <a:r>
              <a:rPr lang="en-US" dirty="0" smtClean="0"/>
              <a:t>root to </a:t>
            </a:r>
            <a:r>
              <a:rPr lang="en-US" dirty="0"/>
              <a:t>L. Node </a:t>
            </a:r>
            <a:r>
              <a:rPr lang="en-US" dirty="0" smtClean="0"/>
              <a:t>14 represents the </a:t>
            </a:r>
            <a:r>
              <a:rPr lang="en-US" dirty="0"/>
              <a:t>tour </a:t>
            </a:r>
            <a:r>
              <a:rPr lang="en-US" dirty="0" smtClean="0"/>
              <a:t>i</a:t>
            </a:r>
            <a:r>
              <a:rPr lang="en-US" baseline="-25000" dirty="0" smtClean="0"/>
              <a:t>0 </a:t>
            </a:r>
            <a:r>
              <a:rPr lang="en-US" dirty="0" smtClean="0"/>
              <a:t>= 1, i</a:t>
            </a:r>
            <a:r>
              <a:rPr lang="en-US" baseline="-25000" dirty="0" smtClean="0"/>
              <a:t>1</a:t>
            </a:r>
            <a:r>
              <a:rPr lang="en-US" dirty="0" smtClean="0"/>
              <a:t> </a:t>
            </a:r>
            <a:r>
              <a:rPr lang="en-US" dirty="0"/>
              <a:t>= </a:t>
            </a:r>
            <a:r>
              <a:rPr lang="en-US" dirty="0" smtClean="0"/>
              <a:t>3, i</a:t>
            </a:r>
            <a:r>
              <a:rPr lang="en-US" baseline="-25000" dirty="0" smtClean="0"/>
              <a:t>2</a:t>
            </a:r>
            <a:r>
              <a:rPr lang="en-US" dirty="0" smtClean="0"/>
              <a:t> </a:t>
            </a:r>
            <a:r>
              <a:rPr lang="en-US" dirty="0"/>
              <a:t>= 4, i</a:t>
            </a:r>
            <a:r>
              <a:rPr lang="en-US" baseline="-25000" dirty="0"/>
              <a:t>3</a:t>
            </a:r>
            <a:r>
              <a:rPr lang="en-US" dirty="0"/>
              <a:t> = </a:t>
            </a:r>
            <a:r>
              <a:rPr lang="en-US" dirty="0" smtClean="0"/>
              <a:t>2, and </a:t>
            </a:r>
            <a:r>
              <a:rPr lang="en-US" dirty="0"/>
              <a:t>i</a:t>
            </a:r>
            <a:r>
              <a:rPr lang="en-US" baseline="-25000" dirty="0" smtClean="0"/>
              <a:t>4</a:t>
            </a:r>
            <a:r>
              <a:rPr lang="en-US" dirty="0"/>
              <a:t>= 1</a:t>
            </a:r>
            <a:r>
              <a:rPr lang="en-US" dirty="0" smtClean="0"/>
              <a:t>.</a:t>
            </a:r>
          </a:p>
          <a:p>
            <a:endParaRPr lang="en-US" dirty="0"/>
          </a:p>
          <a:p>
            <a:pPr marL="0" indent="0" algn="just">
              <a:buNone/>
            </a:pPr>
            <a:r>
              <a:rPr lang="en-US" u="sng" dirty="0">
                <a:solidFill>
                  <a:srgbClr val="FF0000"/>
                </a:solidFill>
              </a:rPr>
              <a:t>Reduced row or column:</a:t>
            </a:r>
          </a:p>
          <a:p>
            <a:pPr marL="0" indent="0" algn="just">
              <a:buNone/>
            </a:pPr>
            <a:r>
              <a:rPr lang="en-US" dirty="0"/>
              <a:t>A row (column) is said to be reduced </a:t>
            </a:r>
            <a:r>
              <a:rPr lang="en-US" dirty="0" err="1"/>
              <a:t>iff</a:t>
            </a:r>
            <a:r>
              <a:rPr lang="en-US" dirty="0"/>
              <a:t> it contains at least one zero and all remaining entries are non-negative.</a:t>
            </a:r>
          </a:p>
          <a:p>
            <a:pPr marL="0" indent="0" algn="just">
              <a:buNone/>
            </a:pPr>
            <a:endParaRPr lang="en-US" dirty="0"/>
          </a:p>
          <a:p>
            <a:pPr marL="0" indent="0" algn="just">
              <a:buNone/>
            </a:pPr>
            <a:r>
              <a:rPr lang="en-US" u="sng" dirty="0">
                <a:solidFill>
                  <a:srgbClr val="FF0000"/>
                </a:solidFill>
              </a:rPr>
              <a:t>Reduced cost matrix:</a:t>
            </a:r>
          </a:p>
          <a:p>
            <a:pPr marL="0" indent="0" algn="just">
              <a:buNone/>
            </a:pPr>
            <a:r>
              <a:rPr lang="en-US" dirty="0"/>
              <a:t>A matrix is </a:t>
            </a:r>
            <a:r>
              <a:rPr lang="en-US" dirty="0" smtClean="0"/>
              <a:t>said to be reduced </a:t>
            </a:r>
            <a:r>
              <a:rPr lang="en-US" dirty="0" err="1"/>
              <a:t>iff</a:t>
            </a:r>
            <a:r>
              <a:rPr lang="en-US" dirty="0"/>
              <a:t> every row and column is reduced.</a:t>
            </a:r>
          </a:p>
          <a:p>
            <a:endParaRPr lang="en-US" dirty="0" smtClean="0"/>
          </a:p>
          <a:p>
            <a:pPr marL="0" indent="0">
              <a:buNone/>
            </a:pPr>
            <a:endParaRPr lang="en-US" dirty="0" smtClean="0"/>
          </a:p>
        </p:txBody>
      </p:sp>
    </p:spTree>
    <p:extLst>
      <p:ext uri="{BB962C8B-B14F-4D97-AF65-F5344CB8AC3E}">
        <p14:creationId xmlns:p14="http://schemas.microsoft.com/office/powerpoint/2010/main" val="13033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smtClean="0">
                <a:solidFill>
                  <a:srgbClr val="002060"/>
                </a:solidFill>
              </a:rPr>
              <a:t>Travelling </a:t>
            </a:r>
            <a:r>
              <a:rPr lang="en-US" sz="4000" b="1" u="sng" dirty="0">
                <a:solidFill>
                  <a:srgbClr val="002060"/>
                </a:solidFill>
              </a:rPr>
              <a:t>Salesperson Problem</a:t>
            </a:r>
            <a:endParaRPr lang="en-US" sz="4000" u="sng" dirty="0">
              <a:solidFill>
                <a:srgbClr val="002060"/>
              </a:solidFill>
            </a:endParaRPr>
          </a:p>
        </p:txBody>
      </p:sp>
      <p:sp>
        <p:nvSpPr>
          <p:cNvPr id="3" name="Content Placeholder 2"/>
          <p:cNvSpPr>
            <a:spLocks noGrp="1"/>
          </p:cNvSpPr>
          <p:nvPr>
            <p:ph idx="1"/>
          </p:nvPr>
        </p:nvSpPr>
        <p:spPr>
          <a:xfrm>
            <a:off x="0" y="1143000"/>
            <a:ext cx="9144000" cy="5715000"/>
          </a:xfrm>
        </p:spPr>
        <p:txBody>
          <a:bodyPr>
            <a:normAutofit/>
          </a:bodyPr>
          <a:lstStyle/>
          <a:p>
            <a:pPr>
              <a:buFont typeface="Wingdings" pitchFamily="2" charset="2"/>
              <a:buChar char="§"/>
            </a:pPr>
            <a:r>
              <a:rPr lang="en-US" dirty="0" smtClean="0"/>
              <a:t>To solve the travelling salesperson problem using LCBB method, we construct state space tree. </a:t>
            </a:r>
          </a:p>
          <a:p>
            <a:pPr>
              <a:buFont typeface="Wingdings" pitchFamily="2" charset="2"/>
              <a:buChar char="§"/>
            </a:pPr>
            <a:r>
              <a:rPr lang="en-US" dirty="0" smtClean="0"/>
              <a:t>We compute reduced cost matrix at each node of the state space tree. And also we compute a cost function c’ at each node.</a:t>
            </a:r>
          </a:p>
          <a:p>
            <a:pPr>
              <a:buFont typeface="Wingdings" pitchFamily="2" charset="2"/>
              <a:buChar char="§"/>
            </a:pPr>
            <a:r>
              <a:rPr lang="en-US" dirty="0" smtClean="0"/>
              <a:t>Reduced cost matrix of root node is computed directly from given cost matrix of the graph. </a:t>
            </a:r>
          </a:p>
          <a:p>
            <a:pPr>
              <a:buFont typeface="Wingdings" pitchFamily="2" charset="2"/>
              <a:buChar char="§"/>
            </a:pPr>
            <a:r>
              <a:rPr lang="en-US" dirty="0" smtClean="0"/>
              <a:t>If C is the cost matrix of the graph, then reduced cost matrix of C is the reduced cost matrix corresponding to root node.</a:t>
            </a:r>
          </a:p>
          <a:p>
            <a:pPr>
              <a:buFont typeface="Wingdings" pitchFamily="2" charset="2"/>
              <a:buChar char="§"/>
            </a:pPr>
            <a:r>
              <a:rPr lang="en-US" dirty="0" smtClean="0"/>
              <a:t>If c’ represent the cost function at each node to determine the optimal tour, then </a:t>
            </a:r>
          </a:p>
          <a:p>
            <a:pPr marL="0" indent="0">
              <a:buNone/>
            </a:pPr>
            <a:r>
              <a:rPr lang="en-US" dirty="0" smtClean="0">
                <a:solidFill>
                  <a:srgbClr val="FF0000"/>
                </a:solidFill>
              </a:rPr>
              <a:t>c’ for root node </a:t>
            </a:r>
            <a:r>
              <a:rPr lang="en-US" dirty="0" smtClean="0"/>
              <a:t>= Total amount subtracted in determining reduced cost matrix at root node</a:t>
            </a:r>
          </a:p>
        </p:txBody>
      </p:sp>
    </p:spTree>
    <p:extLst>
      <p:ext uri="{BB962C8B-B14F-4D97-AF65-F5344CB8AC3E}">
        <p14:creationId xmlns:p14="http://schemas.microsoft.com/office/powerpoint/2010/main" val="310081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smtClean="0">
                <a:solidFill>
                  <a:srgbClr val="002060"/>
                </a:solidFill>
              </a:rPr>
              <a:t>Travelling </a:t>
            </a:r>
            <a:r>
              <a:rPr lang="en-US" sz="4000" b="1" u="sng" dirty="0">
                <a:solidFill>
                  <a:srgbClr val="002060"/>
                </a:solidFill>
              </a:rPr>
              <a:t>Salesperson Problem</a:t>
            </a:r>
            <a:endParaRPr lang="en-US" sz="4000" u="sng" dirty="0">
              <a:solidFill>
                <a:srgbClr val="002060"/>
              </a:solidFill>
            </a:endParaRPr>
          </a:p>
        </p:txBody>
      </p:sp>
      <p:sp>
        <p:nvSpPr>
          <p:cNvPr id="3" name="Content Placeholder 2"/>
          <p:cNvSpPr>
            <a:spLocks noGrp="1"/>
          </p:cNvSpPr>
          <p:nvPr>
            <p:ph idx="1"/>
          </p:nvPr>
        </p:nvSpPr>
        <p:spPr>
          <a:xfrm>
            <a:off x="0" y="1143000"/>
            <a:ext cx="9144000" cy="5715000"/>
          </a:xfrm>
        </p:spPr>
        <p:txBody>
          <a:bodyPr>
            <a:normAutofit/>
          </a:bodyPr>
          <a:lstStyle/>
          <a:p>
            <a:pPr marL="0" indent="0">
              <a:buNone/>
            </a:pPr>
            <a:r>
              <a:rPr lang="en-US" dirty="0"/>
              <a:t>Reduced cost matrix of the remaining node is computed in the following way:-</a:t>
            </a:r>
          </a:p>
          <a:p>
            <a:pPr marL="0" indent="0">
              <a:buNone/>
            </a:pPr>
            <a:r>
              <a:rPr lang="en-US" dirty="0"/>
              <a:t>Let A be the reduced cost matrix for node R. Let S be a child of R such that the tree edge (R, S) corresponds to including edge (</a:t>
            </a:r>
            <a:r>
              <a:rPr lang="en-US" dirty="0" err="1"/>
              <a:t>i,j</a:t>
            </a:r>
            <a:r>
              <a:rPr lang="en-US" dirty="0"/>
              <a:t>) in the tour. If S is not a leaf, then the reduced cost matrix </a:t>
            </a:r>
            <a:r>
              <a:rPr lang="en-US" dirty="0" smtClean="0"/>
              <a:t>for S </a:t>
            </a:r>
            <a:r>
              <a:rPr lang="en-US" dirty="0"/>
              <a:t>may be obtained as follows: </a:t>
            </a:r>
            <a:endParaRPr lang="en-US" dirty="0" smtClean="0"/>
          </a:p>
          <a:p>
            <a:pPr marL="514350" indent="-514350">
              <a:buAutoNum type="arabicParenBoth"/>
            </a:pPr>
            <a:r>
              <a:rPr lang="en-US" dirty="0" smtClean="0"/>
              <a:t>Change </a:t>
            </a:r>
            <a:r>
              <a:rPr lang="en-US" dirty="0"/>
              <a:t>all entries in row i and column j of A to ∞. </a:t>
            </a:r>
            <a:endParaRPr lang="en-US" dirty="0" smtClean="0"/>
          </a:p>
          <a:p>
            <a:pPr marL="514350" indent="-514350">
              <a:buAutoNum type="arabicParenBoth"/>
            </a:pPr>
            <a:r>
              <a:rPr lang="en-US" dirty="0" smtClean="0"/>
              <a:t>Set A(j,1) to </a:t>
            </a:r>
            <a:r>
              <a:rPr lang="en-US" dirty="0"/>
              <a:t>∞</a:t>
            </a:r>
            <a:r>
              <a:rPr lang="en-US" dirty="0" smtClean="0"/>
              <a:t>.</a:t>
            </a:r>
          </a:p>
          <a:p>
            <a:pPr marL="514350" indent="-514350">
              <a:buAutoNum type="arabicParenBoth"/>
            </a:pPr>
            <a:r>
              <a:rPr lang="en-US" dirty="0" smtClean="0"/>
              <a:t>Reduce all rows </a:t>
            </a:r>
            <a:r>
              <a:rPr lang="en-US" dirty="0"/>
              <a:t>and </a:t>
            </a:r>
            <a:r>
              <a:rPr lang="en-US" dirty="0" smtClean="0"/>
              <a:t>columns in </a:t>
            </a:r>
            <a:r>
              <a:rPr lang="en-US" dirty="0"/>
              <a:t>the </a:t>
            </a:r>
            <a:r>
              <a:rPr lang="en-US" dirty="0" smtClean="0"/>
              <a:t>resulting matrix except for </a:t>
            </a:r>
            <a:r>
              <a:rPr lang="en-US" dirty="0"/>
              <a:t>rows </a:t>
            </a:r>
            <a:r>
              <a:rPr lang="en-US" dirty="0" smtClean="0"/>
              <a:t>and columns containing only </a:t>
            </a:r>
            <a:r>
              <a:rPr lang="en-US" dirty="0"/>
              <a:t>∞</a:t>
            </a:r>
            <a:r>
              <a:rPr lang="en-US" dirty="0" smtClean="0"/>
              <a:t>.</a:t>
            </a:r>
          </a:p>
          <a:p>
            <a:pPr marL="0" indent="0">
              <a:buNone/>
            </a:pPr>
            <a:r>
              <a:rPr lang="en-US" dirty="0" smtClean="0"/>
              <a:t>If r is the total amount subtracted in the step (3), then</a:t>
            </a:r>
          </a:p>
          <a:p>
            <a:pPr marL="0" indent="0">
              <a:buNone/>
            </a:pPr>
            <a:r>
              <a:rPr lang="en-US" dirty="0" smtClean="0"/>
              <a:t>	</a:t>
            </a:r>
            <a:r>
              <a:rPr lang="en-US" dirty="0" smtClean="0">
                <a:solidFill>
                  <a:srgbClr val="FF0000"/>
                </a:solidFill>
              </a:rPr>
              <a:t>c’(S) = c’(R) + A(</a:t>
            </a:r>
            <a:r>
              <a:rPr lang="en-US" dirty="0" err="1" smtClean="0">
                <a:solidFill>
                  <a:srgbClr val="FF0000"/>
                </a:solidFill>
              </a:rPr>
              <a:t>i,j</a:t>
            </a:r>
            <a:r>
              <a:rPr lang="en-US" dirty="0" smtClean="0">
                <a:solidFill>
                  <a:srgbClr val="FF0000"/>
                </a:solidFill>
              </a:rPr>
              <a:t>) + r</a:t>
            </a:r>
            <a:endParaRPr lang="en-US" dirty="0">
              <a:solidFill>
                <a:srgbClr val="FF0000"/>
              </a:solidFill>
            </a:endParaRPr>
          </a:p>
        </p:txBody>
      </p:sp>
    </p:spTree>
    <p:extLst>
      <p:ext uri="{BB962C8B-B14F-4D97-AF65-F5344CB8AC3E}">
        <p14:creationId xmlns:p14="http://schemas.microsoft.com/office/powerpoint/2010/main" val="3586444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ctr">
            <a:normAutofit/>
          </a:bodyPr>
          <a:lstStyle/>
          <a:p>
            <a:pPr algn="ctr"/>
            <a:r>
              <a:rPr lang="en-US" sz="4000" b="1" u="sng" dirty="0">
                <a:solidFill>
                  <a:srgbClr val="002060"/>
                </a:solidFill>
              </a:rPr>
              <a:t>Travelling Salesperson Problem</a:t>
            </a:r>
            <a:endParaRPr lang="en-US" sz="4000" u="sng" dirty="0">
              <a:solidFill>
                <a:srgbClr val="002060"/>
              </a:solidFill>
            </a:endParaRPr>
          </a:p>
        </p:txBody>
      </p:sp>
      <p:sp>
        <p:nvSpPr>
          <p:cNvPr id="3" name="Content Placeholder 2"/>
          <p:cNvSpPr>
            <a:spLocks noGrp="1"/>
          </p:cNvSpPr>
          <p:nvPr>
            <p:ph idx="1"/>
          </p:nvPr>
        </p:nvSpPr>
        <p:spPr>
          <a:xfrm>
            <a:off x="0" y="914400"/>
            <a:ext cx="9144000" cy="5943600"/>
          </a:xfrm>
        </p:spPr>
        <p:txBody>
          <a:bodyPr>
            <a:normAutofit lnSpcReduction="10000"/>
          </a:bodyPr>
          <a:lstStyle/>
          <a:p>
            <a:pPr marL="0" indent="0">
              <a:buNone/>
            </a:pPr>
            <a:r>
              <a:rPr lang="en-US" b="1" dirty="0" smtClean="0"/>
              <a:t>Example:  </a:t>
            </a:r>
            <a:r>
              <a:rPr lang="en-US" dirty="0" smtClean="0"/>
              <a:t>Solve</a:t>
            </a:r>
            <a:r>
              <a:rPr lang="en-US" b="1" dirty="0" smtClean="0"/>
              <a:t> t</a:t>
            </a:r>
            <a:r>
              <a:rPr lang="en-US" dirty="0" smtClean="0"/>
              <a:t>he following travelling salesperson problem whose cost matrix is the following:-</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b="1" dirty="0" smtClean="0"/>
              <a:t>Solution:  </a:t>
            </a:r>
            <a:r>
              <a:rPr lang="en-US" dirty="0" smtClean="0"/>
              <a:t>The reduced cost matrix corresponding to root node will be the following:-</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And value of cost function at root node is </a:t>
            </a:r>
          </a:p>
          <a:p>
            <a:pPr marL="0" indent="0">
              <a:buNone/>
            </a:pPr>
            <a:r>
              <a:rPr lang="en-US" dirty="0"/>
              <a:t> </a:t>
            </a:r>
            <a:r>
              <a:rPr lang="en-US" dirty="0" smtClean="0"/>
              <a:t>	c’(root) = 25</a:t>
            </a:r>
          </a:p>
          <a:p>
            <a:pPr marL="0" indent="0">
              <a:buNone/>
            </a:pPr>
            <a:endParaRPr lang="en-US" dirty="0" smtClean="0"/>
          </a:p>
          <a:p>
            <a:pPr marL="0" indent="0">
              <a:buNone/>
            </a:pPr>
            <a:endParaRPr lang="en-US" b="1"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3886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4013831"/>
            <a:ext cx="4009548" cy="150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5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ctr">
            <a:normAutofit/>
          </a:bodyPr>
          <a:lstStyle/>
          <a:p>
            <a:pPr algn="ctr"/>
            <a:r>
              <a:rPr lang="en-US" sz="4000" b="1" u="sng" dirty="0">
                <a:solidFill>
                  <a:srgbClr val="002060"/>
                </a:solidFill>
              </a:rPr>
              <a:t>Travelling Salesperson Problem</a:t>
            </a:r>
            <a:endParaRPr lang="en-US" sz="4000" u="sng" dirty="0">
              <a:solidFill>
                <a:srgbClr val="002060"/>
              </a:solidFill>
            </a:endParaRPr>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b="1" dirty="0"/>
              <a:t> </a:t>
            </a:r>
            <a:r>
              <a:rPr lang="en-US" dirty="0" smtClean="0"/>
              <a:t>The portion of </a:t>
            </a:r>
            <a:r>
              <a:rPr lang="en-US" dirty="0"/>
              <a:t>the </a:t>
            </a:r>
            <a:r>
              <a:rPr lang="en-US" dirty="0" smtClean="0"/>
              <a:t>state space tree </a:t>
            </a:r>
            <a:r>
              <a:rPr lang="en-US" dirty="0"/>
              <a:t>that </a:t>
            </a:r>
            <a:r>
              <a:rPr lang="en-US" dirty="0" smtClean="0"/>
              <a:t>gets generated is</a:t>
            </a:r>
          </a:p>
          <a:p>
            <a:pPr marL="0" indent="0">
              <a:buNone/>
            </a:pP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7800"/>
            <a:ext cx="914399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22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marL="0" indent="0">
              <a:buNone/>
            </a:pPr>
            <a:endParaRPr lang="en-US" dirty="0"/>
          </a:p>
          <a:p>
            <a:pPr marL="0" indent="0">
              <a:buNone/>
            </a:pPr>
            <a:endParaRPr lang="en-US" dirty="0"/>
          </a:p>
          <a:p>
            <a:pPr marL="0" indent="0">
              <a:buNone/>
            </a:pPr>
            <a:r>
              <a:rPr lang="en-US" dirty="0"/>
              <a:t>	</a:t>
            </a:r>
            <a:r>
              <a:rPr lang="en-US" dirty="0" smtClean="0"/>
              <a:t>			</a:t>
            </a:r>
            <a:r>
              <a:rPr lang="en-US" sz="4800" dirty="0" smtClean="0">
                <a:latin typeface="Cambria Math" pitchFamily="18" charset="0"/>
                <a:ea typeface="Cambria Math" pitchFamily="18" charset="0"/>
              </a:rPr>
              <a:t> </a:t>
            </a:r>
            <a:endParaRPr lang="en-US" sz="4800" dirty="0"/>
          </a:p>
          <a:p>
            <a:pPr marL="0" indent="0">
              <a:buNone/>
            </a:pPr>
            <a:endParaRPr lang="en-US" sz="4800" dirty="0"/>
          </a:p>
          <a:p>
            <a:pPr marL="0" indent="0">
              <a:buNone/>
            </a:pPr>
            <a:endParaRPr lang="en-US" sz="4800" dirty="0"/>
          </a:p>
          <a:p>
            <a:pPr marL="0" indent="0">
              <a:buNone/>
            </a:pPr>
            <a:endParaRPr lang="en-US" sz="4800" dirty="0"/>
          </a:p>
          <a:p>
            <a:pPr marL="0" indent="0">
              <a:buNone/>
            </a:pPr>
            <a:endParaRPr lang="en-US" sz="4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48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9144000" cy="1143000"/>
          </a:xfrm>
        </p:spPr>
        <p:txBody>
          <a:bodyPr anchor="ctr">
            <a:normAutofit/>
          </a:bodyPr>
          <a:lstStyle/>
          <a:p>
            <a:pPr algn="ctr"/>
            <a:r>
              <a:rPr lang="en-US" sz="4000" b="1" u="sng" dirty="0" smtClean="0">
                <a:solidFill>
                  <a:srgbClr val="FF0000"/>
                </a:solidFill>
                <a:latin typeface="+mn-lt"/>
              </a:rPr>
              <a:t>AKTU Examination Questions</a:t>
            </a:r>
            <a:endParaRPr lang="en-US" sz="4000" b="1" u="sng" dirty="0">
              <a:solidFill>
                <a:srgbClr val="FF0000"/>
              </a:solidFill>
              <a:latin typeface="+mn-lt"/>
            </a:endParaRPr>
          </a:p>
        </p:txBody>
      </p:sp>
      <p:sp>
        <p:nvSpPr>
          <p:cNvPr id="3" name="Content Placeholder 2"/>
          <p:cNvSpPr>
            <a:spLocks noGrp="1"/>
          </p:cNvSpPr>
          <p:nvPr>
            <p:ph idx="1"/>
          </p:nvPr>
        </p:nvSpPr>
        <p:spPr>
          <a:xfrm>
            <a:off x="0" y="1143000"/>
            <a:ext cx="9144000" cy="5715000"/>
          </a:xfrm>
        </p:spPr>
        <p:txBody>
          <a:bodyPr>
            <a:normAutofit/>
          </a:bodyPr>
          <a:lstStyle/>
          <a:p>
            <a:pPr marL="514350" indent="-514350">
              <a:buAutoNum type="arabicPeriod"/>
            </a:pPr>
            <a:r>
              <a:rPr lang="en-US" sz="3200" dirty="0"/>
              <a:t>Differentiate between Backtracking and Branch and Bound Techniques.</a:t>
            </a:r>
            <a:endParaRPr lang="en-US" sz="3200" dirty="0" smtClean="0"/>
          </a:p>
          <a:p>
            <a:pPr marL="514350" indent="-514350">
              <a:buAutoNum type="arabicPeriod"/>
            </a:pPr>
            <a:r>
              <a:rPr lang="en-US" sz="3200" dirty="0"/>
              <a:t>How BFS is differ from DFS</a:t>
            </a:r>
            <a:r>
              <a:rPr lang="en-US" sz="3200" dirty="0" smtClean="0"/>
              <a:t>. </a:t>
            </a:r>
            <a:endParaRPr lang="en-US" sz="3200" dirty="0" smtClean="0"/>
          </a:p>
          <a:p>
            <a:pPr marL="514350" indent="-514350">
              <a:buAutoNum type="arabicPeriod" startAt="3"/>
            </a:pPr>
            <a:r>
              <a:rPr lang="en-US" sz="3200" dirty="0"/>
              <a:t>Consider I=&lt;I1,I2,I3&gt;; W=&lt;5,4,3&gt;; V=&lt;6,5,4&gt; and W=7, we have to pack </a:t>
            </a:r>
            <a:r>
              <a:rPr lang="en-US" sz="3200" dirty="0" smtClean="0"/>
              <a:t>this knapsack </a:t>
            </a:r>
            <a:r>
              <a:rPr lang="en-US" sz="3200" dirty="0"/>
              <a:t>using the branch and bound technique</a:t>
            </a:r>
            <a:r>
              <a:rPr lang="en-US" sz="3200" dirty="0" smtClean="0"/>
              <a:t>.</a:t>
            </a:r>
          </a:p>
          <a:p>
            <a:pPr marL="0" indent="0">
              <a:buNone/>
            </a:pPr>
            <a:endParaRPr lang="en-US" dirty="0" smtClean="0"/>
          </a:p>
        </p:txBody>
      </p:sp>
    </p:spTree>
    <p:extLst>
      <p:ext uri="{BB962C8B-B14F-4D97-AF65-F5344CB8AC3E}">
        <p14:creationId xmlns:p14="http://schemas.microsoft.com/office/powerpoint/2010/main" val="231261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0"/>
            <a:ext cx="8229600" cy="1143000"/>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8631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286000"/>
            <a:ext cx="7848600" cy="1143000"/>
          </a:xfrm>
        </p:spPr>
        <p:txBody>
          <a:bodyPr/>
          <a:lstStyle/>
          <a:p>
            <a:pPr algn="ctr"/>
            <a:r>
              <a:rPr lang="en-US" b="1" dirty="0" smtClean="0">
                <a:solidFill>
                  <a:srgbClr val="002060"/>
                </a:solidFill>
              </a:rPr>
              <a:t>Branch and Bound</a:t>
            </a:r>
            <a:endParaRPr lang="en-US" b="1" dirty="0">
              <a:solidFill>
                <a:srgbClr val="002060"/>
              </a:solidFill>
            </a:endParaRPr>
          </a:p>
        </p:txBody>
      </p:sp>
    </p:spTree>
    <p:extLst>
      <p:ext uri="{BB962C8B-B14F-4D97-AF65-F5344CB8AC3E}">
        <p14:creationId xmlns:p14="http://schemas.microsoft.com/office/powerpoint/2010/main" val="218839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smtClean="0">
                <a:solidFill>
                  <a:srgbClr val="002060"/>
                </a:solidFill>
              </a:rPr>
              <a:t>Branch and Bound</a:t>
            </a:r>
            <a:endParaRPr lang="en-US" sz="4000" b="1" u="sng" dirty="0">
              <a:solidFill>
                <a:srgbClr val="002060"/>
              </a:solidFill>
            </a:endParaRPr>
          </a:p>
        </p:txBody>
      </p:sp>
      <p:sp>
        <p:nvSpPr>
          <p:cNvPr id="3" name="Content Placeholder 2"/>
          <p:cNvSpPr>
            <a:spLocks noGrp="1"/>
          </p:cNvSpPr>
          <p:nvPr>
            <p:ph idx="1"/>
          </p:nvPr>
        </p:nvSpPr>
        <p:spPr>
          <a:xfrm>
            <a:off x="0" y="1066800"/>
            <a:ext cx="9144000" cy="5791200"/>
          </a:xfrm>
        </p:spPr>
        <p:txBody>
          <a:bodyPr>
            <a:normAutofit/>
          </a:bodyPr>
          <a:lstStyle/>
          <a:p>
            <a:pPr algn="just"/>
            <a:r>
              <a:rPr lang="en-US" dirty="0"/>
              <a:t>A branch and bound algorithm is an optimization technique to get an optimal solution to the problem. It looks for the best solution for a given problem in the entire space of the solution. </a:t>
            </a:r>
            <a:endParaRPr lang="en-US" dirty="0" smtClean="0"/>
          </a:p>
          <a:p>
            <a:pPr algn="just"/>
            <a:r>
              <a:rPr lang="en-US" dirty="0"/>
              <a:t>Branch and bound is a systematic method for solving optimization problems. B&amp;B is a rather general optimization technique that applies where the greedy method and dynamic programming fail. However, it is much slower. Indeed, it often leads to exponential time complexities in the worst case</a:t>
            </a:r>
            <a:r>
              <a:rPr lang="en-US" dirty="0" smtClean="0"/>
              <a:t>.</a:t>
            </a:r>
          </a:p>
          <a:p>
            <a:pPr algn="just"/>
            <a:endParaRPr lang="en-US" dirty="0" smtClean="0"/>
          </a:p>
        </p:txBody>
      </p:sp>
    </p:spTree>
    <p:extLst>
      <p:ext uri="{BB962C8B-B14F-4D97-AF65-F5344CB8AC3E}">
        <p14:creationId xmlns:p14="http://schemas.microsoft.com/office/powerpoint/2010/main" val="203929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a:solidFill>
                  <a:srgbClr val="002060"/>
                </a:solidFill>
              </a:rPr>
              <a:t>Branch and Bound </a:t>
            </a:r>
            <a:endParaRPr lang="en-US" sz="4000" u="sng" dirty="0"/>
          </a:p>
        </p:txBody>
      </p:sp>
      <p:sp>
        <p:nvSpPr>
          <p:cNvPr id="3" name="Content Placeholder 2"/>
          <p:cNvSpPr>
            <a:spLocks noGrp="1"/>
          </p:cNvSpPr>
          <p:nvPr>
            <p:ph idx="1"/>
          </p:nvPr>
        </p:nvSpPr>
        <p:spPr>
          <a:xfrm>
            <a:off x="0" y="1143000"/>
            <a:ext cx="9144000" cy="5715000"/>
          </a:xfrm>
        </p:spPr>
        <p:txBody>
          <a:bodyPr>
            <a:normAutofit/>
          </a:bodyPr>
          <a:lstStyle/>
          <a:p>
            <a:pPr algn="just">
              <a:buFont typeface="Wingdings" pitchFamily="2" charset="2"/>
              <a:buChar char="§"/>
            </a:pPr>
            <a:r>
              <a:rPr lang="en-US" dirty="0" smtClean="0"/>
              <a:t>Branch and bound refers to </a:t>
            </a:r>
            <a:r>
              <a:rPr lang="en-US" dirty="0"/>
              <a:t>all </a:t>
            </a:r>
            <a:r>
              <a:rPr lang="en-US" dirty="0" smtClean="0"/>
              <a:t>state space search methods in which </a:t>
            </a:r>
            <a:r>
              <a:rPr lang="en-US" dirty="0"/>
              <a:t>all </a:t>
            </a:r>
            <a:r>
              <a:rPr lang="en-US" dirty="0" smtClean="0"/>
              <a:t>children of </a:t>
            </a:r>
            <a:r>
              <a:rPr lang="en-US" dirty="0"/>
              <a:t>the </a:t>
            </a:r>
            <a:r>
              <a:rPr lang="en-US" dirty="0" smtClean="0"/>
              <a:t>E-node are generated before any other live node can become the </a:t>
            </a:r>
            <a:r>
              <a:rPr lang="en-US" dirty="0"/>
              <a:t>E-node. </a:t>
            </a:r>
            <a:endParaRPr lang="en-US" dirty="0" smtClean="0"/>
          </a:p>
          <a:p>
            <a:pPr algn="just">
              <a:buFont typeface="Wingdings" pitchFamily="2" charset="2"/>
              <a:buChar char="§"/>
            </a:pPr>
            <a:r>
              <a:rPr lang="en-US" dirty="0" smtClean="0"/>
              <a:t>There are two graph search strategies, BFS and </a:t>
            </a:r>
            <a:r>
              <a:rPr lang="en-US" dirty="0"/>
              <a:t>D-search</a:t>
            </a:r>
            <a:r>
              <a:rPr lang="en-US" dirty="0" smtClean="0"/>
              <a:t>, in </a:t>
            </a:r>
            <a:r>
              <a:rPr lang="en-US" dirty="0"/>
              <a:t>which the </a:t>
            </a:r>
            <a:r>
              <a:rPr lang="en-US" dirty="0" smtClean="0"/>
              <a:t>exploration of </a:t>
            </a:r>
            <a:r>
              <a:rPr lang="en-US" dirty="0"/>
              <a:t>a </a:t>
            </a:r>
            <a:r>
              <a:rPr lang="en-US" dirty="0" smtClean="0"/>
              <a:t>new node cannot begin until </a:t>
            </a:r>
            <a:r>
              <a:rPr lang="en-US" dirty="0"/>
              <a:t>the </a:t>
            </a:r>
            <a:r>
              <a:rPr lang="en-US" dirty="0" smtClean="0"/>
              <a:t>node currently being explored is </a:t>
            </a:r>
            <a:r>
              <a:rPr lang="en-US" dirty="0"/>
              <a:t>fully </a:t>
            </a:r>
            <a:r>
              <a:rPr lang="en-US" dirty="0" smtClean="0"/>
              <a:t>explored.</a:t>
            </a:r>
          </a:p>
          <a:p>
            <a:pPr algn="just">
              <a:buFont typeface="Wingdings" pitchFamily="2" charset="2"/>
              <a:buChar char="§"/>
            </a:pPr>
            <a:r>
              <a:rPr lang="en-US" dirty="0" smtClean="0"/>
              <a:t>In branch and bound terminology, a BFS-like state space search will be called FIFO(First </a:t>
            </a:r>
            <a:r>
              <a:rPr lang="en-US" dirty="0"/>
              <a:t>In </a:t>
            </a:r>
            <a:r>
              <a:rPr lang="en-US" dirty="0" smtClean="0"/>
              <a:t>First Out</a:t>
            </a:r>
            <a:r>
              <a:rPr lang="en-US" dirty="0"/>
              <a:t>) </a:t>
            </a:r>
            <a:r>
              <a:rPr lang="en-US" dirty="0" smtClean="0"/>
              <a:t>search as </a:t>
            </a:r>
            <a:r>
              <a:rPr lang="en-US" dirty="0"/>
              <a:t>the list of live </a:t>
            </a:r>
            <a:r>
              <a:rPr lang="en-US" dirty="0" smtClean="0"/>
              <a:t>nodes is </a:t>
            </a:r>
            <a:r>
              <a:rPr lang="en-US" dirty="0"/>
              <a:t>a first-in-first-out list (</a:t>
            </a:r>
            <a:r>
              <a:rPr lang="en-US" dirty="0" smtClean="0"/>
              <a:t>or queue</a:t>
            </a:r>
            <a:r>
              <a:rPr lang="en-US" dirty="0"/>
              <a:t>). </a:t>
            </a:r>
            <a:endParaRPr lang="en-US" dirty="0" smtClean="0"/>
          </a:p>
          <a:p>
            <a:pPr algn="just">
              <a:buFont typeface="Wingdings" pitchFamily="2" charset="2"/>
              <a:buChar char="§"/>
            </a:pPr>
            <a:r>
              <a:rPr lang="en-US" dirty="0" smtClean="0"/>
              <a:t>A </a:t>
            </a:r>
            <a:r>
              <a:rPr lang="en-US" dirty="0"/>
              <a:t>D-search-like state </a:t>
            </a:r>
            <a:r>
              <a:rPr lang="en-US" dirty="0" smtClean="0"/>
              <a:t>space search will </a:t>
            </a:r>
            <a:r>
              <a:rPr lang="en-US" dirty="0"/>
              <a:t>be </a:t>
            </a:r>
            <a:r>
              <a:rPr lang="en-US" dirty="0" smtClean="0"/>
              <a:t>called LIFO(Last In First Out</a:t>
            </a:r>
            <a:r>
              <a:rPr lang="en-US" dirty="0"/>
              <a:t>) </a:t>
            </a:r>
            <a:r>
              <a:rPr lang="en-US" dirty="0" smtClean="0"/>
              <a:t>search as </a:t>
            </a:r>
            <a:r>
              <a:rPr lang="en-US" dirty="0"/>
              <a:t>the list of live </a:t>
            </a:r>
            <a:r>
              <a:rPr lang="en-US" dirty="0" smtClean="0"/>
              <a:t>nodes is </a:t>
            </a:r>
            <a:r>
              <a:rPr lang="en-US" dirty="0"/>
              <a:t>a </a:t>
            </a:r>
            <a:r>
              <a:rPr lang="en-US" dirty="0" smtClean="0"/>
              <a:t>last-in-first-out list </a:t>
            </a:r>
            <a:r>
              <a:rPr lang="en-US" dirty="0"/>
              <a:t>(or stack).</a:t>
            </a:r>
            <a:endParaRPr lang="en-US" dirty="0"/>
          </a:p>
        </p:txBody>
      </p:sp>
    </p:spTree>
    <p:extLst>
      <p:ext uri="{BB962C8B-B14F-4D97-AF65-F5344CB8AC3E}">
        <p14:creationId xmlns:p14="http://schemas.microsoft.com/office/powerpoint/2010/main" val="257737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smtClean="0">
                <a:solidFill>
                  <a:srgbClr val="FF0000"/>
                </a:solidFill>
              </a:rPr>
              <a:t>Example: Consider the 4-queen problem. </a:t>
            </a:r>
          </a:p>
          <a:p>
            <a:pPr marL="0" indent="0">
              <a:buNone/>
            </a:pPr>
            <a:r>
              <a:rPr lang="en-US" b="1" dirty="0" smtClean="0"/>
              <a:t>FIFO branch-and-bound algorithm to search the state space tree for this problem.</a:t>
            </a:r>
          </a:p>
          <a:p>
            <a:pPr marL="0" indent="0">
              <a:buNone/>
            </a:pPr>
            <a:endParaRPr lang="en-US" dirty="0" smtClean="0"/>
          </a:p>
          <a:p>
            <a:pPr marL="0"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7800"/>
            <a:ext cx="9143999"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37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fontScale="90000"/>
          </a:bodyPr>
          <a:lstStyle/>
          <a:p>
            <a:pPr algn="ctr"/>
            <a:r>
              <a:rPr lang="en-US" sz="4000" b="1" u="sng" dirty="0" smtClean="0">
                <a:solidFill>
                  <a:srgbClr val="002060"/>
                </a:solidFill>
              </a:rPr>
              <a:t>Least Cost (LC) Search Branch and Bound(LCBB)</a:t>
            </a:r>
            <a:endParaRPr lang="en-US" dirty="0"/>
          </a:p>
        </p:txBody>
      </p:sp>
      <p:sp>
        <p:nvSpPr>
          <p:cNvPr id="3" name="Content Placeholder 2"/>
          <p:cNvSpPr>
            <a:spLocks noGrp="1"/>
          </p:cNvSpPr>
          <p:nvPr>
            <p:ph idx="1"/>
          </p:nvPr>
        </p:nvSpPr>
        <p:spPr>
          <a:xfrm>
            <a:off x="0" y="1143000"/>
            <a:ext cx="9144000" cy="5715000"/>
          </a:xfrm>
        </p:spPr>
        <p:txBody>
          <a:bodyPr>
            <a:normAutofit/>
          </a:bodyPr>
          <a:lstStyle/>
          <a:p>
            <a:pPr>
              <a:buFont typeface="Wingdings" pitchFamily="2" charset="2"/>
              <a:buChar char="§"/>
            </a:pPr>
            <a:r>
              <a:rPr lang="en-US" dirty="0"/>
              <a:t>In both </a:t>
            </a:r>
            <a:r>
              <a:rPr lang="en-US" dirty="0" smtClean="0"/>
              <a:t>LIFO and FIFO branch-and-bound the selection rule </a:t>
            </a:r>
            <a:r>
              <a:rPr lang="en-US" dirty="0"/>
              <a:t>for the </a:t>
            </a:r>
            <a:r>
              <a:rPr lang="en-US" dirty="0" smtClean="0"/>
              <a:t>next E-node is rather rigid and </a:t>
            </a:r>
            <a:r>
              <a:rPr lang="en-US" dirty="0"/>
              <a:t>in a </a:t>
            </a:r>
            <a:r>
              <a:rPr lang="en-US" dirty="0" smtClean="0"/>
              <a:t>sense blind. </a:t>
            </a:r>
          </a:p>
          <a:p>
            <a:pPr>
              <a:buFont typeface="Wingdings" pitchFamily="2" charset="2"/>
              <a:buChar char="§"/>
            </a:pPr>
            <a:r>
              <a:rPr lang="en-US" dirty="0" smtClean="0"/>
              <a:t>The selection rule </a:t>
            </a:r>
            <a:r>
              <a:rPr lang="en-US" dirty="0"/>
              <a:t>for the </a:t>
            </a:r>
            <a:r>
              <a:rPr lang="en-US" dirty="0" smtClean="0"/>
              <a:t>next E-node does not </a:t>
            </a:r>
            <a:r>
              <a:rPr lang="en-US" dirty="0"/>
              <a:t>give any </a:t>
            </a:r>
            <a:r>
              <a:rPr lang="en-US" dirty="0" smtClean="0"/>
              <a:t>preference to </a:t>
            </a:r>
            <a:r>
              <a:rPr lang="en-US" dirty="0"/>
              <a:t>a </a:t>
            </a:r>
            <a:r>
              <a:rPr lang="en-US" dirty="0" smtClean="0"/>
              <a:t>node that </a:t>
            </a:r>
            <a:r>
              <a:rPr lang="en-US" dirty="0"/>
              <a:t>has a very </a:t>
            </a:r>
            <a:r>
              <a:rPr lang="en-US" dirty="0" smtClean="0"/>
              <a:t>good chance of getting the search to </a:t>
            </a:r>
            <a:r>
              <a:rPr lang="en-US" dirty="0"/>
              <a:t>an </a:t>
            </a:r>
            <a:r>
              <a:rPr lang="en-US" dirty="0" smtClean="0"/>
              <a:t>answer node quickly</a:t>
            </a:r>
            <a:r>
              <a:rPr lang="en-US" dirty="0"/>
              <a:t>. </a:t>
            </a:r>
            <a:endParaRPr lang="en-US" dirty="0" smtClean="0"/>
          </a:p>
          <a:p>
            <a:pPr>
              <a:buFont typeface="Wingdings" pitchFamily="2" charset="2"/>
              <a:buChar char="§"/>
            </a:pPr>
            <a:r>
              <a:rPr lang="en-US" dirty="0"/>
              <a:t>The </a:t>
            </a:r>
            <a:r>
              <a:rPr lang="en-US" dirty="0" smtClean="0"/>
              <a:t>search for </a:t>
            </a:r>
            <a:r>
              <a:rPr lang="en-US" dirty="0"/>
              <a:t>an </a:t>
            </a:r>
            <a:r>
              <a:rPr lang="en-US" dirty="0" smtClean="0"/>
              <a:t>answer node can </a:t>
            </a:r>
            <a:r>
              <a:rPr lang="en-US" dirty="0"/>
              <a:t>often be </a:t>
            </a:r>
            <a:r>
              <a:rPr lang="en-US" dirty="0" smtClean="0"/>
              <a:t>speeded by using an "intelligent" ranking function c’ </a:t>
            </a:r>
            <a:r>
              <a:rPr lang="en-US" dirty="0"/>
              <a:t>for live </a:t>
            </a:r>
            <a:r>
              <a:rPr lang="en-US" dirty="0" smtClean="0"/>
              <a:t>nodes. </a:t>
            </a:r>
          </a:p>
          <a:p>
            <a:pPr>
              <a:buFont typeface="Wingdings" pitchFamily="2" charset="2"/>
              <a:buChar char="§"/>
            </a:pPr>
            <a:r>
              <a:rPr lang="en-US" dirty="0" smtClean="0"/>
              <a:t>The next E-node is selected on </a:t>
            </a:r>
            <a:r>
              <a:rPr lang="en-US" dirty="0"/>
              <a:t>the </a:t>
            </a:r>
            <a:r>
              <a:rPr lang="en-US" dirty="0" smtClean="0"/>
              <a:t>basis of </a:t>
            </a:r>
            <a:r>
              <a:rPr lang="en-US" dirty="0"/>
              <a:t>this </a:t>
            </a:r>
            <a:r>
              <a:rPr lang="en-US" dirty="0" smtClean="0"/>
              <a:t>ranking function.</a:t>
            </a:r>
          </a:p>
          <a:p>
            <a:pPr>
              <a:buFont typeface="Wingdings" pitchFamily="2" charset="2"/>
              <a:buChar char="§"/>
            </a:pPr>
            <a:r>
              <a:rPr lang="en-US" dirty="0"/>
              <a:t>A </a:t>
            </a:r>
            <a:r>
              <a:rPr lang="en-US" dirty="0" smtClean="0"/>
              <a:t>search strategy </a:t>
            </a:r>
            <a:r>
              <a:rPr lang="en-US" dirty="0"/>
              <a:t>that </a:t>
            </a:r>
            <a:r>
              <a:rPr lang="en-US" dirty="0" smtClean="0"/>
              <a:t>uses a cost function c’(</a:t>
            </a:r>
            <a:r>
              <a:rPr lang="en-US" dirty="0"/>
              <a:t>x</a:t>
            </a:r>
            <a:r>
              <a:rPr lang="en-US" dirty="0" smtClean="0"/>
              <a:t>) to select the </a:t>
            </a:r>
            <a:r>
              <a:rPr lang="en-US" dirty="0"/>
              <a:t>next </a:t>
            </a:r>
            <a:r>
              <a:rPr lang="en-US" dirty="0" smtClean="0"/>
              <a:t>E-node would </a:t>
            </a:r>
            <a:r>
              <a:rPr lang="en-US" dirty="0"/>
              <a:t>always </a:t>
            </a:r>
            <a:r>
              <a:rPr lang="en-US" dirty="0" smtClean="0"/>
              <a:t>choose for </a:t>
            </a:r>
            <a:r>
              <a:rPr lang="en-US" dirty="0"/>
              <a:t>its next </a:t>
            </a:r>
            <a:r>
              <a:rPr lang="en-US" dirty="0" smtClean="0"/>
              <a:t>E-node a </a:t>
            </a:r>
            <a:r>
              <a:rPr lang="en-US" dirty="0"/>
              <a:t>live </a:t>
            </a:r>
            <a:r>
              <a:rPr lang="en-US" dirty="0" smtClean="0"/>
              <a:t>node with </a:t>
            </a:r>
            <a:r>
              <a:rPr lang="en-US" dirty="0"/>
              <a:t>l</a:t>
            </a:r>
            <a:r>
              <a:rPr lang="en-US" dirty="0" smtClean="0"/>
              <a:t>east c’. Hence, such  a search strategy </a:t>
            </a:r>
            <a:r>
              <a:rPr lang="en-US" dirty="0"/>
              <a:t>is </a:t>
            </a:r>
            <a:r>
              <a:rPr lang="en-US" dirty="0" smtClean="0"/>
              <a:t>called an LC-search(Least Cost search).</a:t>
            </a:r>
            <a:endParaRPr lang="en-US" dirty="0"/>
          </a:p>
        </p:txBody>
      </p:sp>
    </p:spTree>
    <p:extLst>
      <p:ext uri="{BB962C8B-B14F-4D97-AF65-F5344CB8AC3E}">
        <p14:creationId xmlns:p14="http://schemas.microsoft.com/office/powerpoint/2010/main" val="37150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smtClean="0">
                <a:solidFill>
                  <a:srgbClr val="002060"/>
                </a:solidFill>
              </a:rPr>
              <a:t>Travelling Salesperson Problem</a:t>
            </a:r>
            <a:endParaRPr lang="en-US" sz="4000" u="sng" dirty="0">
              <a:solidFill>
                <a:srgbClr val="002060"/>
              </a:solidFill>
            </a:endParaRPr>
          </a:p>
        </p:txBody>
      </p:sp>
      <p:sp>
        <p:nvSpPr>
          <p:cNvPr id="3" name="Content Placeholder 2"/>
          <p:cNvSpPr>
            <a:spLocks noGrp="1"/>
          </p:cNvSpPr>
          <p:nvPr>
            <p:ph idx="1"/>
          </p:nvPr>
        </p:nvSpPr>
        <p:spPr>
          <a:xfrm>
            <a:off x="0" y="1143000"/>
            <a:ext cx="9144000" cy="5715000"/>
          </a:xfrm>
        </p:spPr>
        <p:txBody>
          <a:bodyPr>
            <a:normAutofit/>
          </a:bodyPr>
          <a:lstStyle/>
          <a:p>
            <a:pPr marL="0" indent="0" algn="just">
              <a:buNone/>
            </a:pPr>
            <a:endParaRPr lang="en-US" sz="3200" dirty="0" smtClean="0">
              <a:solidFill>
                <a:srgbClr val="002060"/>
              </a:solidFill>
            </a:endParaRPr>
          </a:p>
          <a:p>
            <a:pPr marL="0" indent="0" algn="just">
              <a:buNone/>
            </a:pPr>
            <a:r>
              <a:rPr lang="en-US" sz="3200" dirty="0" smtClean="0">
                <a:solidFill>
                  <a:srgbClr val="002060"/>
                </a:solidFill>
              </a:rPr>
              <a:t>In this problem, we have given a directed graph with cost matrix. </a:t>
            </a:r>
          </a:p>
          <a:p>
            <a:pPr marL="0" indent="0" algn="just">
              <a:buNone/>
            </a:pPr>
            <a:r>
              <a:rPr lang="en-US" sz="3200" dirty="0" smtClean="0">
                <a:solidFill>
                  <a:srgbClr val="002060"/>
                </a:solidFill>
              </a:rPr>
              <a:t>We have to find a shortest tour of the graph which contains all the vertices of the graph with no vertex repeated except first and last vertex.</a:t>
            </a:r>
          </a:p>
        </p:txBody>
      </p:sp>
    </p:spTree>
    <p:extLst>
      <p:ext uri="{BB962C8B-B14F-4D97-AF65-F5344CB8AC3E}">
        <p14:creationId xmlns:p14="http://schemas.microsoft.com/office/powerpoint/2010/main" val="16435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pPr algn="ctr"/>
            <a:r>
              <a:rPr lang="en-US" sz="4000" b="1" u="sng" dirty="0" smtClean="0">
                <a:solidFill>
                  <a:srgbClr val="002060"/>
                </a:solidFill>
              </a:rPr>
              <a:t>Travelling Salesperson Problem</a:t>
            </a:r>
            <a:endParaRPr lang="en-US" sz="4000" u="sng" dirty="0">
              <a:solidFill>
                <a:srgbClr val="002060"/>
              </a:solidFill>
            </a:endParaRPr>
          </a:p>
        </p:txBody>
      </p:sp>
      <p:sp>
        <p:nvSpPr>
          <p:cNvPr id="3" name="Content Placeholder 2"/>
          <p:cNvSpPr>
            <a:spLocks noGrp="1"/>
          </p:cNvSpPr>
          <p:nvPr>
            <p:ph idx="1"/>
          </p:nvPr>
        </p:nvSpPr>
        <p:spPr>
          <a:xfrm>
            <a:off x="0" y="1143000"/>
            <a:ext cx="9144000" cy="5715000"/>
          </a:xfrm>
        </p:spPr>
        <p:txBody>
          <a:bodyPr>
            <a:normAutofit/>
          </a:bodyPr>
          <a:lstStyle/>
          <a:p>
            <a:r>
              <a:rPr lang="en-US" sz="2800" dirty="0" smtClean="0"/>
              <a:t>Let </a:t>
            </a:r>
            <a:r>
              <a:rPr lang="en-US" sz="2800" dirty="0"/>
              <a:t>G = (V, E) be a </a:t>
            </a:r>
            <a:r>
              <a:rPr lang="en-US" sz="2800" dirty="0" smtClean="0"/>
              <a:t>directed graph defining </a:t>
            </a:r>
            <a:r>
              <a:rPr lang="en-US" sz="2800" dirty="0"/>
              <a:t>an </a:t>
            </a:r>
            <a:r>
              <a:rPr lang="en-US" sz="2800" dirty="0" smtClean="0"/>
              <a:t>instance of </a:t>
            </a:r>
            <a:r>
              <a:rPr lang="en-US" sz="2800" dirty="0"/>
              <a:t>the </a:t>
            </a:r>
            <a:r>
              <a:rPr lang="en-US" sz="2800" dirty="0" smtClean="0"/>
              <a:t>traveling salesperson </a:t>
            </a:r>
            <a:r>
              <a:rPr lang="en-US" sz="2800" dirty="0"/>
              <a:t>problem</a:t>
            </a:r>
            <a:r>
              <a:rPr lang="en-US" sz="2800" dirty="0" smtClean="0"/>
              <a:t>. Let </a:t>
            </a:r>
            <a:r>
              <a:rPr lang="en-US" sz="2800" dirty="0" err="1" smtClean="0"/>
              <a:t>c</a:t>
            </a:r>
            <a:r>
              <a:rPr lang="en-US" sz="2800" baseline="-25000" dirty="0" err="1" smtClean="0"/>
              <a:t>ij</a:t>
            </a:r>
            <a:r>
              <a:rPr lang="en-US" sz="2800" dirty="0" smtClean="0"/>
              <a:t> denote the cost of </a:t>
            </a:r>
            <a:r>
              <a:rPr lang="en-US" sz="2800" dirty="0"/>
              <a:t>edge(i</a:t>
            </a:r>
            <a:r>
              <a:rPr lang="en-US" sz="2800" dirty="0" smtClean="0"/>
              <a:t>, j), </a:t>
            </a:r>
            <a:r>
              <a:rPr lang="en-US" sz="2800" dirty="0" err="1" smtClean="0"/>
              <a:t>c</a:t>
            </a:r>
            <a:r>
              <a:rPr lang="en-US" sz="2800" baseline="-25000" dirty="0" err="1" smtClean="0"/>
              <a:t>ij</a:t>
            </a:r>
            <a:r>
              <a:rPr lang="en-US" sz="2800" dirty="0" smtClean="0"/>
              <a:t> </a:t>
            </a:r>
            <a:r>
              <a:rPr lang="en-US" sz="2800" dirty="0"/>
              <a:t>= ∞</a:t>
            </a:r>
            <a:r>
              <a:rPr lang="en-US" sz="2800" dirty="0" smtClean="0"/>
              <a:t> </a:t>
            </a:r>
            <a:r>
              <a:rPr lang="en-US" sz="2800" dirty="0"/>
              <a:t>if (</a:t>
            </a:r>
            <a:r>
              <a:rPr lang="en-US" sz="2800" dirty="0" err="1"/>
              <a:t>i,j</a:t>
            </a:r>
            <a:r>
              <a:rPr lang="en-US" sz="2800" dirty="0"/>
              <a:t>) </a:t>
            </a:r>
            <a:r>
              <a:rPr lang="en-US" sz="2800" dirty="0">
                <a:latin typeface="Cambria Math"/>
                <a:ea typeface="Cambria Math"/>
              </a:rPr>
              <a:t>∉</a:t>
            </a:r>
            <a:r>
              <a:rPr lang="en-US" sz="2800" dirty="0" smtClean="0">
                <a:latin typeface="Cambria Math"/>
                <a:ea typeface="Cambria Math"/>
              </a:rPr>
              <a:t> </a:t>
            </a:r>
            <a:r>
              <a:rPr lang="en-US" sz="2800" dirty="0" smtClean="0"/>
              <a:t>E, and </a:t>
            </a:r>
            <a:r>
              <a:rPr lang="en-US" sz="2800" dirty="0"/>
              <a:t>let |V|= n. </a:t>
            </a:r>
            <a:endParaRPr lang="en-US" sz="2800" dirty="0" smtClean="0"/>
          </a:p>
          <a:p>
            <a:r>
              <a:rPr lang="en-US" sz="2800" dirty="0" smtClean="0"/>
              <a:t>Without loss of </a:t>
            </a:r>
            <a:r>
              <a:rPr lang="en-US" sz="2800" dirty="0"/>
              <a:t>generality, we can </a:t>
            </a:r>
            <a:r>
              <a:rPr lang="en-US" sz="2800" dirty="0" smtClean="0"/>
              <a:t>assume that </a:t>
            </a:r>
            <a:r>
              <a:rPr lang="en-US" sz="2800" dirty="0"/>
              <a:t>every </a:t>
            </a:r>
            <a:r>
              <a:rPr lang="en-US" sz="2800" dirty="0" smtClean="0"/>
              <a:t>tour starts  and ends at vertex 1. So, the solution space S is </a:t>
            </a:r>
            <a:r>
              <a:rPr lang="en-US" sz="2800" dirty="0"/>
              <a:t>given by S= {1, </a:t>
            </a:r>
            <a:r>
              <a:rPr lang="en-US" sz="2800" dirty="0" smtClean="0">
                <a:latin typeface="Cambria Math"/>
                <a:ea typeface="Cambria Math"/>
              </a:rPr>
              <a:t>𝛑</a:t>
            </a:r>
            <a:r>
              <a:rPr lang="en-US" sz="2800" dirty="0" smtClean="0"/>
              <a:t>, 1 ! </a:t>
            </a:r>
            <a:r>
              <a:rPr lang="en-US" sz="2800" dirty="0" smtClean="0">
                <a:latin typeface="Cambria Math"/>
                <a:ea typeface="Cambria Math"/>
              </a:rPr>
              <a:t>𝛑 </a:t>
            </a:r>
            <a:r>
              <a:rPr lang="en-US" sz="2800" dirty="0" smtClean="0"/>
              <a:t>is </a:t>
            </a:r>
            <a:r>
              <a:rPr lang="en-US" sz="2800" dirty="0"/>
              <a:t>a </a:t>
            </a:r>
            <a:r>
              <a:rPr lang="en-US" sz="2800" dirty="0" smtClean="0"/>
              <a:t>permutation of </a:t>
            </a:r>
            <a:r>
              <a:rPr lang="en-US" sz="2800" dirty="0"/>
              <a:t>(2,3,... , n)}.Then </a:t>
            </a:r>
            <a:r>
              <a:rPr lang="en-US" sz="2800" dirty="0" smtClean="0"/>
              <a:t>|S|= </a:t>
            </a:r>
            <a:r>
              <a:rPr lang="en-US" sz="2800" dirty="0"/>
              <a:t>(</a:t>
            </a:r>
            <a:r>
              <a:rPr lang="en-US" sz="2800" dirty="0" smtClean="0"/>
              <a:t>n-1)! . </a:t>
            </a:r>
          </a:p>
          <a:p>
            <a:r>
              <a:rPr lang="en-US" sz="2800" dirty="0" smtClean="0"/>
              <a:t>The size of S can be reduced by restricting S so that (1, i</a:t>
            </a:r>
            <a:r>
              <a:rPr lang="en-US" sz="2800" baseline="-25000" dirty="0" smtClean="0"/>
              <a:t>1</a:t>
            </a:r>
            <a:r>
              <a:rPr lang="en-US" sz="2800" dirty="0" smtClean="0"/>
              <a:t>, i</a:t>
            </a:r>
            <a:r>
              <a:rPr lang="en-US" sz="2800" baseline="-25000" dirty="0" smtClean="0"/>
              <a:t>2</a:t>
            </a:r>
            <a:r>
              <a:rPr lang="en-US" sz="2800" dirty="0" smtClean="0"/>
              <a:t>, ….., i</a:t>
            </a:r>
            <a:r>
              <a:rPr lang="en-US" sz="2800" baseline="-25000" dirty="0" smtClean="0"/>
              <a:t>n-1</a:t>
            </a:r>
            <a:r>
              <a:rPr lang="en-US" sz="2800" dirty="0" smtClean="0"/>
              <a:t>, 1) </a:t>
            </a:r>
            <a:r>
              <a:rPr lang="en-US" sz="2800" dirty="0" smtClean="0">
                <a:latin typeface="Cambria Math"/>
                <a:ea typeface="Cambria Math"/>
              </a:rPr>
              <a:t>∈ </a:t>
            </a:r>
            <a:r>
              <a:rPr lang="en-US" sz="2800" dirty="0" smtClean="0"/>
              <a:t>S </a:t>
            </a:r>
            <a:r>
              <a:rPr lang="en-US" sz="2800" dirty="0" err="1" smtClean="0"/>
              <a:t>iff</a:t>
            </a:r>
            <a:r>
              <a:rPr lang="en-US" sz="2800" dirty="0" smtClean="0"/>
              <a:t> (</a:t>
            </a:r>
            <a:r>
              <a:rPr lang="en-US" sz="2800" dirty="0" err="1" smtClean="0"/>
              <a:t>i</a:t>
            </a:r>
            <a:r>
              <a:rPr lang="en-US" sz="2800" baseline="-25000" dirty="0" err="1" smtClean="0"/>
              <a:t>j</a:t>
            </a:r>
            <a:r>
              <a:rPr lang="en-US" sz="2800" dirty="0" smtClean="0"/>
              <a:t>, i</a:t>
            </a:r>
            <a:r>
              <a:rPr lang="en-US" sz="2800" baseline="-25000" dirty="0" smtClean="0"/>
              <a:t>j-1</a:t>
            </a:r>
            <a:r>
              <a:rPr lang="en-US" sz="2800" dirty="0" smtClean="0"/>
              <a:t>) </a:t>
            </a:r>
            <a:r>
              <a:rPr lang="en-US" sz="2800" dirty="0" smtClean="0">
                <a:latin typeface="Cambria Math"/>
                <a:ea typeface="Cambria Math"/>
              </a:rPr>
              <a:t>∈ E,   0≤ j ≤ n-1  and i</a:t>
            </a:r>
            <a:r>
              <a:rPr lang="en-US" sz="2800" baseline="-25000" dirty="0" smtClean="0">
                <a:latin typeface="Cambria Math"/>
                <a:ea typeface="Cambria Math"/>
              </a:rPr>
              <a:t>0</a:t>
            </a:r>
            <a:r>
              <a:rPr lang="en-US" sz="2800" dirty="0" smtClean="0">
                <a:latin typeface="Cambria Math"/>
                <a:ea typeface="Cambria Math"/>
              </a:rPr>
              <a:t> = i</a:t>
            </a:r>
            <a:r>
              <a:rPr lang="en-US" sz="2800" baseline="-25000" dirty="0" smtClean="0">
                <a:latin typeface="Cambria Math"/>
                <a:ea typeface="Cambria Math"/>
              </a:rPr>
              <a:t>n</a:t>
            </a:r>
            <a:r>
              <a:rPr lang="en-US" sz="2800" dirty="0" smtClean="0">
                <a:latin typeface="Cambria Math"/>
                <a:ea typeface="Cambria Math"/>
              </a:rPr>
              <a:t> =1.</a:t>
            </a:r>
          </a:p>
          <a:p>
            <a:r>
              <a:rPr lang="en-US" sz="2800" dirty="0" smtClean="0"/>
              <a:t>S can </a:t>
            </a:r>
            <a:r>
              <a:rPr lang="en-US" sz="2800" dirty="0"/>
              <a:t>be </a:t>
            </a:r>
            <a:r>
              <a:rPr lang="en-US" sz="2800" dirty="0" smtClean="0"/>
              <a:t>organized into </a:t>
            </a:r>
            <a:r>
              <a:rPr lang="en-US" sz="2800" dirty="0"/>
              <a:t>a </a:t>
            </a:r>
            <a:r>
              <a:rPr lang="en-US" sz="2800" dirty="0" smtClean="0"/>
              <a:t>state space tree. </a:t>
            </a:r>
          </a:p>
        </p:txBody>
      </p:sp>
    </p:spTree>
    <p:extLst>
      <p:ext uri="{BB962C8B-B14F-4D97-AF65-F5344CB8AC3E}">
        <p14:creationId xmlns:p14="http://schemas.microsoft.com/office/powerpoint/2010/main" val="29121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chor="ctr">
            <a:normAutofit/>
          </a:bodyPr>
          <a:lstStyle/>
          <a:p>
            <a:pPr algn="ctr"/>
            <a:r>
              <a:rPr lang="en-US" sz="4000" b="1" u="sng" dirty="0">
                <a:solidFill>
                  <a:srgbClr val="002060"/>
                </a:solidFill>
              </a:rPr>
              <a:t>Travelling Salesperson Problem</a:t>
            </a:r>
            <a:endParaRPr lang="en-US" sz="4000" u="sng" dirty="0">
              <a:solidFill>
                <a:srgbClr val="002060"/>
              </a:solidFill>
            </a:endParaRPr>
          </a:p>
        </p:txBody>
      </p:sp>
      <p:sp>
        <p:nvSpPr>
          <p:cNvPr id="3" name="Content Placeholder 2"/>
          <p:cNvSpPr>
            <a:spLocks noGrp="1"/>
          </p:cNvSpPr>
          <p:nvPr>
            <p:ph idx="1"/>
          </p:nvPr>
        </p:nvSpPr>
        <p:spPr>
          <a:xfrm>
            <a:off x="0" y="838200"/>
            <a:ext cx="9144000" cy="6019800"/>
          </a:xfrm>
        </p:spPr>
        <p:txBody>
          <a:bodyPr>
            <a:normAutofit/>
          </a:bodyPr>
          <a:lstStyle/>
          <a:p>
            <a:pPr marL="0" indent="0">
              <a:buNone/>
            </a:pPr>
            <a:r>
              <a:rPr lang="en-US" dirty="0" smtClean="0"/>
              <a:t>Following figure shows</a:t>
            </a:r>
            <a:r>
              <a:rPr lang="en-US" dirty="0"/>
              <a:t> </a:t>
            </a:r>
            <a:r>
              <a:rPr lang="en-US" dirty="0" smtClean="0"/>
              <a:t>the tree organization for </a:t>
            </a:r>
            <a:r>
              <a:rPr lang="en-US" dirty="0"/>
              <a:t>the </a:t>
            </a:r>
            <a:r>
              <a:rPr lang="en-US" dirty="0" smtClean="0"/>
              <a:t>case of </a:t>
            </a:r>
            <a:r>
              <a:rPr lang="en-US" dirty="0"/>
              <a:t>a </a:t>
            </a:r>
            <a:r>
              <a:rPr lang="en-US" dirty="0" smtClean="0"/>
              <a:t>complete graph </a:t>
            </a:r>
            <a:r>
              <a:rPr lang="en-US" dirty="0"/>
              <a:t>with |V| = 4</a:t>
            </a:r>
            <a:r>
              <a:rPr lang="en-US" dirty="0" smtClean="0"/>
              <a:t>.</a:t>
            </a:r>
          </a:p>
          <a:p>
            <a:pPr marL="0" indent="0">
              <a:buNone/>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1" y="1704975"/>
            <a:ext cx="9143999"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8120" y="5715000"/>
            <a:ext cx="8610600" cy="954107"/>
          </a:xfrm>
          <a:prstGeom prst="rect">
            <a:avLst/>
          </a:prstGeom>
          <a:noFill/>
        </p:spPr>
        <p:txBody>
          <a:bodyPr wrap="square" rtlCol="0">
            <a:spAutoFit/>
          </a:bodyPr>
          <a:lstStyle/>
          <a:p>
            <a:r>
              <a:rPr lang="en-US" sz="2800" dirty="0">
                <a:solidFill>
                  <a:srgbClr val="FF0000"/>
                </a:solidFill>
              </a:rPr>
              <a:t>State </a:t>
            </a:r>
            <a:r>
              <a:rPr lang="en-US" sz="2800" dirty="0" smtClean="0">
                <a:solidFill>
                  <a:srgbClr val="FF0000"/>
                </a:solidFill>
              </a:rPr>
              <a:t>space tree </a:t>
            </a:r>
            <a:r>
              <a:rPr lang="en-US" sz="2800" dirty="0">
                <a:solidFill>
                  <a:srgbClr val="FF0000"/>
                </a:solidFill>
              </a:rPr>
              <a:t>for the </a:t>
            </a:r>
            <a:r>
              <a:rPr lang="en-US" sz="2800" dirty="0" smtClean="0">
                <a:solidFill>
                  <a:srgbClr val="FF0000"/>
                </a:solidFill>
              </a:rPr>
              <a:t>traveling salesperson problem with </a:t>
            </a:r>
            <a:r>
              <a:rPr lang="nn-NO" sz="2800" dirty="0" smtClean="0">
                <a:solidFill>
                  <a:srgbClr val="FF0000"/>
                </a:solidFill>
              </a:rPr>
              <a:t>n </a:t>
            </a:r>
            <a:r>
              <a:rPr lang="nn-NO" sz="2800" dirty="0">
                <a:solidFill>
                  <a:srgbClr val="FF0000"/>
                </a:solidFill>
              </a:rPr>
              <a:t>= 4 and </a:t>
            </a:r>
            <a:r>
              <a:rPr lang="nn-NO" sz="2800" dirty="0" smtClean="0">
                <a:solidFill>
                  <a:srgbClr val="FF0000"/>
                </a:solidFill>
              </a:rPr>
              <a:t>i</a:t>
            </a:r>
            <a:r>
              <a:rPr lang="nn-NO" sz="2800" baseline="-25000" dirty="0" smtClean="0">
                <a:solidFill>
                  <a:srgbClr val="FF0000"/>
                </a:solidFill>
              </a:rPr>
              <a:t>0</a:t>
            </a:r>
            <a:r>
              <a:rPr lang="nn-NO" sz="2800" dirty="0" smtClean="0">
                <a:solidFill>
                  <a:srgbClr val="FF0000"/>
                </a:solidFill>
              </a:rPr>
              <a:t> </a:t>
            </a:r>
            <a:r>
              <a:rPr lang="nn-NO" sz="2800" dirty="0">
                <a:solidFill>
                  <a:srgbClr val="FF0000"/>
                </a:solidFill>
              </a:rPr>
              <a:t>= </a:t>
            </a:r>
            <a:r>
              <a:rPr lang="nn-NO" sz="2800" dirty="0" smtClean="0">
                <a:solidFill>
                  <a:srgbClr val="FF0000"/>
                </a:solidFill>
              </a:rPr>
              <a:t>i</a:t>
            </a:r>
            <a:r>
              <a:rPr lang="nn-NO" sz="2800" baseline="-25000" dirty="0" smtClean="0">
                <a:solidFill>
                  <a:srgbClr val="FF0000"/>
                </a:solidFill>
              </a:rPr>
              <a:t>4</a:t>
            </a:r>
            <a:r>
              <a:rPr lang="nn-NO" sz="2800" dirty="0" smtClean="0">
                <a:solidFill>
                  <a:srgbClr val="FF0000"/>
                </a:solidFill>
              </a:rPr>
              <a:t> </a:t>
            </a:r>
            <a:r>
              <a:rPr lang="nn-NO" sz="2800" dirty="0">
                <a:solidFill>
                  <a:srgbClr val="FF0000"/>
                </a:solidFill>
              </a:rPr>
              <a:t>= </a:t>
            </a:r>
            <a:r>
              <a:rPr lang="nn-NO" sz="2800" dirty="0" smtClean="0">
                <a:solidFill>
                  <a:srgbClr val="FF0000"/>
                </a:solidFill>
              </a:rPr>
              <a:t>1</a:t>
            </a:r>
            <a:r>
              <a:rPr lang="en-US" sz="2800" dirty="0" smtClean="0">
                <a:solidFill>
                  <a:srgbClr val="FF0000"/>
                </a:solidFill>
              </a:rPr>
              <a:t> </a:t>
            </a:r>
            <a:endParaRPr lang="en-US" sz="2800" dirty="0">
              <a:solidFill>
                <a:srgbClr val="FF0000"/>
              </a:solidFill>
            </a:endParaRPr>
          </a:p>
        </p:txBody>
      </p:sp>
    </p:spTree>
    <p:extLst>
      <p:ext uri="{BB962C8B-B14F-4D97-AF65-F5344CB8AC3E}">
        <p14:creationId xmlns:p14="http://schemas.microsoft.com/office/powerpoint/2010/main" val="3332196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19150</TotalTime>
  <Words>1095</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Design and Analysis of Algorithm Unit-4</vt:lpstr>
      <vt:lpstr>Branch and Bound</vt:lpstr>
      <vt:lpstr>Branch and Bound</vt:lpstr>
      <vt:lpstr>Branch and Bound </vt:lpstr>
      <vt:lpstr>PowerPoint Presentation</vt:lpstr>
      <vt:lpstr>Least Cost (LC) Search Branch and Bound(LCBB)</vt:lpstr>
      <vt:lpstr>Travelling Salesperson Problem</vt:lpstr>
      <vt:lpstr>Travelling Salesperson Problem</vt:lpstr>
      <vt:lpstr>Travelling Salesperson Problem</vt:lpstr>
      <vt:lpstr>Travelling Salesperson Problem</vt:lpstr>
      <vt:lpstr>Travelling Salesperson Problem</vt:lpstr>
      <vt:lpstr>Travelling Salesperson Problem</vt:lpstr>
      <vt:lpstr>Travelling Salesperson Problem</vt:lpstr>
      <vt:lpstr>Travelling Salesperson Problem</vt:lpstr>
      <vt:lpstr>PowerPoint Presentation</vt:lpstr>
      <vt:lpstr>AKTU Examination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 Unit-4</dc:title>
  <dc:creator>DHARMANDER</dc:creator>
  <cp:lastModifiedBy>DHARMANDER</cp:lastModifiedBy>
  <cp:revision>229</cp:revision>
  <cp:lastPrinted>2020-12-03T04:34:24Z</cp:lastPrinted>
  <dcterms:created xsi:type="dcterms:W3CDTF">2020-11-09T13:09:49Z</dcterms:created>
  <dcterms:modified xsi:type="dcterms:W3CDTF">2020-12-28T14:11:04Z</dcterms:modified>
</cp:coreProperties>
</file>