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5" r:id="rId13"/>
    <p:sldId id="268" r:id="rId14"/>
    <p:sldId id="270" r:id="rId15"/>
    <p:sldId id="271" r:id="rId16"/>
    <p:sldId id="273" r:id="rId17"/>
    <p:sldId id="272" r:id="rId18"/>
    <p:sldId id="269" r:id="rId19"/>
    <p:sldId id="274" r:id="rId20"/>
    <p:sldId id="279" r:id="rId21"/>
    <p:sldId id="277" r:id="rId22"/>
    <p:sldId id="309" r:id="rId23"/>
    <p:sldId id="275" r:id="rId24"/>
    <p:sldId id="276" r:id="rId25"/>
    <p:sldId id="280" r:id="rId26"/>
    <p:sldId id="278" r:id="rId27"/>
    <p:sldId id="281" r:id="rId28"/>
    <p:sldId id="296" r:id="rId29"/>
    <p:sldId id="297" r:id="rId30"/>
    <p:sldId id="282" r:id="rId31"/>
    <p:sldId id="283" r:id="rId32"/>
    <p:sldId id="284" r:id="rId33"/>
    <p:sldId id="285" r:id="rId34"/>
    <p:sldId id="310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8" r:id="rId45"/>
    <p:sldId id="299" r:id="rId46"/>
    <p:sldId id="300" r:id="rId47"/>
    <p:sldId id="301" r:id="rId48"/>
    <p:sldId id="302" r:id="rId49"/>
    <p:sldId id="308" r:id="rId50"/>
    <p:sldId id="312" r:id="rId51"/>
    <p:sldId id="303" r:id="rId52"/>
    <p:sldId id="304" r:id="rId53"/>
    <p:sldId id="305" r:id="rId54"/>
    <p:sldId id="30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229600" cy="3810000"/>
          </a:xfrm>
        </p:spPr>
        <p:txBody>
          <a:bodyPr>
            <a:normAutofit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Pushdown </a:t>
            </a: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Automata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Language accepted by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PDA can accept languages either by final state 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empty stack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Language accepted by final state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is denoted by L(M). It is defined as following:-</a:t>
                </a:r>
              </a:p>
              <a:p>
                <a:pPr marL="0" indent="0">
                  <a:buNone/>
                </a:pPr>
                <a:r>
                  <a:rPr lang="en-US" dirty="0" smtClean="0"/>
                  <a:t>L(M) = { x ! (q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,</a:t>
                </a:r>
                <a:r>
                  <a:rPr lang="en-US" dirty="0"/>
                  <a:t> </a:t>
                </a:r>
                <a:r>
                  <a:rPr lang="en-US" dirty="0" smtClean="0"/>
                  <a:t>x,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)      * (f,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/>
                  <a:t>) , where f</a:t>
                </a:r>
                <a:r>
                  <a:rPr lang="en-US" dirty="0"/>
                  <a:t> ∈</a:t>
                </a:r>
                <a:r>
                  <a:rPr lang="en-US" dirty="0" smtClean="0"/>
                  <a:t> F and </a:t>
                </a:r>
                <a:r>
                  <a:rPr lang="el-GR" dirty="0">
                    <a:solidFill>
                      <a:prstClr val="black"/>
                    </a:solidFill>
                  </a:rPr>
                  <a:t>α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/>
                  <a:t>∈ </a:t>
                </a:r>
                <a:r>
                  <a:rPr lang="el-GR" dirty="0"/>
                  <a:t>Γ</a:t>
                </a:r>
                <a:r>
                  <a:rPr lang="en-US" dirty="0"/>
                  <a:t>*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Language </a:t>
                </a:r>
                <a:r>
                  <a:rPr lang="en-US" u="sng" dirty="0">
                    <a:solidFill>
                      <a:srgbClr val="FF0000"/>
                    </a:solidFill>
                  </a:rPr>
                  <a:t>accepted by final state</a:t>
                </a:r>
              </a:p>
              <a:p>
                <a:pPr marL="0" indent="0">
                  <a:buNone/>
                </a:pPr>
                <a:r>
                  <a:rPr lang="en-US" dirty="0"/>
                  <a:t>It is denoted by </a:t>
                </a:r>
                <a:r>
                  <a:rPr lang="en-US" dirty="0" smtClean="0"/>
                  <a:t>N(M</a:t>
                </a:r>
                <a:r>
                  <a:rPr lang="en-US" dirty="0"/>
                  <a:t>). It is defined as following</a:t>
                </a:r>
                <a:r>
                  <a:rPr lang="en-US" dirty="0" smtClean="0"/>
                  <a:t>:-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N(M</a:t>
                </a:r>
                <a:r>
                  <a:rPr lang="en-US" dirty="0"/>
                  <a:t>) = { x !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/>
                  <a:t>x, Z</a:t>
                </a:r>
                <a:r>
                  <a:rPr lang="en-US" baseline="-25000" dirty="0"/>
                  <a:t>0</a:t>
                </a:r>
                <a:r>
                  <a:rPr lang="en-US" dirty="0"/>
                  <a:t> )     </a:t>
                </a:r>
                <a:r>
                  <a:rPr lang="en-US" dirty="0" smtClean="0"/>
                  <a:t>* (p,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) , where p </a:t>
                </a:r>
                <a:r>
                  <a:rPr lang="en-US" dirty="0"/>
                  <a:t>∈ </a:t>
                </a:r>
                <a:r>
                  <a:rPr lang="en-US" dirty="0" smtClean="0"/>
                  <a:t>Q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4876800"/>
              </a:xfrm>
              <a:blipFill rotWithShape="1">
                <a:blip r:embed="rId2"/>
                <a:stretch>
                  <a:fillRect l="-1253" t="-1000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8" y="37338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8" y="5670396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Representation of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represent PDA by a transition diagram.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</a:t>
                </a:r>
                <a:r>
                  <a:rPr lang="en-US" dirty="0" smtClean="0"/>
                  <a:t> Consider following PDA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M=({q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}, {a, c}, {A,</a:t>
                </a:r>
                <a:r>
                  <a:rPr lang="en-US" dirty="0"/>
                  <a:t>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}, </a:t>
                </a:r>
                <a:r>
                  <a:rPr lang="el-GR" dirty="0" smtClean="0"/>
                  <a:t>δ</a:t>
                </a:r>
                <a:r>
                  <a:rPr lang="en-US" dirty="0" smtClean="0"/>
                  <a:t>,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Z</a:t>
                </a:r>
                <a:r>
                  <a:rPr lang="en-US" baseline="-25000" dirty="0" smtClean="0"/>
                  <a:t>0,</a:t>
                </a:r>
                <a:r>
                  <a:rPr lang="en-US" dirty="0" smtClean="0"/>
                  <a:t> {q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})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Check the acceptability of this string    </a:t>
                </a:r>
                <a:r>
                  <a:rPr lang="en-US" dirty="0" err="1">
                    <a:solidFill>
                      <a:srgbClr val="FF0000"/>
                    </a:solidFill>
                  </a:rPr>
                  <a:t>aacaa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Edges represent input before / symbol and output after this symbol.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aacaa</a:t>
                </a:r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/>
                  <a:t>acaa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r>
                  <a:rPr lang="en-US" dirty="0"/>
                  <a:t>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/>
                  <a:t>caa</a:t>
                </a:r>
                <a:r>
                  <a:rPr lang="en-US" dirty="0"/>
                  <a:t>, </a:t>
                </a:r>
                <a:r>
                  <a:rPr lang="en-US" dirty="0" smtClean="0"/>
                  <a:t>AAZ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</a:t>
                </a:r>
                <a:r>
                  <a:rPr lang="en-US" dirty="0"/>
                  <a:t>, </a:t>
                </a:r>
                <a:r>
                  <a:rPr lang="en-US" dirty="0" smtClean="0"/>
                  <a:t>AAZ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r>
                  <a:rPr lang="en-US" dirty="0" smtClean="0"/>
                  <a:t>⊢(q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</a:t>
                </a:r>
                <a:r>
                  <a:rPr lang="en-US" dirty="0"/>
                  <a:t>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071" t="-1622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676400" y="41910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dirty="0" smtClean="0">
                <a:solidFill>
                  <a:schemeClr val="tx1"/>
                </a:solidFill>
              </a:rPr>
              <a:t>q0</a:t>
            </a:r>
            <a:endParaRPr lang="en-US" dirty="0"/>
          </a:p>
        </p:txBody>
      </p:sp>
      <p:cxnSp>
        <p:nvCxnSpPr>
          <p:cNvPr id="6" name="Curved Connector 5"/>
          <p:cNvCxnSpPr>
            <a:stCxn id="4" idx="1"/>
            <a:endCxn id="4" idx="0"/>
          </p:cNvCxnSpPr>
          <p:nvPr/>
        </p:nvCxnSpPr>
        <p:spPr>
          <a:xfrm rot="5400000" flipH="1" flipV="1">
            <a:off x="1910579" y="4090732"/>
            <a:ext cx="122752" cy="323289"/>
          </a:xfrm>
          <a:prstGeom prst="curvedConnector3">
            <a:avLst>
              <a:gd name="adj1" fmla="val 66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38600" y="41910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54982" y="40767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99564" y="3962400"/>
            <a:ext cx="1025236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24510" y="456160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>
            <a:off x="2590800" y="4610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4610100"/>
            <a:ext cx="1946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272778" y="4097659"/>
            <a:ext cx="122752" cy="323289"/>
          </a:xfrm>
          <a:prstGeom prst="curvedConnector3">
            <a:avLst>
              <a:gd name="adj1" fmla="val 66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456" y="3707368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Z</a:t>
            </a:r>
            <a:r>
              <a:rPr lang="en-US" baseline="-25000" dirty="0" smtClean="0"/>
              <a:t>0</a:t>
            </a:r>
            <a:r>
              <a:rPr lang="en-US" dirty="0" smtClean="0"/>
              <a:t> /AZ</a:t>
            </a:r>
            <a:r>
              <a:rPr lang="en-US" baseline="-25000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72255" y="3338036"/>
                <a:ext cx="116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a, A 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  <m:r>
                      <a:rPr lang="el-GR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5" y="3338036"/>
                <a:ext cx="11614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010055" y="3338036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A /AA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33955" y="4164568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, A /A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83892" y="4172772"/>
                <a:ext cx="116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/Z</a:t>
                </a:r>
                <a:r>
                  <a:rPr lang="en-US" baseline="-25000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2" y="4172772"/>
                <a:ext cx="11614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</a:t>
            </a: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Construction of PDA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 this section, we shall see how PDA’s can be constructed.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Ex.</a:t>
            </a:r>
            <a:r>
              <a:rPr lang="en-US" dirty="0" smtClean="0"/>
              <a:t> Construct PDA to accept the language L={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!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 by final state.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First we consider a string of a given language and check how it can accept.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</a:t>
            </a:r>
          </a:p>
          <a:p>
            <a:pPr marL="0" indent="0" algn="just">
              <a:buNone/>
            </a:pPr>
            <a:r>
              <a:rPr lang="en-US" dirty="0" smtClean="0"/>
              <a:t>	In this language, since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’ are followed by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’s, therefore, to check equal number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we have to push a symbol corresponding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a</a:t>
            </a:r>
            <a:r>
              <a:rPr lang="en-US" dirty="0" smtClean="0"/>
              <a:t>nd pop that symbol corresponding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 Let that symbol is denoted by A. </a:t>
            </a:r>
          </a:p>
          <a:p>
            <a:pPr marL="0" indent="0" algn="just">
              <a:buNone/>
            </a:pPr>
            <a:r>
              <a:rPr lang="en-US" dirty="0" smtClean="0"/>
              <a:t>	Push stack symbol A in to the stack as long as scanned input symbol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. When next scanned input symbol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find top symbol of stack. If top symbol is A, then pop A from stack. When input pointer reaches at the end of string i.e. input string is empty, find top symbol of stack. If top symbol is Z</a:t>
            </a:r>
            <a:r>
              <a:rPr lang="en-US" baseline="-25000" dirty="0" smtClean="0"/>
              <a:t>0, </a:t>
            </a:r>
            <a:r>
              <a:rPr lang="en-US" dirty="0" smtClean="0"/>
              <a:t>then machine goes to final state. And at this situation, machine accept string.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Ex. </a:t>
            </a:r>
            <a:r>
              <a:rPr lang="en-US" u="sng" dirty="0" smtClean="0"/>
              <a:t>L</a:t>
            </a:r>
            <a:r>
              <a:rPr lang="en-US" u="sng" dirty="0"/>
              <a:t>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 smtClean="0"/>
              <a:t>} continue.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Step-1:	 </a:t>
                </a:r>
                <a:r>
                  <a:rPr lang="en-US" dirty="0" smtClean="0"/>
                  <a:t>Let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the initial state and Z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is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the bottom symbol of stack. We will push the stack symbol A into the stack if scanned input symbol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appears on the input tape. PDA will stay in this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. </a:t>
                </a:r>
                <a:r>
                  <a:rPr lang="en-US" dirty="0"/>
                  <a:t>T</a:t>
                </a:r>
                <a:r>
                  <a:rPr lang="en-US" dirty="0" smtClean="0"/>
                  <a:t>he top symbol may be any thing.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transition rules corresponding to this step are the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 = {(q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)}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A) </a:t>
                </a:r>
                <a:r>
                  <a:rPr lang="en-US" dirty="0">
                    <a:solidFill>
                      <a:srgbClr val="FF0000"/>
                    </a:solidFill>
                  </a:rPr>
                  <a:t>= {(q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AA </a:t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	  </a:t>
                </a:r>
                <a:r>
                  <a:rPr lang="en-US" dirty="0" smtClean="0"/>
                  <a:t>In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if the next</a:t>
                </a:r>
                <a:r>
                  <a:rPr lang="en-US" dirty="0"/>
                  <a:t> scanned input symbol </a:t>
                </a:r>
                <a:r>
                  <a:rPr lang="en-US" dirty="0" smtClean="0"/>
                  <a:t>is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 and if the top of stack is A,  then PDA will pop the top symbol A from the stack and PDA changes its state to q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</a:t>
                </a:r>
                <a:r>
                  <a:rPr lang="en-US" dirty="0"/>
                  <a:t>transition rule corresponding to this step </a:t>
                </a:r>
                <a:r>
                  <a:rPr lang="en-US" dirty="0" smtClean="0"/>
                  <a:t>is </a:t>
                </a:r>
                <a:r>
                  <a:rPr lang="en-US" dirty="0"/>
                  <a:t>the following:-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l-GR" dirty="0"/>
                  <a:t>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A) </a:t>
                </a:r>
                <a:r>
                  <a:rPr lang="en-US" dirty="0">
                    <a:solidFill>
                      <a:srgbClr val="FF0000"/>
                    </a:solidFill>
                  </a:rPr>
                  <a:t>= {(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  <a:blipFill rotWithShape="1">
                <a:blip r:embed="rId2"/>
                <a:stretch>
                  <a:fillRect l="-1154" t="-1622" r="-937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Step-3:  </a:t>
                </a:r>
                <a:r>
                  <a:rPr lang="en-US" sz="2400" dirty="0" smtClean="0"/>
                  <a:t>Now PDA is at state 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 smtClean="0"/>
                  <a:t> .</a:t>
                </a:r>
                <a:r>
                  <a:rPr lang="en-US" sz="2400" dirty="0" smtClean="0"/>
                  <a:t> Now the input symbols in input string are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’s only. If current state  is </a:t>
                </a:r>
                <a:r>
                  <a:rPr lang="en-US" sz="2400" dirty="0"/>
                  <a:t>q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, current input symbol is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 and top symbol is A, then PDA will pop the top symbol A. This action continues till input string becomes empty or top symbol becomes Z</a:t>
                </a:r>
                <a:r>
                  <a:rPr lang="en-US" sz="2400" baseline="-25000" dirty="0" smtClean="0"/>
                  <a:t>0.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l-GR" sz="2400" dirty="0"/>
                  <a:t> </a:t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Step-4: </a:t>
                </a:r>
                <a:r>
                  <a:rPr lang="en-US" sz="2400" dirty="0" smtClean="0"/>
                  <a:t>Now the sate is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input string is empty(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). If top symbol is </a:t>
                </a:r>
                <a:r>
                  <a:rPr lang="en-US" sz="2400" dirty="0" smtClean="0"/>
                  <a:t>Z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 then PDA goes to final state without push or pop. Let the final state is q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</a:t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 δ</a:t>
                </a:r>
                <a:r>
                  <a:rPr lang="en-US" sz="2400" dirty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= {(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  <a:blipFill rotWithShape="1">
                <a:blip r:embed="rId2"/>
                <a:stretch>
                  <a:fillRect l="-1133" t="-794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Therefore final PDA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600" dirty="0">
                    <a:solidFill>
                      <a:prstClr val="black"/>
                    </a:solidFill>
                  </a:rPr>
                  <a:t>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dirty="0">
                    <a:solidFill>
                      <a:prstClr val="black"/>
                    </a:solidFill>
                  </a:rPr>
                  <a:t> 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{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, 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600" dirty="0">
                    <a:solidFill>
                      <a:prstClr val="black"/>
                    </a:solidFill>
                  </a:rPr>
                  <a:t>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600" dirty="0">
                    <a:solidFill>
                      <a:prstClr val="black"/>
                    </a:solidFill>
                  </a:rPr>
                  <a:t>{q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srgbClr val="FF0000"/>
                    </a:solidFill>
                  </a:rPr>
                  <a:t>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AA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>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blipFill rotWithShape="1">
                <a:blip r:embed="rId2"/>
                <a:stretch>
                  <a:fillRect l="-1160" t="-959" b="-5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477000" y="5238992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8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11" idx="2"/>
          </p:cNvCxnSpPr>
          <p:nvPr/>
        </p:nvCxnSpPr>
        <p:spPr>
          <a:xfrm>
            <a:off x="4932218" y="5734292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9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4362450" y="518184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6172" y="4572000"/>
            <a:ext cx="1132609" cy="69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blipFill rotWithShape="1"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blipFill rotWithShape="1">
                <a:blip r:embed="rId5"/>
                <a:stretch>
                  <a:fillRect t="-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Processing and Verification of above PDA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>
                    <a:solidFill>
                      <a:srgbClr val="FF0000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⊢ 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  <a:blipFill rotWithShape="1">
                <a:blip r:embed="rId2"/>
                <a:stretch>
                  <a:fillRect l="-1121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PDA examples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 = {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/>
              <a:t> </a:t>
            </a:r>
            <a:r>
              <a:rPr lang="en-US" sz="2800" dirty="0"/>
              <a:t>! </a:t>
            </a:r>
            <a:r>
              <a:rPr lang="en-US" sz="2800" dirty="0" smtClean="0"/>
              <a:t>w </a:t>
            </a:r>
            <a:r>
              <a:rPr lang="en-US" sz="2800" dirty="0"/>
              <a:t>∈</a:t>
            </a:r>
            <a:r>
              <a:rPr lang="en-US" sz="2800" dirty="0" smtClean="0"/>
              <a:t> {a, b}* } </a:t>
            </a:r>
            <a:r>
              <a:rPr lang="en-US" sz="2800" dirty="0"/>
              <a:t>by final state.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2800" dirty="0" smtClean="0"/>
              <a:t>In this language, w is any string of a and b. </a:t>
            </a:r>
            <a:r>
              <a:rPr lang="en-US" sz="2800" dirty="0" err="1" smtClean="0"/>
              <a:t>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is the reverse string of w.</a:t>
            </a:r>
          </a:p>
          <a:p>
            <a:pPr marL="0" indent="0" algn="just">
              <a:buNone/>
            </a:pPr>
            <a:r>
              <a:rPr lang="en-US" sz="2800" dirty="0" smtClean="0"/>
              <a:t>If w= </a:t>
            </a:r>
            <a:r>
              <a:rPr lang="en-US" sz="2800" dirty="0" err="1" smtClean="0"/>
              <a:t>abb</a:t>
            </a:r>
            <a:r>
              <a:rPr lang="en-US" sz="2800" dirty="0" smtClean="0"/>
              <a:t>, then string  </a:t>
            </a:r>
            <a:r>
              <a:rPr lang="en-US" sz="2800" dirty="0" err="1" smtClean="0"/>
              <a:t>abbcbba</a:t>
            </a:r>
            <a:r>
              <a:rPr lang="en-US" sz="2800" dirty="0" smtClean="0"/>
              <a:t> </a:t>
            </a:r>
            <a:r>
              <a:rPr lang="en-US" sz="2800" dirty="0"/>
              <a:t>∈</a:t>
            </a:r>
            <a:r>
              <a:rPr lang="en-US" sz="2800" dirty="0" smtClean="0"/>
              <a:t> L. Clearly all the strings belong in to L are palindrome.</a:t>
            </a:r>
          </a:p>
          <a:p>
            <a:pPr marL="0" indent="0" algn="just">
              <a:buNone/>
            </a:pPr>
            <a:r>
              <a:rPr lang="en-US" sz="2800" dirty="0" smtClean="0"/>
              <a:t>Some strings belong in to this set are  c, </a:t>
            </a:r>
            <a:r>
              <a:rPr lang="en-US" sz="2800" dirty="0" err="1" smtClean="0"/>
              <a:t>aca</a:t>
            </a:r>
            <a:r>
              <a:rPr lang="en-US" sz="2800" dirty="0" smtClean="0"/>
              <a:t>, </a:t>
            </a:r>
            <a:r>
              <a:rPr lang="en-US" sz="2800" dirty="0" err="1" smtClean="0"/>
              <a:t>bcb</a:t>
            </a:r>
            <a:r>
              <a:rPr lang="en-US" sz="2800" dirty="0" smtClean="0"/>
              <a:t>, </a:t>
            </a:r>
            <a:r>
              <a:rPr lang="en-US" sz="2800" dirty="0" err="1" smtClean="0"/>
              <a:t>abcba</a:t>
            </a:r>
            <a:r>
              <a:rPr lang="en-US" sz="2800" dirty="0" smtClean="0"/>
              <a:t>, </a:t>
            </a:r>
            <a:r>
              <a:rPr lang="en-US" sz="2800" dirty="0" err="1" smtClean="0"/>
              <a:t>bacab</a:t>
            </a:r>
            <a:r>
              <a:rPr lang="en-US" sz="2800" dirty="0" smtClean="0"/>
              <a:t> etc. 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Procedure: </a:t>
            </a:r>
            <a:r>
              <a:rPr lang="en-US" sz="2800" dirty="0" smtClean="0"/>
              <a:t>In this PDA, we push symbol A and B in to the stack corresponding to input symbol a and b in input string. PDA will stay at the 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. when c appears in input string, it changes its state to other state(Let it be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without push or pop. At q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state, it only pop.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If current input symbol is a and top symbol is A, then pop the top symbol A.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Similarly</a:t>
            </a:r>
            <a:r>
              <a:rPr lang="en-US" sz="2800" dirty="0"/>
              <a:t>, If current input symbol is </a:t>
            </a:r>
            <a:r>
              <a:rPr lang="en-US" sz="2800" dirty="0" smtClean="0"/>
              <a:t>b </a:t>
            </a:r>
            <a:r>
              <a:rPr lang="en-US" sz="2800" dirty="0"/>
              <a:t>and top symbol is </a:t>
            </a:r>
            <a:r>
              <a:rPr lang="en-US" sz="2800" dirty="0" smtClean="0"/>
              <a:t>B, </a:t>
            </a:r>
            <a:r>
              <a:rPr lang="en-US" sz="2800" dirty="0"/>
              <a:t>then pop the top symbol </a:t>
            </a:r>
            <a:r>
              <a:rPr lang="en-US" sz="2800" dirty="0" smtClean="0"/>
              <a:t>B.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At last if input string is empty and top symbol is Z</a:t>
            </a:r>
            <a:r>
              <a:rPr lang="en-US" sz="2800" baseline="-25000" dirty="0" smtClean="0"/>
              <a:t>0, </a:t>
            </a:r>
            <a:r>
              <a:rPr lang="en-US" sz="2800" dirty="0" smtClean="0"/>
              <a:t> then machine goes to final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</a:t>
            </a:r>
            <a:r>
              <a:rPr lang="en-US" u="sng" dirty="0" smtClean="0"/>
              <a:t>=</a:t>
            </a:r>
            <a:r>
              <a:rPr lang="en-US" u="sng" dirty="0"/>
              <a:t>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</a:t>
            </a:r>
            <a:r>
              <a:rPr lang="en-US" u="sng" dirty="0" smtClean="0"/>
              <a:t>continue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Therefor e the PDA corresponding to above language is constructed as following:- 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AB </a:t>
                </a:r>
                <a:r>
                  <a:rPr lang="en-US" dirty="0">
                    <a:solidFill>
                      <a:prstClr val="black"/>
                    </a:solidFill>
                  </a:rPr>
                  <a:t>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t="-1420" r="-295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Pushdown Automata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PDA? </a:t>
            </a:r>
          </a:p>
          <a:p>
            <a:r>
              <a:rPr lang="en-US" dirty="0" smtClean="0"/>
              <a:t>Why </a:t>
            </a:r>
            <a:r>
              <a:rPr lang="en-US" dirty="0"/>
              <a:t>is </a:t>
            </a:r>
            <a:r>
              <a:rPr lang="en-US" dirty="0" smtClean="0"/>
              <a:t>the need of PDA?</a:t>
            </a:r>
            <a:endParaRPr lang="en-US" dirty="0"/>
          </a:p>
          <a:p>
            <a:r>
              <a:rPr lang="en-US" dirty="0" smtClean="0"/>
              <a:t>Model of PDA</a:t>
            </a:r>
            <a:endParaRPr lang="en-US" dirty="0"/>
          </a:p>
          <a:p>
            <a:r>
              <a:rPr lang="en-US" dirty="0" smtClean="0"/>
              <a:t>Mathematical Definition of PDA</a:t>
            </a:r>
            <a:endParaRPr lang="en-US" dirty="0"/>
          </a:p>
          <a:p>
            <a:r>
              <a:rPr lang="en-US" dirty="0" smtClean="0"/>
              <a:t>Moves of PDA</a:t>
            </a:r>
            <a:endParaRPr lang="en-US" dirty="0"/>
          </a:p>
          <a:p>
            <a:r>
              <a:rPr lang="en-US" dirty="0" smtClean="0"/>
              <a:t>ID of PDA</a:t>
            </a:r>
          </a:p>
          <a:p>
            <a:r>
              <a:rPr lang="en-US" dirty="0" smtClean="0"/>
              <a:t>Move relation</a:t>
            </a:r>
          </a:p>
          <a:p>
            <a:r>
              <a:rPr lang="en-US" dirty="0" smtClean="0"/>
              <a:t>Language accepted by PDA</a:t>
            </a:r>
          </a:p>
          <a:p>
            <a:r>
              <a:rPr lang="en-US" dirty="0" smtClean="0"/>
              <a:t>Representation of PDA</a:t>
            </a:r>
          </a:p>
        </p:txBody>
      </p:sp>
    </p:spTree>
    <p:extLst>
      <p:ext uri="{BB962C8B-B14F-4D97-AF65-F5344CB8AC3E}">
        <p14:creationId xmlns:p14="http://schemas.microsoft.com/office/powerpoint/2010/main" val="2891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Ex. </a:t>
            </a:r>
            <a:r>
              <a:rPr lang="en-US" sz="4000" u="sng" dirty="0"/>
              <a:t>L={ </a:t>
            </a:r>
            <a:r>
              <a:rPr lang="en-US" sz="4000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4000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u="sng" dirty="0"/>
              <a:t> ! w ∈ {a, b}* }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6"/>
            <a:endCxn id="6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1"/>
            <a:endCxn id="11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6109" y="432459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A/A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B/B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591312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bbcbba</a:t>
                </a:r>
                <a:r>
                  <a:rPr lang="en-US" dirty="0" smtClean="0"/>
                  <a:t>, </a:t>
                </a:r>
                <a:r>
                  <a:rPr lang="en-US" dirty="0"/>
                  <a:t>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bcbba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 smtClean="0"/>
                  <a:t>, 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⊢ 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</a:t>
                </a:r>
                <a:r>
                  <a:rPr lang="en-US" dirty="0" smtClean="0"/>
                  <a:t>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u="sng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bbcba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		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  <a:blipFill rotWithShape="1">
                <a:blip r:embed="rId2"/>
                <a:stretch>
                  <a:fillRect l="-1123" t="-1622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Part-3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PDA examples continue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</a:t>
                </a:r>
                <a:r>
                  <a:rPr lang="en-US" dirty="0"/>
                  <a:t> </a:t>
                </a:r>
                <a:r>
                  <a:rPr lang="en-US" sz="2400" dirty="0"/>
                  <a:t>Construct PDA to accept the language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L = {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ww</a:t>
                </a:r>
                <a:r>
                  <a:rPr lang="en-US" sz="2400" baseline="300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! w ∈ {a, b}* } by final state.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 smtClean="0"/>
                  <a:t>This question is similar to previous question.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Some strings belong in to this set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aa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bb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abba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baab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abbbba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bbaabb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etc.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The concept of making PDA of this language is same as </a:t>
                </a:r>
                <a:r>
                  <a:rPr lang="en-US" sz="2400" dirty="0"/>
                  <a:t>previous </a:t>
                </a:r>
                <a:r>
                  <a:rPr lang="en-US" sz="2400" dirty="0" smtClean="0"/>
                  <a:t>question. But in this question, to find mid point of string is difficult. 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Procedure: </a:t>
                </a:r>
                <a:r>
                  <a:rPr lang="en-US" sz="2400" dirty="0" smtClean="0"/>
                  <a:t>In this question, there will be two moves at the same configuration.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When current input symbol is a and top symbol is A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or </a:t>
                </a:r>
                <a:r>
                  <a:rPr lang="en-US" sz="2400" dirty="0"/>
                  <a:t>current input symbol is </a:t>
                </a:r>
                <a:r>
                  <a:rPr lang="en-US" sz="2400" dirty="0" smtClean="0"/>
                  <a:t>band </a:t>
                </a:r>
                <a:r>
                  <a:rPr lang="en-US" sz="2400" dirty="0"/>
                  <a:t>top symbol is </a:t>
                </a:r>
                <a:r>
                  <a:rPr lang="en-US" sz="2400" dirty="0" smtClean="0"/>
                  <a:t>B, then PDA will take one of the following moves:-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the first move, corresponding stack symbol will be pushed(A or B) and state will not change.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second </a:t>
                </a:r>
                <a:r>
                  <a:rPr lang="en-US" sz="2400" dirty="0"/>
                  <a:t>move</a:t>
                </a:r>
                <a:r>
                  <a:rPr lang="en-US" sz="2400" dirty="0" smtClean="0"/>
                  <a:t>, top symbol of stack will be popped and the state will also be changed.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889" t="-1371" r="-741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 smtClean="0"/>
              <a:t> </a:t>
            </a:r>
            <a:r>
              <a:rPr lang="en-US" u="sng" dirty="0"/>
              <a:t>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AB )}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BA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		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8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1"/>
            <a:endCxn id="6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 t="-637" b="-7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838200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Non-final configuration)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1111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Some questions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</a:t>
            </a:r>
            <a:r>
              <a:rPr lang="en-US" sz="2800" dirty="0" smtClean="0"/>
              <a:t>following languages:-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 smtClean="0"/>
              <a:t>2n </a:t>
            </a:r>
            <a:r>
              <a:rPr lang="en-US" sz="2800" dirty="0" smtClean="0"/>
              <a:t>! n ≥ 1 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/>
              <a:t>3</a:t>
            </a:r>
            <a:r>
              <a:rPr lang="en-US" sz="2800" baseline="30000" dirty="0" smtClean="0"/>
              <a:t>n </a:t>
            </a:r>
            <a:r>
              <a:rPr lang="en-US" sz="2800" dirty="0" smtClean="0"/>
              <a:t>! </a:t>
            </a:r>
            <a:r>
              <a:rPr lang="en-US" sz="2800" dirty="0"/>
              <a:t>n ≥ 1 </a:t>
            </a:r>
            <a:r>
              <a:rPr lang="en-US" sz="2800" dirty="0" smtClean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! </a:t>
            </a:r>
            <a:r>
              <a:rPr lang="en-US" sz="2800" dirty="0"/>
              <a:t>m</a:t>
            </a:r>
            <a:r>
              <a:rPr lang="en-US" sz="2800" dirty="0" smtClean="0"/>
              <a:t>, n </a:t>
            </a:r>
            <a:r>
              <a:rPr lang="en-US" sz="2800" dirty="0"/>
              <a:t>≥ </a:t>
            </a:r>
            <a:r>
              <a:rPr lang="en-US" sz="2800" dirty="0" smtClean="0"/>
              <a:t>1 }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 </a:t>
            </a:r>
            <a:r>
              <a:rPr lang="en-US" sz="2800" dirty="0"/>
              <a:t>! m, n ≥ 1 } </a:t>
            </a: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j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! </a:t>
            </a:r>
            <a:r>
              <a:rPr lang="en-US" sz="2800" dirty="0"/>
              <a:t>i = j or j = k}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Construct PDA to accept the language </a:t>
            </a:r>
          </a:p>
          <a:p>
            <a:pPr marL="0" indent="0" algn="just">
              <a:buNone/>
            </a:pPr>
            <a:r>
              <a:rPr lang="en-US" dirty="0"/>
              <a:t>	L = { a</a:t>
            </a:r>
            <a:r>
              <a:rPr lang="en-US" baseline="30000" dirty="0"/>
              <a:t>n</a:t>
            </a:r>
            <a:r>
              <a:rPr lang="en-US" dirty="0"/>
              <a:t> b</a:t>
            </a:r>
            <a:r>
              <a:rPr lang="en-US" baseline="30000" dirty="0"/>
              <a:t>2n </a:t>
            </a:r>
            <a:r>
              <a:rPr lang="en-US" dirty="0"/>
              <a:t>! n ≥ 1 </a:t>
            </a:r>
            <a:r>
              <a:rPr lang="en-US" dirty="0" smtClean="0"/>
              <a:t>}	by </a:t>
            </a:r>
            <a:r>
              <a:rPr lang="en-US" dirty="0"/>
              <a:t>empty stack.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question, number of b is two times of number of a. Therefore, the PDA should read two b corresponding to one a. </a:t>
            </a:r>
          </a:p>
          <a:p>
            <a:pPr marL="0" indent="0" algn="just">
              <a:buNone/>
            </a:pPr>
            <a:r>
              <a:rPr lang="en-US" dirty="0" smtClean="0"/>
              <a:t>In this question, when a appears in input string, then push the stack symbol A in to the stack. </a:t>
            </a:r>
          </a:p>
          <a:p>
            <a:pPr marL="0" indent="0" algn="just">
              <a:buNone/>
            </a:pPr>
            <a:r>
              <a:rPr lang="en-US" dirty="0" smtClean="0"/>
              <a:t>When b appears in input string, then machine change its state. When second b appears input string, then we change sate and pop the top symbol of stack.</a:t>
            </a:r>
          </a:p>
          <a:p>
            <a:pPr marL="0" indent="0" algn="just">
              <a:buNone/>
            </a:pPr>
            <a:r>
              <a:rPr lang="en-US" dirty="0" smtClean="0"/>
              <a:t>In this question, PDA will pop a top symbol from stack when bb(</a:t>
            </a:r>
            <a:r>
              <a:rPr lang="en-US" dirty="0" err="1" smtClean="0"/>
              <a:t>i.e</a:t>
            </a:r>
            <a:r>
              <a:rPr lang="en-US" dirty="0" smtClean="0"/>
              <a:t> two b) appears in the input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L = { a</a:t>
            </a:r>
            <a:r>
              <a:rPr lang="en-US" u="sng" baseline="30000" dirty="0">
                <a:solidFill>
                  <a:srgbClr val="FF0000"/>
                </a:solidFill>
              </a:rPr>
              <a:t>n</a:t>
            </a:r>
            <a:r>
              <a:rPr lang="en-US" u="sng" dirty="0">
                <a:solidFill>
                  <a:srgbClr val="FF0000"/>
                </a:solidFill>
              </a:rPr>
              <a:t> b</a:t>
            </a:r>
            <a:r>
              <a:rPr lang="en-US" u="sng" baseline="30000" dirty="0">
                <a:solidFill>
                  <a:srgbClr val="FF0000"/>
                </a:solidFill>
              </a:rPr>
              <a:t>2n </a:t>
            </a:r>
            <a:r>
              <a:rPr lang="en-US" u="sng" dirty="0">
                <a:solidFill>
                  <a:srgbClr val="FF0000"/>
                </a:solidFill>
              </a:rPr>
              <a:t>! n ≥ 1 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 e the PDA corresponding to above language is constructed as following:-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)}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A 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l-GR" smtClean="0">
                    <a:solidFill>
                      <a:prstClr val="black"/>
                    </a:solidFill>
                  </a:rPr>
                  <a:t>ε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  <a:blipFill rotWithShape="1">
                <a:blip r:embed="rId2"/>
                <a:stretch>
                  <a:fillRect l="-125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932218" y="5734292"/>
            <a:ext cx="165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38834" y="4565037"/>
            <a:ext cx="1132609" cy="68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1"/>
            <a:endCxn id="4" idx="7"/>
          </p:cNvCxnSpPr>
          <p:nvPr/>
        </p:nvCxnSpPr>
        <p:spPr>
          <a:xfrm flipH="1">
            <a:off x="4809466" y="5437944"/>
            <a:ext cx="1904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6949024" y="5154133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7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What is PDA?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an automata or machine  which is used to recognize a set of strings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PDA is an enhancement of finite automata(FA).</a:t>
            </a:r>
          </a:p>
          <a:p>
            <a:pPr algn="just"/>
            <a:r>
              <a:rPr lang="en-US" dirty="0" smtClean="0"/>
              <a:t>Finite automata with a stack memory can be viewed as Pushdown automata.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PDA = FA + Stack</a:t>
            </a:r>
          </a:p>
          <a:p>
            <a:pPr algn="just"/>
            <a:r>
              <a:rPr lang="en-US" dirty="0" smtClean="0"/>
              <a:t>Addition of stack memory enhances the capability of Pushdown automata as compared to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1343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</a:p>
          <a:p>
            <a:pPr marL="0" indent="0" algn="just">
              <a:buNone/>
            </a:pPr>
            <a:r>
              <a:rPr lang="en-US" sz="2800" dirty="0"/>
              <a:t>	L = { a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dirty="0" err="1"/>
              <a:t>d</a:t>
            </a:r>
            <a:r>
              <a:rPr lang="en-US" sz="2800" baseline="30000" dirty="0" err="1"/>
              <a:t>m</a:t>
            </a:r>
            <a:r>
              <a:rPr lang="en-US" sz="2800" baseline="30000" dirty="0"/>
              <a:t> </a:t>
            </a:r>
            <a:r>
              <a:rPr lang="en-US" sz="2800" dirty="0"/>
              <a:t>! m, n ≥ 1 } </a:t>
            </a:r>
            <a:r>
              <a:rPr lang="en-US" sz="2800" dirty="0" smtClean="0"/>
              <a:t>by empty stack.</a:t>
            </a:r>
            <a:endParaRPr lang="en-US" sz="2800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Soultion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Some strings belong in to this set are  </a:t>
            </a:r>
            <a:r>
              <a:rPr lang="en-US" dirty="0" err="1" smtClean="0"/>
              <a:t>abcd</a:t>
            </a:r>
            <a:r>
              <a:rPr lang="en-US" dirty="0" smtClean="0"/>
              <a:t>, </a:t>
            </a:r>
            <a:r>
              <a:rPr lang="en-US" dirty="0" err="1" smtClean="0"/>
              <a:t>abbccd</a:t>
            </a:r>
            <a:r>
              <a:rPr lang="en-US" dirty="0" smtClean="0"/>
              <a:t>, </a:t>
            </a:r>
            <a:r>
              <a:rPr lang="en-US" dirty="0" err="1" smtClean="0"/>
              <a:t>aabcdd</a:t>
            </a:r>
            <a:r>
              <a:rPr lang="en-US" dirty="0" smtClean="0"/>
              <a:t>, </a:t>
            </a:r>
            <a:r>
              <a:rPr lang="en-US" dirty="0" err="1" smtClean="0"/>
              <a:t>aaabbccddd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smtClean="0"/>
              <a:t>In this language, number of a and d are equal and number of b and c are equal. </a:t>
            </a:r>
          </a:p>
          <a:p>
            <a:pPr marL="0" indent="0">
              <a:buNone/>
            </a:pPr>
            <a:r>
              <a:rPr lang="en-US" dirty="0" smtClean="0"/>
              <a:t>Therefore, we have to push stack symbol corresponding to a and pop that stack symbol corresponding to d. </a:t>
            </a:r>
          </a:p>
          <a:p>
            <a:pPr marL="0" indent="0">
              <a:buNone/>
            </a:pPr>
            <a:r>
              <a:rPr lang="en-US" dirty="0" smtClean="0"/>
              <a:t>Similarly, </a:t>
            </a:r>
            <a:r>
              <a:rPr lang="en-US" dirty="0"/>
              <a:t>we have to push </a:t>
            </a:r>
            <a:r>
              <a:rPr lang="en-US" dirty="0" smtClean="0"/>
              <a:t>another stack symbol corresponding </a:t>
            </a:r>
            <a:r>
              <a:rPr lang="en-US" dirty="0"/>
              <a:t>to </a:t>
            </a:r>
            <a:r>
              <a:rPr lang="en-US" dirty="0" smtClean="0"/>
              <a:t>b </a:t>
            </a:r>
            <a:r>
              <a:rPr lang="en-US" dirty="0"/>
              <a:t>and pop that stack symbol corresponding to </a:t>
            </a:r>
            <a:r>
              <a:rPr lang="en-US" dirty="0" smtClean="0"/>
              <a:t>c. </a:t>
            </a:r>
          </a:p>
          <a:p>
            <a:pPr marL="0" indent="0">
              <a:buNone/>
            </a:pPr>
            <a:r>
              <a:rPr lang="en-US" dirty="0" smtClean="0"/>
              <a:t>To preserve the order of a, b, c and d, machine changes its state when move from a to b, b to c, and c to 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c, d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φ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BB ) 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B)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)}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	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	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8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L = { </a:t>
            </a:r>
            <a:r>
              <a:rPr lang="en-US" sz="5400" u="sng" dirty="0" err="1" smtClean="0">
                <a:solidFill>
                  <a:srgbClr val="FF0000"/>
                </a:solidFill>
              </a:rPr>
              <a:t>a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dirty="0" err="1" smtClean="0">
                <a:solidFill>
                  <a:srgbClr val="FF0000"/>
                </a:solidFill>
              </a:rPr>
              <a:t>b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c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dirty="0" err="1" smtClean="0">
                <a:solidFill>
                  <a:srgbClr val="FF0000"/>
                </a:solidFill>
              </a:rPr>
              <a:t>d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>
                <a:solidFill>
                  <a:srgbClr val="FF0000"/>
                </a:solidFill>
              </a:rPr>
              <a:t>! m, n ≥ 1 }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99252"/>
            <a:ext cx="7924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1"/>
            <a:endCxn id="8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A/BA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t="-3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6"/>
            <a:endCxn id="22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blipFill rotWithShape="1">
                <a:blip r:embed="rId7"/>
                <a:stretch>
                  <a:fillRect t="-20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5400000" flipH="1" flipV="1">
            <a:off x="7639050" y="38756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6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667512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(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  <a:blipFill rotWithShape="1">
                <a:blip r:embed="rId2"/>
                <a:stretch>
                  <a:fillRect l="-91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63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Ex.</a:t>
            </a:r>
            <a:r>
              <a:rPr lang="en-US" sz="5400" dirty="0" smtClean="0"/>
              <a:t> L </a:t>
            </a:r>
            <a:r>
              <a:rPr lang="en-US" sz="5400" dirty="0"/>
              <a:t>= {</a:t>
            </a:r>
            <a:r>
              <a:rPr lang="en-US" sz="5400" dirty="0" err="1"/>
              <a:t>a</a:t>
            </a:r>
            <a:r>
              <a:rPr lang="en-US" sz="5400" baseline="30000" dirty="0" err="1"/>
              <a:t>i</a:t>
            </a:r>
            <a:r>
              <a:rPr lang="en-US" sz="5400" baseline="30000" dirty="0"/>
              <a:t> </a:t>
            </a:r>
            <a:r>
              <a:rPr lang="en-US" sz="5400" dirty="0" err="1"/>
              <a:t>b</a:t>
            </a:r>
            <a:r>
              <a:rPr lang="en-US" sz="5400" baseline="30000" dirty="0" err="1"/>
              <a:t>j</a:t>
            </a:r>
            <a:r>
              <a:rPr lang="en-US" sz="5400" baseline="30000" dirty="0"/>
              <a:t> </a:t>
            </a:r>
            <a:r>
              <a:rPr lang="en-US" sz="5400" dirty="0" err="1"/>
              <a:t>c</a:t>
            </a:r>
            <a:r>
              <a:rPr lang="en-US" sz="5400" baseline="30000" dirty="0" err="1"/>
              <a:t>k</a:t>
            </a:r>
            <a:r>
              <a:rPr lang="en-US" sz="5400" dirty="0"/>
              <a:t> ! i = j or j = k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PDA corresponding to this language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6"/>
            <a:endCxn id="15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rot="5400000" flipH="1" flipV="1">
            <a:off x="5877998" y="5377801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16382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666509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5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49836" y="3867152"/>
            <a:ext cx="1073727" cy="1028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2019300" y="4752109"/>
            <a:ext cx="1019834" cy="85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6"/>
            <a:endCxn id="24" idx="2"/>
          </p:cNvCxnSpPr>
          <p:nvPr/>
        </p:nvCxnSpPr>
        <p:spPr>
          <a:xfrm>
            <a:off x="3754582" y="5905500"/>
            <a:ext cx="1911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5" idx="4"/>
          </p:cNvCxnSpPr>
          <p:nvPr/>
        </p:nvCxnSpPr>
        <p:spPr>
          <a:xfrm flipV="1">
            <a:off x="6504709" y="4895852"/>
            <a:ext cx="1381991" cy="100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/B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blipFill rotWithShape="1">
                <a:blip r:embed="rId7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BB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blipFill rotWithShape="1">
                <a:blip r:embed="rId8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blipFill rotWithShape="1">
                <a:blip r:embed="rId9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blipFill rotWithShape="1">
                <a:blip r:embed="rId10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5400000" flipH="1" flipV="1">
            <a:off x="3258725" y="5338226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blipFill rotWithShape="1">
                <a:blip r:embed="rId11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5" idx="7"/>
            <a:endCxn id="25" idx="0"/>
          </p:cNvCxnSpPr>
          <p:nvPr/>
        </p:nvCxnSpPr>
        <p:spPr>
          <a:xfrm rot="5400000" flipH="1" flipV="1">
            <a:off x="5030274" y="1152526"/>
            <a:ext cx="141800" cy="5571052"/>
          </a:xfrm>
          <a:prstGeom prst="curvedConnector3">
            <a:avLst>
              <a:gd name="adj1" fmla="val 1326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blipFill rotWithShape="1">
                <a:blip r:embed="rId12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054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/>
              <a:t>PDA examples continue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following languages:-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</a:t>
            </a:r>
            <a:r>
              <a:rPr lang="en-US" sz="3200" dirty="0" smtClean="0"/>
              <a:t>w ! </a:t>
            </a:r>
            <a:r>
              <a:rPr lang="en-US" sz="3200" dirty="0"/>
              <a:t>w</a:t>
            </a:r>
            <a:r>
              <a:rPr lang="en-US" sz="3200" dirty="0" smtClean="0"/>
              <a:t> ∈ {</a:t>
            </a:r>
            <a:r>
              <a:rPr lang="en-US" sz="3200" dirty="0" err="1" smtClean="0"/>
              <a:t>a,b</a:t>
            </a:r>
            <a:r>
              <a:rPr lang="en-US" sz="3200" dirty="0" smtClean="0"/>
              <a:t>}* and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(w) =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(w) </a:t>
            </a:r>
            <a:r>
              <a:rPr lang="en-US" sz="3200" dirty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≥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</a:t>
            </a:r>
            <a:r>
              <a:rPr lang="en-US" sz="3200" dirty="0" smtClean="0"/>
              <a:t>}</a:t>
            </a:r>
            <a:endParaRPr lang="en-US" sz="32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≠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4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Ex. </a:t>
            </a:r>
            <a:r>
              <a:rPr lang="en-US" sz="3600" dirty="0">
                <a:solidFill>
                  <a:srgbClr val="FF0000"/>
                </a:solidFill>
              </a:rPr>
              <a:t>L = { w ! w ∈ {</a:t>
            </a:r>
            <a:r>
              <a:rPr lang="en-US" sz="3600" dirty="0" err="1">
                <a:solidFill>
                  <a:srgbClr val="FF0000"/>
                </a:solidFill>
              </a:rPr>
              <a:t>a,b</a:t>
            </a:r>
            <a:r>
              <a:rPr lang="en-US" sz="3600" dirty="0">
                <a:solidFill>
                  <a:srgbClr val="FF0000"/>
                </a:solidFill>
              </a:rPr>
              <a:t>}* and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(w) =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(w) }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Some strings of this set are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bbaa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baba etc.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In this question, when first symbol either a or b is current input symbol then push the stack symbol A or B respectively. 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remaining input symbols, we push if </a:t>
                </a:r>
                <a:r>
                  <a:rPr lang="en-US" dirty="0">
                    <a:solidFill>
                      <a:prstClr val="black"/>
                    </a:solidFill>
                  </a:rPr>
                  <a:t>same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type of symbols occurs as input or at the top. If different type of symbol occurs on input and on stack, then pop from stack.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sz="2800" dirty="0"/>
                  <a:t>PDA for this language is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}, {A, B,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800" dirty="0">
                    <a:solidFill>
                      <a:prstClr val="black"/>
                    </a:solidFill>
                  </a:rPr>
                  <a:t>{q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 }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259" t="-1032" r="-1111" b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21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PDA examples continue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AA )}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= </a:t>
                </a:r>
                <a:r>
                  <a:rPr lang="en-US" sz="2400" dirty="0">
                    <a:solidFill>
                      <a:prstClr val="black"/>
                    </a:solidFill>
                  </a:rPr>
                  <a:t>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Transition diagram of PDA for above language is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  <a:blipFill rotWithShape="1">
                <a:blip r:embed="rId2"/>
                <a:stretch>
                  <a:fillRect l="-1062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53000" y="580602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5778313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2209800" y="619741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1"/>
            <a:endCxn id="5" idx="0"/>
          </p:cNvCxnSpPr>
          <p:nvPr/>
        </p:nvCxnSpPr>
        <p:spPr>
          <a:xfrm rot="5400000" flipH="1" flipV="1">
            <a:off x="3028950" y="5691515"/>
            <a:ext cx="122752" cy="296348"/>
          </a:xfrm>
          <a:prstGeom prst="curvedConnector3">
            <a:avLst>
              <a:gd name="adj1" fmla="val 748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blipFill rotWithShape="1">
                <a:blip r:embed="rId3"/>
                <a:stretch>
                  <a:fillRect t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28800" y="5016312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18628"/>
            <a:ext cx="7391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60960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4218628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/AA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B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>
                <a:solidFill>
                  <a:prstClr val="black"/>
                </a:solidFill>
              </a:rPr>
              <a:t>B</a:t>
            </a:r>
            <a:endParaRPr 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blipFill rotWithShape="1">
                <a:blip r:embed="rId4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876800" y="5770416"/>
            <a:ext cx="990600" cy="935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1295400"/>
            <a:ext cx="8153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8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534400" cy="591312"/>
          </a:xfrm>
        </p:spPr>
        <p:txBody>
          <a:bodyPr>
            <a:noAutofit/>
          </a:bodyPr>
          <a:lstStyle/>
          <a:p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.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8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 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57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Deterministic Pushdown </a:t>
            </a:r>
            <a:r>
              <a:rPr lang="en-US" sz="3600" u="sng" dirty="0" err="1" smtClean="0">
                <a:solidFill>
                  <a:srgbClr val="FF0000"/>
                </a:solidFill>
              </a:rPr>
              <a:t>Automta</a:t>
            </a:r>
            <a:r>
              <a:rPr lang="en-US" sz="3600" u="sng" dirty="0" smtClean="0">
                <a:solidFill>
                  <a:srgbClr val="FF0000"/>
                </a:solidFill>
              </a:rPr>
              <a:t>(DPDA)</a:t>
            </a:r>
            <a:endParaRPr lang="en-US" sz="36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pushdown automata  M</a:t>
                </a:r>
                <a:r>
                  <a:rPr lang="en-US" dirty="0"/>
                  <a:t>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> </a:t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</a:t>
                </a:r>
                <a:r>
                  <a:rPr lang="en-US" dirty="0" smtClean="0"/>
                  <a:t>is said to be deterministic PDA if it satisfies the following properties:-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Z) contains at most one element for any </a:t>
                </a:r>
              </a:p>
              <a:p>
                <a:pPr marL="365760" lvl="1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    q</a:t>
                </a:r>
                <a:r>
                  <a:rPr lang="en-US" dirty="0" smtClean="0"/>
                  <a:t> </a:t>
                </a:r>
                <a:r>
                  <a:rPr lang="en-US" dirty="0"/>
                  <a:t>∈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Q, a </a:t>
                </a:r>
                <a:r>
                  <a:rPr lang="en-US" dirty="0"/>
                  <a:t>∈ </a:t>
                </a:r>
                <a:r>
                  <a:rPr lang="en-US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/>
                  <a:t>For any q ∈</a:t>
                </a:r>
                <a:r>
                  <a:rPr lang="en-US" dirty="0">
                    <a:solidFill>
                      <a:prstClr val="black"/>
                    </a:solidFill>
                  </a:rPr>
                  <a:t> Q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if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≠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then </a:t>
                </a:r>
              </a:p>
              <a:p>
                <a:pPr marL="0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Z)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= 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for every a </a:t>
                </a:r>
                <a:r>
                  <a:rPr lang="en-US" dirty="0"/>
                  <a:t>∈ </a:t>
                </a:r>
                <a:r>
                  <a:rPr lang="en-US" dirty="0" smtClean="0"/>
                  <a:t>Σ.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Why is the need of PDA?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Since Finite automata can accept only regular languages, therefore FA is incapable for accepting context free language, context sensitive language and recursive language.</a:t>
            </a:r>
          </a:p>
          <a:p>
            <a:pPr algn="just"/>
            <a:r>
              <a:rPr lang="en-US" dirty="0" smtClean="0"/>
              <a:t>PDA is designed for accepting </a:t>
            </a:r>
            <a:r>
              <a:rPr lang="en-US" dirty="0">
                <a:solidFill>
                  <a:srgbClr val="FF0000"/>
                </a:solidFill>
              </a:rPr>
              <a:t>context free </a:t>
            </a:r>
            <a:r>
              <a:rPr lang="en-US" dirty="0" smtClean="0">
                <a:solidFill>
                  <a:srgbClr val="FF0000"/>
                </a:solidFill>
              </a:rPr>
              <a:t>languages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Since every regular language is also context free, therefore PDA can accept both type of languages i.e. regular and </a:t>
            </a:r>
            <a:r>
              <a:rPr lang="en-US" dirty="0"/>
              <a:t>context free </a:t>
            </a:r>
            <a:r>
              <a:rPr lang="en-US" dirty="0" smtClean="0"/>
              <a:t>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Equivalence of PDA and CFG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500" u="sng" dirty="0" smtClean="0">
                    <a:solidFill>
                      <a:srgbClr val="FF0000"/>
                    </a:solidFill>
                  </a:rPr>
                  <a:t>Construction of PDA from CFG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context free grammar is  G=(V, </a:t>
                </a:r>
                <a:r>
                  <a:rPr lang="en-US" dirty="0"/>
                  <a:t>Σ</a:t>
                </a:r>
                <a:r>
                  <a:rPr lang="en-US" dirty="0" smtClean="0"/>
                  <a:t> , S, P).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Step-1: </a:t>
                </a:r>
                <a:r>
                  <a:rPr lang="en-US" dirty="0">
                    <a:solidFill>
                      <a:prstClr val="black"/>
                    </a:solidFill>
                  </a:rPr>
                  <a:t>Convert Grammar into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GNF if it is not.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 </a:t>
                </a:r>
                <a:r>
                  <a:rPr lang="en-US" dirty="0" smtClean="0"/>
                  <a:t>If G is in GNF, the use following 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PDA equivalent to G is constructed as following:-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M= ({q}, Σ, (V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</m:nary>
                  </m:oMath>
                </a14:m>
                <a:r>
                  <a:rPr lang="en-US" dirty="0" smtClean="0"/>
                  <a:t>),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/>
                  <a:t>q, S,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Transition function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by the following two types of rule:-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each production rule  A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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, make the following rule  	(q,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) </a:t>
                </a:r>
                <a:r>
                  <a:rPr lang="en-US" dirty="0"/>
                  <a:t>∈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A).</a:t>
                </a:r>
              </a:p>
              <a:p>
                <a:pPr marL="514350" indent="-514350">
                  <a:buClr>
                    <a:srgbClr val="FF0000"/>
                  </a:buClr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Make the following types of rule corresponding to each input symbol a.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)}       for every a</a:t>
                </a:r>
                <a:r>
                  <a:rPr lang="en-US" dirty="0"/>
                  <a:t> ∈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Σ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  <a:blipFill rotWithShape="1">
                <a:blip r:embed="rId2"/>
                <a:stretch>
                  <a:fillRect l="-1818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89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PDA from CFG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For the following grammar, find an equivalent PDA.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S-&gt;</a:t>
                </a:r>
                <a:r>
                  <a:rPr lang="en-US" dirty="0" err="1" smtClean="0"/>
                  <a:t>aABC</a:t>
                </a:r>
                <a:r>
                  <a:rPr lang="en-US" dirty="0" smtClean="0"/>
                  <a:t>,	</a:t>
                </a:r>
                <a:r>
                  <a:rPr lang="en-US" dirty="0" err="1" smtClean="0"/>
                  <a:t>A</a:t>
                </a:r>
                <a:r>
                  <a:rPr lang="en-US" dirty="0" err="1" smtClean="0">
                    <a:sym typeface="Wingdings" pitchFamily="2" charset="2"/>
                  </a:rPr>
                  <a:t>aB</a:t>
                </a:r>
                <a:r>
                  <a:rPr lang="en-US" dirty="0" smtClean="0">
                    <a:sym typeface="Wingdings" pitchFamily="2" charset="2"/>
                  </a:rPr>
                  <a:t>/a,	</a:t>
                </a:r>
                <a:r>
                  <a:rPr lang="en-US" dirty="0" err="1" smtClean="0">
                    <a:sym typeface="Wingdings" pitchFamily="2" charset="2"/>
                  </a:rPr>
                  <a:t>BbA</a:t>
                </a:r>
                <a:r>
                  <a:rPr lang="en-US" dirty="0" smtClean="0">
                    <a:sym typeface="Wingdings" pitchFamily="2" charset="2"/>
                  </a:rPr>
                  <a:t>/b,	</a:t>
                </a:r>
                <a:r>
                  <a:rPr lang="en-US" dirty="0" err="1" smtClean="0">
                    <a:sym typeface="Wingdings" pitchFamily="2" charset="2"/>
                  </a:rPr>
                  <a:t>Ca</a:t>
                </a: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Since this grammar is already in </a:t>
                </a:r>
                <a:r>
                  <a:rPr lang="en-US" dirty="0" err="1">
                    <a:sym typeface="Wingdings" pitchFamily="2" charset="2"/>
                  </a:rPr>
                  <a:t>G</a:t>
                </a:r>
                <a:r>
                  <a:rPr lang="en-US" dirty="0" err="1" smtClean="0">
                    <a:sym typeface="Wingdings" pitchFamily="2" charset="2"/>
                  </a:rPr>
                  <a:t>reibach</a:t>
                </a:r>
                <a:r>
                  <a:rPr lang="en-US" dirty="0" smtClean="0">
                    <a:sym typeface="Wingdings" pitchFamily="2" charset="2"/>
                  </a:rPr>
                  <a:t> normal form, therefore first step is completed.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Now PDA corresponding to this grammar is constructed as the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M = ({q}, {a, b}, {</a:t>
                </a:r>
                <a:r>
                  <a:rPr lang="en-US" dirty="0" err="1" smtClean="0">
                    <a:sym typeface="Wingdings" pitchFamily="2" charset="2"/>
                  </a:rPr>
                  <a:t>S,A,B,C,a,b</a:t>
                </a:r>
                <a:r>
                  <a:rPr lang="en-US" dirty="0" smtClean="0">
                    <a:sym typeface="Wingdings" pitchFamily="2" charset="2"/>
                  </a:rPr>
                  <a:t>},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/>
                  <a:t>q, S,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constructed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According to first 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S) 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 , 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b)}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C)= {(q, a)}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According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second </a:t>
                </a:r>
                <a:r>
                  <a:rPr lang="en-US" dirty="0">
                    <a:solidFill>
                      <a:srgbClr val="FF0000"/>
                    </a:solidFill>
                  </a:rPr>
                  <a:t>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	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1111" t="-2140" r="-370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70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the acceptability of this string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aabba</a:t>
                </a:r>
                <a:r>
                  <a:rPr lang="en-US" dirty="0"/>
                  <a:t> </a:t>
                </a:r>
                <a:r>
                  <a:rPr lang="en-US" dirty="0" smtClean="0"/>
                  <a:t>by above PDA.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S) 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aABC</a:t>
                </a:r>
                <a:r>
                  <a:rPr lang="en-US" dirty="0">
                    <a:solidFill>
                      <a:prstClr val="black"/>
                    </a:solidFill>
                  </a:rPr>
                  <a:t>)} , 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aB</a:t>
                </a:r>
                <a:r>
                  <a:rPr lang="en-US" dirty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bA</a:t>
                </a:r>
                <a:r>
                  <a:rPr lang="en-US" dirty="0">
                    <a:solidFill>
                      <a:prstClr val="black"/>
                    </a:solidFill>
                  </a:rPr>
                  <a:t>), (q, b)}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C)= {(q,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(q, </a:t>
                </a:r>
                <a:r>
                  <a:rPr lang="en-US" sz="2400" dirty="0" err="1" smtClean="0"/>
                  <a:t>aabba</a:t>
                </a:r>
                <a:r>
                  <a:rPr lang="en-US" sz="2400" dirty="0" smtClean="0"/>
                  <a:t>, S)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aabba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a,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Therefore, this string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accepted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by this PDA.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  <a:blipFill rotWithShape="1">
                <a:blip r:embed="rId2"/>
                <a:stretch>
                  <a:fillRect l="-1203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2514600"/>
            <a:ext cx="8458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1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 </a:t>
            </a:r>
            <a:r>
              <a:rPr lang="en-US" dirty="0" smtClean="0"/>
              <a:t>Construct PDA equivalent to the following CFG,  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BB,	B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And check whether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010000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in N(M)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Construction of </a:t>
            </a:r>
            <a:r>
              <a:rPr lang="en-US" sz="4000" u="sng" dirty="0" smtClean="0">
                <a:solidFill>
                  <a:srgbClr val="FF0000"/>
                </a:solidFill>
              </a:rPr>
              <a:t>CFG from given PDA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PDA is M = (</a:t>
                </a:r>
                <a:r>
                  <a:rPr lang="en-US" dirty="0"/>
                  <a:t>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> </a:t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The context free grammar equivalent to this PDA is constructed as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G= (V,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{S}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 !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∈</m:t>
                        </m:r>
                        <m:r>
                          <m:rPr>
                            <m:nor/>
                          </m:rPr>
                          <a:rPr lang="en-US" sz="2400" b="0" dirty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∈</m:t>
                        </m:r>
                        <m:r>
                          <m:rPr>
                            <m:nor/>
                          </m:rPr>
                          <a:rPr lang="en-US" sz="2800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Γ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P is defined by following three types of rules:-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Add  S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e>
                    </m:d>
                  </m:oMath>
                </a14:m>
                <a:r>
                  <a:rPr lang="en-US" dirty="0" smtClean="0"/>
                  <a:t>  into P,  for every 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Q.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/>
                  <a:t>(p, a, Z) then add [p, Z, q] </a:t>
                </a:r>
                <a:r>
                  <a:rPr lang="en-US" dirty="0" smtClean="0">
                    <a:sym typeface="Wingdings" pitchFamily="2" charset="2"/>
                  </a:rPr>
                  <a:t> a into P for </a:t>
                </a:r>
                <a:r>
                  <a:rPr lang="en-US" dirty="0"/>
                  <a:t>every </a:t>
                </a:r>
                <a:r>
                  <a:rPr lang="en-US" dirty="0" smtClean="0"/>
                  <a:t>p, 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Q, 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l-GR" dirty="0" smtClean="0"/>
                  <a:t>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…….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/>
                  <a:t>(p, a, Z</a:t>
                </a:r>
                <a:r>
                  <a:rPr lang="en-US" dirty="0" smtClean="0"/>
                  <a:t>) then add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[p, Z, q1] </a:t>
                </a:r>
                <a:r>
                  <a:rPr lang="en-US" dirty="0" smtClean="0">
                    <a:sym typeface="Wingdings" pitchFamily="2" charset="2"/>
                  </a:rPr>
                  <a:t> a[q, A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][q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3</a:t>
                </a:r>
                <a:r>
                  <a:rPr lang="en-US" dirty="0" smtClean="0">
                    <a:sym typeface="Wingdings" pitchFamily="2" charset="2"/>
                  </a:rPr>
                  <a:t>]…………….[</a:t>
                </a:r>
                <a:r>
                  <a:rPr lang="en-US" dirty="0" err="1" smtClean="0">
                    <a:sym typeface="Wingdings" pitchFamily="2" charset="2"/>
                  </a:rPr>
                  <a:t>q</a:t>
                </a:r>
                <a:r>
                  <a:rPr lang="en-US" baseline="-25000" dirty="0" err="1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] 	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into </a:t>
                </a:r>
                <a:r>
                  <a:rPr lang="en-US" dirty="0">
                    <a:sym typeface="Wingdings" pitchFamily="2" charset="2"/>
                  </a:rPr>
                  <a:t>P for </a:t>
                </a:r>
                <a:r>
                  <a:rPr lang="en-US" dirty="0"/>
                  <a:t>every p, 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Q, 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/>
                  <a:t> (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Ai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Where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 ≤ i ≤ n.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  <a:blipFill rotWithShape="1">
                <a:blip r:embed="rId2"/>
                <a:stretch>
                  <a:fillRect l="-1113" t="-1514" r="-1461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97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Construct CFG </a:t>
                </a:r>
                <a:r>
                  <a:rPr lang="en-US" dirty="0"/>
                  <a:t>equivalent</a:t>
                </a:r>
                <a:r>
                  <a:rPr lang="en-US" dirty="0" smtClean="0"/>
                  <a:t> to the following PDA:-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	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equivalent CFG is constructed as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 = (</a:t>
                </a:r>
                <a:r>
                  <a:rPr lang="en-US" dirty="0"/>
                  <a:t>V, </a:t>
                </a:r>
                <a:r>
                  <a:rPr lang="el-GR" dirty="0"/>
                  <a:t>Σ</a:t>
                </a:r>
                <a:r>
                  <a:rPr lang="en-US" dirty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 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  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}</a:t>
                </a:r>
              </a:p>
              <a:p>
                <a:pPr marL="0" indent="0"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= {a, b}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1259" t="-1600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1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And P is determined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	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Type-2: </a:t>
                </a:r>
                <a:r>
                  <a:rPr lang="en-US" dirty="0" smtClean="0"/>
                  <a:t>	In this type, we consider only the transition rules  which pop the symbols.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 rule,  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production rule for it will be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A, 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a </a:t>
                </a: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Similarly, for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None/>
                </a:pPr>
                <a:r>
                  <a:rPr lang="en-US" dirty="0"/>
                  <a:t>The production </a:t>
                </a:r>
                <a:r>
                  <a:rPr lang="en-US" dirty="0" smtClean="0"/>
                  <a:t> </a:t>
                </a:r>
                <a:r>
                  <a:rPr lang="en-US" dirty="0"/>
                  <a:t>will be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Z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  <a:blipFill rotWithShape="1">
                <a:blip r:embed="rId2"/>
                <a:stretch>
                  <a:fillRect l="-1081" t="-2303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68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Type-3: </a:t>
            </a:r>
            <a:r>
              <a:rPr lang="en-US" dirty="0"/>
              <a:t>In this type, we consider only the transition rules  which </a:t>
            </a:r>
            <a:r>
              <a:rPr lang="en-US" dirty="0" smtClean="0"/>
              <a:t>push </a:t>
            </a:r>
            <a:r>
              <a:rPr lang="en-US" dirty="0"/>
              <a:t>the </a:t>
            </a:r>
            <a:r>
              <a:rPr lang="en-US" dirty="0" smtClean="0"/>
              <a:t>symbols or no push and no pop operation.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Consider  </a:t>
            </a:r>
            <a:r>
              <a:rPr lang="en-US" dirty="0"/>
              <a:t>rule, </a:t>
            </a:r>
            <a:r>
              <a:rPr lang="en-US" dirty="0" smtClean="0"/>
              <a:t>  </a:t>
            </a:r>
            <a:r>
              <a:rPr lang="el-GR" dirty="0" smtClean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) = {(q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AZ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)}</a:t>
            </a:r>
          </a:p>
          <a:p>
            <a:pPr marL="0" indent="0">
              <a:buNone/>
            </a:pPr>
            <a:r>
              <a:rPr lang="en-US" dirty="0"/>
              <a:t>The production rule for it 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 rule, </a:t>
            </a:r>
            <a:r>
              <a:rPr lang="el-GR" dirty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A) = {(q</a:t>
            </a:r>
            <a:r>
              <a:rPr lang="en-US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A )} 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production rule for it will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59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AA )} </a:t>
            </a: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A )}</a:t>
            </a:r>
            <a:r>
              <a:rPr lang="el-GR" sz="2800" dirty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304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:r>
                  <a:rPr lang="en-US" dirty="0"/>
                  <a:t>Construct CFG equivalent to the following PDA:-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	M 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481" t="-1000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15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Model of PDA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162452"/>
              </p:ext>
            </p:extLst>
          </p:nvPr>
        </p:nvGraphicFramePr>
        <p:xfrm>
          <a:off x="533400" y="1828800"/>
          <a:ext cx="82296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53018"/>
              </p:ext>
            </p:extLst>
          </p:nvPr>
        </p:nvGraphicFramePr>
        <p:xfrm>
          <a:off x="7239000" y="4191000"/>
          <a:ext cx="990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Z0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68909"/>
              </p:ext>
            </p:extLst>
          </p:nvPr>
        </p:nvGraphicFramePr>
        <p:xfrm>
          <a:off x="2576945" y="3733800"/>
          <a:ext cx="2590800" cy="202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0249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q</a:t>
                      </a:r>
                    </a:p>
                    <a:p>
                      <a:pPr algn="ctr"/>
                      <a:r>
                        <a:rPr lang="en-US" sz="2800" dirty="0" smtClean="0"/>
                        <a:t>Finite State Control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4191000" y="2514600"/>
            <a:ext cx="1524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81600" y="4267200"/>
            <a:ext cx="1981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49191" y="552796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tack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27087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Reading head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2191" y="2893367"/>
            <a:ext cx="166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tape</a:t>
            </a:r>
            <a:endParaRPr lang="en-US" sz="2400" dirty="0"/>
          </a:p>
        </p:txBody>
      </p:sp>
      <p:sp>
        <p:nvSpPr>
          <p:cNvPr id="15" name="Up Arrow 14"/>
          <p:cNvSpPr/>
          <p:nvPr/>
        </p:nvSpPr>
        <p:spPr>
          <a:xfrm>
            <a:off x="7625195" y="2514600"/>
            <a:ext cx="45719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38500" y="3124200"/>
            <a:ext cx="952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639791" y="5758796"/>
            <a:ext cx="52300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34300" y="3329232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op</a:t>
            </a:r>
            <a:endParaRPr lang="en-US" sz="2400" dirty="0"/>
          </a:p>
        </p:txBody>
      </p:sp>
      <p:sp>
        <p:nvSpPr>
          <p:cNvPr id="19" name="Down Arrow 18"/>
          <p:cNvSpPr/>
          <p:nvPr/>
        </p:nvSpPr>
        <p:spPr>
          <a:xfrm>
            <a:off x="8096250" y="37338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Part-6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68580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Two Stack PDA(2PDA)</a:t>
            </a:r>
            <a:endParaRPr lang="en-US" sz="4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wo stack pushdown </a:t>
                </a:r>
                <a:r>
                  <a:rPr lang="en-US" dirty="0"/>
                  <a:t>automata is described by a 7-tuple </a:t>
                </a:r>
              </a:p>
              <a:p>
                <a:pPr marL="0" indent="0">
                  <a:buNone/>
                </a:pPr>
                <a:r>
                  <a:rPr lang="en-US" dirty="0"/>
                  <a:t>M=(Q,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> </a:t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where,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Q is the finite set of states, </a:t>
                </a:r>
              </a:p>
              <a:p>
                <a:r>
                  <a:rPr lang="en-US" dirty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/>
                  <a:t>is the set of stack symbols,</a:t>
                </a:r>
              </a:p>
              <a:p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∈ Q is the initial state,</a:t>
                </a:r>
              </a:p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 ∈ </a:t>
                </a:r>
                <a:r>
                  <a:rPr lang="el-GR" dirty="0"/>
                  <a:t>Γ </a:t>
                </a:r>
                <a:r>
                  <a:rPr lang="en-US" dirty="0"/>
                  <a:t>is a bottom symbol of stack</a:t>
                </a:r>
              </a:p>
              <a:p>
                <a:r>
                  <a:rPr lang="en-US" dirty="0"/>
                  <a:t>F is the set of final states, and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 is a transition function which is defined as following:-</a:t>
                </a:r>
              </a:p>
              <a:p>
                <a:r>
                  <a:rPr lang="en-US" dirty="0"/>
                  <a:t> </a:t>
                </a:r>
                <a:r>
                  <a:rPr lang="el-GR" dirty="0"/>
                  <a:t>δ</a:t>
                </a:r>
                <a:r>
                  <a:rPr lang="en-US" dirty="0"/>
                  <a:t>: Q×(</a:t>
                </a:r>
                <a:r>
                  <a:rPr lang="el-GR" dirty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×</a:t>
                </a:r>
                <a:r>
                  <a:rPr lang="el-GR" dirty="0"/>
                  <a:t>Γ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>
                    <a:sym typeface="Wingdings" pitchFamily="2" charset="2"/>
                  </a:rPr>
                  <a:t>finite subset of Q</a:t>
                </a:r>
                <a:r>
                  <a:rPr lang="en-US" dirty="0"/>
                  <a:t>×</a:t>
                </a:r>
                <a:r>
                  <a:rPr lang="el-GR" dirty="0"/>
                  <a:t>Γ</a:t>
                </a:r>
                <a:r>
                  <a:rPr lang="el-GR" baseline="30000" dirty="0" smtClean="0"/>
                  <a:t>∗</a:t>
                </a:r>
                <a:r>
                  <a:rPr lang="en-US" dirty="0"/>
                  <a:t>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*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  <a:blipFill rotWithShape="1">
                <a:blip r:embed="rId2"/>
                <a:stretch>
                  <a:fillRect l="-1111" t="-984" b="-1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69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Ex. </a:t>
            </a:r>
            <a:r>
              <a:rPr lang="en-US" sz="3200" dirty="0" smtClean="0"/>
              <a:t>Construct 2-stack PDA for the following language </a:t>
            </a:r>
            <a:r>
              <a:rPr lang="en-US" sz="3200" dirty="0" smtClean="0">
                <a:solidFill>
                  <a:srgbClr val="FF0000"/>
                </a:solidFill>
              </a:rPr>
              <a:t>L = { </a:t>
            </a:r>
            <a:r>
              <a:rPr lang="en-US" sz="3200" dirty="0" err="1" smtClean="0">
                <a:solidFill>
                  <a:srgbClr val="FF0000"/>
                </a:solidFill>
              </a:rPr>
              <a:t>a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err="1" smtClean="0">
                <a:solidFill>
                  <a:srgbClr val="FF0000"/>
                </a:solidFill>
              </a:rPr>
              <a:t>b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err="1" smtClean="0">
                <a:solidFill>
                  <a:srgbClr val="FF0000"/>
                </a:solidFill>
              </a:rPr>
              <a:t>c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 ! n ≥ 1}.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set, some strings are </a:t>
            </a:r>
            <a:r>
              <a:rPr lang="en-US" dirty="0" err="1" smtClean="0"/>
              <a:t>abc</a:t>
            </a:r>
            <a:r>
              <a:rPr lang="en-US" dirty="0" smtClean="0"/>
              <a:t>, a</a:t>
            </a:r>
            <a:r>
              <a:rPr lang="en-US" baseline="30000" dirty="0" smtClean="0"/>
              <a:t>2</a:t>
            </a: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 a</a:t>
            </a:r>
            <a:r>
              <a:rPr lang="en-US" baseline="30000" dirty="0" smtClean="0"/>
              <a:t>3</a:t>
            </a:r>
            <a:r>
              <a:rPr lang="en-US" dirty="0" smtClean="0"/>
              <a:t>b</a:t>
            </a:r>
            <a:r>
              <a:rPr lang="en-US" baseline="30000" dirty="0" smtClean="0"/>
              <a:t>3</a:t>
            </a:r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 etc.</a:t>
            </a:r>
          </a:p>
          <a:p>
            <a:pPr marL="0" indent="0" algn="just">
              <a:buNone/>
            </a:pPr>
            <a:r>
              <a:rPr lang="en-US" dirty="0" smtClean="0"/>
              <a:t>Clearly, this set contains all the strings a, b and c, in which number of a, b and c are equal. And the order of a ,b and c are also fixed.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 </a:t>
            </a:r>
            <a:r>
              <a:rPr lang="en-US" dirty="0" smtClean="0"/>
              <a:t>In this PDA, we have to push the symbol A into first stack when a appears in input string. </a:t>
            </a:r>
          </a:p>
          <a:p>
            <a:pPr marL="0" indent="0" algn="just">
              <a:buNone/>
            </a:pPr>
            <a:r>
              <a:rPr lang="en-US" dirty="0" smtClean="0"/>
              <a:t>	When first b appears then we have to push symbol A into second stack and also change the state. For remaining b, we </a:t>
            </a:r>
            <a:r>
              <a:rPr lang="en-US" dirty="0"/>
              <a:t>have </a:t>
            </a:r>
            <a:r>
              <a:rPr lang="en-US" dirty="0" smtClean="0"/>
              <a:t>to push </a:t>
            </a:r>
            <a:r>
              <a:rPr lang="en-US" dirty="0"/>
              <a:t>symbol A into second stack </a:t>
            </a:r>
            <a:r>
              <a:rPr lang="en-US" dirty="0" smtClean="0"/>
              <a:t>at that state. </a:t>
            </a:r>
          </a:p>
          <a:p>
            <a:pPr marL="0" indent="0" algn="just">
              <a:buNone/>
            </a:pPr>
            <a:r>
              <a:rPr lang="en-US" dirty="0" smtClean="0"/>
              <a:t>	When </a:t>
            </a:r>
            <a:r>
              <a:rPr lang="en-US" dirty="0"/>
              <a:t>first </a:t>
            </a:r>
            <a:r>
              <a:rPr lang="en-US" dirty="0" smtClean="0"/>
              <a:t>c </a:t>
            </a:r>
            <a:r>
              <a:rPr lang="en-US" dirty="0"/>
              <a:t>appears then we </a:t>
            </a:r>
            <a:r>
              <a:rPr lang="en-US" dirty="0" smtClean="0"/>
              <a:t>check the top symbols of both stack. If both top symbols are A then we pop the top symbols from both stack. </a:t>
            </a:r>
            <a:r>
              <a:rPr lang="en-US" dirty="0"/>
              <a:t>For remaining </a:t>
            </a:r>
            <a:r>
              <a:rPr lang="en-US" dirty="0" smtClean="0"/>
              <a:t>c, same operation is applied.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When string becomes empty, we check both stack. If top symbols of both stack are Z0, then string will be accepted.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29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 the 2PDA for this language will be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q2,},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{A,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800" dirty="0">
                    <a:solidFill>
                      <a:prstClr val="black"/>
                    </a:solidFill>
                  </a:rPr>
                  <a:t>φ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dirty="0"/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A)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1481" t="-914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84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this 2PDA is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28192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3677" y="2429988"/>
            <a:ext cx="1853045" cy="839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a,</a:t>
            </a:r>
            <a:r>
              <a:rPr lang="en-US" dirty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,</a:t>
            </a:r>
            <a:r>
              <a:rPr lang="en-US" baseline="-25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686" y="4324593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7303" y="2535386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a:fld id="{58EE341A-1151-477F-A36E-9DA0C513B2CE}" type="mathplaceholder">
                      <a:rPr lang="el-GR" i="1" smtClean="0">
                        <a:latin typeface="Cambria Math"/>
                      </a:rPr>
                      <a:t>Type equation here.</a:t>
                    </a:fl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blipFill rotWithShape="1">
                <a:blip r:embed="rId2"/>
                <a:stretch>
                  <a:fillRect t="-7692" b="-60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5400000" flipH="1" flipV="1">
            <a:off x="68008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blipFill rotWithShape="1">
                <a:blip r:embed="rId3"/>
                <a:stretch>
                  <a:fillRect t="-10680" b="-65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5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Mathematical Definition of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Pushdown automata is described by a 7-tuple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M=(Q,</a:t>
                </a:r>
                <a:r>
                  <a:rPr lang="el-GR" dirty="0"/>
                  <a:t>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</a:t>
                </a:r>
                <a:r>
                  <a:rPr lang="el-GR" dirty="0"/>
                  <a:t>Γ</a:t>
                </a:r>
                <a:r>
                  <a:rPr lang="el-GR" dirty="0" smtClean="0"/>
                  <a:t>,</a:t>
                </a:r>
                <a:r>
                  <a:rPr lang="en-US" dirty="0" smtClean="0"/>
                  <a:t> </a:t>
                </a:r>
                <a:r>
                  <a:rPr lang="el-GR" dirty="0" smtClean="0"/>
                  <a:t>δ,</a:t>
                </a:r>
                <a:r>
                  <a:rPr lang="en-US" dirty="0" smtClean="0"/>
                  <a:t>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F) where,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Q is the </a:t>
                </a:r>
                <a:r>
                  <a:rPr lang="en-US" dirty="0"/>
                  <a:t>finite set of states, </a:t>
                </a:r>
                <a:endParaRPr lang="en-US" dirty="0" smtClean="0"/>
              </a:p>
              <a:p>
                <a:r>
                  <a:rPr lang="en-US" dirty="0" smtClean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 smtClean="0"/>
                  <a:t>is the set of stack symbols,</a:t>
                </a:r>
              </a:p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∈ </a:t>
                </a:r>
                <a:r>
                  <a:rPr lang="en-US" dirty="0" smtClean="0"/>
                  <a:t>Q is </a:t>
                </a:r>
                <a:r>
                  <a:rPr lang="en-US" dirty="0"/>
                  <a:t>the </a:t>
                </a:r>
                <a:r>
                  <a:rPr lang="en-US" dirty="0" smtClean="0"/>
                  <a:t>initial </a:t>
                </a:r>
                <a:r>
                  <a:rPr lang="en-US" dirty="0"/>
                  <a:t>state</a:t>
                </a:r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∈ </a:t>
                </a:r>
                <a:r>
                  <a:rPr lang="el-GR" dirty="0" smtClean="0"/>
                  <a:t>Γ </a:t>
                </a:r>
                <a:r>
                  <a:rPr lang="en-US" dirty="0" smtClean="0"/>
                  <a:t>is a bottom symbol of stack</a:t>
                </a:r>
              </a:p>
              <a:p>
                <a:r>
                  <a:rPr lang="en-US" dirty="0" smtClean="0"/>
                  <a:t>F is </a:t>
                </a:r>
                <a:r>
                  <a:rPr lang="en-US" dirty="0"/>
                  <a:t>the set of </a:t>
                </a:r>
                <a:r>
                  <a:rPr lang="en-US" dirty="0" smtClean="0"/>
                  <a:t>final </a:t>
                </a:r>
                <a:r>
                  <a:rPr lang="en-US" dirty="0"/>
                  <a:t>states, </a:t>
                </a:r>
                <a:r>
                  <a:rPr lang="en-US" dirty="0" smtClean="0"/>
                  <a:t>and</a:t>
                </a:r>
              </a:p>
              <a:p>
                <a:r>
                  <a:rPr lang="el-GR" dirty="0"/>
                  <a:t>δ</a:t>
                </a:r>
                <a:r>
                  <a:rPr lang="en-US" dirty="0" smtClean="0"/>
                  <a:t> is a transition function which is defined as following:-</a:t>
                </a:r>
              </a:p>
              <a:p>
                <a:r>
                  <a:rPr lang="en-US" dirty="0" smtClean="0"/>
                  <a:t> </a:t>
                </a:r>
                <a:r>
                  <a:rPr lang="el-GR" dirty="0" smtClean="0"/>
                  <a:t>δ</a:t>
                </a:r>
                <a:r>
                  <a:rPr lang="en-US" dirty="0" smtClean="0"/>
                  <a:t>: Q×(</a:t>
                </a:r>
                <a:r>
                  <a:rPr lang="el-GR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finite subset of Q</a:t>
                </a:r>
                <a:r>
                  <a:rPr lang="en-US" dirty="0" smtClean="0"/>
                  <a:t>×</a:t>
                </a:r>
                <a:r>
                  <a:rPr lang="el-GR" dirty="0" smtClean="0"/>
                  <a:t>Γ</a:t>
                </a:r>
                <a:r>
                  <a:rPr lang="el-GR" baseline="30000" dirty="0"/>
                  <a:t>∗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1111" t="-955" b="-8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Moves of PDA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 are two types of moves in PDA.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 </a:t>
                </a:r>
              </a:p>
              <a:p>
                <a:pPr marL="0" indent="0">
                  <a:buNone/>
                </a:pPr>
                <a:r>
                  <a:rPr lang="el-GR" dirty="0" smtClean="0"/>
                  <a:t>δ</a:t>
                </a:r>
                <a:r>
                  <a:rPr lang="en-US" dirty="0"/>
                  <a:t>(q, a, Z) </a:t>
                </a:r>
                <a:r>
                  <a:rPr lang="en-US" dirty="0" smtClean="0"/>
                  <a:t>={(p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/>
                  <a:t> </a:t>
                </a:r>
                <a:r>
                  <a:rPr lang="el-GR" dirty="0" smtClean="0"/>
                  <a:t>α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</a:t>
                </a:r>
                <a:r>
                  <a:rPr lang="en-US" dirty="0"/>
                  <a:t> (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</a:t>
                </a:r>
                <a:r>
                  <a:rPr lang="el-GR" dirty="0" smtClean="0"/>
                  <a:t> α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),………. </a:t>
                </a:r>
                <a:r>
                  <a:rPr lang="en-US" dirty="0"/>
                  <a:t>(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</a:t>
                </a:r>
                <a:r>
                  <a:rPr lang="el-GR" dirty="0" smtClean="0"/>
                  <a:t> α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)},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q, 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∈ </a:t>
                </a:r>
                <a:r>
                  <a:rPr lang="en-US" dirty="0" smtClean="0"/>
                  <a:t>Q , a</a:t>
                </a:r>
                <a:r>
                  <a:rPr lang="en-US" dirty="0"/>
                  <a:t> ∈</a:t>
                </a:r>
                <a:r>
                  <a:rPr lang="en-US" dirty="0" smtClean="0"/>
                  <a:t> </a:t>
                </a:r>
                <a:r>
                  <a:rPr lang="el-GR" dirty="0"/>
                  <a:t>Σ</a:t>
                </a:r>
                <a:r>
                  <a:rPr lang="en-US" dirty="0" smtClean="0"/>
                  <a:t>, Z</a:t>
                </a:r>
                <a:r>
                  <a:rPr lang="en-US" dirty="0"/>
                  <a:t> ∈</a:t>
                </a:r>
                <a:r>
                  <a:rPr lang="el-GR" dirty="0" smtClean="0"/>
                  <a:t> </a:t>
                </a:r>
                <a:r>
                  <a:rPr lang="el-GR" dirty="0"/>
                  <a:t>Γ</a:t>
                </a:r>
                <a:r>
                  <a:rPr lang="en-US" dirty="0" smtClean="0"/>
                  <a:t> </a:t>
                </a:r>
                <a:r>
                  <a:rPr lang="el-GR" dirty="0" smtClean="0"/>
                  <a:t>α</a:t>
                </a:r>
                <a:r>
                  <a:rPr lang="en-US" baseline="-25000" dirty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 and 1 ≤ i </a:t>
                </a:r>
                <a:r>
                  <a:rPr lang="en-US" dirty="0"/>
                  <a:t>≤ </a:t>
                </a:r>
                <a:r>
                  <a:rPr lang="en-US" dirty="0" smtClean="0"/>
                  <a:t>n.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Type-2: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l-GR" dirty="0"/>
                  <a:t>δ</a:t>
                </a:r>
                <a:r>
                  <a:rPr lang="en-US" dirty="0"/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Z) ={(p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1</a:t>
                </a:r>
                <a:r>
                  <a:rPr lang="en-US" dirty="0"/>
                  <a:t>), (p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2</a:t>
                </a:r>
                <a:r>
                  <a:rPr lang="en-US" dirty="0"/>
                  <a:t>),………. (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n</a:t>
                </a:r>
                <a:r>
                  <a:rPr lang="en-US" dirty="0"/>
                  <a:t>)}, </a:t>
                </a:r>
              </a:p>
              <a:p>
                <a:pPr marL="0" indent="0">
                  <a:buNone/>
                </a:pPr>
                <a:r>
                  <a:rPr lang="en-US" dirty="0"/>
                  <a:t>where q, p</a:t>
                </a:r>
                <a:r>
                  <a:rPr lang="en-US" baseline="-25000" dirty="0"/>
                  <a:t>i</a:t>
                </a:r>
                <a:r>
                  <a:rPr lang="en-US" dirty="0"/>
                  <a:t> ∈ Q , a ∈ </a:t>
                </a:r>
                <a:r>
                  <a:rPr lang="el-GR" dirty="0"/>
                  <a:t>Σ</a:t>
                </a:r>
                <a:r>
                  <a:rPr lang="en-US" dirty="0"/>
                  <a:t>, Z ∈</a:t>
                </a:r>
                <a:r>
                  <a:rPr lang="el-GR" dirty="0"/>
                  <a:t> Γ</a:t>
                </a:r>
                <a:r>
                  <a:rPr lang="en-US" dirty="0"/>
                  <a:t> </a:t>
                </a:r>
                <a:r>
                  <a:rPr lang="el-GR" dirty="0"/>
                  <a:t>α</a:t>
                </a:r>
                <a:r>
                  <a:rPr lang="en-US" baseline="-25000" dirty="0"/>
                  <a:t>i </a:t>
                </a:r>
                <a:r>
                  <a:rPr lang="en-US" dirty="0"/>
                  <a:t>∈ </a:t>
                </a:r>
                <a:r>
                  <a:rPr lang="el-GR" dirty="0"/>
                  <a:t>Γ</a:t>
                </a:r>
                <a:r>
                  <a:rPr lang="en-US" dirty="0"/>
                  <a:t>  and 1 ≤ i ≤ n.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25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u="sng" dirty="0" smtClean="0"/>
              <a:t>Instantaneous Description(ID)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instantaneous description of PDA is of the following form:-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(q, x,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q</a:t>
            </a:r>
            <a:r>
              <a:rPr lang="en-US" dirty="0"/>
              <a:t> ∈</a:t>
            </a:r>
            <a:r>
              <a:rPr lang="en-US" dirty="0" smtClean="0"/>
              <a:t> Q , x </a:t>
            </a:r>
            <a:r>
              <a:rPr lang="en-US" dirty="0"/>
              <a:t>∈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dirty="0" smtClean="0"/>
              <a:t>*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∈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l-GR" dirty="0" smtClean="0"/>
              <a:t>Γ</a:t>
            </a:r>
            <a:r>
              <a:rPr lang="en-US" dirty="0" smtClean="0"/>
              <a:t>* .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represents whole contents with in stack.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initial ID </a:t>
            </a:r>
            <a:r>
              <a:rPr lang="en-US" dirty="0" smtClean="0"/>
              <a:t>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x,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 smtClean="0"/>
              <a:t>0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/>
              <a:t>he initial </a:t>
            </a:r>
            <a:r>
              <a:rPr lang="en-US" dirty="0"/>
              <a:t>state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x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/>
              <a:t>he input string which we have taken for processing</a:t>
            </a:r>
          </a:p>
          <a:p>
            <a:pPr marL="0" indent="0">
              <a:buNone/>
            </a:pPr>
            <a:r>
              <a:rPr lang="en-US" dirty="0" smtClean="0"/>
              <a:t> Z</a:t>
            </a:r>
            <a:r>
              <a:rPr lang="en-US" baseline="-25000" dirty="0" smtClean="0"/>
              <a:t>0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 smtClean="0"/>
              <a:t>nitial contents with in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Move relation 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This relation exist between two consecutives ID’s. It is dented by             .</a:t>
                </a:r>
              </a:p>
              <a:p>
                <a:pPr marL="393192" lvl="1" indent="0">
                  <a:buNone/>
                </a:pPr>
                <a:r>
                  <a:rPr lang="en-US" dirty="0" smtClean="0"/>
                  <a:t>	</a:t>
                </a:r>
              </a:p>
              <a:p>
                <a:pPr marL="393192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(q, ax, Z</a:t>
                </a:r>
                <a:r>
                  <a:rPr lang="el-GR" dirty="0" smtClean="0"/>
                  <a:t>β</a:t>
                </a:r>
                <a:r>
                  <a:rPr lang="en-US" dirty="0" smtClean="0"/>
                  <a:t>)          (p, x, </a:t>
                </a:r>
                <a:r>
                  <a:rPr lang="el-GR" dirty="0" smtClean="0"/>
                  <a:t>αβ</a:t>
                </a:r>
                <a:r>
                  <a:rPr lang="en-US" dirty="0" smtClean="0"/>
                  <a:t>)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l-GR" dirty="0" smtClean="0"/>
                  <a:t>δ</a:t>
                </a:r>
                <a:r>
                  <a:rPr lang="en-US" dirty="0" smtClean="0"/>
                  <a:t>(q, a, Z) contains (p,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where Z,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β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*  , a may be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or a ∈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and p , q ∈ Q.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13" y="32004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2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9348</TotalTime>
  <Words>3237</Words>
  <Application>Microsoft Office PowerPoint</Application>
  <PresentationFormat>On-screen Show (4:3)</PresentationFormat>
  <Paragraphs>597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Flow</vt:lpstr>
      <vt:lpstr>PowerPoint Presentation</vt:lpstr>
      <vt:lpstr> Pushdown Automata</vt:lpstr>
      <vt:lpstr>What is PDA?</vt:lpstr>
      <vt:lpstr>Why is the need of PDA?</vt:lpstr>
      <vt:lpstr>Model of PDA</vt:lpstr>
      <vt:lpstr>Mathematical Definition of PDA</vt:lpstr>
      <vt:lpstr>Moves of PDA</vt:lpstr>
      <vt:lpstr>Instantaneous Description(ID)</vt:lpstr>
      <vt:lpstr>Move relation </vt:lpstr>
      <vt:lpstr>Language accepted by PDA</vt:lpstr>
      <vt:lpstr>Representation of PDA</vt:lpstr>
      <vt:lpstr>PowerPoint Presentation</vt:lpstr>
      <vt:lpstr>Construction of PDA</vt:lpstr>
      <vt:lpstr>Ex. L={ 0n1n ! n ≥ 1} continue.</vt:lpstr>
      <vt:lpstr>Ex. L={ 0n1n ! n ≥ 1} continue.</vt:lpstr>
      <vt:lpstr>Ex. L={ 0n1n ! n ≥ 1} continue</vt:lpstr>
      <vt:lpstr>Processing and Verification of above PDA</vt:lpstr>
      <vt:lpstr>PDA examples continue</vt:lpstr>
      <vt:lpstr>Ex. L={ wcwR ! w ∈ {a, b}* } continue</vt:lpstr>
      <vt:lpstr>Ex. L={ wcwR ! w ∈ {a, b}* } continue</vt:lpstr>
      <vt:lpstr>Processing and Verification of above PDA</vt:lpstr>
      <vt:lpstr>PowerPoint Presentation</vt:lpstr>
      <vt:lpstr>PDA examples continue</vt:lpstr>
      <vt:lpstr>Ex. L={ wwR ! w ∈ {a, b}* } continue</vt:lpstr>
      <vt:lpstr>Ex. L={ wwR ! w ∈ {a, b}* } continue</vt:lpstr>
      <vt:lpstr>Processing and Verification of above PDA</vt:lpstr>
      <vt:lpstr>Some questions</vt:lpstr>
      <vt:lpstr>PowerPoint Presentation</vt:lpstr>
      <vt:lpstr>L = { an b2n ! n ≥ 1 }</vt:lpstr>
      <vt:lpstr>PowerPoint Presentation</vt:lpstr>
      <vt:lpstr>PowerPoint Presentation</vt:lpstr>
      <vt:lpstr>L = { ambn cndm ! m, n ≥ 1 }</vt:lpstr>
      <vt:lpstr>Processing and Verification of above PDA</vt:lpstr>
      <vt:lpstr>Ex. L = {ai bj ck ! i = j or j = k}</vt:lpstr>
      <vt:lpstr>PDA examples continue</vt:lpstr>
      <vt:lpstr>Ex. L = { w ! w ∈ {a,b}* and na(w) = nb(w) } </vt:lpstr>
      <vt:lpstr>PDA examples continue</vt:lpstr>
      <vt:lpstr>Processing and Verification of above PDA</vt:lpstr>
      <vt:lpstr>Deterministic Pushdown Automta(DPDA)</vt:lpstr>
      <vt:lpstr>Equivalence of PDA and CFG</vt:lpstr>
      <vt:lpstr>PDA from CFG</vt:lpstr>
      <vt:lpstr>PowerPoint Presentation</vt:lpstr>
      <vt:lpstr>PowerPoint Presentation</vt:lpstr>
      <vt:lpstr>Construction of CFG from given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Stack PDA(2PDA)</vt:lpstr>
      <vt:lpstr>Ex. Construct 2-stack PDA for the following language L = { anbncn ! n ≥ 1}.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DHARMANDER</cp:lastModifiedBy>
  <cp:revision>215</cp:revision>
  <dcterms:created xsi:type="dcterms:W3CDTF">2020-04-04T03:52:51Z</dcterms:created>
  <dcterms:modified xsi:type="dcterms:W3CDTF">2021-06-23T04:45:04Z</dcterms:modified>
</cp:coreProperties>
</file>