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321" r:id="rId26"/>
    <p:sldId id="278" r:id="rId27"/>
    <p:sldId id="279" r:id="rId28"/>
    <p:sldId id="281" r:id="rId29"/>
    <p:sldId id="282" r:id="rId30"/>
    <p:sldId id="280" r:id="rId31"/>
    <p:sldId id="283" r:id="rId32"/>
    <p:sldId id="284" r:id="rId33"/>
    <p:sldId id="326" r:id="rId34"/>
    <p:sldId id="285" r:id="rId35"/>
    <p:sldId id="286" r:id="rId36"/>
    <p:sldId id="287" r:id="rId37"/>
    <p:sldId id="288" r:id="rId38"/>
    <p:sldId id="289" r:id="rId39"/>
    <p:sldId id="327" r:id="rId40"/>
    <p:sldId id="290" r:id="rId41"/>
    <p:sldId id="291" r:id="rId42"/>
    <p:sldId id="292" r:id="rId43"/>
    <p:sldId id="293" r:id="rId44"/>
    <p:sldId id="294" r:id="rId45"/>
    <p:sldId id="328" r:id="rId46"/>
    <p:sldId id="295" r:id="rId47"/>
    <p:sldId id="297" r:id="rId48"/>
    <p:sldId id="299" r:id="rId49"/>
    <p:sldId id="298" r:id="rId50"/>
    <p:sldId id="300" r:id="rId51"/>
    <p:sldId id="301" r:id="rId52"/>
    <p:sldId id="302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24" r:id="rId66"/>
    <p:sldId id="316" r:id="rId67"/>
    <p:sldId id="322" r:id="rId68"/>
    <p:sldId id="317" r:id="rId69"/>
    <p:sldId id="318" r:id="rId70"/>
    <p:sldId id="319" r:id="rId71"/>
    <p:sldId id="320" r:id="rId72"/>
    <p:sldId id="323" r:id="rId73"/>
    <p:sldId id="32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numbers" TargetMode="External"/><Relationship Id="rId2" Type="http://schemas.openxmlformats.org/officeDocument/2006/relationships/hyperlink" Target="https://en.wikipedia.org/wiki/Function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uring_machine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Turing Machine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75" y="533400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Representation of </a:t>
            </a:r>
            <a:r>
              <a:rPr lang="en-US" u="sng" dirty="0" smtClean="0"/>
              <a:t>TM(continue)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By transition </a:t>
            </a:r>
            <a:r>
              <a:rPr lang="en-US" u="sng" dirty="0" smtClean="0">
                <a:solidFill>
                  <a:srgbClr val="FF0000"/>
                </a:solidFill>
              </a:rPr>
              <a:t>diagram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65" idx="2"/>
          </p:cNvCxnSpPr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17675" y="3221195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5" idx="1"/>
            <a:endCxn id="5" idx="0"/>
          </p:cNvCxnSpPr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72100" y="1981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68293" y="5924554"/>
            <a:ext cx="1028700" cy="46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6" idx="4"/>
            <a:endCxn id="4" idx="5"/>
          </p:cNvCxnSpPr>
          <p:nvPr/>
        </p:nvCxnSpPr>
        <p:spPr>
          <a:xfrm rot="5400000" flipH="1">
            <a:off x="4334761" y="2466122"/>
            <a:ext cx="103896" cy="3338933"/>
          </a:xfrm>
          <a:prstGeom prst="curvedConnector3">
            <a:avLst>
              <a:gd name="adj1" fmla="val -593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3"/>
            <a:endCxn id="7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4"/>
            <a:endCxn id="7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46475" y="3235036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85008" y="46828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Processing or working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Check the acceptability of following strings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0011</a:t>
            </a:r>
            <a:r>
              <a:rPr lang="en-US" dirty="0" smtClean="0"/>
              <a:t>	(2)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dirty="0" smtClean="0"/>
              <a:t>		(3)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TM in the previous example.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sz="2800" dirty="0" smtClean="0">
                <a:solidFill>
                  <a:prstClr val="black"/>
                </a:solidFill>
              </a:rPr>
              <a:t>⊢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 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yyBq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Processing or working of </a:t>
            </a:r>
            <a:r>
              <a:rPr lang="en-US" sz="4000" u="sng" dirty="0" smtClean="0"/>
              <a:t>TM(continue)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011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 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string 00101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0y01</a:t>
            </a:r>
            <a:r>
              <a:rPr lang="en-US" sz="2800" dirty="0">
                <a:solidFill>
                  <a:prstClr val="black"/>
                </a:solidFill>
              </a:rPr>
              <a:t> 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 </a:t>
            </a:r>
            <a:r>
              <a:rPr lang="en-US" sz="2400" dirty="0">
                <a:solidFill>
                  <a:prstClr val="black"/>
                </a:solidFill>
              </a:rPr>
              <a:t>⊢ xx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400" dirty="0">
                <a:solidFill>
                  <a:prstClr val="black"/>
                </a:solidFill>
              </a:rPr>
              <a:t>⊢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y0y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Construction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section, we shall see how </a:t>
            </a:r>
            <a:r>
              <a:rPr lang="en-US" dirty="0" smtClean="0"/>
              <a:t>TM’s </a:t>
            </a:r>
            <a:r>
              <a:rPr lang="en-US" dirty="0"/>
              <a:t>can </a:t>
            </a:r>
            <a:r>
              <a:rPr lang="en-US" dirty="0" smtClean="0"/>
              <a:t>be constructed.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/>
              <a:t>Construct TM for the following </a:t>
            </a:r>
            <a:r>
              <a:rPr lang="en-US" dirty="0" smtClean="0"/>
              <a:t>languages:-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 = 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/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! m,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all strings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which contain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US" dirty="0" smtClean="0"/>
              <a:t> as a substring.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all strings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ending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US" dirty="0" smtClean="0"/>
              <a:t>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L= the set of strings of a and b which contains at least one a’s and exactly two b’s.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 smtClean="0"/>
              <a:t>L </a:t>
            </a:r>
            <a:r>
              <a:rPr lang="en-US" dirty="0"/>
              <a:t>= {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/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/>
              <a:t>n</a:t>
            </a:r>
            <a:r>
              <a:rPr lang="en-US" dirty="0"/>
              <a:t> ! m, n ≥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</a:t>
            </a:r>
            <a:r>
              <a:rPr lang="en-US" dirty="0" smtClean="0"/>
              <a:t>First check given language is regular or not. If language is regular then first construct DFA for that language. After, convert it into TM.</a:t>
            </a:r>
          </a:p>
          <a:p>
            <a:pPr marL="0" indent="0">
              <a:buNone/>
            </a:pPr>
            <a:r>
              <a:rPr lang="en-US" dirty="0" smtClean="0"/>
              <a:t>Since this language is regular, Therefore the TM for this language will be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1318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1522275" y="5749637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817675" y="574963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646475" y="5749637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76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4132125" y="53149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991" y="4090566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5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5067" y="538019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90767" y="5233551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988634" y="51105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24500" y="3886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000" dirty="0">
                <a:solidFill>
                  <a:srgbClr val="FF0000"/>
                </a:solidFill>
              </a:rPr>
              <a:t>Ex. </a:t>
            </a:r>
            <a:r>
              <a:rPr lang="en-US" sz="4000" dirty="0" smtClean="0"/>
              <a:t>L= the set of all strings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 smtClean="0"/>
              <a:t>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/>
              <a:t> which contain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US" sz="4000" dirty="0" smtClean="0"/>
              <a:t> as a substring.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dirty="0" smtClean="0"/>
              <a:t>Since this language is regular, therefore the TM for this language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0675" y="540673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1522275" y="5749637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176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84575" y="52162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3275" y="538019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938417" y="52387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74284" y="4035137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7675" y="5749637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6475" y="5749637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67600" y="548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11191" y="5766965"/>
            <a:ext cx="1066800" cy="15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82741" y="5423221"/>
            <a:ext cx="855518" cy="876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4041" y="516948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7639050" y="5269934"/>
            <a:ext cx="100433" cy="242467"/>
          </a:xfrm>
          <a:prstGeom prst="curvedConnector3">
            <a:avLst>
              <a:gd name="adj1" fmla="val 10587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24700" y="36506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303325" y="5301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60425" y="40316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5" idx="0"/>
            <a:endCxn id="4" idx="7"/>
          </p:cNvCxnSpPr>
          <p:nvPr/>
        </p:nvCxnSpPr>
        <p:spPr>
          <a:xfrm rot="16200000" flipH="1" flipV="1">
            <a:off x="3460192" y="4663786"/>
            <a:ext cx="100433" cy="1586333"/>
          </a:xfrm>
          <a:prstGeom prst="curvedConnector3">
            <a:avLst>
              <a:gd name="adj1" fmla="val -531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80473" y="45269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8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Turing Machine</a:t>
            </a:r>
          </a:p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Part-3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4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>
                <a:solidFill>
                  <a:schemeClr val="tx1"/>
                </a:solidFill>
              </a:rPr>
              <a:t>Construct Turing machine for the language 		L = { 0</a:t>
            </a:r>
            <a:r>
              <a:rPr lang="en-US" sz="3600" baseline="30000" dirty="0" smtClean="0">
                <a:solidFill>
                  <a:schemeClr val="tx1"/>
                </a:solidFill>
              </a:rPr>
              <a:t>n</a:t>
            </a:r>
            <a:r>
              <a:rPr lang="en-US" sz="3600" dirty="0" smtClean="0">
                <a:solidFill>
                  <a:schemeClr val="tx1"/>
                </a:solidFill>
              </a:rPr>
              <a:t>1</a:t>
            </a:r>
            <a:r>
              <a:rPr lang="en-US" sz="3600" baseline="30000" dirty="0" smtClean="0">
                <a:solidFill>
                  <a:schemeClr val="tx1"/>
                </a:solidFill>
              </a:rPr>
              <a:t>n</a:t>
            </a:r>
            <a:r>
              <a:rPr lang="en-US" sz="3600" dirty="0" smtClean="0">
                <a:solidFill>
                  <a:schemeClr val="tx1"/>
                </a:solidFill>
              </a:rPr>
              <a:t> ! n ≥ 1 }.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7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5100" dirty="0" smtClean="0"/>
              <a:t>To construct </a:t>
            </a:r>
            <a:r>
              <a:rPr lang="en-US" sz="5100" dirty="0"/>
              <a:t>T</a:t>
            </a:r>
            <a:r>
              <a:rPr lang="en-US" sz="5100" dirty="0" smtClean="0"/>
              <a:t>uring for a language, first we have to identify the pattern of strings belongs in to L. Some strings are 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01, 0011, 000111 </a:t>
            </a:r>
            <a:r>
              <a:rPr lang="en-US" sz="5100" dirty="0" smtClean="0"/>
              <a:t>etc.</a:t>
            </a:r>
          </a:p>
          <a:p>
            <a:pPr marL="0" indent="0" algn="just">
              <a:buNone/>
            </a:pPr>
            <a:r>
              <a:rPr lang="en-US" sz="5100" dirty="0" smtClean="0"/>
              <a:t>Now, you have to think, how machine move from initial ID to final ID.</a:t>
            </a:r>
          </a:p>
          <a:p>
            <a:pPr marL="0" indent="0" algn="just">
              <a:buNone/>
            </a:pPr>
            <a:r>
              <a:rPr lang="en-US" sz="5100" dirty="0" smtClean="0">
                <a:solidFill>
                  <a:srgbClr val="FF0000"/>
                </a:solidFill>
              </a:rPr>
              <a:t>Procedure: </a:t>
            </a:r>
            <a:r>
              <a:rPr lang="en-US" sz="5100" dirty="0" smtClean="0"/>
              <a:t>Initially machine starts at the initial state  q</a:t>
            </a:r>
            <a:r>
              <a:rPr lang="en-US" sz="5100" baseline="-25000" dirty="0" smtClean="0"/>
              <a:t>0</a:t>
            </a:r>
            <a:r>
              <a:rPr lang="en-US" sz="5100" dirty="0" smtClean="0"/>
              <a:t>. machine scan the tape string. If the current tape symbol is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5100" dirty="0" smtClean="0"/>
              <a:t>, then machine change its state, replace the current  input symbol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5100" dirty="0" smtClean="0"/>
              <a:t> by another tape symbol and also the head of machine move in the right direction. </a:t>
            </a:r>
          </a:p>
          <a:p>
            <a:pPr marL="0" indent="0" algn="just">
              <a:buNone/>
            </a:pPr>
            <a:r>
              <a:rPr lang="en-US" sz="5100" dirty="0" smtClean="0"/>
              <a:t>	Machine move in the right direction until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100" dirty="0" smtClean="0"/>
              <a:t> appears in the tape. As soon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as 1</a:t>
            </a:r>
            <a:r>
              <a:rPr lang="en-US" sz="5100" dirty="0" smtClean="0"/>
              <a:t> appears in the tape, machine replaces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5100" dirty="0" smtClean="0"/>
              <a:t> by some another tape symbol, return to back i.e. move in the left direction and change its state.</a:t>
            </a:r>
          </a:p>
          <a:p>
            <a:pPr marL="0" indent="0">
              <a:buNone/>
            </a:pP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391391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L = { 0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  <a:r>
              <a:rPr lang="en-US" sz="5400" dirty="0">
                <a:solidFill>
                  <a:srgbClr val="FF0000"/>
                </a:solidFill>
              </a:rPr>
              <a:t>1</a:t>
            </a:r>
            <a:r>
              <a:rPr lang="en-US" sz="5400" baseline="30000" dirty="0">
                <a:solidFill>
                  <a:srgbClr val="FF0000"/>
                </a:solidFill>
              </a:rPr>
              <a:t>n</a:t>
            </a:r>
            <a:r>
              <a:rPr lang="en-US" sz="5400" dirty="0">
                <a:solidFill>
                  <a:srgbClr val="FF0000"/>
                </a:solidFill>
              </a:rPr>
              <a:t> ! n ≥ 1 </a:t>
            </a:r>
            <a:r>
              <a:rPr lang="en-US" sz="5400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Machine move in the left direction till leftmost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appears in tape. As soon as, machine be reached at leftmost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, its state becomes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we repeat the whole process till any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in the tape. As soon as,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’s are deleted from tape, we check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1’s</a:t>
            </a:r>
            <a:r>
              <a:rPr lang="en-US" dirty="0" smtClean="0"/>
              <a:t> in tape. If there is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1’s</a:t>
            </a:r>
            <a:r>
              <a:rPr lang="en-US" dirty="0" smtClean="0"/>
              <a:t> in the tape, then machine reject the string otherwise machine may accept the string. </a:t>
            </a:r>
          </a:p>
          <a:p>
            <a:pPr marL="0" indent="0" algn="just">
              <a:buNone/>
            </a:pPr>
            <a:r>
              <a:rPr lang="en-US" dirty="0" smtClean="0"/>
              <a:t>Therefore, the TM corresponding to this language will be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M=( {q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,q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en-US" dirty="0" smtClean="0">
                <a:solidFill>
                  <a:srgbClr val="FF0000"/>
                </a:solidFill>
              </a:rPr>
              <a:t>}, {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en-US" dirty="0" smtClean="0">
                <a:solidFill>
                  <a:srgbClr val="FF0000"/>
                </a:solidFill>
              </a:rPr>
              <a:t>, x, y, B}, 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B, {q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})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 = { 0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1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 ! n ≥ 1 </a:t>
            </a:r>
            <a:r>
              <a:rPr lang="en-US" sz="5400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Transition table is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514600"/>
            <a:ext cx="8004175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38200" y="585599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What is Turing machine?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Turing machine</a:t>
            </a:r>
            <a:r>
              <a:rPr lang="en-US" dirty="0"/>
              <a:t> is a mathematical model of computation that defines an abstract </a:t>
            </a:r>
            <a:r>
              <a:rPr lang="en-US" b="1" dirty="0"/>
              <a:t>machine</a:t>
            </a:r>
            <a:r>
              <a:rPr lang="en-US" dirty="0"/>
              <a:t>, which manipulates symbols on a strip of tape according to a table of rules. </a:t>
            </a:r>
          </a:p>
          <a:p>
            <a:pPr algn="just"/>
            <a:r>
              <a:rPr lang="en-US" dirty="0" smtClean="0"/>
              <a:t>It is a generalized machine which can accept all the type of languages i.e. regular , context free, context sensitive, recursive and recursive enumerable languages .</a:t>
            </a:r>
          </a:p>
          <a:p>
            <a:pPr algn="just"/>
            <a:r>
              <a:rPr lang="en-US" dirty="0"/>
              <a:t>There are two purposes for a </a:t>
            </a:r>
            <a:r>
              <a:rPr lang="en-US" b="1" dirty="0"/>
              <a:t>Turing machine</a:t>
            </a:r>
            <a:r>
              <a:rPr lang="en-US" dirty="0"/>
              <a:t>: deciding formal languages and solving mathematical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75" y="533400"/>
            <a:ext cx="8229600" cy="10668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 = { 0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1</a:t>
            </a:r>
            <a:r>
              <a:rPr lang="en-US" sz="5400" baseline="30000" dirty="0">
                <a:solidFill>
                  <a:schemeClr val="tx1"/>
                </a:solidFill>
              </a:rPr>
              <a:t>n</a:t>
            </a:r>
            <a:r>
              <a:rPr lang="en-US" sz="5400" dirty="0">
                <a:solidFill>
                  <a:schemeClr val="tx1"/>
                </a:solidFill>
              </a:rPr>
              <a:t> ! n ≥ 1 </a:t>
            </a:r>
            <a:r>
              <a:rPr lang="en-US" sz="5400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23" idx="2"/>
          </p:cNvCxnSpPr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7675" y="33077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72100" y="19812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8293" y="5924554"/>
            <a:ext cx="1028700" cy="46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5" idx="4"/>
            <a:endCxn id="4" idx="5"/>
          </p:cNvCxnSpPr>
          <p:nvPr/>
        </p:nvCxnSpPr>
        <p:spPr>
          <a:xfrm rot="5400000" flipH="1">
            <a:off x="4334761" y="2466122"/>
            <a:ext cx="103896" cy="3338933"/>
          </a:xfrm>
          <a:prstGeom prst="curvedConnector3">
            <a:avLst>
              <a:gd name="adj1" fmla="val -593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6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  <a:endCxn id="6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65525" y="333200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85008" y="46828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6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Processing and Verification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dirty="0"/>
              <a:t>Consider string  </a:t>
            </a:r>
            <a:r>
              <a:rPr lang="en-US" dirty="0">
                <a:solidFill>
                  <a:srgbClr val="FF0000"/>
                </a:solidFill>
              </a:rPr>
              <a:t>w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 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xx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yyBq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dirty="0"/>
              <a:t>Consider string  </a:t>
            </a:r>
            <a:r>
              <a:rPr lang="en-US" dirty="0">
                <a:solidFill>
                  <a:srgbClr val="FF0000"/>
                </a:solidFill>
              </a:rPr>
              <a:t>w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 </a:t>
            </a:r>
            <a:r>
              <a:rPr lang="en-US" sz="2800" dirty="0">
                <a:solidFill>
                  <a:prstClr val="black"/>
                </a:solidFill>
              </a:rPr>
              <a:t>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 ⊢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1" y="20782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Ex. </a:t>
            </a:r>
            <a:r>
              <a:rPr lang="en-US" sz="4000" dirty="0">
                <a:solidFill>
                  <a:schemeClr val="tx1"/>
                </a:solidFill>
              </a:rPr>
              <a:t>Construct Turing machine for </a:t>
            </a:r>
            <a:r>
              <a:rPr lang="en-US" sz="4000" dirty="0" smtClean="0">
                <a:solidFill>
                  <a:schemeClr val="tx1"/>
                </a:solidFill>
              </a:rPr>
              <a:t>the language 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		L </a:t>
            </a:r>
            <a:r>
              <a:rPr lang="en-US" sz="4000" dirty="0">
                <a:solidFill>
                  <a:schemeClr val="tx1"/>
                </a:solidFill>
              </a:rPr>
              <a:t>= { </a:t>
            </a:r>
            <a:r>
              <a:rPr lang="en-US" sz="4000" dirty="0" smtClean="0">
                <a:solidFill>
                  <a:schemeClr val="tx1"/>
                </a:solidFill>
              </a:rPr>
              <a:t>0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1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2</a:t>
            </a:r>
            <a:r>
              <a:rPr lang="en-US" sz="4000" baseline="30000" dirty="0" smtClean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! </a:t>
            </a:r>
            <a:r>
              <a:rPr lang="en-US" sz="4000" dirty="0">
                <a:solidFill>
                  <a:schemeClr val="tx1"/>
                </a:solidFill>
              </a:rPr>
              <a:t>n ≥ 1 }.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 smtClean="0"/>
              <a:t>The TM corresponding to this language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18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3275" y="3501736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1875" y="51746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0675" y="522087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1522275" y="3841173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7675" y="33077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x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4132125" y="3427257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7991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884725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68484" y="1884218"/>
            <a:ext cx="1028700" cy="1350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(1, 1, </a:t>
            </a:r>
            <a:r>
              <a:rPr lang="en-US" dirty="0">
                <a:solidFill>
                  <a:schemeClr val="tx1"/>
                </a:solidFill>
              </a:rPr>
              <a:t>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(z, z, </a:t>
            </a:r>
            <a:r>
              <a:rPr lang="en-US" dirty="0">
                <a:solidFill>
                  <a:schemeClr val="tx1"/>
                </a:solidFill>
              </a:rPr>
              <a:t>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3376" y="5924554"/>
            <a:ext cx="1028700" cy="62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(z, z, 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3093" y="4946073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27" idx="4"/>
            <a:endCxn id="4" idx="5"/>
          </p:cNvCxnSpPr>
          <p:nvPr/>
        </p:nvCxnSpPr>
        <p:spPr>
          <a:xfrm rot="5400000" flipH="1">
            <a:off x="5237034" y="1563848"/>
            <a:ext cx="53674" cy="5093258"/>
          </a:xfrm>
          <a:prstGeom prst="curvedConnector3">
            <a:avLst>
              <a:gd name="adj1" fmla="val -11325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3"/>
            <a:endCxn id="6" idx="5"/>
          </p:cNvCxnSpPr>
          <p:nvPr/>
        </p:nvCxnSpPr>
        <p:spPr>
          <a:xfrm rot="16200000" flipH="1">
            <a:off x="2474775" y="5517573"/>
            <a:ext cx="12700" cy="484934"/>
          </a:xfrm>
          <a:prstGeom prst="curvedConnector3">
            <a:avLst>
              <a:gd name="adj1" fmla="val 5427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2474775" y="418407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65525" y="333200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(1, y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34941" y="4693228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(x, x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9593" y="4312228"/>
            <a:ext cx="10287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46375" y="5074224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0675" y="34982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2817675" y="384117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6"/>
          </p:cNvCxnSpPr>
          <p:nvPr/>
        </p:nvCxnSpPr>
        <p:spPr>
          <a:xfrm>
            <a:off x="4646475" y="3841173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7675" y="5517573"/>
            <a:ext cx="1028700" cy="2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67600" y="3451514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00800" y="3794414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24600" y="3235036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3275" y="2202873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(z, z,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7639050" y="3416878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400" dirty="0"/>
              <a:t>Consider string  </a:t>
            </a:r>
            <a:r>
              <a:rPr lang="en-US" sz="2400" dirty="0">
                <a:solidFill>
                  <a:srgbClr val="FF0000"/>
                </a:solidFill>
              </a:rPr>
              <a:t>w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001122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0y1q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1z2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y1z2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1z2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yzz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</a:t>
            </a:r>
            <a:r>
              <a:rPr lang="en-US" sz="2400" dirty="0">
                <a:solidFill>
                  <a:prstClr val="black"/>
                </a:solidFill>
              </a:rPr>
              <a:t> 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yyzzq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</a:rPr>
              <a:t>⊢ xx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00112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00112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0y1q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smtClean="0">
                <a:solidFill>
                  <a:prstClr val="black"/>
                </a:solidFill>
              </a:rPr>
              <a:t>⊢ 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yyq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xx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yyzq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Turing Machine</a:t>
            </a:r>
          </a:p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Part-4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pPr marL="0" indent="0"/>
            <a:r>
              <a:rPr lang="en-US" sz="3600" dirty="0">
                <a:solidFill>
                  <a:srgbClr val="FF0000"/>
                </a:solidFill>
              </a:rPr>
              <a:t>Ex.</a:t>
            </a:r>
            <a:r>
              <a:rPr lang="en-US" sz="3600" dirty="0"/>
              <a:t> Construct </a:t>
            </a:r>
            <a:r>
              <a:rPr lang="en-US" sz="3600" dirty="0" smtClean="0"/>
              <a:t>TM </a:t>
            </a:r>
            <a:r>
              <a:rPr lang="en-US" sz="3600" dirty="0"/>
              <a:t>to accept the language </a:t>
            </a:r>
            <a:br>
              <a:rPr lang="en-US" sz="3600" dirty="0"/>
            </a:br>
            <a:r>
              <a:rPr lang="en-US" sz="3600" dirty="0"/>
              <a:t>	L = {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3600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/>
              <a:t> ! w ∈ {a, b}*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dirty="0" smtClean="0"/>
              <a:t>Some strings of this set are  c, </a:t>
            </a:r>
            <a:r>
              <a:rPr lang="en-US" dirty="0" err="1" smtClean="0"/>
              <a:t>aca</a:t>
            </a:r>
            <a:r>
              <a:rPr lang="en-US" dirty="0" smtClean="0"/>
              <a:t>, </a:t>
            </a:r>
            <a:r>
              <a:rPr lang="en-US" dirty="0" err="1" smtClean="0"/>
              <a:t>bcb</a:t>
            </a:r>
            <a:r>
              <a:rPr lang="en-US" dirty="0" smtClean="0"/>
              <a:t>, </a:t>
            </a:r>
            <a:r>
              <a:rPr lang="en-US" dirty="0" err="1" smtClean="0"/>
              <a:t>abcba</a:t>
            </a:r>
            <a:r>
              <a:rPr lang="en-US" dirty="0" smtClean="0"/>
              <a:t>, </a:t>
            </a:r>
            <a:r>
              <a:rPr lang="en-US" dirty="0" err="1" smtClean="0"/>
              <a:t>bacab</a:t>
            </a:r>
            <a:r>
              <a:rPr lang="en-US" dirty="0" smtClean="0"/>
              <a:t>, </a:t>
            </a:r>
            <a:r>
              <a:rPr lang="en-US" dirty="0" err="1" smtClean="0"/>
              <a:t>aabcbaa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 all these strings are palindrome. That is, first symbol and last symbol are same. Similarly, second symbol and second last symbol are same , and so 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TM is constructed in following steps. Let q</a:t>
            </a:r>
            <a:r>
              <a:rPr lang="en-US" baseline="-25000" dirty="0" smtClean="0"/>
              <a:t>0</a:t>
            </a:r>
            <a:r>
              <a:rPr lang="en-US" dirty="0" smtClean="0"/>
              <a:t> is the initial state.</a:t>
            </a:r>
          </a:p>
          <a:p>
            <a:pPr marL="0" indent="0" algn="just">
              <a:buNone/>
            </a:pPr>
            <a:r>
              <a:rPr lang="en-US" dirty="0" smtClean="0"/>
              <a:t>	If the first input symbol is a, then remove it and change its state to q</a:t>
            </a:r>
            <a:r>
              <a:rPr lang="en-US" baseline="-25000" dirty="0" smtClean="0"/>
              <a:t>1</a:t>
            </a:r>
            <a:r>
              <a:rPr lang="en-US" dirty="0" smtClean="0"/>
              <a:t>. After this, machine move to the last input symbol, if last input symbol is a, then machine remove it and back to first input symbol of string. This process continue.</a:t>
            </a:r>
          </a:p>
          <a:p>
            <a:pPr marL="0" indent="0" algn="just">
              <a:buNone/>
            </a:pPr>
            <a:r>
              <a:rPr lang="en-US" dirty="0" smtClean="0"/>
              <a:t>	If </a:t>
            </a:r>
            <a:r>
              <a:rPr lang="en-US" dirty="0"/>
              <a:t>the first input symbol is </a:t>
            </a:r>
            <a:r>
              <a:rPr lang="en-US" dirty="0" smtClean="0"/>
              <a:t>b, </a:t>
            </a:r>
            <a:r>
              <a:rPr lang="en-US" dirty="0"/>
              <a:t>then remove it and change its state to </a:t>
            </a:r>
            <a:r>
              <a:rPr lang="en-US" dirty="0" smtClean="0"/>
              <a:t>q</a:t>
            </a:r>
            <a:r>
              <a:rPr lang="en-US" baseline="-25000" dirty="0" smtClean="0"/>
              <a:t>5</a:t>
            </a:r>
            <a:r>
              <a:rPr lang="en-US" dirty="0" smtClean="0"/>
              <a:t>. </a:t>
            </a:r>
            <a:r>
              <a:rPr lang="en-US" dirty="0"/>
              <a:t>After this, machine move to the last input symbol, if last input symbol is </a:t>
            </a:r>
            <a:r>
              <a:rPr lang="en-US" dirty="0" smtClean="0"/>
              <a:t>b, </a:t>
            </a:r>
            <a:r>
              <a:rPr lang="en-US" dirty="0"/>
              <a:t>then machine remove it and back to first input symbol of string. This process continue.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6650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L = { </a:t>
            </a:r>
            <a:r>
              <a:rPr lang="en-US" sz="5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5400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400" dirty="0">
                <a:solidFill>
                  <a:srgbClr val="FF0000"/>
                </a:solidFill>
              </a:rPr>
              <a:t> ! w ∈ {a, b}* 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19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 diagram of TM is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685800" y="303414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5410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" y="5410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405938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89909" y="405938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69627" y="40386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03818" y="1981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9909" y="198120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48200" y="196734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66709" y="300643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7"/>
            <a:endCxn id="18" idx="2"/>
          </p:cNvCxnSpPr>
          <p:nvPr/>
        </p:nvCxnSpPr>
        <p:spPr>
          <a:xfrm flipV="1">
            <a:off x="1336208" y="2369128"/>
            <a:ext cx="1053701" cy="77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 flipV="1">
            <a:off x="3151909" y="2355272"/>
            <a:ext cx="1496291" cy="1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17" idx="2"/>
          </p:cNvCxnSpPr>
          <p:nvPr/>
        </p:nvCxnSpPr>
        <p:spPr>
          <a:xfrm>
            <a:off x="5410200" y="2355272"/>
            <a:ext cx="893618" cy="13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36208" y="3657600"/>
            <a:ext cx="1053701" cy="75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>
            <a:off x="3151909" y="4447308"/>
            <a:ext cx="1496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16" idx="2"/>
          </p:cNvCxnSpPr>
          <p:nvPr/>
        </p:nvCxnSpPr>
        <p:spPr>
          <a:xfrm flipV="1">
            <a:off x="5410200" y="4426528"/>
            <a:ext cx="959427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6"/>
            <a:endCxn id="20" idx="4"/>
          </p:cNvCxnSpPr>
          <p:nvPr/>
        </p:nvCxnSpPr>
        <p:spPr>
          <a:xfrm flipV="1">
            <a:off x="7131627" y="3782286"/>
            <a:ext cx="516082" cy="64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20" idx="0"/>
          </p:cNvCxnSpPr>
          <p:nvPr/>
        </p:nvCxnSpPr>
        <p:spPr>
          <a:xfrm>
            <a:off x="7065818" y="2369128"/>
            <a:ext cx="581891" cy="63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  <a:endCxn id="4" idx="6"/>
          </p:cNvCxnSpPr>
          <p:nvPr/>
        </p:nvCxnSpPr>
        <p:spPr>
          <a:xfrm flipH="1">
            <a:off x="1447800" y="3394358"/>
            <a:ext cx="5818909" cy="2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4"/>
            <a:endCxn id="13" idx="0"/>
          </p:cNvCxnSpPr>
          <p:nvPr/>
        </p:nvCxnSpPr>
        <p:spPr>
          <a:xfrm>
            <a:off x="1066800" y="38100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6"/>
            <a:endCxn id="96" idx="2"/>
          </p:cNvCxnSpPr>
          <p:nvPr/>
        </p:nvCxnSpPr>
        <p:spPr>
          <a:xfrm>
            <a:off x="1447800" y="5798128"/>
            <a:ext cx="933450" cy="1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2"/>
          </p:cNvCxnSpPr>
          <p:nvPr/>
        </p:nvCxnSpPr>
        <p:spPr>
          <a:xfrm>
            <a:off x="152400" y="342207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8" idx="1"/>
            <a:endCxn id="18" idx="0"/>
          </p:cNvCxnSpPr>
          <p:nvPr/>
        </p:nvCxnSpPr>
        <p:spPr>
          <a:xfrm rot="5400000" flipH="1" flipV="1">
            <a:off x="2579395" y="1903307"/>
            <a:ext cx="113621" cy="269408"/>
          </a:xfrm>
          <a:prstGeom prst="curvedConnector3">
            <a:avLst>
              <a:gd name="adj1" fmla="val 76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H="1" flipV="1">
            <a:off x="4841527" y="1889450"/>
            <a:ext cx="113621" cy="269408"/>
          </a:xfrm>
          <a:prstGeom prst="curvedConnector3">
            <a:avLst>
              <a:gd name="adj1" fmla="val 764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2551685" y="3981486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 flipH="1" flipV="1">
            <a:off x="4841528" y="3993950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70909" y="10668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8809" y="810491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67000" y="338743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53000" y="3429000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450" y="2355272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49171" y="389105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36208" y="5198914"/>
            <a:ext cx="1192623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213" y="417161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10200" y="1729743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43299" y="174360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62600" y="4452165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85704" y="446602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59682" y="255894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46817" y="4086409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cxnSp>
        <p:nvCxnSpPr>
          <p:cNvPr id="85" name="Curved Connector 84"/>
          <p:cNvCxnSpPr>
            <a:stCxn id="20" idx="7"/>
            <a:endCxn id="20" idx="6"/>
          </p:cNvCxnSpPr>
          <p:nvPr/>
        </p:nvCxnSpPr>
        <p:spPr>
          <a:xfrm rot="16200000" flipH="1">
            <a:off x="7835759" y="3201408"/>
            <a:ext cx="274307" cy="111592"/>
          </a:xfrm>
          <a:prstGeom prst="curvedConnector4">
            <a:avLst>
              <a:gd name="adj1" fmla="val -240924"/>
              <a:gd name="adj2" fmla="val 7145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30391" y="1447800"/>
            <a:ext cx="1028700" cy="92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(c, c,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357254" y="2817323"/>
            <a:ext cx="1115291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</p:txBody>
      </p:sp>
      <p:sp>
        <p:nvSpPr>
          <p:cNvPr id="96" name="Oval 95"/>
          <p:cNvSpPr/>
          <p:nvPr/>
        </p:nvSpPr>
        <p:spPr>
          <a:xfrm>
            <a:off x="2381250" y="5361706"/>
            <a:ext cx="876299" cy="907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721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aabcbaa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aabcbaa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abcbaa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800" dirty="0" smtClean="0">
                <a:solidFill>
                  <a:prstClr val="black"/>
                </a:solidFill>
              </a:rPr>
              <a:t> 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abcbaB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cbaB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cBBB 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sz="2800" dirty="0" smtClean="0">
                <a:solidFill>
                  <a:prstClr val="black"/>
                </a:solidFill>
              </a:rPr>
              <a:t>⊢ 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400" dirty="0"/>
              <a:t>Consider string  </a:t>
            </a:r>
            <a:r>
              <a:rPr lang="en-US" sz="2400" dirty="0">
                <a:solidFill>
                  <a:srgbClr val="FF0000"/>
                </a:solidFill>
              </a:rPr>
              <a:t>w =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abcaa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abcaa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caa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aa </a:t>
            </a:r>
            <a:r>
              <a:rPr lang="en-US" sz="2400" dirty="0" smtClean="0">
                <a:solidFill>
                  <a:prstClr val="black"/>
                </a:solidFill>
              </a:rPr>
              <a:t> 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400" dirty="0" smtClean="0">
                <a:solidFill>
                  <a:prstClr val="black"/>
                </a:solidFill>
              </a:rPr>
              <a:t>⊢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⊢ </a:t>
            </a:r>
            <a:r>
              <a:rPr lang="en-US" sz="2400" dirty="0" smtClean="0">
                <a:solidFill>
                  <a:prstClr val="black"/>
                </a:solidFill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non-final state)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u="sng" dirty="0" smtClean="0"/>
              <a:t>Model of Turing Machine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415097"/>
              </p:ext>
            </p:extLst>
          </p:nvPr>
        </p:nvGraphicFramePr>
        <p:xfrm>
          <a:off x="533400" y="1981200"/>
          <a:ext cx="82296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06198"/>
              </p:ext>
            </p:extLst>
          </p:nvPr>
        </p:nvGraphicFramePr>
        <p:xfrm>
          <a:off x="2576945" y="4086860"/>
          <a:ext cx="2590800" cy="202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0249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q</a:t>
                      </a:r>
                    </a:p>
                    <a:p>
                      <a:pPr algn="ctr"/>
                      <a:r>
                        <a:rPr lang="en-US" sz="2800" dirty="0" smtClean="0"/>
                        <a:t>Finite State Control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4191000" y="2667000"/>
            <a:ext cx="76200" cy="1419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625195" y="2667000"/>
            <a:ext cx="45719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38500" y="347726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34360"/>
            <a:ext cx="1638300" cy="675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R/W   head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4343400" y="2743200"/>
            <a:ext cx="1066800" cy="18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124200" y="2743200"/>
            <a:ext cx="914400" cy="176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9350" y="2701405"/>
            <a:ext cx="704850" cy="3028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2716212"/>
            <a:ext cx="704850" cy="3028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06045" y="3215640"/>
            <a:ext cx="1638300" cy="675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Input Tape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48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Ex. </a:t>
            </a:r>
            <a:r>
              <a:rPr lang="en-US" sz="4000" dirty="0">
                <a:solidFill>
                  <a:schemeClr val="tx1"/>
                </a:solidFill>
              </a:rPr>
              <a:t>Construct TM to accept the language 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L </a:t>
            </a:r>
            <a:r>
              <a:rPr lang="en-US" sz="4000" dirty="0">
                <a:solidFill>
                  <a:schemeClr val="tx1"/>
                </a:solidFill>
              </a:rPr>
              <a:t>= {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sz="4000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! w ∈ {a, b}*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Transition diagram of TM is </a:t>
            </a:r>
          </a:p>
        </p:txBody>
      </p:sp>
      <p:sp>
        <p:nvSpPr>
          <p:cNvPr id="4" name="Oval 3"/>
          <p:cNvSpPr/>
          <p:nvPr/>
        </p:nvSpPr>
        <p:spPr>
          <a:xfrm>
            <a:off x="2083534" y="3716478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87643" y="474171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557561" y="47209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91752" y="26635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87643" y="266353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60334" y="3688764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stCxn id="4" idx="7"/>
            <a:endCxn id="8" idx="2"/>
          </p:cNvCxnSpPr>
          <p:nvPr/>
        </p:nvCxnSpPr>
        <p:spPr>
          <a:xfrm flipV="1">
            <a:off x="2733942" y="3051462"/>
            <a:ext cx="1053701" cy="77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7" idx="2"/>
          </p:cNvCxnSpPr>
          <p:nvPr/>
        </p:nvCxnSpPr>
        <p:spPr>
          <a:xfrm>
            <a:off x="4549643" y="3051462"/>
            <a:ext cx="9421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33942" y="4339934"/>
            <a:ext cx="1053701" cy="75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4549643" y="5108862"/>
            <a:ext cx="1007918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4"/>
          </p:cNvCxnSpPr>
          <p:nvPr/>
        </p:nvCxnSpPr>
        <p:spPr>
          <a:xfrm flipV="1">
            <a:off x="6319561" y="4464620"/>
            <a:ext cx="1021773" cy="64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9" idx="0"/>
          </p:cNvCxnSpPr>
          <p:nvPr/>
        </p:nvCxnSpPr>
        <p:spPr>
          <a:xfrm>
            <a:off x="6253752" y="3051462"/>
            <a:ext cx="1087582" cy="63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6"/>
          </p:cNvCxnSpPr>
          <p:nvPr/>
        </p:nvCxnSpPr>
        <p:spPr>
          <a:xfrm flipH="1">
            <a:off x="2845534" y="4076692"/>
            <a:ext cx="4114800" cy="2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1550134" y="410440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8" idx="0"/>
          </p:cNvCxnSpPr>
          <p:nvPr/>
        </p:nvCxnSpPr>
        <p:spPr>
          <a:xfrm rot="5400000" flipH="1" flipV="1">
            <a:off x="3977129" y="2585641"/>
            <a:ext cx="113621" cy="269408"/>
          </a:xfrm>
          <a:prstGeom prst="curvedConnector3">
            <a:avLst>
              <a:gd name="adj1" fmla="val 3011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949419" y="4663820"/>
            <a:ext cx="113621" cy="269408"/>
          </a:xfrm>
          <a:prstGeom prst="curvedConnector3">
            <a:avLst>
              <a:gd name="adj1" fmla="val 43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68643" y="174913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1184" y="3037606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46905" y="4573388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cxnSp>
        <p:nvCxnSpPr>
          <p:cNvPr id="23" name="Curved Connector 22"/>
          <p:cNvCxnSpPr>
            <a:stCxn id="9" idx="7"/>
            <a:endCxn id="9" idx="6"/>
          </p:cNvCxnSpPr>
          <p:nvPr/>
        </p:nvCxnSpPr>
        <p:spPr>
          <a:xfrm rot="16200000" flipH="1">
            <a:off x="7529384" y="3883742"/>
            <a:ext cx="274307" cy="111592"/>
          </a:xfrm>
          <a:prstGeom prst="curvedConnector4">
            <a:avLst>
              <a:gd name="adj1" fmla="val -225774"/>
              <a:gd name="adj2" fmla="val 888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7025" y="2538875"/>
            <a:ext cx="1028700" cy="73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5789" y="2448108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8189" y="5170530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85271" y="3277309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72406" y="4804774"/>
            <a:ext cx="1028700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5287" y="3571719"/>
            <a:ext cx="1115291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27079" y="4036524"/>
            <a:ext cx="10287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5905" y="5780810"/>
            <a:ext cx="762000" cy="775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5495" y="4928749"/>
            <a:ext cx="1192623" cy="588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sp>
        <p:nvSpPr>
          <p:cNvPr id="33" name="Oval 32"/>
          <p:cNvSpPr/>
          <p:nvPr/>
        </p:nvSpPr>
        <p:spPr>
          <a:xfrm>
            <a:off x="2083534" y="5715000"/>
            <a:ext cx="876299" cy="907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4" idx="4"/>
            <a:endCxn id="33" idx="0"/>
          </p:cNvCxnSpPr>
          <p:nvPr/>
        </p:nvCxnSpPr>
        <p:spPr>
          <a:xfrm>
            <a:off x="2464534" y="4492334"/>
            <a:ext cx="57150" cy="1222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Processing and Verification of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rgbClr val="FF0000"/>
                </a:solidFill>
              </a:rPr>
              <a:t>Acceptance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abba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bba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final state, therefore this string is accepted by TM.</a:t>
            </a:r>
          </a:p>
          <a:p>
            <a:pPr marL="0" indent="0">
              <a:buNone/>
            </a:pPr>
            <a:r>
              <a:rPr lang="en-US" sz="2800" u="sng" dirty="0">
                <a:solidFill>
                  <a:srgbClr val="FF0000"/>
                </a:solidFill>
              </a:rPr>
              <a:t>Rejection</a:t>
            </a:r>
          </a:p>
          <a:p>
            <a:pPr marL="0" indent="0">
              <a:buNone/>
            </a:pPr>
            <a:r>
              <a:rPr lang="en-US" sz="2800" dirty="0"/>
              <a:t>Consider string  </a:t>
            </a:r>
            <a:r>
              <a:rPr lang="en-US" sz="2800" dirty="0">
                <a:solidFill>
                  <a:srgbClr val="FF0000"/>
                </a:solidFill>
              </a:rPr>
              <a:t>w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abaa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aa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baaq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 smtClean="0">
                <a:solidFill>
                  <a:prstClr val="black"/>
                </a:solidFill>
              </a:rPr>
              <a:t>⊢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 </a:t>
            </a:r>
            <a:r>
              <a:rPr lang="en-US" sz="2800" dirty="0">
                <a:solidFill>
                  <a:prstClr val="black"/>
                </a:solidFill>
              </a:rPr>
              <a:t>⊢ </a:t>
            </a:r>
            <a:r>
              <a:rPr lang="en-US" sz="2800" dirty="0" smtClean="0">
                <a:solidFill>
                  <a:prstClr val="black"/>
                </a:solidFill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aBB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non-final state)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machine halts at non-final state, therefore this string is not accepted by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Some 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Construct TM for the following languages:-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 a</a:t>
            </a:r>
            <a:r>
              <a:rPr lang="en-US" baseline="30000" dirty="0" smtClean="0"/>
              <a:t>n+2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/>
              <a:t>m</a:t>
            </a:r>
            <a:r>
              <a:rPr lang="en-US" dirty="0" smtClean="0"/>
              <a:t> ! </a:t>
            </a:r>
            <a:r>
              <a:rPr lang="en-US" dirty="0"/>
              <a:t>m</a:t>
            </a:r>
            <a:r>
              <a:rPr lang="en-US" dirty="0" smtClean="0"/>
              <a:t>, n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}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!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Turing Machine</a:t>
            </a:r>
          </a:p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Part-5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9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Turing </a:t>
            </a:r>
            <a:r>
              <a:rPr lang="en-US" u="sng" dirty="0"/>
              <a:t>c</a:t>
            </a:r>
            <a:r>
              <a:rPr lang="en-US" u="sng" dirty="0" smtClean="0"/>
              <a:t>omputable function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Def.  </a:t>
            </a:r>
            <a:r>
              <a:rPr lang="en-US" dirty="0" smtClean="0"/>
              <a:t>A function f : </a:t>
            </a:r>
            <a:r>
              <a:rPr lang="en-US" dirty="0" err="1" smtClean="0"/>
              <a:t>N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N is said to be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uring computable function if there exist a Turing machine which compute this function.</a:t>
            </a:r>
          </a:p>
          <a:p>
            <a:pPr marL="0" indent="0" algn="just">
              <a:buNone/>
            </a:pPr>
            <a:r>
              <a:rPr lang="en-US" dirty="0" smtClean="0">
                <a:sym typeface="Wingdings" pitchFamily="2" charset="2"/>
              </a:rPr>
              <a:t>Here </a:t>
            </a:r>
            <a:r>
              <a:rPr lang="en-US" dirty="0" err="1" smtClean="0">
                <a:sym typeface="Wingdings" pitchFamily="2" charset="2"/>
              </a:rPr>
              <a:t>N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= N</a:t>
            </a:r>
            <a:r>
              <a:rPr lang="en-US" sz="2800" dirty="0" smtClean="0">
                <a:solidFill>
                  <a:prstClr val="black"/>
                </a:solidFill>
              </a:rPr>
              <a:t>×N×N……………………………×N(</a:t>
            </a:r>
            <a:r>
              <a:rPr lang="en-US" sz="2800" dirty="0" err="1" smtClean="0">
                <a:solidFill>
                  <a:prstClr val="black"/>
                </a:solidFill>
              </a:rPr>
              <a:t>upto</a:t>
            </a:r>
            <a:r>
              <a:rPr lang="en-US" sz="2800" dirty="0" smtClean="0">
                <a:solidFill>
                  <a:prstClr val="black"/>
                </a:solidFill>
              </a:rPr>
              <a:t> n times)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Note: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1) </a:t>
            </a:r>
            <a:r>
              <a:rPr lang="en-US" dirty="0" smtClean="0"/>
              <a:t>In the designing of Turing machine, we use unary number to represent a number. Here we use the unary number as a string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’s.</a:t>
            </a:r>
          </a:p>
          <a:p>
            <a:pPr marL="0" indent="0" algn="just">
              <a:buNone/>
            </a:pPr>
            <a:r>
              <a:rPr lang="en-US" dirty="0" smtClean="0"/>
              <a:t>Ex.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= 1111,		3 = 111   </a:t>
            </a:r>
            <a:r>
              <a:rPr lang="en-US" dirty="0" smtClean="0"/>
              <a:t>and so 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2) </a:t>
            </a:r>
            <a:r>
              <a:rPr lang="en-US" dirty="0" smtClean="0"/>
              <a:t>If the function has multiple arguments, then we separate the arguments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 smtClean="0"/>
              <a:t>Construct Turing machine for the following function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f(n) = n+2		n </a:t>
            </a:r>
            <a:r>
              <a:rPr lang="en-US" sz="2800" dirty="0"/>
              <a:t>∈ </a:t>
            </a:r>
            <a:r>
              <a:rPr lang="en-US" dirty="0" smtClean="0"/>
              <a:t>N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f(</a:t>
            </a:r>
            <a:r>
              <a:rPr lang="en-US" dirty="0" err="1" smtClean="0"/>
              <a:t>m,n</a:t>
            </a:r>
            <a:r>
              <a:rPr lang="en-US" dirty="0" smtClean="0"/>
              <a:t>) = </a:t>
            </a:r>
            <a:r>
              <a:rPr lang="en-US" dirty="0" err="1" smtClean="0"/>
              <a:t>m+n</a:t>
            </a:r>
            <a:r>
              <a:rPr lang="en-US" dirty="0" smtClean="0"/>
              <a:t>		m, n</a:t>
            </a:r>
            <a:r>
              <a:rPr lang="en-US" sz="2400" dirty="0" smtClean="0"/>
              <a:t> </a:t>
            </a:r>
            <a:r>
              <a:rPr lang="en-US" sz="2400" dirty="0"/>
              <a:t>∈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Solution: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In this function, if input is  1111 then output will be 111111.</a:t>
            </a:r>
          </a:p>
          <a:p>
            <a:pPr marL="0" indent="0">
              <a:buNone/>
            </a:pPr>
            <a:r>
              <a:rPr lang="en-US" dirty="0" smtClean="0"/>
              <a:t>	i.e.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⊢*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111111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/>
              <a:t>TM for this function will be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Computation by this machine</a:t>
            </a: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1111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B1111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B11111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B111111 </a:t>
            </a:r>
            <a:r>
              <a:rPr lang="en-US" dirty="0" smtClean="0">
                <a:solidFill>
                  <a:srgbClr val="FF0000"/>
                </a:solidFill>
              </a:rPr>
              <a:t>(machine halt at final state)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1875" y="421177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0675" y="421177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1522275" y="4554672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7675" y="4021272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2303325" y="4170201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2725" y="3657600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4575" y="4021272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05067" y="418523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0767" y="4038586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817675" y="455467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>
            <a:off x="4646475" y="4554672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2) </a:t>
            </a:r>
            <a:r>
              <a:rPr lang="en-US" sz="3200" dirty="0"/>
              <a:t>f(</a:t>
            </a:r>
            <a:r>
              <a:rPr lang="en-US" sz="3200" dirty="0" err="1"/>
              <a:t>m,n</a:t>
            </a:r>
            <a:r>
              <a:rPr lang="en-US" sz="3200" dirty="0"/>
              <a:t>) = </a:t>
            </a:r>
            <a:r>
              <a:rPr lang="en-US" sz="3200" dirty="0" err="1"/>
              <a:t>m+n</a:t>
            </a:r>
            <a:r>
              <a:rPr lang="en-US" sz="3200" dirty="0"/>
              <a:t>		m, n ∈ 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dirty="0" smtClean="0"/>
              <a:t>In this function if the input is  110111 then output will be 11111.</a:t>
            </a:r>
          </a:p>
          <a:p>
            <a:pPr marL="0" indent="0">
              <a:buNone/>
            </a:pPr>
            <a:r>
              <a:rPr lang="en-US" sz="2400" dirty="0"/>
              <a:t>TM for this function will be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Computation </a:t>
            </a:r>
            <a:r>
              <a:rPr lang="en-US" sz="2400" dirty="0">
                <a:solidFill>
                  <a:srgbClr val="FF0000"/>
                </a:solidFill>
              </a:rPr>
              <a:t>by this machine</a:t>
            </a:r>
          </a:p>
          <a:p>
            <a:pPr marL="0" indent="0">
              <a:buNone/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110111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sz="2400" dirty="0" smtClean="0"/>
              <a:t> 1</a:t>
            </a: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 smtClean="0"/>
              <a:t>10111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0111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</a:t>
            </a:r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 smtClean="0"/>
              <a:t>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B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1 B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sz="2400" dirty="0" smtClean="0"/>
              <a:t> 11111Bq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B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machine halt at final state)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1875" y="35433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60675" y="35433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1522275" y="3886200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7675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2303325" y="3501729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84575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40984" y="35167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8783" y="3352800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4" idx="6"/>
            <a:endCxn id="15" idx="2"/>
          </p:cNvCxnSpPr>
          <p:nvPr/>
        </p:nvCxnSpPr>
        <p:spPr>
          <a:xfrm>
            <a:off x="2817675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</p:cNvCxnSpPr>
          <p:nvPr/>
        </p:nvCxnSpPr>
        <p:spPr>
          <a:xfrm>
            <a:off x="4646475" y="3886200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8696" y="2938912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 flipH="1" flipV="1">
            <a:off x="4168500" y="3422066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90016" y="2882927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15200" y="3504644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56642" y="3352800"/>
            <a:ext cx="1028700" cy="49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26784" y="3886200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Show that following function is </a:t>
            </a:r>
            <a:r>
              <a:rPr lang="en-US" dirty="0"/>
              <a:t>T</a:t>
            </a:r>
            <a:r>
              <a:rPr lang="en-US" dirty="0" smtClean="0"/>
              <a:t>uring computable:-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f(n) = 3*n		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A function is said to be Turing computable if there exist a TM for this.</a:t>
            </a:r>
          </a:p>
          <a:p>
            <a:pPr marL="0" indent="0" algn="just">
              <a:buNone/>
            </a:pPr>
            <a:r>
              <a:rPr lang="en-US" dirty="0" smtClean="0"/>
              <a:t>Therefore, we shall construct TM for this function.</a:t>
            </a:r>
          </a:p>
          <a:p>
            <a:pPr marL="0" indent="0" algn="just">
              <a:buNone/>
            </a:pPr>
            <a:r>
              <a:rPr lang="en-US" dirty="0" smtClean="0"/>
              <a:t>In this function, if the input is 2 then output will be 6. That is if input is 11 then output will be 111111.</a:t>
            </a:r>
          </a:p>
          <a:p>
            <a:pPr marL="0" indent="0" algn="just">
              <a:buNone/>
            </a:pPr>
            <a:r>
              <a:rPr lang="en-US" dirty="0" smtClean="0"/>
              <a:t>First, we shall show that how string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/>
              <a:t> is converted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</a:t>
            </a:r>
            <a:r>
              <a:rPr lang="en-US" dirty="0" smtClean="0"/>
              <a:t>. After this, we construct Turing machine for this.</a:t>
            </a:r>
          </a:p>
          <a:p>
            <a:pPr marL="0" indent="0" algn="just">
              <a:buNone/>
            </a:pPr>
            <a:r>
              <a:rPr lang="en-US" dirty="0" smtClean="0"/>
              <a:t>Suppose initial state is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/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</a:t>
            </a:r>
            <a:r>
              <a:rPr lang="en-US" sz="2800" dirty="0" smtClean="0">
                <a:solidFill>
                  <a:prstClr val="black"/>
                </a:solidFill>
              </a:rPr>
              <a:t> 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sz="2800" dirty="0" smtClean="0"/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 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111111B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Therefore, the Turing machine corresponding above function is constructed as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3602" y="34549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8739" y="358660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77200" y="359525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5" idx="6"/>
            <a:endCxn id="9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6184336" y="3969328"/>
            <a:ext cx="604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6" idx="2"/>
          </p:cNvCxnSpPr>
          <p:nvPr/>
        </p:nvCxnSpPr>
        <p:spPr>
          <a:xfrm>
            <a:off x="7474539" y="3929501"/>
            <a:ext cx="602661" cy="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3639" y="34350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31639" y="3369688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8330063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68936" y="1981200"/>
            <a:ext cx="10287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>
            <a:stCxn id="16" idx="4"/>
            <a:endCxn id="4" idx="4"/>
          </p:cNvCxnSpPr>
          <p:nvPr/>
        </p:nvCxnSpPr>
        <p:spPr>
          <a:xfrm rot="5400000" flipH="1">
            <a:off x="4869872" y="730828"/>
            <a:ext cx="13855" cy="7086600"/>
          </a:xfrm>
          <a:prstGeom prst="curvedConnector3">
            <a:avLst>
              <a:gd name="adj1" fmla="val -6149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78446" y="45720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2000" y="53340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3" name="Straight Arrow Connector 42"/>
          <p:cNvCxnSpPr>
            <a:stCxn id="4" idx="3"/>
            <a:endCxn id="41" idx="0"/>
          </p:cNvCxnSpPr>
          <p:nvPr/>
        </p:nvCxnSpPr>
        <p:spPr>
          <a:xfrm>
            <a:off x="1091033" y="4166767"/>
            <a:ext cx="13867" cy="1167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-15580" y="4838700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700" y="5235717"/>
            <a:ext cx="914400" cy="882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3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Turing Machine</a:t>
            </a:r>
          </a:p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Part-6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Mathematical Definition of </a:t>
            </a:r>
            <a:r>
              <a:rPr lang="en-US" u="sng" dirty="0" smtClean="0"/>
              <a:t>Turing Machine (TM)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0BD0D9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A </a:t>
            </a:r>
            <a:r>
              <a:rPr lang="en-US" sz="2400" dirty="0" smtClean="0">
                <a:solidFill>
                  <a:prstClr val="black"/>
                </a:solidFill>
              </a:rPr>
              <a:t>Turing machine is </a:t>
            </a:r>
            <a:r>
              <a:rPr lang="en-US" sz="2400" dirty="0">
                <a:solidFill>
                  <a:prstClr val="black"/>
                </a:solidFill>
              </a:rPr>
              <a:t>described by a 7-tuple 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M=(Q,</a:t>
            </a:r>
            <a:r>
              <a:rPr lang="el-GR" sz="2400" dirty="0">
                <a:solidFill>
                  <a:prstClr val="black"/>
                </a:solidFill>
              </a:rPr>
              <a:t> Σ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l-GR" sz="2400" dirty="0">
                <a:solidFill>
                  <a:prstClr val="black"/>
                </a:solidFill>
              </a:rPr>
              <a:t>Γ,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, B, </a:t>
            </a:r>
            <a:r>
              <a:rPr lang="en-US" sz="2400" dirty="0">
                <a:solidFill>
                  <a:prstClr val="black"/>
                </a:solidFill>
              </a:rPr>
              <a:t>F) where,</a:t>
            </a:r>
          </a:p>
          <a:p>
            <a:pPr marL="0" lvl="0" indent="0">
              <a:buClr>
                <a:srgbClr val="0BD0D9"/>
              </a:buClr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Q is the finite set of states, </a:t>
            </a:r>
          </a:p>
          <a:p>
            <a:pPr lvl="0">
              <a:buClr>
                <a:srgbClr val="0BD0D9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Σ </a:t>
            </a:r>
            <a:r>
              <a:rPr lang="en-US" dirty="0" smtClean="0"/>
              <a:t>⊆ </a:t>
            </a:r>
            <a:r>
              <a:rPr lang="el-GR" sz="2400" dirty="0" smtClean="0">
                <a:solidFill>
                  <a:prstClr val="black"/>
                </a:solidFill>
              </a:rPr>
              <a:t>Γ </a:t>
            </a:r>
            <a:r>
              <a:rPr lang="en-US" sz="2400" dirty="0" smtClean="0">
                <a:solidFill>
                  <a:prstClr val="black"/>
                </a:solidFill>
              </a:rPr>
              <a:t>is </a:t>
            </a:r>
            <a:r>
              <a:rPr lang="en-US" sz="2400" dirty="0">
                <a:solidFill>
                  <a:prstClr val="black"/>
                </a:solidFill>
              </a:rPr>
              <a:t>the set of input symbols  </a:t>
            </a:r>
          </a:p>
          <a:p>
            <a:pPr lvl="0">
              <a:buClr>
                <a:srgbClr val="0BD0D9"/>
              </a:buClr>
            </a:pPr>
            <a:r>
              <a:rPr lang="el-GR" sz="2400" dirty="0">
                <a:solidFill>
                  <a:prstClr val="black"/>
                </a:solidFill>
              </a:rPr>
              <a:t>Γ </a:t>
            </a:r>
            <a:r>
              <a:rPr lang="en-US" sz="2400" dirty="0">
                <a:solidFill>
                  <a:prstClr val="black"/>
                </a:solidFill>
              </a:rPr>
              <a:t>is the set of </a:t>
            </a:r>
            <a:r>
              <a:rPr lang="en-US" sz="2400" dirty="0" smtClean="0">
                <a:solidFill>
                  <a:prstClr val="black"/>
                </a:solidFill>
              </a:rPr>
              <a:t>tape symbols</a:t>
            </a:r>
            <a:r>
              <a:rPr lang="en-US" sz="2400" dirty="0">
                <a:solidFill>
                  <a:prstClr val="black"/>
                </a:solidFill>
              </a:rPr>
              <a:t>,</a:t>
            </a: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q</a:t>
            </a:r>
            <a:r>
              <a:rPr lang="en-US" sz="2400" baseline="-25000" dirty="0">
                <a:solidFill>
                  <a:prstClr val="black"/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∈ Q is the initial state,</a:t>
            </a:r>
          </a:p>
          <a:p>
            <a:pPr lvl="0">
              <a:buClr>
                <a:srgbClr val="0BD0D9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B </a:t>
            </a:r>
            <a:r>
              <a:rPr lang="en-US" sz="2400" dirty="0">
                <a:solidFill>
                  <a:prstClr val="black"/>
                </a:solidFill>
              </a:rPr>
              <a:t>∈ </a:t>
            </a:r>
            <a:r>
              <a:rPr lang="el-GR" sz="2400" dirty="0">
                <a:solidFill>
                  <a:prstClr val="black"/>
                </a:solidFill>
              </a:rPr>
              <a:t>Γ </a:t>
            </a:r>
            <a:r>
              <a:rPr lang="en-US" sz="2400" dirty="0">
                <a:solidFill>
                  <a:prstClr val="black"/>
                </a:solidFill>
              </a:rPr>
              <a:t>is a </a:t>
            </a:r>
            <a:r>
              <a:rPr lang="en-US" sz="2400" dirty="0" smtClean="0">
                <a:solidFill>
                  <a:prstClr val="black"/>
                </a:solidFill>
              </a:rPr>
              <a:t>blank symbol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F is the set of final states, and</a:t>
            </a:r>
          </a:p>
          <a:p>
            <a:pPr lvl="0">
              <a:buClr>
                <a:srgbClr val="0BD0D9"/>
              </a:buClr>
            </a:pP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 is a transition function which is defined as following:-</a:t>
            </a:r>
          </a:p>
          <a:p>
            <a:pPr lvl="0">
              <a:buClr>
                <a:srgbClr val="0BD0D9"/>
              </a:buClr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Q×</a:t>
            </a:r>
            <a:r>
              <a:rPr lang="el-GR" sz="2400" dirty="0">
                <a:solidFill>
                  <a:prstClr val="black"/>
                </a:solidFill>
              </a:rPr>
              <a:t>Γ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Q</a:t>
            </a:r>
            <a:r>
              <a:rPr lang="en-US" sz="2400" dirty="0" smtClean="0">
                <a:solidFill>
                  <a:prstClr val="black"/>
                </a:solidFill>
              </a:rPr>
              <a:t>×</a:t>
            </a:r>
            <a:r>
              <a:rPr lang="el-GR" sz="2400" dirty="0" smtClean="0">
                <a:solidFill>
                  <a:prstClr val="black"/>
                </a:solidFill>
              </a:rPr>
              <a:t>Γ</a:t>
            </a:r>
            <a:r>
              <a:rPr lang="en-US" sz="2400" dirty="0" smtClean="0">
                <a:solidFill>
                  <a:prstClr val="black"/>
                </a:solidFill>
              </a:rPr>
              <a:t>×{L, R}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where, 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 smtClean="0">
                <a:solidFill>
                  <a:prstClr val="black"/>
                </a:solidFill>
              </a:rPr>
              <a:t>represents left direction and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prstClr val="black"/>
                </a:solidFill>
              </a:rPr>
              <a:t> represents right direction. 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/>
              <a:t>Show that following function is Turing computable:-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f(m, n</a:t>
            </a:r>
            <a:r>
              <a:rPr lang="en-US" dirty="0"/>
              <a:t>) = </a:t>
            </a:r>
            <a:r>
              <a:rPr lang="en-US" dirty="0" smtClean="0"/>
              <a:t>m-n</a:t>
            </a:r>
            <a:r>
              <a:rPr lang="en-US" dirty="0"/>
              <a:t>	</a:t>
            </a:r>
            <a:r>
              <a:rPr lang="en-US" dirty="0" smtClean="0"/>
              <a:t>	m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=  0		otherwise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Clearly this function is proper subtraction function. </a:t>
            </a:r>
          </a:p>
          <a:p>
            <a:pPr marL="0" indent="0">
              <a:buNone/>
            </a:pPr>
            <a:r>
              <a:rPr lang="en-US" dirty="0" smtClean="0"/>
              <a:t>We have to find TM corresponding to this function.</a:t>
            </a:r>
          </a:p>
          <a:p>
            <a:pPr marL="0" indent="0">
              <a:buNone/>
            </a:pPr>
            <a:r>
              <a:rPr lang="en-US" dirty="0" smtClean="0"/>
              <a:t>There are two cases of this function.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Case-1: </a:t>
            </a:r>
            <a:r>
              <a:rPr lang="en-US" dirty="0" smtClean="0"/>
              <a:t>If m</a:t>
            </a:r>
            <a:r>
              <a:rPr lang="en-US" dirty="0"/>
              <a:t>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then value of the function is m-n. i.e. if m= 6 and n=4 then value = 2.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Case-2: </a:t>
            </a:r>
            <a:r>
              <a:rPr lang="en-US" dirty="0" smtClean="0"/>
              <a:t>If </a:t>
            </a:r>
            <a:r>
              <a:rPr lang="en-US" dirty="0"/>
              <a:t>m &lt;</a:t>
            </a:r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 then value of the function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i.e. if m=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n=6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value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constructing TM for this function, first we process the input and develop rules through which machine move from initial ID to final ID.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Case-1: when </a:t>
            </a:r>
            <a:r>
              <a:rPr lang="en-US" dirty="0">
                <a:solidFill>
                  <a:srgbClr val="FF0000"/>
                </a:solidFill>
              </a:rPr>
              <a:t>m ≥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10y1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0yy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Case-2: </a:t>
            </a:r>
            <a:r>
              <a:rPr lang="en-US" dirty="0">
                <a:solidFill>
                  <a:srgbClr val="FF0000"/>
                </a:solidFill>
              </a:rPr>
              <a:t>when m </a:t>
            </a:r>
            <a:r>
              <a:rPr lang="en-US" dirty="0" smtClean="0">
                <a:solidFill>
                  <a:srgbClr val="FF0000"/>
                </a:solidFill>
              </a:rPr>
              <a:t>&lt;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yy0yyy1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Therefore, the TM corresponding this function will be constructed as following:-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1162050" y="34861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7916" y="2133600"/>
            <a:ext cx="1028700" cy="74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2866" y="3318175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260299" y="3486150"/>
            <a:ext cx="100433" cy="242467"/>
          </a:xfrm>
          <a:prstGeom prst="curvedConnector3">
            <a:avLst>
              <a:gd name="adj1" fmla="val 838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07837" y="1752600"/>
            <a:ext cx="10287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0, 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stCxn id="9" idx="4"/>
            <a:endCxn id="4" idx="5"/>
          </p:cNvCxnSpPr>
          <p:nvPr/>
        </p:nvCxnSpPr>
        <p:spPr>
          <a:xfrm rot="5400000" flipH="1">
            <a:off x="2934585" y="2808149"/>
            <a:ext cx="100433" cy="2817670"/>
          </a:xfrm>
          <a:prstGeom prst="curvedConnector3">
            <a:avLst>
              <a:gd name="adj1" fmla="val -4759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41161" y="45737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45786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2" name="Straight Arrow Connector 31"/>
          <p:cNvCxnSpPr>
            <a:stCxn id="5" idx="4"/>
          </p:cNvCxnSpPr>
          <p:nvPr/>
        </p:nvCxnSpPr>
        <p:spPr>
          <a:xfrm>
            <a:off x="2888686" y="4270675"/>
            <a:ext cx="0" cy="110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20593" y="50352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5695950" y="3541567"/>
            <a:ext cx="100433" cy="242467"/>
          </a:xfrm>
          <a:prstGeom prst="curvedConnector3">
            <a:avLst>
              <a:gd name="adj1" fmla="val 838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31816" y="1905000"/>
            <a:ext cx="1028700" cy="105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0, 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 y, R)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Curved Connector 37"/>
          <p:cNvCxnSpPr>
            <a:stCxn id="11" idx="4"/>
          </p:cNvCxnSpPr>
          <p:nvPr/>
        </p:nvCxnSpPr>
        <p:spPr>
          <a:xfrm rot="5400000">
            <a:off x="3839453" y="3751117"/>
            <a:ext cx="1440872" cy="256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46964" y="51876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12872" y="5372100"/>
            <a:ext cx="76547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1600200"/>
            <a:ext cx="8458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dirty="0">
                <a:solidFill>
                  <a:srgbClr val="FF0000"/>
                </a:solidFill>
              </a:rPr>
              <a:t>Ex. </a:t>
            </a:r>
            <a:r>
              <a:rPr lang="en-US" sz="3200" dirty="0"/>
              <a:t>Construct Turing machine for the following </a:t>
            </a:r>
            <a:r>
              <a:rPr lang="en-US" sz="3200" dirty="0" smtClean="0"/>
              <a:t>function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f(</a:t>
            </a:r>
            <a:r>
              <a:rPr lang="en-US" sz="3200" dirty="0" err="1" smtClean="0"/>
              <a:t>m,n</a:t>
            </a:r>
            <a:r>
              <a:rPr lang="en-US" sz="3200" dirty="0"/>
              <a:t>) = </a:t>
            </a:r>
            <a:r>
              <a:rPr lang="en-US" sz="3200" dirty="0" smtClean="0"/>
              <a:t>m*n</a:t>
            </a:r>
            <a:r>
              <a:rPr lang="en-US" sz="3200" dirty="0"/>
              <a:t>		m, n ∈ </a:t>
            </a:r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This function multiply two numbers.  </a:t>
            </a:r>
          </a:p>
          <a:p>
            <a:pPr marL="0" indent="0">
              <a:buNone/>
            </a:pPr>
            <a:r>
              <a:rPr lang="en-US" dirty="0" smtClean="0"/>
              <a:t>If inputs are 2 and 3 then output will be 6.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Processing: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y1B1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</a:t>
            </a:r>
            <a:r>
              <a:rPr lang="en-US" sz="28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sz="28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111B111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0111B111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10111B111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x10111B111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10111B111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0111B111111</a:t>
            </a:r>
            <a:r>
              <a:rPr lang="en-US" sz="24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(machine halts at final state)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8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Therefore, the TM corresponding this function will be constructed as following:-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84582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,x,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3602" y="34549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8739" y="358660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77200" y="359525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</p:cNvCxnSpPr>
          <p:nvPr/>
        </p:nvCxnSpPr>
        <p:spPr>
          <a:xfrm>
            <a:off x="6184336" y="3969328"/>
            <a:ext cx="604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  <a:endCxn id="16" idx="2"/>
          </p:cNvCxnSpPr>
          <p:nvPr/>
        </p:nvCxnSpPr>
        <p:spPr>
          <a:xfrm>
            <a:off x="7474539" y="3929501"/>
            <a:ext cx="602661" cy="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B,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3639" y="34350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53305" y="3479674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8330063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75869" y="2410691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cxnSp>
        <p:nvCxnSpPr>
          <p:cNvPr id="26" name="Curved Connector 25"/>
          <p:cNvCxnSpPr>
            <a:stCxn id="12" idx="4"/>
            <a:endCxn id="5" idx="4"/>
          </p:cNvCxnSpPr>
          <p:nvPr/>
        </p:nvCxnSpPr>
        <p:spPr>
          <a:xfrm rot="5400000" flipH="1">
            <a:off x="3564954" y="2035746"/>
            <a:ext cx="45028" cy="4507936"/>
          </a:xfrm>
          <a:prstGeom prst="curvedConnector3">
            <a:avLst>
              <a:gd name="adj1" fmla="val -5076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4236049" y="3465369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48099" y="2410691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 flipH="1" flipV="1">
            <a:off x="5679527" y="35623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68642" y="1858241"/>
            <a:ext cx="10287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7045925" y="34861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02130" y="22479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40386" y="5181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19399" y="4648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x,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6" idx="4"/>
            <a:endCxn id="33" idx="0"/>
          </p:cNvCxnSpPr>
          <p:nvPr/>
        </p:nvCxnSpPr>
        <p:spPr>
          <a:xfrm flipH="1">
            <a:off x="8283286" y="4281055"/>
            <a:ext cx="136814" cy="90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87987" y="4505760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3" idx="2"/>
            <a:endCxn id="12" idx="5"/>
          </p:cNvCxnSpPr>
          <p:nvPr/>
        </p:nvCxnSpPr>
        <p:spPr>
          <a:xfrm flipH="1" flipV="1">
            <a:off x="6083903" y="4211795"/>
            <a:ext cx="1856483" cy="131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68734" y="49460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stCxn id="33" idx="3"/>
            <a:endCxn id="33" idx="5"/>
          </p:cNvCxnSpPr>
          <p:nvPr/>
        </p:nvCxnSpPr>
        <p:spPr>
          <a:xfrm rot="16200000" flipH="1">
            <a:off x="8283286" y="5524500"/>
            <a:ext cx="12700" cy="484934"/>
          </a:xfrm>
          <a:prstGeom prst="curvedConnector3">
            <a:avLst>
              <a:gd name="adj1" fmla="val 6408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77948" y="617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90600" y="543041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25443" y="5334000"/>
            <a:ext cx="866800" cy="841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20702" y="539836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" idx="4"/>
            <a:endCxn id="47" idx="0"/>
          </p:cNvCxnSpPr>
          <p:nvPr/>
        </p:nvCxnSpPr>
        <p:spPr>
          <a:xfrm>
            <a:off x="1333500" y="4267200"/>
            <a:ext cx="0" cy="116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6"/>
            <a:endCxn id="48" idx="2"/>
          </p:cNvCxnSpPr>
          <p:nvPr/>
        </p:nvCxnSpPr>
        <p:spPr>
          <a:xfrm flipV="1">
            <a:off x="1676400" y="5754832"/>
            <a:ext cx="949043" cy="1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9523" y="473132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,B,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H="1">
            <a:off x="1226717" y="5820064"/>
            <a:ext cx="12700" cy="484934"/>
          </a:xfrm>
          <a:prstGeom prst="curvedConnector3">
            <a:avLst>
              <a:gd name="adj1" fmla="val 5208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1450" y="62484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24478" y="5322183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6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Turing Machine</a:t>
            </a:r>
          </a:p>
          <a:p>
            <a:pPr marL="0" lvl="0" indent="0" algn="ctr">
              <a:buClr>
                <a:srgbClr val="0BD0D9"/>
              </a:buClr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Part-7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47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Variations or types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Non-deterministic Turing Machine(TM)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Multi-tape </a:t>
            </a:r>
            <a:r>
              <a:rPr lang="en-US" dirty="0"/>
              <a:t>Turing Machine(TM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Multi-head </a:t>
            </a:r>
            <a:r>
              <a:rPr lang="en-US" dirty="0"/>
              <a:t>Turing Machine(TM</a:t>
            </a:r>
            <a:r>
              <a:rPr lang="en-US" dirty="0" smtClean="0"/>
              <a:t>)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Multi-directional Turing </a:t>
            </a:r>
            <a:r>
              <a:rPr lang="en-US" dirty="0"/>
              <a:t>Machine(TM)</a:t>
            </a:r>
          </a:p>
          <a:p>
            <a:pPr marL="514350" indent="-514350">
              <a:buFont typeface="Wingdings 2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78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Non-deterministic Turing Machine(TM</a:t>
            </a:r>
            <a:r>
              <a:rPr lang="en-US" sz="4000" u="sng" dirty="0" smtClean="0"/>
              <a:t>)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non-deterministic TM is a </a:t>
            </a:r>
            <a:r>
              <a:rPr lang="en-US" dirty="0"/>
              <a:t>Turing machine which, like nondeterministic finite automata, at any state it is in and for the tape symbol it is reading, can take any action selecting from a set of specified actions rather than taking one definite predetermined action. </a:t>
            </a:r>
            <a:endParaRPr lang="en-US" dirty="0" smtClean="0"/>
          </a:p>
          <a:p>
            <a:pPr algn="just"/>
            <a:r>
              <a:rPr lang="en-US" dirty="0" smtClean="0"/>
              <a:t>Even </a:t>
            </a:r>
            <a:r>
              <a:rPr lang="en-US" dirty="0"/>
              <a:t>in the same situation it may take different actions at different times.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differs from deterministic TM only by transition function.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transition function </a:t>
            </a:r>
            <a:r>
              <a:rPr lang="en-US" dirty="0" smtClean="0"/>
              <a:t>of non-deterministic TM is defined as following:-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l-GR" sz="2800" b="1" dirty="0" smtClean="0">
                <a:solidFill>
                  <a:srgbClr val="FF0000"/>
                </a:solidFill>
              </a:rPr>
              <a:t>δ</a:t>
            </a:r>
            <a:r>
              <a:rPr lang="en-US" sz="2800" b="1" dirty="0">
                <a:solidFill>
                  <a:srgbClr val="FF0000"/>
                </a:solidFill>
              </a:rPr>
              <a:t>: Q×</a:t>
            </a:r>
            <a:r>
              <a:rPr lang="el-GR" sz="2800" b="1" dirty="0">
                <a:solidFill>
                  <a:srgbClr val="FF0000"/>
                </a:solidFill>
              </a:rPr>
              <a:t>Γ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×</a:t>
            </a:r>
            <a:r>
              <a:rPr lang="el-GR" sz="2800" b="1" baseline="30000" dirty="0">
                <a:solidFill>
                  <a:srgbClr val="FF0000"/>
                </a:solidFill>
              </a:rPr>
              <a:t>Γ</a:t>
            </a:r>
            <a:r>
              <a:rPr lang="en-US" sz="2800" b="1" baseline="30000" dirty="0">
                <a:solidFill>
                  <a:srgbClr val="FF0000"/>
                </a:solidFill>
              </a:rPr>
              <a:t>×{L, R}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19912"/>
          </a:xfrm>
        </p:spPr>
        <p:txBody>
          <a:bodyPr/>
          <a:lstStyle/>
          <a:p>
            <a:r>
              <a:rPr lang="en-US" u="sng" dirty="0"/>
              <a:t>Multi-tape 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91565"/>
              </p:ext>
            </p:extLst>
          </p:nvPr>
        </p:nvGraphicFramePr>
        <p:xfrm>
          <a:off x="3581400" y="1600200"/>
          <a:ext cx="53340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96082"/>
              </p:ext>
            </p:extLst>
          </p:nvPr>
        </p:nvGraphicFramePr>
        <p:xfrm>
          <a:off x="2514600" y="51054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05600" y="236728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8620"/>
              </p:ext>
            </p:extLst>
          </p:nvPr>
        </p:nvGraphicFramePr>
        <p:xfrm>
          <a:off x="3581400" y="269748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085027"/>
              </p:ext>
            </p:extLst>
          </p:nvPr>
        </p:nvGraphicFramePr>
        <p:xfrm>
          <a:off x="3581400" y="381000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401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 flipV="1">
            <a:off x="2819400" y="25146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19400" y="2514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62940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724400" y="43434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76600" y="35814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276600" y="3581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019800" y="3276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137564" y="331724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5410200" y="450088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7803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Multi-tape Turing Machine(TM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type of machine consists of n number of tapes. Since number of tapes is n, therefore the number of heads will also be n. </a:t>
            </a:r>
          </a:p>
          <a:p>
            <a:pPr marL="0" indent="0">
              <a:buNone/>
            </a:pPr>
            <a:r>
              <a:rPr lang="en-US" dirty="0" smtClean="0"/>
              <a:t>Transition function will be </a:t>
            </a: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</a:rPr>
              <a:t>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×{</a:t>
            </a:r>
            <a:r>
              <a:rPr lang="en-US" sz="2400" b="1" dirty="0">
                <a:solidFill>
                  <a:srgbClr val="FF0000"/>
                </a:solidFill>
              </a:rPr>
              <a:t>L, </a:t>
            </a:r>
            <a:r>
              <a:rPr lang="en-US" sz="2400" b="1" dirty="0" smtClean="0">
                <a:solidFill>
                  <a:srgbClr val="FF0000"/>
                </a:solidFill>
              </a:rPr>
              <a:t>R}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endParaRPr lang="en-US" sz="24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 </a:t>
            </a:r>
            <a:r>
              <a:rPr lang="en-US" sz="2800" b="1" dirty="0" smtClean="0"/>
              <a:t>= </a:t>
            </a:r>
            <a:r>
              <a:rPr lang="el-GR" sz="2800" b="1" dirty="0" smtClean="0"/>
              <a:t>Γ</a:t>
            </a:r>
            <a:r>
              <a:rPr lang="en-US" sz="2800" b="1" dirty="0" smtClean="0"/>
              <a:t>×</a:t>
            </a:r>
            <a:r>
              <a:rPr lang="el-GR" sz="2800" b="1" dirty="0"/>
              <a:t> Γ</a:t>
            </a:r>
            <a:r>
              <a:rPr lang="en-US" sz="3200" b="1" dirty="0" smtClean="0"/>
              <a:t>×</a:t>
            </a:r>
            <a:r>
              <a:rPr lang="el-GR" sz="2800" b="1" dirty="0"/>
              <a:t> Γ</a:t>
            </a:r>
            <a:r>
              <a:rPr lang="en-US" sz="3200" b="1" dirty="0" smtClean="0"/>
              <a:t>×………………..</a:t>
            </a:r>
            <a:r>
              <a:rPr lang="en-US" sz="2800" b="1" dirty="0"/>
              <a:t> ×</a:t>
            </a:r>
            <a:r>
              <a:rPr lang="el-GR" sz="2400" b="1" dirty="0"/>
              <a:t> </a:t>
            </a:r>
            <a:r>
              <a:rPr lang="el-GR" sz="2400" b="1" dirty="0" smtClean="0"/>
              <a:t>Γ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upto</a:t>
            </a:r>
            <a:r>
              <a:rPr lang="en-US" sz="2400" b="1" dirty="0" smtClean="0"/>
              <a:t> n times)</a:t>
            </a:r>
          </a:p>
          <a:p>
            <a:pPr marL="0" lvl="0" indent="0">
              <a:buNone/>
            </a:pPr>
            <a:r>
              <a:rPr lang="en-US" sz="2400" b="1" dirty="0" smtClean="0"/>
              <a:t>	{L, R}</a:t>
            </a:r>
            <a:r>
              <a:rPr lang="en-US" sz="2400" b="1" baseline="30000" dirty="0" smtClean="0"/>
              <a:t>n </a:t>
            </a:r>
            <a:r>
              <a:rPr lang="en-US" sz="2400" b="1" dirty="0" smtClean="0"/>
              <a:t>= </a:t>
            </a:r>
            <a:r>
              <a:rPr lang="en-US" sz="2400" b="1" dirty="0"/>
              <a:t>{L, R}</a:t>
            </a:r>
            <a:r>
              <a:rPr lang="en-US" sz="2400" b="1" dirty="0" smtClean="0"/>
              <a:t>×</a:t>
            </a:r>
            <a:r>
              <a:rPr lang="el-GR" sz="2400" b="1" dirty="0" smtClean="0"/>
              <a:t> </a:t>
            </a:r>
            <a:r>
              <a:rPr lang="en-US" sz="2400" b="1" dirty="0"/>
              <a:t>{L, R}</a:t>
            </a:r>
            <a:r>
              <a:rPr lang="en-US" sz="2400" b="1" dirty="0" smtClean="0"/>
              <a:t>×</a:t>
            </a:r>
            <a:r>
              <a:rPr lang="el-GR" sz="2400" b="1" dirty="0" smtClean="0"/>
              <a:t> </a:t>
            </a:r>
            <a:r>
              <a:rPr lang="en-US" sz="2400" b="1" dirty="0"/>
              <a:t>{L, R}</a:t>
            </a:r>
            <a:r>
              <a:rPr lang="en-US" sz="2400" b="1" dirty="0" smtClean="0"/>
              <a:t>×……………….. </a:t>
            </a:r>
            <a:r>
              <a:rPr lang="en-US" sz="2400" b="1" dirty="0"/>
              <a:t>×</a:t>
            </a:r>
            <a:r>
              <a:rPr lang="el-GR" sz="2400" b="1" dirty="0"/>
              <a:t> </a:t>
            </a:r>
            <a:r>
              <a:rPr lang="en-US" sz="2400" b="1" dirty="0"/>
              <a:t>{L, R} </a:t>
            </a:r>
            <a:r>
              <a:rPr lang="en-US" sz="2400" b="1" dirty="0" smtClean="0"/>
              <a:t>					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u="sng" dirty="0"/>
              <a:t>Instantaneous Description(ID)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instantaneous description of TM is a string of the following form:-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α</a:t>
            </a:r>
            <a:r>
              <a:rPr lang="en-US" dirty="0" smtClean="0"/>
              <a:t> q </a:t>
            </a:r>
            <a:r>
              <a:rPr lang="el-GR" dirty="0" smtClean="0"/>
              <a:t>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Where, 	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 β</a:t>
            </a:r>
            <a:r>
              <a:rPr lang="en-US" sz="2800" dirty="0">
                <a:solidFill>
                  <a:prstClr val="black"/>
                </a:solidFill>
              </a:rPr>
              <a:t> ∈</a:t>
            </a:r>
            <a:r>
              <a:rPr lang="en-US" dirty="0" smtClean="0"/>
              <a:t> </a:t>
            </a:r>
            <a:r>
              <a:rPr lang="el-GR" sz="2800" dirty="0" smtClean="0">
                <a:solidFill>
                  <a:prstClr val="black"/>
                </a:solidFill>
              </a:rPr>
              <a:t>Γ</a:t>
            </a:r>
            <a:r>
              <a:rPr lang="en-US" sz="2800" dirty="0" smtClean="0">
                <a:solidFill>
                  <a:prstClr val="black"/>
                </a:solidFill>
              </a:rPr>
              <a:t>*,    q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∈ Q.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αβ</a:t>
            </a:r>
            <a:r>
              <a:rPr lang="en-US" dirty="0" smtClean="0"/>
              <a:t> denotes the whole contents of the tape.</a:t>
            </a:r>
          </a:p>
          <a:p>
            <a:pPr marL="0" indent="0">
              <a:buNone/>
            </a:pPr>
            <a:r>
              <a:rPr lang="en-US" dirty="0" smtClean="0"/>
              <a:t>q is a current state.</a:t>
            </a:r>
          </a:p>
          <a:p>
            <a:pPr marL="0" indent="0">
              <a:buNone/>
            </a:pPr>
            <a:r>
              <a:rPr lang="en-US" dirty="0" smtClean="0"/>
              <a:t>R/W head of machine will be at the leftmost symbol of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Initial ID will be  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w .     </a:t>
            </a:r>
            <a:r>
              <a:rPr lang="en-US" dirty="0" smtClean="0"/>
              <a:t>where  w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∈</a:t>
            </a:r>
            <a:r>
              <a:rPr lang="el-GR" sz="2800" dirty="0" smtClean="0">
                <a:solidFill>
                  <a:prstClr val="black"/>
                </a:solidFill>
              </a:rPr>
              <a:t> Σ</a:t>
            </a:r>
            <a:r>
              <a:rPr lang="en-US" sz="2800" dirty="0" smtClean="0">
                <a:solidFill>
                  <a:prstClr val="black"/>
                </a:solidFill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Multi-head </a:t>
            </a:r>
            <a:r>
              <a:rPr lang="en-US" u="sng" dirty="0"/>
              <a:t>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97800"/>
              </p:ext>
            </p:extLst>
          </p:nvPr>
        </p:nvGraphicFramePr>
        <p:xfrm>
          <a:off x="1905000" y="2895600"/>
          <a:ext cx="5334000" cy="579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46115"/>
              </p:ext>
            </p:extLst>
          </p:nvPr>
        </p:nvGraphicFramePr>
        <p:xfrm>
          <a:off x="3505200" y="50292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65218" y="3581400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4800600" y="3429000"/>
            <a:ext cx="381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33800" y="3429000"/>
            <a:ext cx="533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10200" y="3429000"/>
            <a:ext cx="1447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3000" y="3529215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705600" y="3647902"/>
            <a:ext cx="1447800" cy="2235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R/W   head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780559" y="2362200"/>
            <a:ext cx="207818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2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Multi-head Turing Machine(TM)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type of machine consists of </a:t>
            </a:r>
            <a:r>
              <a:rPr lang="en-US" dirty="0" smtClean="0"/>
              <a:t>one tape with n heads. </a:t>
            </a:r>
          </a:p>
          <a:p>
            <a:pPr marL="0" indent="0">
              <a:buNone/>
            </a:pPr>
            <a:r>
              <a:rPr lang="en-US" dirty="0" smtClean="0"/>
              <a:t>Transition </a:t>
            </a:r>
            <a:r>
              <a:rPr lang="en-US" dirty="0"/>
              <a:t>function will be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l-GR" sz="2400" b="1" dirty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>
                <a:solidFill>
                  <a:srgbClr val="FF0000"/>
                </a:solidFill>
              </a:rPr>
              <a:t>Γ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Q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l-GR" sz="2400" b="1" dirty="0">
                <a:solidFill>
                  <a:srgbClr val="FF0000"/>
                </a:solidFill>
              </a:rPr>
              <a:t>Γ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×{L, R}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l-GR" sz="2800" b="1" dirty="0"/>
              <a:t>Γ</a:t>
            </a:r>
            <a:r>
              <a:rPr lang="en-US" sz="2800" b="1" baseline="30000" dirty="0"/>
              <a:t>n </a:t>
            </a:r>
            <a:r>
              <a:rPr lang="en-US" sz="2800" b="1" dirty="0"/>
              <a:t>= </a:t>
            </a:r>
            <a:r>
              <a:rPr lang="el-GR" sz="2800" b="1" dirty="0"/>
              <a:t>Γ</a:t>
            </a:r>
            <a:r>
              <a:rPr lang="en-US" sz="2800" b="1" dirty="0"/>
              <a:t>×</a:t>
            </a:r>
            <a:r>
              <a:rPr lang="el-GR" sz="2800" b="1" dirty="0"/>
              <a:t> Γ</a:t>
            </a:r>
            <a:r>
              <a:rPr lang="en-US" sz="3200" b="1" dirty="0"/>
              <a:t>×</a:t>
            </a:r>
            <a:r>
              <a:rPr lang="el-GR" sz="2800" b="1" dirty="0"/>
              <a:t> Γ</a:t>
            </a:r>
            <a:r>
              <a:rPr lang="en-US" sz="3200" b="1" dirty="0"/>
              <a:t>×………………..</a:t>
            </a:r>
            <a:r>
              <a:rPr lang="en-US" sz="2800" b="1" dirty="0"/>
              <a:t> ×</a:t>
            </a:r>
            <a:r>
              <a:rPr lang="el-GR" sz="2400" b="1" dirty="0"/>
              <a:t> Γ</a:t>
            </a:r>
            <a:r>
              <a:rPr lang="en-US" sz="2400" b="1" dirty="0"/>
              <a:t>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pPr marL="0" lvl="0" indent="0">
              <a:buNone/>
            </a:pPr>
            <a:r>
              <a:rPr lang="en-US" sz="2400" b="1" dirty="0"/>
              <a:t>	{L, R}</a:t>
            </a:r>
            <a:r>
              <a:rPr lang="en-US" sz="2400" b="1" baseline="30000" dirty="0"/>
              <a:t>n </a:t>
            </a:r>
            <a:r>
              <a:rPr lang="en-US" sz="2400" b="1" dirty="0"/>
              <a:t>= {L, R}×</a:t>
            </a:r>
            <a:r>
              <a:rPr lang="el-GR" sz="2400" b="1" dirty="0"/>
              <a:t> </a:t>
            </a:r>
            <a:r>
              <a:rPr lang="en-US" sz="2400" b="1" dirty="0"/>
              <a:t>{L, R}×</a:t>
            </a:r>
            <a:r>
              <a:rPr lang="el-GR" sz="2400" b="1" dirty="0"/>
              <a:t> </a:t>
            </a:r>
            <a:r>
              <a:rPr lang="en-US" sz="2400" b="1" dirty="0"/>
              <a:t>{L, R}×……………….. ×</a:t>
            </a:r>
            <a:r>
              <a:rPr lang="el-GR" sz="2400" b="1" dirty="0"/>
              <a:t> </a:t>
            </a:r>
            <a:r>
              <a:rPr lang="en-US" sz="2400" b="1" dirty="0"/>
              <a:t>{L, R} 					(</a:t>
            </a:r>
            <a:r>
              <a:rPr lang="en-US" sz="2400" b="1" dirty="0" err="1"/>
              <a:t>upto</a:t>
            </a:r>
            <a:r>
              <a:rPr lang="en-US" sz="2400" b="1" dirty="0"/>
              <a:t> n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48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Multi-dimensional </a:t>
            </a:r>
            <a:r>
              <a:rPr lang="en-US" sz="4000" u="sng" dirty="0"/>
              <a:t>Turing Machine(TM)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 of TM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3948"/>
              </p:ext>
            </p:extLst>
          </p:nvPr>
        </p:nvGraphicFramePr>
        <p:xfrm>
          <a:off x="3505200" y="5029200"/>
          <a:ext cx="259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219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</a:t>
                      </a:r>
                      <a:r>
                        <a:rPr lang="en-US" sz="2400" dirty="0" smtClean="0"/>
                        <a:t>q</a:t>
                      </a:r>
                    </a:p>
                    <a:p>
                      <a:pPr algn="ctr"/>
                      <a:r>
                        <a:rPr lang="en-US" sz="2400" dirty="0" smtClean="0"/>
                        <a:t>Finite State Control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66429"/>
              </p:ext>
            </p:extLst>
          </p:nvPr>
        </p:nvGraphicFramePr>
        <p:xfrm>
          <a:off x="2362200" y="2133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U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R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6858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72100" y="3105150"/>
            <a:ext cx="1028700" cy="4000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53000" y="3276600"/>
            <a:ext cx="4191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86450" y="3448050"/>
            <a:ext cx="0" cy="361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800" y="3276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86450" y="2781300"/>
            <a:ext cx="0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00600" y="1600200"/>
            <a:ext cx="3048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Tow-dimensional tape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38850" y="1981200"/>
            <a:ext cx="0" cy="180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55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u="sng" dirty="0"/>
              <a:t>Multi-dimensional Turing Machine(TM)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type of machine consists of one </a:t>
            </a:r>
            <a:r>
              <a:rPr lang="en-US" dirty="0" smtClean="0"/>
              <a:t>multi-dimensional tape </a:t>
            </a:r>
            <a:r>
              <a:rPr lang="en-US" dirty="0"/>
              <a:t>with </a:t>
            </a:r>
            <a:r>
              <a:rPr lang="en-US" dirty="0" smtClean="0"/>
              <a:t>one </a:t>
            </a:r>
            <a:r>
              <a:rPr lang="en-US" dirty="0"/>
              <a:t>heads. </a:t>
            </a:r>
            <a:endParaRPr lang="en-US" dirty="0" smtClean="0"/>
          </a:p>
          <a:p>
            <a:r>
              <a:rPr lang="en-US" dirty="0" smtClean="0"/>
              <a:t>The head of machine move in many directions. </a:t>
            </a:r>
          </a:p>
          <a:p>
            <a:r>
              <a:rPr lang="en-US" dirty="0" smtClean="0"/>
              <a:t>If tape is n-dimensional then head move in 2</a:t>
            </a:r>
            <a:r>
              <a:rPr lang="en-US" baseline="30000" dirty="0" smtClean="0"/>
              <a:t>n</a:t>
            </a:r>
            <a:r>
              <a:rPr lang="en-US" dirty="0" smtClean="0"/>
              <a:t> directions.</a:t>
            </a:r>
          </a:p>
          <a:p>
            <a:r>
              <a:rPr lang="en-US" dirty="0" smtClean="0"/>
              <a:t>Transition </a:t>
            </a:r>
            <a:r>
              <a:rPr lang="en-US" dirty="0"/>
              <a:t>function </a:t>
            </a:r>
            <a:r>
              <a:rPr lang="en-US" dirty="0" smtClean="0"/>
              <a:t>of two-dimensional TM is defined as  </a:t>
            </a:r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l-GR" sz="2400" b="1" dirty="0">
                <a:solidFill>
                  <a:srgbClr val="FF0000"/>
                </a:solidFill>
              </a:rPr>
              <a:t>δ</a:t>
            </a:r>
            <a:r>
              <a:rPr lang="en-US" sz="2400" b="1" dirty="0">
                <a:solidFill>
                  <a:srgbClr val="FF0000"/>
                </a:solidFill>
              </a:rPr>
              <a:t>: Q×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Q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l-GR" sz="2400" b="1" dirty="0" smtClean="0">
                <a:solidFill>
                  <a:srgbClr val="FF0000"/>
                </a:solidFill>
              </a:rPr>
              <a:t>Γ</a:t>
            </a:r>
            <a:r>
              <a:rPr lang="en-US" sz="2400" b="1" dirty="0" smtClean="0">
                <a:solidFill>
                  <a:srgbClr val="FF0000"/>
                </a:solidFill>
              </a:rPr>
              <a:t>×{</a:t>
            </a:r>
            <a:r>
              <a:rPr lang="en-US" sz="2400" b="1" dirty="0">
                <a:solidFill>
                  <a:srgbClr val="FF0000"/>
                </a:solidFill>
              </a:rPr>
              <a:t>L, </a:t>
            </a:r>
            <a:r>
              <a:rPr lang="en-US" sz="2400" b="1" dirty="0" smtClean="0">
                <a:solidFill>
                  <a:srgbClr val="FF0000"/>
                </a:solidFill>
              </a:rPr>
              <a:t>R, U, D}</a:t>
            </a:r>
            <a:endParaRPr lang="en-US" sz="24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L</a:t>
            </a:r>
            <a:r>
              <a:rPr lang="en-US" sz="2800" dirty="0" smtClean="0">
                <a:sym typeface="Wingdings" pitchFamily="2" charset="2"/>
              </a:rPr>
              <a:t> Left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R Right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U Up direction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D Down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Recursive and Recursive Enumerable language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70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Recursive language:</a:t>
            </a:r>
          </a:p>
          <a:p>
            <a:pPr marL="0" indent="0" algn="just">
              <a:buNone/>
            </a:pPr>
            <a:r>
              <a:rPr lang="en-US" sz="2400" dirty="0"/>
              <a:t>A language L is said to be recursive if there exists a Turing machine M which accepts all the strings w belong into L and rejects all the strings which do not belong into L.</a:t>
            </a:r>
            <a:endParaRPr lang="en-US" sz="2800" u="sng" dirty="0" smtClean="0"/>
          </a:p>
          <a:p>
            <a:pPr marL="0" indent="0" algn="just">
              <a:buNone/>
            </a:pPr>
            <a:endParaRPr lang="en-US" sz="2800" u="sng" dirty="0"/>
          </a:p>
          <a:p>
            <a:pPr marL="0" indent="0" algn="just">
              <a:buNone/>
            </a:pPr>
            <a:endParaRPr lang="en-US" sz="1800" u="sng" dirty="0" smtClean="0"/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Recursive </a:t>
            </a:r>
            <a:r>
              <a:rPr lang="en-US" sz="2800" u="sng" dirty="0">
                <a:solidFill>
                  <a:srgbClr val="FF0000"/>
                </a:solidFill>
              </a:rPr>
              <a:t>Enumerable </a:t>
            </a:r>
            <a:r>
              <a:rPr lang="en-US" sz="2800" u="sng" dirty="0" smtClean="0">
                <a:solidFill>
                  <a:srgbClr val="FF0000"/>
                </a:solidFill>
              </a:rPr>
              <a:t>language:</a:t>
            </a:r>
          </a:p>
          <a:p>
            <a:pPr marL="0" indent="0" algn="just">
              <a:buNone/>
            </a:pPr>
            <a:r>
              <a:rPr lang="en-US" sz="2400" dirty="0"/>
              <a:t>A language L is said to be recursive enumerable if there exists a Turing machine M which accepts all the strings w belong into L and </a:t>
            </a:r>
            <a:r>
              <a:rPr lang="en-US" sz="2400" dirty="0" smtClean="0"/>
              <a:t>rejects or goes </a:t>
            </a:r>
            <a:r>
              <a:rPr lang="en-US" sz="2400" dirty="0"/>
              <a:t>into an infinite loop for all the strings which do not belong into 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7813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648200" y="3200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2933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532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38700" y="28678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3200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2855" y="2743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58674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1600200" y="6286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624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594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6096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29746" y="5410200"/>
            <a:ext cx="1766454" cy="135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10350" y="5867400"/>
            <a:ext cx="871105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5638800"/>
            <a:ext cx="571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23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Properties of Recursive and Recursive Enumerable languages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If L is recursive language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7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700" b="0" i="0" dirty="0" smtClean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2700" dirty="0" smtClean="0"/>
                  <a:t> is also recursive language.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/>
                  <a:t>If L </a:t>
                </a:r>
                <a:r>
                  <a:rPr lang="en-US" sz="27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7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7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27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b="0" i="0" dirty="0" smtClean="0">
                        <a:latin typeface="Cambria Math"/>
                      </a:rPr>
                      <m:t>are</m:t>
                    </m:r>
                    <m:r>
                      <a:rPr lang="en-US" sz="27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700" dirty="0" smtClean="0"/>
                  <a:t>recursive enumerable languages </a:t>
                </a:r>
                <a:r>
                  <a:rPr lang="en-US" sz="2700" dirty="0"/>
                  <a:t>then </a:t>
                </a:r>
                <a:r>
                  <a:rPr lang="en-US" sz="2700" dirty="0" smtClean="0"/>
                  <a:t>L will be </a:t>
                </a:r>
                <a:r>
                  <a:rPr lang="en-US" sz="2700" dirty="0"/>
                  <a:t>recursive language.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union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7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700" dirty="0"/>
                          <m:t>L</m:t>
                        </m:r>
                        <m:r>
                          <m:rPr>
                            <m:nor/>
                          </m:rPr>
                          <a:rPr lang="en-US" sz="2700" dirty="0"/>
                          <m:t>2</m:t>
                        </m:r>
                      </m:e>
                    </m:nary>
                  </m:oMath>
                </a14:m>
                <a:r>
                  <a:rPr lang="en-US" sz="2700" dirty="0" smtClean="0"/>
                  <a:t> will be also recursive.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/>
                  <a:t>The union of two recursive </a:t>
                </a:r>
                <a:r>
                  <a:rPr lang="en-US" sz="2700" dirty="0" smtClean="0"/>
                  <a:t>enumerable languages </a:t>
                </a:r>
                <a:r>
                  <a:rPr lang="en-US" sz="2700" dirty="0"/>
                  <a:t>is also </a:t>
                </a:r>
                <a:r>
                  <a:rPr lang="en-US" sz="2700" dirty="0" smtClean="0"/>
                  <a:t>recursive enumerable  </a:t>
                </a:r>
                <a:r>
                  <a:rPr lang="en-US" sz="2700" dirty="0"/>
                  <a:t>i.e. if L1 and L2 are </a:t>
                </a:r>
                <a:r>
                  <a:rPr lang="en-US" sz="2700" dirty="0" smtClean="0"/>
                  <a:t>recursive enumerable  </a:t>
                </a:r>
                <a:r>
                  <a:rPr lang="en-US" sz="27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7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700" dirty="0"/>
                          <m:t>L</m:t>
                        </m:r>
                        <m:r>
                          <m:rPr>
                            <m:nor/>
                          </m:rPr>
                          <a:rPr lang="en-US" sz="2700" dirty="0"/>
                          <m:t>2</m:t>
                        </m:r>
                      </m:e>
                    </m:nary>
                  </m:oMath>
                </a14:m>
                <a:r>
                  <a:rPr lang="en-US" sz="2700" dirty="0"/>
                  <a:t> will be also </a:t>
                </a:r>
                <a:r>
                  <a:rPr lang="en-US" sz="2700" dirty="0" smtClean="0"/>
                  <a:t>recursive enumerable.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intersection of </a:t>
                </a:r>
                <a:r>
                  <a:rPr lang="en-US" sz="2700" dirty="0"/>
                  <a:t>two recursive languages is also recursive i.e. if L1 and L2 are recursive then </a:t>
                </a:r>
                <a:r>
                  <a:rPr lang="en-US" sz="2700" dirty="0" smtClean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7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/>
                          </a:rPr>
                          <m:t>L</m:t>
                        </m:r>
                        <m:r>
                          <a:rPr lang="en-US" sz="2700" b="0" i="0" smtClean="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700" dirty="0" smtClean="0"/>
                  <a:t> </a:t>
                </a:r>
                <a:r>
                  <a:rPr lang="en-US" sz="2700" dirty="0"/>
                  <a:t>will be also </a:t>
                </a:r>
                <a:r>
                  <a:rPr lang="en-US" sz="2700" dirty="0" smtClean="0"/>
                  <a:t>recursive.</a:t>
                </a:r>
              </a:p>
              <a:p>
                <a:pPr marL="514350" indent="-51435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700" dirty="0" smtClean="0"/>
                  <a:t>The </a:t>
                </a:r>
                <a:r>
                  <a:rPr lang="en-US" sz="2700" dirty="0"/>
                  <a:t>intersection of two recursive enumerable </a:t>
                </a:r>
                <a:r>
                  <a:rPr lang="en-US" sz="2700" dirty="0" smtClean="0"/>
                  <a:t>languages </a:t>
                </a:r>
                <a:r>
                  <a:rPr lang="en-US" sz="2700" dirty="0"/>
                  <a:t>is also </a:t>
                </a:r>
                <a:r>
                  <a:rPr lang="en-US" sz="2700" dirty="0" smtClean="0"/>
                  <a:t>recursive</a:t>
                </a:r>
                <a:r>
                  <a:rPr lang="en-US" sz="2700" dirty="0"/>
                  <a:t> enumerable</a:t>
                </a:r>
                <a:r>
                  <a:rPr lang="en-US" sz="2700" dirty="0" smtClean="0"/>
                  <a:t>  </a:t>
                </a:r>
                <a:r>
                  <a:rPr lang="en-US" sz="2700" dirty="0"/>
                  <a:t>i.e. if L1 and L2 are </a:t>
                </a:r>
                <a:r>
                  <a:rPr lang="en-US" sz="2700" dirty="0" smtClean="0"/>
                  <a:t>recursive </a:t>
                </a:r>
                <a:r>
                  <a:rPr lang="en-US" sz="2700" dirty="0"/>
                  <a:t>enumerable</a:t>
                </a:r>
                <a:r>
                  <a:rPr lang="en-US" sz="2700" dirty="0" smtClean="0"/>
                  <a:t> </a:t>
                </a:r>
                <a:r>
                  <a:rPr lang="en-US" sz="27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7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/>
                          </a:rPr>
                          <m:t>L</m:t>
                        </m:r>
                        <m:r>
                          <a:rPr lang="en-US" sz="27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700" dirty="0"/>
                  <a:t> will be also </a:t>
                </a:r>
                <a:r>
                  <a:rPr lang="en-US" sz="2700" dirty="0" smtClean="0"/>
                  <a:t>recursive</a:t>
                </a:r>
                <a:r>
                  <a:rPr lang="en-US" sz="2700" dirty="0"/>
                  <a:t> enumerable</a:t>
                </a:r>
                <a:r>
                  <a:rPr lang="en-US" sz="2700" dirty="0" smtClean="0"/>
                  <a:t> .</a:t>
                </a:r>
                <a:endParaRPr lang="en-US" sz="2700" dirty="0"/>
              </a:p>
              <a:p>
                <a:pPr marL="514350" indent="-514350" algn="just">
                  <a:buFont typeface="Wingdings 2"/>
                  <a:buAutoNum type="arabicParenR"/>
                </a:pPr>
                <a:endParaRPr lang="en-US" sz="2700" dirty="0"/>
              </a:p>
              <a:p>
                <a:pPr marL="514350" indent="-514350">
                  <a:buFont typeface="Wingdings 2"/>
                  <a:buAutoNum type="arabicParenR"/>
                </a:pPr>
                <a:endParaRPr lang="en-US" sz="2700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963" t="-1553" r="-1037" b="-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0483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100" dirty="0" smtClean="0">
                    <a:solidFill>
                      <a:srgbClr val="FF0000"/>
                    </a:solidFill>
                  </a:rPr>
                  <a:t>Theorem:</a:t>
                </a:r>
                <a:r>
                  <a:rPr lang="en-US" sz="3100" dirty="0" smtClean="0"/>
                  <a:t>  </a:t>
                </a:r>
                <a:r>
                  <a:rPr lang="en-US" sz="3100" dirty="0"/>
                  <a:t>If L is recursive language then </a:t>
                </a:r>
                <a:r>
                  <a:rPr lang="en-US" sz="3100" dirty="0" smtClean="0"/>
                  <a:t>complement of L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 b="0" i="0" smtClean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</a:t>
                </a:r>
                <a:r>
                  <a:rPr lang="en-US" sz="3100" dirty="0"/>
                  <a:t>also recursive language</a:t>
                </a:r>
                <a:r>
                  <a:rPr lang="en-US" sz="31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3100" dirty="0" smtClean="0">
                    <a:solidFill>
                      <a:srgbClr val="FF0000"/>
                    </a:solidFill>
                  </a:rPr>
                  <a:t>Proof: </a:t>
                </a:r>
                <a:r>
                  <a:rPr lang="en-US" sz="3100" dirty="0" smtClean="0"/>
                  <a:t>Since L is recursive language, therefore there exists a TM which accepts all strings belong into L and rejects all strings which do not belong into L. Let this TM is M. Therefore M will be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Now, we construct a TM M’ using M as above.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Clearly, if w is accepted by M then w is rejected by M’ and if w is rejected by M then w is accepted by M’. Since L is accepted by M, therefore complement of L </a:t>
                </a:r>
                <a:r>
                  <a:rPr lang="en-US" sz="31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accepted by M’.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Since there exists a TM M’ corresponding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, therefore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1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10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3100" dirty="0" smtClean="0"/>
                  <a:t> is recursive language.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  <a:blipFill rotWithShape="1">
                <a:blip r:embed="rId2"/>
                <a:stretch>
                  <a:fillRect l="-889" t="-166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371600" y="3314700"/>
            <a:ext cx="106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533400" y="3733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3733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8055" y="3276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6345" y="3210792"/>
            <a:ext cx="1066800" cy="71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14800" y="3581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63145" y="3314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63145" y="3771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23063" y="32107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48945" y="3581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2800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77245" y="2895600"/>
            <a:ext cx="2642755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3" idx="1"/>
            <a:endCxn id="26" idx="1"/>
          </p:cNvCxnSpPr>
          <p:nvPr/>
        </p:nvCxnSpPr>
        <p:spPr>
          <a:xfrm flipV="1">
            <a:off x="4977245" y="3565814"/>
            <a:ext cx="419100" cy="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48945" y="3314700"/>
            <a:ext cx="852055" cy="46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148945" y="3162300"/>
            <a:ext cx="852055" cy="61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01000" y="3020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01000" y="36645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43600" y="3908713"/>
            <a:ext cx="519545" cy="412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6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33400"/>
                <a:ext cx="8686800" cy="6248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Theorem:</a:t>
                </a:r>
                <a:r>
                  <a:rPr lang="en-US" sz="8000" dirty="0"/>
                  <a:t>  If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80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8000" dirty="0">
                        <a:latin typeface="Cambria Math"/>
                      </a:rPr>
                      <m:t>are</m:t>
                    </m:r>
                    <m:r>
                      <a:rPr lang="en-US" sz="8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8000" dirty="0"/>
                  <a:t>recursive enumerable languages then L will be recursive language.</a:t>
                </a:r>
              </a:p>
              <a:p>
                <a:pPr marL="0" indent="0" algn="just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8000" dirty="0"/>
                  <a:t>Since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sz="8000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8000" dirty="0">
                        <a:latin typeface="Cambria Math"/>
                      </a:rPr>
                      <m:t>are</m:t>
                    </m:r>
                    <m:r>
                      <a:rPr lang="en-US" sz="8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8000" dirty="0"/>
                  <a:t>recursive enumerable </a:t>
                </a:r>
                <a:r>
                  <a:rPr lang="en-US" sz="8000" dirty="0" smtClean="0"/>
                  <a:t>language, </a:t>
                </a:r>
                <a:r>
                  <a:rPr lang="en-US" sz="8000" dirty="0"/>
                  <a:t>therefore there exists </a:t>
                </a:r>
                <a:r>
                  <a:rPr lang="en-US" sz="8000" dirty="0" smtClean="0"/>
                  <a:t>TM M1 and M2 corresponding to</a:t>
                </a:r>
                <a:r>
                  <a:rPr lang="en-US" sz="8000" dirty="0"/>
                  <a:t>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8000" dirty="0" smtClean="0"/>
                  <a:t> respectively.   M1 accepts </a:t>
                </a:r>
                <a:r>
                  <a:rPr lang="en-US" sz="8000" dirty="0"/>
                  <a:t>all strings belong into L </a:t>
                </a:r>
                <a:r>
                  <a:rPr lang="en-US" sz="8000" dirty="0" smtClean="0"/>
                  <a:t>and</a:t>
                </a:r>
                <a:r>
                  <a:rPr lang="en-US" sz="8000" dirty="0"/>
                  <a:t> </a:t>
                </a:r>
                <a:r>
                  <a:rPr lang="en-US" sz="8000" dirty="0" smtClean="0"/>
                  <a:t>M2 </a:t>
                </a:r>
                <a:r>
                  <a:rPr lang="en-US" sz="8000" dirty="0"/>
                  <a:t>accepts all strings belong into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0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000" dirty="0">
                            <a:latin typeface="Cambria Math"/>
                          </a:rPr>
                          <m:t>L</m:t>
                        </m:r>
                      </m:e>
                    </m:acc>
                  </m:oMath>
                </a14:m>
                <a:r>
                  <a:rPr lang="en-US" sz="8000" dirty="0" smtClean="0"/>
                  <a:t>. These are </a:t>
                </a: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 algn="just">
                  <a:buNone/>
                </a:pP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Now</a:t>
                </a:r>
                <a:r>
                  <a:rPr lang="en-US" sz="8000" dirty="0"/>
                  <a:t>, we construct a TM </a:t>
                </a:r>
                <a:r>
                  <a:rPr lang="en-US" sz="8000" dirty="0" smtClean="0"/>
                  <a:t>M </a:t>
                </a:r>
                <a:r>
                  <a:rPr lang="en-US" sz="8000" dirty="0"/>
                  <a:t>using </a:t>
                </a:r>
                <a:r>
                  <a:rPr lang="en-US" sz="8000" dirty="0" smtClean="0"/>
                  <a:t>M1 and M2 </a:t>
                </a:r>
                <a:r>
                  <a:rPr lang="en-US" sz="8000" dirty="0"/>
                  <a:t>as above.</a:t>
                </a:r>
              </a:p>
              <a:p>
                <a:pPr marL="0" indent="0" algn="just">
                  <a:buNone/>
                </a:pPr>
                <a:r>
                  <a:rPr lang="en-US" sz="8000" dirty="0"/>
                  <a:t>Clearly, if w is accepted by </a:t>
                </a:r>
                <a:r>
                  <a:rPr lang="en-US" sz="8000" dirty="0" smtClean="0"/>
                  <a:t>M1 </a:t>
                </a:r>
                <a:r>
                  <a:rPr lang="en-US" sz="8000" dirty="0"/>
                  <a:t>then w is </a:t>
                </a:r>
                <a:r>
                  <a:rPr lang="en-US" sz="8000" dirty="0" smtClean="0"/>
                  <a:t>also accepted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 </a:t>
                </a:r>
                <a:r>
                  <a:rPr lang="en-US" sz="8000" dirty="0"/>
                  <a:t>and if w is </a:t>
                </a:r>
                <a:r>
                  <a:rPr lang="en-US" sz="8000" dirty="0" smtClean="0"/>
                  <a:t>accepted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M2 </a:t>
                </a:r>
                <a:r>
                  <a:rPr lang="en-US" sz="8000" dirty="0"/>
                  <a:t>then w is </a:t>
                </a:r>
                <a:r>
                  <a:rPr lang="en-US" sz="8000" dirty="0" smtClean="0"/>
                  <a:t>rejected </a:t>
                </a:r>
                <a:r>
                  <a:rPr lang="en-US" sz="8000" dirty="0"/>
                  <a:t>by </a:t>
                </a:r>
                <a:r>
                  <a:rPr lang="en-US" sz="8000" dirty="0" smtClean="0"/>
                  <a:t>M. That is, if w </a:t>
                </a:r>
                <a:r>
                  <a:rPr lang="en-US" sz="8000" dirty="0" smtClean="0">
                    <a:latin typeface="Cambria Math"/>
                    <a:ea typeface="Cambria Math"/>
                  </a:rPr>
                  <a:t>∈ </a:t>
                </a:r>
                <a:r>
                  <a:rPr lang="en-US" sz="8000" dirty="0" smtClean="0"/>
                  <a:t>L then it is </a:t>
                </a:r>
                <a:r>
                  <a:rPr lang="en-US" sz="8000" dirty="0"/>
                  <a:t>accepted by </a:t>
                </a:r>
                <a:r>
                  <a:rPr lang="en-US" sz="8000" dirty="0" smtClean="0"/>
                  <a:t>M and if w </a:t>
                </a:r>
                <a:r>
                  <a:rPr lang="en-US" sz="8000" dirty="0" smtClean="0">
                    <a:latin typeface="Cambria Math"/>
                    <a:ea typeface="Cambria Math"/>
                  </a:rPr>
                  <a:t>∉ L then it is rejected by M</a:t>
                </a:r>
                <a:r>
                  <a:rPr lang="en-US" sz="8000" dirty="0" smtClean="0"/>
                  <a:t>. </a:t>
                </a: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Therefore, M is a TM which accepts all strings of L and rejects all strings which are not belong into L. </a:t>
                </a:r>
                <a:endParaRPr lang="en-US" sz="8000" dirty="0"/>
              </a:p>
              <a:p>
                <a:pPr marL="0" indent="0" algn="just">
                  <a:buNone/>
                </a:pPr>
                <a:r>
                  <a:rPr lang="en-US" sz="8000" dirty="0" smtClean="0"/>
                  <a:t>Hence L is recursive language.</a:t>
                </a:r>
                <a:endParaRPr lang="en-US" sz="8000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33400"/>
                <a:ext cx="8686800" cy="6248400"/>
              </a:xfrm>
              <a:blipFill rotWithShape="1">
                <a:blip r:embed="rId2"/>
                <a:stretch>
                  <a:fillRect l="-702" t="-1366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63782" y="2590800"/>
            <a:ext cx="10668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9600" y="2869624"/>
            <a:ext cx="554182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30582" y="28696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48200" y="253278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2428009"/>
            <a:ext cx="682336" cy="6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429000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" y="3733800"/>
            <a:ext cx="554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7846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6527" y="3352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3482" y="342553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2438400"/>
            <a:ext cx="2590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3382" y="2677390"/>
            <a:ext cx="10668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24400" y="2956214"/>
            <a:ext cx="858982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50182" y="295621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0" y="2514599"/>
            <a:ext cx="682336" cy="6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3515590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77446" y="382039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70568" y="34393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06292" y="3799608"/>
            <a:ext cx="256308" cy="1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06292" y="2963140"/>
            <a:ext cx="0" cy="84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335982" y="2956214"/>
            <a:ext cx="853786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</p:cNvCxnSpPr>
          <p:nvPr/>
        </p:nvCxnSpPr>
        <p:spPr>
          <a:xfrm flipV="1">
            <a:off x="7199168" y="3799608"/>
            <a:ext cx="990600" cy="20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48600" y="3408217"/>
            <a:ext cx="682336" cy="44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1673" y="2545772"/>
            <a:ext cx="682336" cy="48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58000" y="3886199"/>
            <a:ext cx="569768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5800" y="24894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16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588818"/>
                <a:ext cx="8229600" cy="61929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Theorem: </a:t>
                </a:r>
                <a:r>
                  <a:rPr lang="en-US" sz="2200" dirty="0" smtClean="0"/>
                  <a:t>The </a:t>
                </a:r>
                <a:r>
                  <a:rPr lang="en-US" sz="2200" dirty="0"/>
                  <a:t>union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/>
                  <a:t> will be also recursive.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Proof: </a:t>
                </a:r>
                <a:r>
                  <a:rPr lang="en-US" sz="2200" dirty="0" smtClean="0"/>
                  <a:t>Since L1 and L2 are recursive languages then there exists TM M1 and M2 corresponding to L1 and L2 respectively are of the form: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Consider a string w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∈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. Then w ∈ 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or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</a:t>
                </a:r>
                <a:endParaRPr lang="en-US" sz="2200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If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then it is accepted by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therefore it is also accepted by M. If </a:t>
                </a:r>
                <a:r>
                  <a:rPr lang="en-US" sz="2200" dirty="0">
                    <a:latin typeface="Cambria Math"/>
                    <a:ea typeface="Cambria Math"/>
                  </a:rPr>
                  <a:t>w ∈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L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200" dirty="0">
                    <a:latin typeface="Cambria Math"/>
                    <a:ea typeface="Cambria Math"/>
                  </a:rPr>
                  <a:t>then it is accepted by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</a:t>
                </a:r>
                <a:r>
                  <a:rPr lang="en-US" sz="2200" dirty="0">
                    <a:latin typeface="Cambria Math"/>
                    <a:ea typeface="Cambria Math"/>
                  </a:rPr>
                  <a:t>therefore it is also accepted by M. </a:t>
                </a:r>
                <a:endParaRPr lang="en-US" sz="2200" dirty="0" smtClean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But if w ∉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then w is neither accepted by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 nor M</a:t>
                </a:r>
                <a:r>
                  <a:rPr lang="en-US" sz="22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. therefore it is also not accepted by M. 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and rejects all strings which do not belong into 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200" dirty="0" smtClean="0">
                    <a:latin typeface="Cambria Math"/>
                    <a:ea typeface="Cambria Math"/>
                  </a:rPr>
                  <a:t>Therefore </a:t>
                </a:r>
                <a:r>
                  <a:rPr lang="en-US" sz="22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200" dirty="0"/>
                          <m:t>L</m:t>
                        </m:r>
                        <m:r>
                          <m:rPr>
                            <m:nor/>
                          </m:rPr>
                          <a:rPr lang="en-US" sz="2200" dirty="0"/>
                          <m:t>2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is recursive language.</a:t>
                </a:r>
                <a:endParaRPr lang="en-US" sz="22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sz="2200" baseline="-25000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588818"/>
                <a:ext cx="8229600" cy="6192982"/>
              </a:xfrm>
              <a:blipFill rotWithShape="1">
                <a:blip r:embed="rId2"/>
                <a:stretch>
                  <a:fillRect l="-741" t="-1870" r="-815" b="-7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22808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952500" y="2514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23673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7455" y="26618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8368" y="2221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1300" y="255789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3982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32714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9318" y="3500006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47455" y="33476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6524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9318" y="317788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0855" y="3451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0073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5555" y="345151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6732" y="3505200"/>
            <a:ext cx="278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57555" y="354330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43700" y="3810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54707" y="350346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58000" y="38048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88307" y="315364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1832" y="26185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3733800" y="2852304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73832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87687" y="2999508"/>
            <a:ext cx="32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777961" y="25232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11537" y="285490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38355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2198543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419600" y="285230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6732" y="2999508"/>
            <a:ext cx="0" cy="50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19600" y="3835978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3355" y="2904260"/>
            <a:ext cx="786245" cy="65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04214" y="2743200"/>
            <a:ext cx="2225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229600" y="26185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443355" y="3810000"/>
            <a:ext cx="78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229600" y="36524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385955" y="32714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64037" y="178031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30237" y="1834862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35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324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Theorem: </a:t>
                </a:r>
                <a:r>
                  <a:rPr lang="en-US" sz="2400" dirty="0"/>
                  <a:t>The union of two recursive enumerable languages is also recursive enumerable  i.e. if L1 and L2 are recursive enumerable  then 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will be also recursive enumerable.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400" dirty="0">
                    <a:solidFill>
                      <a:prstClr val="black"/>
                    </a:solidFill>
                  </a:rPr>
                  <a:t>Since L1 and L2 are recursive </a:t>
                </a:r>
                <a:r>
                  <a:rPr lang="en-US" sz="2400" dirty="0"/>
                  <a:t>enumerable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languages </a:t>
                </a:r>
                <a:r>
                  <a:rPr lang="en-US" sz="2400" dirty="0">
                    <a:solidFill>
                      <a:prstClr val="black"/>
                    </a:solidFill>
                  </a:rPr>
                  <a:t>then there exists TM M1 and M2 corresponding to L1 and L2 respectively are of the form: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sz="2400" dirty="0">
                    <a:solidFill>
                      <a:prstClr val="black"/>
                    </a:solidFill>
                  </a:rPr>
                  <a:t>a string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∈ </a:t>
                </a:r>
                <a:r>
                  <a:rPr lang="en-US" sz="2400" dirty="0">
                    <a:solidFill>
                      <a:prstClr val="black"/>
                    </a:solidFill>
                  </a:rPr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Then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or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If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then it is accepted by M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If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then it is accepted by M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But if w ∉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then w is neither accepted by M</a:t>
                </a:r>
                <a:r>
                  <a:rPr lang="en-US" sz="2400" baseline="-25000" dirty="0"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latin typeface="Cambria Math"/>
                    <a:ea typeface="Cambria Math"/>
                  </a:rPr>
                  <a:t> nor M</a:t>
                </a:r>
                <a:r>
                  <a:rPr lang="en-US" sz="2400" baseline="-25000" dirty="0"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latin typeface="Cambria Math"/>
                    <a:ea typeface="Cambria Math"/>
                  </a:rPr>
                  <a:t>. therefore it is also not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and rejects all strings which do not belong into 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Therefore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is recursive language.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324600"/>
              </a:xfrm>
              <a:blipFill rotWithShape="1">
                <a:blip r:embed="rId2"/>
                <a:stretch>
                  <a:fillRect l="-815" t="-1350" r="-741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25042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952500" y="2738004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8368" y="24453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5382" y="2372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4948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9318" y="3723410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7455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9318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5382" y="337358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2445327"/>
            <a:ext cx="2819400" cy="1517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41818" y="271202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4191000" y="2945821"/>
            <a:ext cx="13508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90599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11637" y="2524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41818" y="339782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9536" y="3626427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7673" y="363681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5600" y="3276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949536" y="294582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62400" y="25042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V="1">
            <a:off x="6934200" y="3288721"/>
            <a:ext cx="762000" cy="368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7010400" y="2885208"/>
            <a:ext cx="762000" cy="29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72400" y="30861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94218" y="1991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5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609600"/>
            <a:ext cx="8229600" cy="819912"/>
          </a:xfrm>
        </p:spPr>
        <p:txBody>
          <a:bodyPr/>
          <a:lstStyle/>
          <a:p>
            <a:pPr algn="ctr"/>
            <a:r>
              <a:rPr lang="en-US" u="sng" dirty="0"/>
              <a:t>Move 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relation exist between two consecutives ID’s. It is dented </a:t>
            </a:r>
            <a:r>
              <a:rPr lang="en-US" dirty="0" smtClean="0"/>
              <a:t>by        .</a:t>
            </a:r>
          </a:p>
          <a:p>
            <a:pPr marL="0" indent="0">
              <a:buNone/>
            </a:pPr>
            <a:r>
              <a:rPr lang="en-US" dirty="0" smtClean="0"/>
              <a:t>Consider  an ID of a TM at any instant is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………..a</a:t>
            </a:r>
            <a:r>
              <a:rPr lang="en-US" baseline="-25000" dirty="0" smtClean="0"/>
              <a:t>i-1</a:t>
            </a:r>
            <a:r>
              <a:rPr lang="en-US" dirty="0" smtClean="0"/>
              <a:t>qa</a:t>
            </a:r>
            <a:r>
              <a:rPr lang="en-US" baseline="-25000" dirty="0" smtClean="0"/>
              <a:t>i</a:t>
            </a:r>
            <a:r>
              <a:rPr lang="en-US" dirty="0" smtClean="0"/>
              <a:t>a</a:t>
            </a:r>
            <a:r>
              <a:rPr lang="en-US" baseline="-25000" dirty="0" smtClean="0"/>
              <a:t>i+1</a:t>
            </a:r>
            <a:r>
              <a:rPr lang="en-US" dirty="0" smtClean="0"/>
              <a:t>……….a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(1) </a:t>
            </a:r>
            <a:r>
              <a:rPr lang="en-US" sz="2400" dirty="0" smtClean="0"/>
              <a:t>If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l-GR" sz="2400" dirty="0" smtClean="0">
                <a:solidFill>
                  <a:prstClr val="black"/>
                </a:solidFill>
              </a:rPr>
              <a:t>δ</a:t>
            </a:r>
            <a:r>
              <a:rPr lang="en-US" sz="2400" dirty="0" smtClean="0">
                <a:solidFill>
                  <a:prstClr val="black"/>
                </a:solidFill>
              </a:rPr>
              <a:t>(q, </a:t>
            </a:r>
            <a:r>
              <a:rPr lang="en-US" sz="2400" dirty="0" err="1" smtClean="0">
                <a:solidFill>
                  <a:prstClr val="black"/>
                </a:solidFill>
              </a:rPr>
              <a:t>a</a:t>
            </a:r>
            <a:r>
              <a:rPr lang="en-US" sz="2400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) = (p, y, R) then move of machine will be</a:t>
            </a:r>
          </a:p>
          <a:p>
            <a:pPr marL="0" indent="0">
              <a:buNone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/>
              <a:t>………..a</a:t>
            </a:r>
            <a:r>
              <a:rPr lang="en-US" sz="2400" baseline="-25000" dirty="0"/>
              <a:t>i-1</a:t>
            </a:r>
            <a:r>
              <a:rPr lang="en-US" sz="2400" dirty="0"/>
              <a:t>qa</a:t>
            </a:r>
            <a:r>
              <a:rPr lang="en-US" sz="2400" baseline="-25000" dirty="0"/>
              <a:t>i</a:t>
            </a:r>
            <a:r>
              <a:rPr lang="en-US" sz="2400" dirty="0"/>
              <a:t>a</a:t>
            </a:r>
            <a:r>
              <a:rPr lang="en-US" sz="2400" baseline="-25000" dirty="0"/>
              <a:t>i+1</a:t>
            </a:r>
            <a:r>
              <a:rPr lang="en-US" sz="2400" dirty="0"/>
              <a:t>……….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         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/>
              <a:t>………..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ypa</a:t>
            </a:r>
            <a:r>
              <a:rPr lang="en-US" sz="2400" baseline="-25000" dirty="0" smtClean="0"/>
              <a:t>i+1</a:t>
            </a:r>
            <a:r>
              <a:rPr lang="en-US" sz="2400" dirty="0"/>
              <a:t>……….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dirty="0" smtClean="0"/>
              <a:t>If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>
                <a:solidFill>
                  <a:prstClr val="black"/>
                </a:solidFill>
              </a:rPr>
              <a:t>(q, 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= (p, y, </a:t>
            </a:r>
            <a:r>
              <a:rPr lang="en-US" sz="2400" dirty="0" smtClean="0">
                <a:solidFill>
                  <a:prstClr val="black"/>
                </a:solidFill>
              </a:rPr>
              <a:t>L) </a:t>
            </a:r>
            <a:r>
              <a:rPr lang="en-US" sz="2400" dirty="0">
                <a:solidFill>
                  <a:prstClr val="black"/>
                </a:solidFill>
              </a:rPr>
              <a:t>then move of machine will </a:t>
            </a:r>
            <a:r>
              <a:rPr lang="en-US" sz="2400" dirty="0" smtClean="0">
                <a:solidFill>
                  <a:prstClr val="black"/>
                </a:solidFill>
              </a:rPr>
              <a:t>be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/>
              <a:t>………..a</a:t>
            </a:r>
            <a:r>
              <a:rPr lang="en-US" sz="2400" baseline="-25000" dirty="0"/>
              <a:t>i-1</a:t>
            </a:r>
            <a:r>
              <a:rPr lang="en-US" sz="2400" dirty="0"/>
              <a:t>qa</a:t>
            </a:r>
            <a:r>
              <a:rPr lang="en-US" sz="2400" baseline="-25000" dirty="0"/>
              <a:t>i</a:t>
            </a:r>
            <a:r>
              <a:rPr lang="en-US" sz="2400" dirty="0"/>
              <a:t>a</a:t>
            </a:r>
            <a:r>
              <a:rPr lang="en-US" sz="2400" baseline="-25000" dirty="0"/>
              <a:t>i+1</a:t>
            </a:r>
            <a:r>
              <a:rPr lang="en-US" sz="2400" dirty="0"/>
              <a:t>……….a</a:t>
            </a:r>
            <a:r>
              <a:rPr lang="en-US" sz="2400" baseline="-25000" dirty="0"/>
              <a:t>n          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 smtClean="0"/>
              <a:t>………..pa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ya</a:t>
            </a:r>
            <a:r>
              <a:rPr lang="en-US" sz="2400" baseline="-25000" dirty="0" smtClean="0"/>
              <a:t>i+1</a:t>
            </a:r>
            <a:r>
              <a:rPr lang="en-US" sz="2400" dirty="0"/>
              <a:t>……….a</a:t>
            </a:r>
            <a:r>
              <a:rPr lang="en-US" sz="2400" baseline="-25000" dirty="0"/>
              <a:t>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5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5172075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5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8534400" cy="6172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rgbClr val="FF0000"/>
                    </a:solidFill>
                  </a:rPr>
                  <a:t>Theorem: </a:t>
                </a:r>
                <a:r>
                  <a:rPr lang="en-US" sz="2900" dirty="0"/>
                  <a:t>The intersection of two recursive languages is also recursive i.e. if L1 and L2 are recursive 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9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900">
                            <a:latin typeface="Cambria Math"/>
                          </a:rPr>
                          <m:t>L</m:t>
                        </m:r>
                        <m:r>
                          <a:rPr lang="en-US" sz="29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900" dirty="0"/>
                  <a:t> will be also recursive</a:t>
                </a:r>
                <a:r>
                  <a:rPr lang="en-US" sz="2900" dirty="0" smtClean="0"/>
                  <a:t>.</a:t>
                </a:r>
                <a:endParaRPr lang="en-US" sz="2900" dirty="0"/>
              </a:p>
              <a:p>
                <a:pPr marL="0" indent="0" algn="just">
                  <a:buNone/>
                </a:pPr>
                <a:r>
                  <a:rPr lang="en-US" sz="29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900" dirty="0"/>
                  <a:t>Since L1 and L2 are recursive languages then there exists TM M1 and M2 corresponding to L1 and L2 respectively are of the form: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dirty="0">
                    <a:solidFill>
                      <a:prstClr val="black"/>
                    </a:solidFill>
                  </a:rPr>
                  <a:t>a string w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Then 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and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M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therefore it is also accepted by M.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w ∈ L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M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Clearly, therefore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also accepted by M.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But if w ∉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then w is </a:t>
                </a:r>
                <a:r>
                  <a:rPr lang="en-US" dirty="0" smtClean="0">
                    <a:latin typeface="Cambria Math"/>
                    <a:ea typeface="Cambria Math"/>
                  </a:rPr>
                  <a:t>either not belong into L1 or not belong into L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dirty="0" smtClean="0">
                    <a:latin typeface="Cambria Math"/>
                    <a:ea typeface="Cambria Math"/>
                  </a:rPr>
                  <a:t>. </a:t>
                </a:r>
                <a:r>
                  <a:rPr lang="en-US" dirty="0">
                    <a:latin typeface="Cambria Math"/>
                    <a:ea typeface="Cambria Math"/>
                  </a:rPr>
                  <a:t>therefore it is </a:t>
                </a:r>
                <a:r>
                  <a:rPr lang="en-US" dirty="0" smtClean="0">
                    <a:latin typeface="Cambria Math"/>
                    <a:ea typeface="Cambria Math"/>
                  </a:rPr>
                  <a:t>either </a:t>
                </a:r>
                <a:r>
                  <a:rPr lang="en-US" dirty="0">
                    <a:latin typeface="Cambria Math"/>
                    <a:ea typeface="Cambria Math"/>
                  </a:rPr>
                  <a:t>not accepted by </a:t>
                </a:r>
                <a:r>
                  <a:rPr lang="en-US" dirty="0" smtClean="0">
                    <a:latin typeface="Cambria Math"/>
                    <a:ea typeface="Cambria Math"/>
                  </a:rPr>
                  <a:t>M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or not accepted by M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dirty="0" smtClean="0">
                    <a:latin typeface="Cambria Math"/>
                    <a:ea typeface="Cambria Math"/>
                  </a:rPr>
                  <a:t>. Clearly, therefore w is not accepted by M.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and rejects all strings which do not belong into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Therefore </a:t>
                </a:r>
                <a:r>
                  <a:rPr lang="en-US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is recursive language.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8534400" cy="6172200"/>
              </a:xfrm>
              <a:blipFill rotWithShape="1">
                <a:blip r:embed="rId2"/>
                <a:stretch>
                  <a:fillRect l="-786" t="-3159" r="-714" b="-4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22808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3673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47455" y="26618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98368" y="2221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1300" y="255789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3982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271404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9318" y="3500006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47455" y="33476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65240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80855" y="3451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0073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8368" y="2511138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4682" y="30809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5555" y="345151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6732" y="3505200"/>
            <a:ext cx="278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43700" y="3810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58000" y="38048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307" y="315364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11832" y="26185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3733800" y="2852304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73832" y="2661804"/>
            <a:ext cx="342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7687" y="2999508"/>
            <a:ext cx="1927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77961" y="25232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36303" y="276398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38355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2198543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19600" y="285230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6733" y="2661804"/>
            <a:ext cx="0" cy="84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19600" y="3835978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437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429500" y="2511138"/>
            <a:ext cx="723900" cy="994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15200" y="2999508"/>
            <a:ext cx="838200" cy="739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29500" y="3804804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53400" y="240376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53400" y="361430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64232" y="349480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943" y="32610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21037" y="176299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81300" y="1817543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0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33400"/>
                <a:ext cx="8686800" cy="6324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Theorem: </a:t>
                </a:r>
                <a:r>
                  <a:rPr lang="en-US" sz="2400" dirty="0"/>
                  <a:t>The intersection of two recursive enumerable </a:t>
                </a:r>
                <a:r>
                  <a:rPr lang="en-US" sz="2400" dirty="0" smtClean="0"/>
                  <a:t>languages </a:t>
                </a:r>
                <a:r>
                  <a:rPr lang="en-US" sz="2400" dirty="0"/>
                  <a:t>is also </a:t>
                </a:r>
                <a:r>
                  <a:rPr lang="en-US" sz="2400" dirty="0" smtClean="0"/>
                  <a:t>recursive </a:t>
                </a:r>
                <a:r>
                  <a:rPr lang="en-US" sz="2400" dirty="0"/>
                  <a:t>enumerable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i.e. if L1 and L2 are </a:t>
                </a:r>
                <a:r>
                  <a:rPr lang="en-US" sz="2400" dirty="0" smtClean="0"/>
                  <a:t>recursive</a:t>
                </a:r>
                <a:r>
                  <a:rPr lang="en-US" sz="2400" dirty="0"/>
                  <a:t> enumerable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then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will be also </a:t>
                </a:r>
                <a:r>
                  <a:rPr lang="en-US" sz="2400" dirty="0" smtClean="0"/>
                  <a:t>recursive</a:t>
                </a:r>
                <a:r>
                  <a:rPr lang="en-US" sz="2400" dirty="0"/>
                  <a:t> enumerable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Proof: </a:t>
                </a:r>
                <a:r>
                  <a:rPr lang="en-US" sz="2400" dirty="0"/>
                  <a:t>Since L1 and L2 are recursive enumerable </a:t>
                </a:r>
                <a:r>
                  <a:rPr lang="en-US" sz="2400" dirty="0" smtClean="0"/>
                  <a:t>languages </a:t>
                </a:r>
                <a:r>
                  <a:rPr lang="en-US" sz="2400" dirty="0"/>
                  <a:t>then there exists TM M1 and M2 corresponding to L1 and L2 respectively are of the form: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Consider </a:t>
                </a:r>
                <a:r>
                  <a:rPr lang="en-US" sz="2400" dirty="0">
                    <a:solidFill>
                      <a:prstClr val="black"/>
                    </a:solidFill>
                  </a:rPr>
                  <a:t>a string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∈</a:t>
                </a:r>
                <a:r>
                  <a:rPr lang="en-US" sz="2400" dirty="0"/>
                  <a:t> 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Then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</a:t>
                </a:r>
              </a:p>
              <a:p>
                <a:pPr marL="0" lvl="0" indent="0" algn="just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Since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w ∈ L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therefore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it is accepted by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both M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 and M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. Clearly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, therefore it is also accepted by M.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But if w ∉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then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w is either not belong into L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or not belong into L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. In this case, we can not say that w is accepted or not accepted by M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or M</a:t>
                </a:r>
                <a:r>
                  <a:rPr lang="en-US" sz="2400" baseline="-25000" dirty="0" smtClean="0">
                    <a:latin typeface="Cambria Math"/>
                    <a:ea typeface="Cambria Math"/>
                  </a:rPr>
                  <a:t>2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. Clearly</a:t>
                </a:r>
                <a:r>
                  <a:rPr lang="en-US" sz="2400" dirty="0">
                    <a:latin typeface="Cambria Math"/>
                    <a:ea typeface="Cambria Math"/>
                  </a:rPr>
                  <a:t>, therefore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we can also say that w </a:t>
                </a:r>
                <a:r>
                  <a:rPr lang="en-US" sz="2400" dirty="0">
                    <a:latin typeface="Cambria Math"/>
                    <a:ea typeface="Cambria Math"/>
                  </a:rPr>
                  <a:t>is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accepted or not by </a:t>
                </a:r>
                <a:r>
                  <a:rPr lang="en-US" sz="2400" dirty="0">
                    <a:latin typeface="Cambria Math"/>
                    <a:ea typeface="Cambria Math"/>
                  </a:rPr>
                  <a:t>M.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Hence M is a machine which accepts all strings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and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rejects or goes into infinite loop for </a:t>
                </a:r>
                <a:r>
                  <a:rPr lang="en-US" sz="2400" dirty="0">
                    <a:latin typeface="Cambria Math"/>
                    <a:ea typeface="Cambria Math"/>
                  </a:rPr>
                  <a:t>all strings which do not belong into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Therefore </a:t>
                </a:r>
                <a:r>
                  <a:rPr lang="en-US" sz="24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</m:t>
                        </m:r>
                        <m:r>
                          <a:rPr lang="en-US" sz="2400" baseline="-25000">
                            <a:latin typeface="Cambria Math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is recursive </a:t>
                </a:r>
                <a:r>
                  <a:rPr lang="en-US" sz="2400" dirty="0"/>
                  <a:t>enumerable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language</a:t>
                </a:r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33400"/>
                <a:ext cx="8686800" cy="6324600"/>
              </a:xfrm>
              <a:blipFill rotWithShape="1">
                <a:blip r:embed="rId2"/>
                <a:stretch>
                  <a:fillRect l="-772" t="-3086" r="-4491" b="-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371600" y="25042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952500" y="2738004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8368" y="244532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5382" y="23725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1600" y="3494808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9318" y="3723410"/>
            <a:ext cx="5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9318" y="34012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35382" y="337358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04214" y="3401293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88307" y="329738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7586" y="2555295"/>
            <a:ext cx="762000" cy="46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709554" y="2789091"/>
            <a:ext cx="87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77961" y="28341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74302" y="26436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67200" y="2238374"/>
            <a:ext cx="3633355" cy="191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9600" y="2777834"/>
            <a:ext cx="0" cy="98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0941" y="3772767"/>
            <a:ext cx="1584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64232" y="367838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19724" y="33147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7014" y="18790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49637" y="3505200"/>
            <a:ext cx="254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66904" y="2807276"/>
            <a:ext cx="342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66214" y="366019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92487" y="2819400"/>
            <a:ext cx="57150" cy="70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361959" y="3007303"/>
            <a:ext cx="884093" cy="65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46052" y="276311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76500" y="1879022"/>
            <a:ext cx="1301461" cy="566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67001" y="1971674"/>
            <a:ext cx="1339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E-&gt; enable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80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/>
              <a:t>Post Correspondence Problem(PCP)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PCP problem over an alphabet ∑ is stated as </a:t>
            </a:r>
            <a:r>
              <a:rPr lang="en-US" dirty="0" smtClean="0"/>
              <a:t>follows:−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following two lists,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of non-empty strings over </a:t>
            </a:r>
            <a:r>
              <a:rPr lang="en-US" dirty="0" smtClean="0"/>
              <a:t>∑,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X </a:t>
            </a:r>
            <a:r>
              <a:rPr lang="en-US" dirty="0"/>
              <a:t>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Y </a:t>
            </a:r>
            <a:r>
              <a:rPr lang="en-US" dirty="0"/>
              <a:t>=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We can say that there is a Post Correspondence Solution, if for some </a:t>
            </a:r>
            <a:r>
              <a:rPr lang="en-US" dirty="0" smtClean="0">
                <a:solidFill>
                  <a:srgbClr val="FF0000"/>
                </a:solidFill>
              </a:rPr>
              <a:t>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,…………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/>
              <a:t>where 1 ≤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≤ n,  </a:t>
            </a:r>
            <a:r>
              <a:rPr lang="en-US" dirty="0" smtClean="0"/>
              <a:t> the </a:t>
            </a:r>
            <a:r>
              <a:rPr lang="en-US" dirty="0"/>
              <a:t>condition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i1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baseline="-25000" dirty="0" smtClean="0">
                <a:solidFill>
                  <a:srgbClr val="FF0000"/>
                </a:solidFill>
              </a:rPr>
              <a:t>i2 </a:t>
            </a:r>
            <a:r>
              <a:rPr lang="en-US" dirty="0" smtClean="0">
                <a:solidFill>
                  <a:srgbClr val="FF0000"/>
                </a:solidFill>
              </a:rPr>
              <a:t>…….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ik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i1</a:t>
            </a:r>
            <a:r>
              <a:rPr lang="en-US" dirty="0" smtClean="0">
                <a:solidFill>
                  <a:srgbClr val="FF0000"/>
                </a:solidFill>
              </a:rPr>
              <a:t> y</a:t>
            </a:r>
            <a:r>
              <a:rPr lang="en-US" baseline="-25000" dirty="0" smtClean="0">
                <a:solidFill>
                  <a:srgbClr val="FF0000"/>
                </a:solidFill>
              </a:rPr>
              <a:t>i2</a:t>
            </a:r>
            <a:r>
              <a:rPr lang="en-US" dirty="0" smtClean="0">
                <a:solidFill>
                  <a:srgbClr val="FF0000"/>
                </a:solidFill>
              </a:rPr>
              <a:t> …….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	</a:t>
            </a:r>
            <a:r>
              <a:rPr lang="en-US" dirty="0" smtClean="0"/>
              <a:t>satisfies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7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Find </a:t>
            </a:r>
            <a:r>
              <a:rPr lang="en-US" dirty="0"/>
              <a:t>whether the </a:t>
            </a:r>
            <a:r>
              <a:rPr lang="en-US" dirty="0" smtClean="0"/>
              <a:t>lists  X </a:t>
            </a:r>
            <a:r>
              <a:rPr lang="en-US" dirty="0"/>
              <a:t>= (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(</a:t>
            </a:r>
            <a:r>
              <a:rPr lang="en-US" dirty="0" err="1"/>
              <a:t>bba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 smtClean="0"/>
              <a:t>aa</a:t>
            </a:r>
            <a:r>
              <a:rPr lang="en-US" dirty="0" smtClean="0"/>
              <a:t>)  have </a:t>
            </a:r>
            <a:r>
              <a:rPr lang="en-US" dirty="0"/>
              <a:t>a Post Correspondence Solution?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pPr marL="0" indent="0">
              <a:buNone/>
            </a:pPr>
            <a:r>
              <a:rPr lang="en-US" b="1" dirty="0" smtClean="0"/>
              <a:t>	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‘</a:t>
            </a:r>
            <a:r>
              <a:rPr lang="en-US" b="1" dirty="0" err="1"/>
              <a:t>aaabbaaa</a:t>
            </a:r>
            <a:r>
              <a:rPr lang="en-US" b="1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smtClean="0"/>
              <a:t>   </a:t>
            </a:r>
            <a:r>
              <a:rPr lang="en-US" b="1" dirty="0" smtClean="0"/>
              <a:t>y</a:t>
            </a:r>
            <a:r>
              <a:rPr lang="en-US" b="1" baseline="-25000" dirty="0" smtClean="0"/>
              <a:t>2</a:t>
            </a:r>
            <a:r>
              <a:rPr lang="en-US" b="1" dirty="0" smtClean="0"/>
              <a:t>y</a:t>
            </a:r>
            <a:r>
              <a:rPr lang="en-US" b="1" baseline="-25000" dirty="0" smtClean="0"/>
              <a:t>1</a:t>
            </a:r>
            <a:r>
              <a:rPr lang="en-US" b="1" dirty="0" smtClean="0"/>
              <a:t>y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‘</a:t>
            </a:r>
            <a:r>
              <a:rPr lang="en-US" b="1" dirty="0" err="1"/>
              <a:t>aaabbaaa</a:t>
            </a:r>
            <a:r>
              <a:rPr lang="en-US" b="1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see that</a:t>
            </a:r>
          </a:p>
          <a:p>
            <a:pPr marL="0" indent="0">
              <a:buNone/>
            </a:pPr>
            <a:r>
              <a:rPr lang="en-US" b="1" dirty="0" smtClean="0"/>
              <a:t>		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y</a:t>
            </a:r>
            <a:r>
              <a:rPr lang="en-US" b="1" baseline="-25000" dirty="0"/>
              <a:t>2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y</a:t>
            </a:r>
            <a:r>
              <a:rPr lang="en-US" b="1" baseline="-25000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Hence, the solution is </a:t>
            </a:r>
            <a:r>
              <a:rPr lang="en-US" b="1" dirty="0" smtClean="0">
                <a:solidFill>
                  <a:srgbClr val="FF0000"/>
                </a:solidFill>
              </a:rPr>
              <a:t>(2, 1,3). </a:t>
            </a:r>
            <a:r>
              <a:rPr lang="en-US" dirty="0" smtClean="0"/>
              <a:t>Another solution may be also </a:t>
            </a:r>
            <a:r>
              <a:rPr lang="en-US" b="1" dirty="0" smtClean="0">
                <a:solidFill>
                  <a:srgbClr val="FF0000"/>
                </a:solidFill>
              </a:rPr>
              <a:t>(2, 3), (3, 2).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27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4582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Find </a:t>
                </a:r>
                <a:r>
                  <a:rPr lang="en-US" dirty="0"/>
                  <a:t>whether the lists  X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(b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bab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(b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a)  </a:t>
                </a:r>
                <a:r>
                  <a:rPr lang="en-US" dirty="0"/>
                  <a:t>have a Post Correspondence Solution?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x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 </a:t>
                </a:r>
                <a:r>
                  <a:rPr lang="en-US" b="1" dirty="0"/>
                  <a:t>=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b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and    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1</a:t>
                </a:r>
                <a:r>
                  <a:rPr lang="en-US" b="1" dirty="0"/>
                  <a:t>y</a:t>
                </a:r>
                <a:r>
                  <a:rPr lang="en-US" b="1" baseline="-25000" dirty="0"/>
                  <a:t>1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  =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30000" dirty="0" err="1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Therefore the solution will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(2, 1, 1, 3).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Find whether the lists  X = (</a:t>
                </a:r>
                <a:r>
                  <a:rPr lang="en-US" dirty="0" err="1"/>
                  <a:t>ab</a:t>
                </a:r>
                <a:r>
                  <a:rPr lang="en-US" dirty="0"/>
                  <a:t>, </a:t>
                </a:r>
                <a:r>
                  <a:rPr lang="en-US" dirty="0" err="1"/>
                  <a:t>bab</a:t>
                </a:r>
                <a:r>
                  <a:rPr lang="en-US" dirty="0"/>
                  <a:t>, </a:t>
                </a:r>
                <a:r>
                  <a:rPr lang="en-US" dirty="0" err="1"/>
                  <a:t>bbaaa</a:t>
                </a:r>
                <a:r>
                  <a:rPr lang="en-US" dirty="0"/>
                  <a:t>)</a:t>
                </a:r>
                <a:r>
                  <a:rPr lang="en-US" dirty="0" smtClean="0"/>
                  <a:t>and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= (a, </a:t>
                </a:r>
                <a:r>
                  <a:rPr lang="en-US" dirty="0" err="1"/>
                  <a:t>ba</a:t>
                </a:r>
                <a:r>
                  <a:rPr lang="en-US" dirty="0"/>
                  <a:t>, </a:t>
                </a:r>
                <a:r>
                  <a:rPr lang="en-US" dirty="0" err="1"/>
                  <a:t>bab</a:t>
                </a:r>
                <a:r>
                  <a:rPr lang="en-US" dirty="0"/>
                  <a:t>) have a Post Correspondence Solution?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Solution: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this case there is no solution of this problem. Because the length of each string in Y is less than corresponding string in X.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That is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458200" cy="5638800"/>
              </a:xfrm>
              <a:blipFill rotWithShape="1">
                <a:blip r:embed="rId2"/>
                <a:stretch>
                  <a:fillRect l="-1081" t="-1622" r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81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3500" u="sng" dirty="0" smtClean="0">
                <a:solidFill>
                  <a:srgbClr val="FF0000"/>
                </a:solidFill>
              </a:rPr>
              <a:t>Modified Post correspondence problem (MPCP</a:t>
            </a:r>
            <a:r>
              <a:rPr lang="en-US" sz="3500" u="sng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modified PCP </a:t>
            </a:r>
            <a:r>
              <a:rPr lang="en-US" dirty="0"/>
              <a:t>problem over an alphabet ∑ is stated as follows:</a:t>
            </a:r>
            <a:r>
              <a:rPr lang="en-US" dirty="0" smtClean="0"/>
              <a:t>−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Given the following two lists,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of non-empty strings over ∑, </a:t>
            </a:r>
          </a:p>
          <a:p>
            <a:pPr marL="0" indent="0">
              <a:buNone/>
            </a:pPr>
            <a:r>
              <a:rPr lang="en-US" dirty="0"/>
              <a:t>	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Y =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We can say that there is a </a:t>
            </a:r>
            <a:r>
              <a:rPr lang="en-US" dirty="0" smtClean="0"/>
              <a:t>Modified Post </a:t>
            </a:r>
            <a:r>
              <a:rPr lang="en-US" dirty="0"/>
              <a:t>Correspondence Solution, if for some </a:t>
            </a:r>
            <a:r>
              <a:rPr lang="en-US" dirty="0">
                <a:solidFill>
                  <a:srgbClr val="FF0000"/>
                </a:solidFill>
              </a:rPr>
              <a:t>(i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,…………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/>
              <a:t>where 1 ≤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≤ n,   the condition 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baseline="-25000" dirty="0" smtClean="0">
                <a:solidFill>
                  <a:srgbClr val="00B050"/>
                </a:solidFill>
              </a:rPr>
              <a:t>i1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i2 </a:t>
            </a:r>
            <a:r>
              <a:rPr lang="en-US" dirty="0">
                <a:solidFill>
                  <a:srgbClr val="00B050"/>
                </a:solidFill>
              </a:rPr>
              <a:t>…….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ik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</a:rPr>
              <a:t>i1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baseline="-25000" dirty="0">
                <a:solidFill>
                  <a:srgbClr val="00B050"/>
                </a:solidFill>
              </a:rPr>
              <a:t>i2</a:t>
            </a:r>
            <a:r>
              <a:rPr lang="en-US" dirty="0">
                <a:solidFill>
                  <a:srgbClr val="00B050"/>
                </a:solidFill>
              </a:rPr>
              <a:t> …….</a:t>
            </a:r>
            <a:r>
              <a:rPr lang="en-US" dirty="0" err="1">
                <a:solidFill>
                  <a:srgbClr val="00B050"/>
                </a:solidFill>
              </a:rPr>
              <a:t>y</a:t>
            </a:r>
            <a:r>
              <a:rPr lang="en-US" baseline="-25000" dirty="0" err="1">
                <a:solidFill>
                  <a:srgbClr val="00B050"/>
                </a:solidFill>
              </a:rPr>
              <a:t>ik</a:t>
            </a: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smtClean="0"/>
              <a:t>satisfies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55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Universal Turing </a:t>
            </a:r>
            <a:r>
              <a:rPr lang="en-US" b="1" u="sng" dirty="0" smtClean="0"/>
              <a:t>machine(UTM)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universal Turing machine </a:t>
            </a:r>
            <a:r>
              <a:rPr lang="en-US" dirty="0" smtClean="0"/>
              <a:t>(UTM) behaves  like a general purpose computer. Instead of finite size memory in computer, UTM uses infinite tape.</a:t>
            </a:r>
          </a:p>
          <a:p>
            <a:r>
              <a:rPr lang="en-US" dirty="0" smtClean="0"/>
              <a:t>UTM </a:t>
            </a:r>
            <a:r>
              <a:rPr lang="en-US" dirty="0"/>
              <a:t>is </a:t>
            </a:r>
            <a:r>
              <a:rPr lang="en-US" dirty="0" smtClean="0"/>
              <a:t>a specified TM that can simulate the behavior any TM.</a:t>
            </a:r>
          </a:p>
          <a:p>
            <a:r>
              <a:rPr lang="en-US" dirty="0" smtClean="0"/>
              <a:t>UTM is a Turing machine that accepts universal language.</a:t>
            </a:r>
          </a:p>
          <a:p>
            <a:r>
              <a:rPr lang="en-US" dirty="0" smtClean="0"/>
              <a:t>Universal language is defined as:-</a:t>
            </a:r>
          </a:p>
          <a:p>
            <a:pPr marL="0" indent="0">
              <a:buNone/>
            </a:pPr>
            <a:r>
              <a:rPr lang="en-US" dirty="0" smtClean="0"/>
              <a:t>UL= { &lt;</a:t>
            </a:r>
            <a:r>
              <a:rPr lang="en-US" dirty="0" err="1" smtClean="0"/>
              <a:t>M,w</a:t>
            </a:r>
            <a:r>
              <a:rPr lang="en-US" dirty="0" smtClean="0"/>
              <a:t>&gt; ! M is a Turing machine that accepts input string w.}</a:t>
            </a:r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5410200"/>
            <a:ext cx="1447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943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562600" y="5943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2309" y="5410200"/>
            <a:ext cx="1600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Desciption</a:t>
            </a:r>
            <a:r>
              <a:rPr lang="en-US" dirty="0" smtClean="0">
                <a:solidFill>
                  <a:schemeClr val="tx1"/>
                </a:solidFill>
              </a:rPr>
              <a:t> of TM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9782" y="5902037"/>
            <a:ext cx="51261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5410199"/>
            <a:ext cx="2438400" cy="1066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Reject,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Goes into infinite loop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360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Universal Turing machine(UTM)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Input to UTM: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Description of TM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Input string</a:t>
            </a:r>
          </a:p>
          <a:p>
            <a:pPr marL="0" indent="0">
              <a:buNone/>
            </a:pPr>
            <a:r>
              <a:rPr lang="en-US" b="1" dirty="0" smtClean="0"/>
              <a:t>Action of UTM: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Simulate TM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Behave like TM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UTM as Computer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TM as Program</a:t>
            </a:r>
          </a:p>
          <a:p>
            <a:pPr marL="0" indent="0">
              <a:buNone/>
            </a:pPr>
            <a:r>
              <a:rPr lang="en-US" dirty="0" smtClean="0"/>
              <a:t>UTM is a recognizer but not a decider.</a:t>
            </a:r>
          </a:p>
          <a:p>
            <a:pPr marL="0" indent="0">
              <a:buNone/>
            </a:pPr>
            <a:r>
              <a:rPr lang="en-US" dirty="0" smtClean="0"/>
              <a:t>UTM takes an encoding of a TM and the input data as its input in its tape and behaves as that TM on the input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10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Church-Turing Thesis 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 smtClean="0"/>
              <a:t>It states that if there exists an algorithm to solve a problem then there exists a Turing machine to solve that problem and vice-versa.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states that a </a:t>
            </a:r>
            <a:r>
              <a:rPr lang="en-US" dirty="0">
                <a:hlinkClick r:id="rId2" tooltip="Function (mathematics)"/>
              </a:rPr>
              <a:t>function</a:t>
            </a:r>
            <a:r>
              <a:rPr lang="en-US" dirty="0"/>
              <a:t> on the </a:t>
            </a:r>
            <a:r>
              <a:rPr lang="en-US" dirty="0">
                <a:hlinkClick r:id="rId3" tooltip="Natural numbers"/>
              </a:rPr>
              <a:t>natural numbers</a:t>
            </a:r>
            <a:r>
              <a:rPr lang="en-US" dirty="0"/>
              <a:t> can be </a:t>
            </a:r>
            <a:r>
              <a:rPr lang="en-US" dirty="0" smtClean="0"/>
              <a:t>computed by </a:t>
            </a:r>
            <a:r>
              <a:rPr lang="en-US" dirty="0"/>
              <a:t>an </a:t>
            </a:r>
            <a:r>
              <a:rPr lang="en-US" dirty="0" smtClean="0"/>
              <a:t>algorithm if </a:t>
            </a:r>
            <a:r>
              <a:rPr lang="en-US" dirty="0"/>
              <a:t>and only if it is computable by a </a:t>
            </a:r>
            <a:r>
              <a:rPr lang="en-US" dirty="0">
                <a:hlinkClick r:id="rId4" tooltip="Turing machine"/>
              </a:rPr>
              <a:t>Turing </a:t>
            </a:r>
            <a:r>
              <a:rPr lang="en-US" dirty="0" smtClean="0">
                <a:hlinkClick r:id="rId4" tooltip="Turing machine"/>
              </a:rPr>
              <a:t>machine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problem can be solved by an algorithm </a:t>
            </a:r>
            <a:r>
              <a:rPr lang="en-US" dirty="0" err="1"/>
              <a:t>iff</a:t>
            </a:r>
            <a:r>
              <a:rPr lang="en-US" dirty="0"/>
              <a:t> it can be solved by a Turing </a:t>
            </a:r>
            <a:r>
              <a:rPr lang="en-US" dirty="0" smtClean="0"/>
              <a:t>Machine.</a:t>
            </a:r>
          </a:p>
          <a:p>
            <a:pPr algn="just"/>
            <a:r>
              <a:rPr lang="en-US" dirty="0" smtClean="0"/>
              <a:t>   Algorithm                        Turing machine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743200" y="5334000"/>
            <a:ext cx="1676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49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Halting </a:t>
            </a:r>
            <a:r>
              <a:rPr lang="en-US" u="sng" dirty="0" smtClean="0">
                <a:solidFill>
                  <a:srgbClr val="FF0000"/>
                </a:solidFill>
              </a:rPr>
              <a:t>Problem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Statement: </a:t>
            </a:r>
            <a:r>
              <a:rPr lang="en-US" dirty="0" smtClean="0"/>
              <a:t>Given Turing machine M and input string w, </a:t>
            </a:r>
            <a:r>
              <a:rPr lang="en-US" b="1" dirty="0" smtClean="0"/>
              <a:t>is it possible to determine whether the machine will ever halt on given input string?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In another words, the </a:t>
            </a:r>
            <a:r>
              <a:rPr lang="en-US" b="1" dirty="0"/>
              <a:t>halting problem</a:t>
            </a:r>
            <a:r>
              <a:rPr lang="en-US" dirty="0"/>
              <a:t> is the problem of determining, from a description of an arbitrary </a:t>
            </a:r>
            <a:r>
              <a:rPr lang="en-US" dirty="0" smtClean="0"/>
              <a:t>computer program and </a:t>
            </a:r>
            <a:r>
              <a:rPr lang="en-US" dirty="0"/>
              <a:t>an input, whether the program will finish running, or continue to run forever.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Halt: </a:t>
            </a:r>
            <a:r>
              <a:rPr lang="en-US" dirty="0" smtClean="0"/>
              <a:t>the machine will stop or halt at final or non-final state after  finite number steps.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No halt: </a:t>
            </a:r>
            <a:r>
              <a:rPr lang="en-US" dirty="0" smtClean="0"/>
              <a:t>Machine will never stop or halt.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u="sng" dirty="0" smtClean="0"/>
              <a:t>Language accepted by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language accepted by Turing machine M is defined as following:-</a:t>
            </a:r>
          </a:p>
          <a:p>
            <a:pPr marL="0" indent="0">
              <a:buNone/>
            </a:pPr>
            <a:r>
              <a:rPr lang="en-US" dirty="0" smtClean="0"/>
              <a:t>L(M) = { w ! </a:t>
            </a:r>
            <a:r>
              <a:rPr lang="en-US" sz="2800" dirty="0" smtClean="0">
                <a:solidFill>
                  <a:prstClr val="black"/>
                </a:solidFill>
              </a:rPr>
              <a:t>q</a:t>
            </a:r>
            <a:r>
              <a:rPr lang="en-US" sz="2800" baseline="-25000" dirty="0" smtClean="0">
                <a:solidFill>
                  <a:prstClr val="black"/>
                </a:solidFill>
              </a:rPr>
              <a:t>0</a:t>
            </a:r>
            <a:r>
              <a:rPr lang="en-US" sz="2800" dirty="0" smtClean="0">
                <a:solidFill>
                  <a:prstClr val="black"/>
                </a:solidFill>
              </a:rPr>
              <a:t>w      *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l-GR" dirty="0" smtClean="0"/>
              <a:t>β</a:t>
            </a:r>
            <a:r>
              <a:rPr lang="en-US" dirty="0" smtClean="0"/>
              <a:t>   where w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∈ Σ* 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p </a:t>
            </a:r>
            <a:r>
              <a:rPr lang="en-US" sz="2400" dirty="0">
                <a:solidFill>
                  <a:prstClr val="black"/>
                </a:solidFill>
              </a:rPr>
              <a:t>∈ </a:t>
            </a:r>
            <a:r>
              <a:rPr lang="en-US" sz="2400" dirty="0" smtClean="0">
                <a:solidFill>
                  <a:prstClr val="black"/>
                </a:solidFill>
              </a:rPr>
              <a:t>F and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∈</a:t>
            </a:r>
            <a:r>
              <a:rPr lang="en-US" dirty="0" smtClean="0"/>
              <a:t> </a:t>
            </a:r>
            <a:r>
              <a:rPr lang="el-GR" sz="2400" dirty="0">
                <a:solidFill>
                  <a:prstClr val="black"/>
                </a:solidFill>
              </a:rPr>
              <a:t>Γ</a:t>
            </a:r>
            <a:r>
              <a:rPr lang="en-US" sz="2400" dirty="0" smtClean="0">
                <a:solidFill>
                  <a:prstClr val="black"/>
                </a:solidFill>
              </a:rPr>
              <a:t>* and machine halts on the final state.}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Decidable or </a:t>
            </a:r>
            <a:r>
              <a:rPr lang="en-US" u="sng" dirty="0" err="1" smtClean="0">
                <a:solidFill>
                  <a:srgbClr val="FF0000"/>
                </a:solidFill>
              </a:rPr>
              <a:t>Undecidable</a:t>
            </a:r>
            <a:r>
              <a:rPr lang="en-US" u="sng" dirty="0" smtClean="0">
                <a:solidFill>
                  <a:srgbClr val="FF0000"/>
                </a:solidFill>
              </a:rPr>
              <a:t> Problem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A problem is said to be decidable if there exists an algorithm which can decide the problem in finite amount of time. </a:t>
            </a:r>
          </a:p>
          <a:p>
            <a:r>
              <a:rPr lang="en-US" dirty="0" smtClean="0"/>
              <a:t>In this type of problems, the output of the algorithm will be yes/no i.e. the answer of decidable problems is yes or no.</a:t>
            </a:r>
          </a:p>
          <a:p>
            <a:r>
              <a:rPr lang="en-US" dirty="0"/>
              <a:t>A problem is said to be </a:t>
            </a:r>
            <a:r>
              <a:rPr lang="en-US" dirty="0" err="1" smtClean="0"/>
              <a:t>undecidable</a:t>
            </a:r>
            <a:r>
              <a:rPr lang="en-US" dirty="0" smtClean="0"/>
              <a:t> </a:t>
            </a:r>
            <a:r>
              <a:rPr lang="en-US" dirty="0"/>
              <a:t>if there </a:t>
            </a:r>
            <a:r>
              <a:rPr lang="en-US" dirty="0" smtClean="0"/>
              <a:t>does not exist </a:t>
            </a:r>
            <a:r>
              <a:rPr lang="en-US" dirty="0"/>
              <a:t>an algorithm which can decide the problem in finite amount of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3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Turing decidable and Turing acceptable language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A language L is said to be Turing decidable if there exists  a Turing machine which can accepts all strings belong in to L and rejects all strings which do not belong into L.</a:t>
            </a:r>
          </a:p>
          <a:p>
            <a:r>
              <a:rPr lang="en-US" dirty="0"/>
              <a:t>A language L is said to be Turing </a:t>
            </a:r>
            <a:r>
              <a:rPr lang="en-US" dirty="0" smtClean="0"/>
              <a:t>acceptable </a:t>
            </a:r>
            <a:r>
              <a:rPr lang="en-US" dirty="0"/>
              <a:t>if there exists  a Turing machine which can accepts all strings belong in to </a:t>
            </a:r>
            <a:r>
              <a:rPr lang="en-US" dirty="0" smtClean="0"/>
              <a:t>L.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81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Some </a:t>
            </a:r>
            <a:r>
              <a:rPr lang="en-US" u="sng" dirty="0" err="1" smtClean="0">
                <a:solidFill>
                  <a:srgbClr val="FF0000"/>
                </a:solidFill>
              </a:rPr>
              <a:t>undecidable</a:t>
            </a:r>
            <a:r>
              <a:rPr lang="en-US" u="sng" dirty="0" smtClean="0">
                <a:solidFill>
                  <a:srgbClr val="FF0000"/>
                </a:solidFill>
              </a:rPr>
              <a:t> problems</a:t>
            </a:r>
            <a:endParaRPr lang="en-US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Halting problem is </a:t>
                </a:r>
                <a:r>
                  <a:rPr lang="en-US" sz="2800" dirty="0" err="1" smtClean="0"/>
                  <a:t>undecidabe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PCP problem is </a:t>
                </a:r>
                <a:r>
                  <a:rPr lang="en-US" sz="2800" dirty="0" err="1" smtClean="0"/>
                  <a:t>undecidable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Modified </a:t>
                </a:r>
                <a:r>
                  <a:rPr lang="en-US" sz="2800" dirty="0"/>
                  <a:t>PCP problem is </a:t>
                </a:r>
                <a:r>
                  <a:rPr lang="en-US" sz="2800" dirty="0" err="1"/>
                  <a:t>undecidable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smtClean="0"/>
                  <a:t>For a CFG  G, is L(G) ambiguous ?</a:t>
                </a:r>
              </a:p>
              <a:p>
                <a:r>
                  <a:rPr lang="en-US" sz="2800" dirty="0" smtClean="0"/>
                  <a:t>For two arbitrary CFG G1 and G2,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deciding L(G1)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/>
                          <m:t>L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G</m:t>
                        </m:r>
                        <m:r>
                          <m:rPr>
                            <m:nor/>
                          </m:rPr>
                          <a:rPr lang="en-US" sz="2800" dirty="0"/>
                          <m:t>2)</m:t>
                        </m:r>
                      </m:e>
                    </m:nary>
                  </m:oMath>
                </a14:m>
                <a:r>
                  <a:rPr lang="en-US" sz="2800" dirty="0" smtClean="0"/>
                  <a:t>= </a:t>
                </a:r>
                <a:r>
                  <a:rPr lang="el-GR" sz="2800" dirty="0" smtClean="0"/>
                  <a:t>φ</a:t>
                </a:r>
                <a:r>
                  <a:rPr lang="en-US" sz="2800" dirty="0" smtClean="0"/>
                  <a:t> or not, is </a:t>
                </a:r>
                <a:r>
                  <a:rPr lang="en-US" sz="2800" dirty="0" err="1" smtClean="0"/>
                  <a:t>undecidable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5105400"/>
              </a:xfrm>
              <a:blipFill rotWithShape="1">
                <a:blip r:embed="rId2"/>
                <a:stretch>
                  <a:fillRect l="-966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809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1991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Some </a:t>
            </a:r>
            <a:r>
              <a:rPr lang="en-US" u="sng" dirty="0" smtClean="0">
                <a:solidFill>
                  <a:srgbClr val="FF0000"/>
                </a:solidFill>
              </a:rPr>
              <a:t>decidable </a:t>
            </a:r>
            <a:r>
              <a:rPr lang="en-US" u="sng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</p:spPr>
            <p:txBody>
              <a:bodyPr/>
              <a:lstStyle/>
              <a:p>
                <a:r>
                  <a:rPr lang="en-US" dirty="0" smtClean="0"/>
                  <a:t>For a CFG G, is L(G) = </a:t>
                </a:r>
                <a:r>
                  <a:rPr lang="el-GR" dirty="0" smtClean="0"/>
                  <a:t>φ</a:t>
                </a:r>
                <a:r>
                  <a:rPr lang="en-US" dirty="0"/>
                  <a:t> </a:t>
                </a:r>
                <a:r>
                  <a:rPr lang="en-US" dirty="0" smtClean="0"/>
                  <a:t>or not, is decidable.</a:t>
                </a:r>
              </a:p>
              <a:p>
                <a:r>
                  <a:rPr lang="en-US" dirty="0" smtClean="0"/>
                  <a:t>For a CFG G, finding whether L(G) a finite or not, is decidable.</a:t>
                </a:r>
              </a:p>
              <a:p>
                <a:r>
                  <a:rPr lang="en-US" dirty="0" smtClean="0"/>
                  <a:t>For regular language L1 and L2, finding whether </a:t>
                </a:r>
                <a:r>
                  <a:rPr lang="en-US" sz="28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/>
                          <m:t>L</m:t>
                        </m:r>
                        <m:r>
                          <m:rPr>
                            <m:nor/>
                          </m:rPr>
                          <a:rPr lang="en-US" sz="2800" dirty="0"/>
                          <m:t>2</m:t>
                        </m:r>
                      </m:e>
                    </m:nary>
                  </m:oMath>
                </a14:m>
                <a:r>
                  <a:rPr lang="en-US" dirty="0" smtClean="0"/>
                  <a:t> is regular, is decidable.</a:t>
                </a:r>
              </a:p>
              <a:p>
                <a:r>
                  <a:rPr lang="en-US" dirty="0" smtClean="0"/>
                  <a:t>Membership problem in CFG is decidable.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  <a:blipFill rotWithShape="1">
                <a:blip r:embed="rId2"/>
                <a:stretch>
                  <a:fillRect l="-889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74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Representation of TM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representations are used for TM.</a:t>
            </a:r>
          </a:p>
          <a:p>
            <a:pPr marL="0" indent="0">
              <a:buNone/>
            </a:pPr>
            <a:r>
              <a:rPr lang="en-US" dirty="0" smtClean="0"/>
              <a:t>(1) By transition table  (2) By transition diagram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By transition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9672"/>
              </p:ext>
            </p:extLst>
          </p:nvPr>
        </p:nvGraphicFramePr>
        <p:xfrm>
          <a:off x="685800" y="2743200"/>
          <a:ext cx="8001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l-GR" sz="1800" b="1" dirty="0" smtClean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Tape</a:t>
                      </a:r>
                      <a:r>
                        <a:rPr lang="en-US" b="1" baseline="0" dirty="0" smtClean="0"/>
                        <a:t> symbols</a:t>
                      </a:r>
                      <a:endParaRPr lang="en-US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States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x,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L)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L)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x,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L)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46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y,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(q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B, R)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066800" y="60198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4114800"/>
            <a:ext cx="381000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Turing </a:t>
            </a: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Machine</a:t>
            </a:r>
          </a:p>
          <a:p>
            <a:pPr marL="0" indent="0" algn="ctr">
              <a:buNone/>
            </a:pPr>
            <a:r>
              <a:rPr lang="en-US" sz="66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10807</TotalTime>
  <Words>5204</Words>
  <Application>Microsoft Office PowerPoint</Application>
  <PresentationFormat>On-screen Show (4:3)</PresentationFormat>
  <Paragraphs>936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Flow</vt:lpstr>
      <vt:lpstr>Turing Machine</vt:lpstr>
      <vt:lpstr>What is Turing machine?</vt:lpstr>
      <vt:lpstr>Model of Turing Machine</vt:lpstr>
      <vt:lpstr>Mathematical Definition of Turing Machine (TM) </vt:lpstr>
      <vt:lpstr>Instantaneous Description(ID)</vt:lpstr>
      <vt:lpstr>Move relation </vt:lpstr>
      <vt:lpstr>Language accepted by TM</vt:lpstr>
      <vt:lpstr>Representation of TM</vt:lpstr>
      <vt:lpstr>PowerPoint Presentation</vt:lpstr>
      <vt:lpstr>Representation of TM(continue)</vt:lpstr>
      <vt:lpstr>Processing or working of TM</vt:lpstr>
      <vt:lpstr>Processing or working of TM(continue)</vt:lpstr>
      <vt:lpstr>Construction of TM</vt:lpstr>
      <vt:lpstr>Ex. L = { 0m1n ! m, n ≥ 1}</vt:lpstr>
      <vt:lpstr> Ex. L= the set of all strings of 0 and 1 which contain  001 as a substring.</vt:lpstr>
      <vt:lpstr>PowerPoint Presentation</vt:lpstr>
      <vt:lpstr>Ex. Construct Turing machine for the language   L = { 0n1n ! n ≥ 1 }.</vt:lpstr>
      <vt:lpstr>L = { 0n1n ! n ≥ 1 }</vt:lpstr>
      <vt:lpstr>L = { 0n1n ! n ≥ 1 }</vt:lpstr>
      <vt:lpstr>L = { 0n1n ! n ≥ 1 }</vt:lpstr>
      <vt:lpstr>Processing and Verification of TM</vt:lpstr>
      <vt:lpstr>Ex. Construct Turing machine for the language    L = { 0n1n2n! n ≥ 1 }.</vt:lpstr>
      <vt:lpstr>Processing and Verification of TM</vt:lpstr>
      <vt:lpstr>PowerPoint Presentation</vt:lpstr>
      <vt:lpstr>PowerPoint Presentation</vt:lpstr>
      <vt:lpstr>Ex. Construct TM to accept the language   L = { wcwR ! w ∈ {a, b}* }</vt:lpstr>
      <vt:lpstr>L = { wcwR ! w ∈ {a, b}* }</vt:lpstr>
      <vt:lpstr>Processing and Verification of TM</vt:lpstr>
      <vt:lpstr>PowerPoint Presentation</vt:lpstr>
      <vt:lpstr>  Ex. Construct TM to accept the language   L = { wwR ! w ∈ {a, b}* }</vt:lpstr>
      <vt:lpstr>Processing and Verification of TM</vt:lpstr>
      <vt:lpstr>Some additional problems</vt:lpstr>
      <vt:lpstr>PowerPoint Presentation</vt:lpstr>
      <vt:lpstr>Turing computable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Ex. Construct Turing machine for the following function  f(m,n) = m*n  m, n ∈ N</vt:lpstr>
      <vt:lpstr>PowerPoint Presentation</vt:lpstr>
      <vt:lpstr>PowerPoint Presentation</vt:lpstr>
      <vt:lpstr>Variations or types of TM</vt:lpstr>
      <vt:lpstr>Non-deterministic Turing Machine(TM)</vt:lpstr>
      <vt:lpstr>Multi-tape Turing Machine(TM)</vt:lpstr>
      <vt:lpstr>Multi-tape Turing Machine(TM)</vt:lpstr>
      <vt:lpstr>Multi-head Turing Machine(TM)</vt:lpstr>
      <vt:lpstr>Multi-head Turing Machine(TM)</vt:lpstr>
      <vt:lpstr>Multi-dimensional Turing Machine(TM)</vt:lpstr>
      <vt:lpstr>Multi-dimensional Turing Machine(TM)</vt:lpstr>
      <vt:lpstr>Recursive and Recursive Enumerable language</vt:lpstr>
      <vt:lpstr>Properties of Recursive and Recursive Enumerable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Correspondence Problem(PCP)</vt:lpstr>
      <vt:lpstr>PowerPoint Presentation</vt:lpstr>
      <vt:lpstr>PowerPoint Presentation</vt:lpstr>
      <vt:lpstr>Modified Post correspondence problem (MPCP) </vt:lpstr>
      <vt:lpstr>Universal Turing machine(UTM)</vt:lpstr>
      <vt:lpstr>Universal Turing machine(UTM)</vt:lpstr>
      <vt:lpstr>Church-Turing Thesis </vt:lpstr>
      <vt:lpstr>Halting Problem</vt:lpstr>
      <vt:lpstr>Decidable or Undecidable Problem</vt:lpstr>
      <vt:lpstr>Turing decidable and Turing acceptable language</vt:lpstr>
      <vt:lpstr>Some undecidable problems</vt:lpstr>
      <vt:lpstr>Some decidable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DHARMANDER</cp:lastModifiedBy>
  <cp:revision>258</cp:revision>
  <dcterms:created xsi:type="dcterms:W3CDTF">2020-04-09T12:36:56Z</dcterms:created>
  <dcterms:modified xsi:type="dcterms:W3CDTF">2021-06-28T04:56:24Z</dcterms:modified>
</cp:coreProperties>
</file>