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7" r:id="rId4"/>
    <p:sldId id="259" r:id="rId5"/>
    <p:sldId id="262" r:id="rId6"/>
    <p:sldId id="263" r:id="rId7"/>
    <p:sldId id="330" r:id="rId8"/>
    <p:sldId id="332" r:id="rId9"/>
    <p:sldId id="329" r:id="rId10"/>
    <p:sldId id="343" r:id="rId11"/>
    <p:sldId id="342" r:id="rId12"/>
    <p:sldId id="344" r:id="rId13"/>
    <p:sldId id="264" r:id="rId14"/>
    <p:sldId id="333" r:id="rId15"/>
    <p:sldId id="334" r:id="rId16"/>
    <p:sldId id="270" r:id="rId17"/>
    <p:sldId id="345" r:id="rId18"/>
    <p:sldId id="346" r:id="rId19"/>
    <p:sldId id="347" r:id="rId20"/>
    <p:sldId id="348" r:id="rId21"/>
    <p:sldId id="350" r:id="rId22"/>
    <p:sldId id="349" r:id="rId23"/>
    <p:sldId id="269" r:id="rId24"/>
    <p:sldId id="351" r:id="rId25"/>
    <p:sldId id="352" r:id="rId26"/>
    <p:sldId id="271" r:id="rId27"/>
    <p:sldId id="353" r:id="rId28"/>
    <p:sldId id="337" r:id="rId29"/>
    <p:sldId id="338" r:id="rId30"/>
    <p:sldId id="339" r:id="rId31"/>
    <p:sldId id="354" r:id="rId32"/>
    <p:sldId id="336" r:id="rId33"/>
    <p:sldId id="30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6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5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F037-FE87-42C6-B359-C5FC5F6164C6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2C6F-BEA4-43C1-A598-DEF81188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Design and Analysis of Algorithms</a:t>
            </a:r>
          </a:p>
          <a:p>
            <a:r>
              <a:rPr lang="en-US" sz="4800" dirty="0" smtClean="0">
                <a:solidFill>
                  <a:srgbClr val="002060"/>
                </a:solidFill>
              </a:rPr>
              <a:t>Unit-2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pPr marL="514350" indent="-514350"/>
            <a:r>
              <a:rPr lang="en-US" dirty="0"/>
              <a:t>Inserting a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42109"/>
            <a:ext cx="9144000" cy="5943600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Solution: </a:t>
            </a:r>
            <a:r>
              <a:rPr lang="en-US" sz="2800" dirty="0" smtClean="0">
                <a:solidFill>
                  <a:schemeClr val="tx1"/>
                </a:solidFill>
              </a:rPr>
              <a:t>Fibonacci heap after inserting element 21 in the Fibonacci heap.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1"/>
            <a:ext cx="7010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4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pPr marL="514350" indent="-514350"/>
            <a:r>
              <a:rPr lang="en-US" dirty="0"/>
              <a:t>Inserting a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42109"/>
            <a:ext cx="9144000" cy="5943600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The following procedure inserts node x into Fibonacci heap H, assuming that </a:t>
            </a:r>
            <a:r>
              <a:rPr lang="en-US" sz="2400" dirty="0" smtClean="0">
                <a:solidFill>
                  <a:schemeClr val="tx1"/>
                </a:solidFill>
              </a:rPr>
              <a:t>the node </a:t>
            </a:r>
            <a:r>
              <a:rPr lang="en-US" sz="2400" dirty="0">
                <a:solidFill>
                  <a:schemeClr val="tx1"/>
                </a:solidFill>
              </a:rPr>
              <a:t>has already been allocated and that x:key has already been filled in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057400"/>
            <a:ext cx="6553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pPr marL="514350" indent="-514350"/>
            <a:r>
              <a:rPr lang="en-US" dirty="0"/>
              <a:t>Inserting a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42109"/>
            <a:ext cx="9144000" cy="5943600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To determine the amortized cost of FIB-HEAP-INSERT, let H be the input </a:t>
            </a:r>
            <a:r>
              <a:rPr lang="en-US" sz="2400" dirty="0" smtClean="0">
                <a:solidFill>
                  <a:schemeClr val="tx1"/>
                </a:solidFill>
              </a:rPr>
              <a:t>Fibonacci heap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H’ </a:t>
            </a:r>
            <a:r>
              <a:rPr lang="en-US" sz="2400" dirty="0">
                <a:solidFill>
                  <a:schemeClr val="tx1"/>
                </a:solidFill>
              </a:rPr>
              <a:t>be the resulting Fibonacci heap. Then,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	t(H’) = t(H) + 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and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m(H’) = m(H),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chemeClr val="tx1"/>
                </a:solidFill>
              </a:rPr>
              <a:t>the increase in potential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l-GR" sz="2400" dirty="0">
                <a:solidFill>
                  <a:schemeClr val="tx1"/>
                </a:solidFill>
                <a:latin typeface="Cambria Math"/>
                <a:ea typeface="Cambria Math"/>
              </a:rPr>
              <a:t>Φ</a:t>
            </a:r>
            <a:r>
              <a:rPr lang="en-US" sz="2400" dirty="0">
                <a:solidFill>
                  <a:schemeClr val="tx1"/>
                </a:solidFill>
                <a:latin typeface="Cambria Math"/>
                <a:ea typeface="Cambria Math"/>
              </a:rPr>
              <a:t>(H’) - </a:t>
            </a:r>
            <a:r>
              <a:rPr lang="el-GR" sz="2400" dirty="0">
                <a:solidFill>
                  <a:schemeClr val="tx1"/>
                </a:solidFill>
                <a:latin typeface="Cambria Math"/>
                <a:ea typeface="Cambria Math"/>
              </a:rPr>
              <a:t>Φ</a:t>
            </a:r>
            <a:r>
              <a:rPr lang="en-US" sz="2400" dirty="0">
                <a:solidFill>
                  <a:schemeClr val="tx1"/>
                </a:solidFill>
                <a:latin typeface="Cambria Math"/>
                <a:ea typeface="Cambria Math"/>
              </a:rPr>
              <a:t>(H)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				= t(H’) + 2m(H’) – (t(H)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smtClean="0">
                <a:solidFill>
                  <a:schemeClr val="tx1"/>
                </a:solidFill>
              </a:rPr>
              <a:t>2m(H) 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= </a:t>
            </a:r>
            <a:r>
              <a:rPr lang="en-US" sz="2400" dirty="0">
                <a:solidFill>
                  <a:schemeClr val="tx1"/>
                </a:solidFill>
              </a:rPr>
              <a:t>t(H) + </a:t>
            </a:r>
            <a:r>
              <a:rPr lang="en-US" sz="2400" dirty="0" smtClean="0">
                <a:solidFill>
                  <a:schemeClr val="tx1"/>
                </a:solidFill>
              </a:rPr>
              <a:t>1 + 2m(H) </a:t>
            </a:r>
            <a:r>
              <a:rPr lang="en-US" sz="2400" dirty="0">
                <a:solidFill>
                  <a:schemeClr val="tx1"/>
                </a:solidFill>
              </a:rPr>
              <a:t>– (t(H) + 2m(H) )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				= 1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 actual cost = O(1), therefore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Amortized cost = Actual cost + </a:t>
            </a:r>
            <a:r>
              <a:rPr lang="el-GR" sz="2400" dirty="0" smtClean="0">
                <a:solidFill>
                  <a:schemeClr val="tx1"/>
                </a:solidFill>
                <a:latin typeface="Cambria Math"/>
                <a:ea typeface="Cambria Math"/>
              </a:rPr>
              <a:t>Φ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ea typeface="Cambria Math"/>
              </a:rPr>
              <a:t>(H’) - </a:t>
            </a:r>
            <a:r>
              <a:rPr lang="el-GR" sz="2400" dirty="0">
                <a:solidFill>
                  <a:schemeClr val="tx1"/>
                </a:solidFill>
                <a:latin typeface="Cambria Math"/>
                <a:ea typeface="Cambria Math"/>
              </a:rPr>
              <a:t>Φ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ea typeface="Cambria Math"/>
              </a:rPr>
              <a:t>(H)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mbria Math"/>
                <a:ea typeface="Cambria Math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Cambria Math"/>
                <a:ea typeface="Cambria Math"/>
              </a:rPr>
              <a:t>	= </a:t>
            </a:r>
            <a:r>
              <a:rPr lang="en-US" sz="2400" dirty="0">
                <a:solidFill>
                  <a:schemeClr val="tx1"/>
                </a:solidFill>
              </a:rPr>
              <a:t>O(1</a:t>
            </a:r>
            <a:r>
              <a:rPr lang="en-US" sz="2400" dirty="0" smtClean="0">
                <a:solidFill>
                  <a:schemeClr val="tx1"/>
                </a:solidFill>
              </a:rPr>
              <a:t>) + 1  = </a:t>
            </a:r>
            <a:r>
              <a:rPr lang="en-US" sz="2400" b="1" dirty="0" smtClean="0">
                <a:solidFill>
                  <a:srgbClr val="FF0000"/>
                </a:solidFill>
              </a:rPr>
              <a:t>O(1)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Finding the minimum node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 lnSpcReduction="10000"/>
          </a:bodyPr>
          <a:lstStyle/>
          <a:p>
            <a:pPr algn="l"/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The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minimum node of a Fibonacci heap H is given by the pointer </a:t>
            </a:r>
            <a:r>
              <a:rPr lang="en-US" sz="2800" dirty="0" err="1" smtClean="0">
                <a:solidFill>
                  <a:schemeClr val="tx1"/>
                </a:solidFill>
                <a:sym typeface="Wingdings" pitchFamily="2" charset="2"/>
              </a:rPr>
              <a:t>H.min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, so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we can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find the minimum node in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O(1)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actual time. Because the potential of H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does not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change,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therefore the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amortized cost of this operation is equal to its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O(1) actual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cost.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010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36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Uniting two Fibonacci heaps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64" y="9906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following procedure unites Fibonacci heaps H1 and H2, destroying H1 </a:t>
            </a:r>
            <a:r>
              <a:rPr lang="en-US" sz="2400" dirty="0" smtClean="0"/>
              <a:t>andH2 in </a:t>
            </a:r>
            <a:r>
              <a:rPr lang="en-US" sz="2400" dirty="0"/>
              <a:t>the process. It simply concatenates the root lists of H1 and H2 and then </a:t>
            </a:r>
            <a:r>
              <a:rPr lang="en-US" sz="2400" dirty="0" smtClean="0"/>
              <a:t>determines the </a:t>
            </a:r>
            <a:r>
              <a:rPr lang="en-US" sz="2400" dirty="0"/>
              <a:t>new minimum node. Afterward, the objects representing H1 and H2 </a:t>
            </a:r>
            <a:r>
              <a:rPr lang="en-US" sz="2400" dirty="0" smtClean="0"/>
              <a:t>will never </a:t>
            </a:r>
            <a:r>
              <a:rPr lang="en-US" sz="2400" dirty="0"/>
              <a:t>be used again.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895600"/>
            <a:ext cx="8382000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Uniting two Fibonacci heaps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solidFill>
                  <a:srgbClr val="FF0000"/>
                </a:solidFill>
              </a:rPr>
              <a:t>Amortied</a:t>
            </a:r>
            <a:r>
              <a:rPr lang="en-US" sz="2800" dirty="0" smtClean="0">
                <a:solidFill>
                  <a:srgbClr val="FF0000"/>
                </a:solidFill>
              </a:rPr>
              <a:t> cost: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The change in potential function</a:t>
            </a:r>
          </a:p>
          <a:p>
            <a:pPr algn="l"/>
            <a:r>
              <a:rPr lang="el-GR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Φ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(H) – (</a:t>
            </a:r>
            <a:r>
              <a:rPr lang="el-GR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Φ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1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) + </a:t>
            </a:r>
            <a:r>
              <a:rPr lang="el-GR" sz="2600" dirty="0">
                <a:solidFill>
                  <a:schemeClr val="tx1"/>
                </a:solidFill>
                <a:latin typeface="Cambria Math"/>
                <a:ea typeface="Cambria Math"/>
              </a:rPr>
              <a:t>Φ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))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	= t(H) + 2m(H) –(t(H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1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) </a:t>
            </a:r>
            <a:r>
              <a:rPr lang="en-US" sz="2600" dirty="0">
                <a:solidFill>
                  <a:schemeClr val="tx1"/>
                </a:solidFill>
                <a:latin typeface="Cambria Math"/>
                <a:ea typeface="Cambria Math"/>
              </a:rPr>
              <a:t>+ 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2m(H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1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) + t(H</a:t>
            </a:r>
            <a:r>
              <a:rPr lang="en-US" sz="2600" baseline="-25000" dirty="0">
                <a:solidFill>
                  <a:schemeClr val="tx1"/>
                </a:solidFill>
                <a:latin typeface="Cambria Math"/>
                <a:ea typeface="Cambria Math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) </a:t>
            </a:r>
            <a:r>
              <a:rPr lang="en-US" sz="2600" dirty="0">
                <a:solidFill>
                  <a:schemeClr val="tx1"/>
                </a:solidFill>
                <a:latin typeface="Cambria Math"/>
                <a:ea typeface="Cambria Math"/>
              </a:rPr>
              <a:t>+ 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2m(H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) )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Cambria Math"/>
                <a:ea typeface="Cambria Math"/>
              </a:rPr>
              <a:t>	= 0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Because t(H) = 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t(H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1</a:t>
            </a:r>
            <a:r>
              <a:rPr lang="en-US" sz="2600" dirty="0">
                <a:solidFill>
                  <a:schemeClr val="tx1"/>
                </a:solidFill>
                <a:latin typeface="Cambria Math"/>
                <a:ea typeface="Cambria Math"/>
              </a:rPr>
              <a:t>) 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+ t(H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) and </a:t>
            </a:r>
            <a:r>
              <a:rPr lang="en-US" sz="2600" dirty="0" smtClean="0">
                <a:solidFill>
                  <a:schemeClr val="tx1"/>
                </a:solidFill>
              </a:rPr>
              <a:t>m(H</a:t>
            </a:r>
            <a:r>
              <a:rPr lang="en-US" sz="2600" dirty="0">
                <a:solidFill>
                  <a:schemeClr val="tx1"/>
                </a:solidFill>
              </a:rPr>
              <a:t>) = 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m(H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1</a:t>
            </a:r>
            <a:r>
              <a:rPr lang="en-US" sz="2600" dirty="0">
                <a:solidFill>
                  <a:schemeClr val="tx1"/>
                </a:solidFill>
                <a:latin typeface="Cambria Math"/>
                <a:ea typeface="Cambria Math"/>
              </a:rPr>
              <a:t>) + </a:t>
            </a:r>
            <a:r>
              <a:rPr lang="en-US" sz="2600" dirty="0" smtClean="0">
                <a:solidFill>
                  <a:schemeClr val="tx1"/>
                </a:solidFill>
                <a:latin typeface="Cambria Math"/>
                <a:ea typeface="Cambria Math"/>
              </a:rPr>
              <a:t>m(H</a:t>
            </a:r>
            <a:r>
              <a:rPr lang="en-US" sz="2600" baseline="-25000" dirty="0" smtClean="0">
                <a:solidFill>
                  <a:schemeClr val="tx1"/>
                </a:solidFill>
                <a:latin typeface="Cambria Math"/>
                <a:ea typeface="Cambria Math"/>
              </a:rPr>
              <a:t>2</a:t>
            </a:r>
            <a:r>
              <a:rPr lang="en-US" sz="2600" dirty="0">
                <a:solidFill>
                  <a:schemeClr val="tx1"/>
                </a:solidFill>
                <a:latin typeface="Cambria Math"/>
                <a:ea typeface="Cambria Math"/>
              </a:rPr>
              <a:t>) </a:t>
            </a:r>
            <a:endParaRPr lang="en-US" sz="2600" dirty="0" smtClean="0">
              <a:solidFill>
                <a:schemeClr val="tx1"/>
              </a:solidFill>
              <a:latin typeface="Cambria Math"/>
              <a:ea typeface="Cambria Math"/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Therefore the amortized cost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= actual cost + change in potential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= O(1) + 0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= O(1) </a:t>
            </a:r>
            <a:endParaRPr lang="en-US" sz="26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/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Example</a:t>
            </a:r>
            <a:r>
              <a:rPr lang="en-US" sz="2800" dirty="0" smtClean="0">
                <a:solidFill>
                  <a:srgbClr val="FF0000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</a:rPr>
              <a:t>Extract the minimum node from the following Fibonacci heap.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391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Step-1: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Step-2: 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477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45527"/>
            <a:ext cx="6400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8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Step-3: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Step-4: 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715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75364"/>
            <a:ext cx="6629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7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Step-5: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Step-6: 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858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6629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rgbClr val="00B050"/>
          </a:solidFill>
        </p:spPr>
        <p:txBody>
          <a:bodyPr anchor="ctr">
            <a:normAutofit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Fibonacci Heap</a:t>
            </a:r>
            <a:endParaRPr 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Step-7: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Step-8:</a:t>
            </a:r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1"/>
            <a:ext cx="7391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63245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Step-9: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Step-10:</a:t>
            </a:r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6705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Step-11:</a:t>
            </a: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endParaRPr lang="en-US" sz="2800" dirty="0">
              <a:solidFill>
                <a:srgbClr val="FF0000"/>
              </a:solidFill>
            </a:endParaRPr>
          </a:p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Step-12: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627322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Final Fibonacci Heap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1066800"/>
            <a:ext cx="62484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3638550"/>
            <a:ext cx="6608617" cy="263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8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655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algn="l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332"/>
            <a:ext cx="81534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3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Extracting the minimum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u="sng" dirty="0" smtClean="0">
                <a:solidFill>
                  <a:srgbClr val="FF0000"/>
                </a:solidFill>
              </a:rPr>
              <a:t>Computation of Amortized cost: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Let H denote the Fibonacci </a:t>
            </a:r>
            <a:r>
              <a:rPr lang="en-US" sz="2400" dirty="0" smtClean="0">
                <a:solidFill>
                  <a:schemeClr val="tx1"/>
                </a:solidFill>
              </a:rPr>
              <a:t>heap just </a:t>
            </a:r>
            <a:r>
              <a:rPr lang="en-US" sz="2400" dirty="0">
                <a:solidFill>
                  <a:schemeClr val="tx1"/>
                </a:solidFill>
              </a:rPr>
              <a:t>prior to the FIB-HEAP-EXTRACT-MIN operation</a:t>
            </a:r>
            <a:r>
              <a:rPr lang="en-US" sz="2400" dirty="0" smtClean="0">
                <a:solidFill>
                  <a:schemeClr val="tx1"/>
                </a:solidFill>
              </a:rPr>
              <a:t>. Let n is the number of nodes in Fibonacci heap H. Let H’ is the Fibonacci heap after this operation. Therefore,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ctual cost = O(t(H)-1 + D(n)) = O(D(n) + t(H))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Now, t(H’) = D(n)   and m(H’) = m(H)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Therefore, amortized cost = actual cost + change in potential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= </a:t>
            </a:r>
            <a:r>
              <a:rPr lang="en-US" sz="2400" dirty="0">
                <a:solidFill>
                  <a:schemeClr val="tx1"/>
                </a:solidFill>
              </a:rPr>
              <a:t>O(D(n) + t(H</a:t>
            </a:r>
            <a:r>
              <a:rPr lang="en-US" sz="2400" dirty="0" smtClean="0">
                <a:solidFill>
                  <a:schemeClr val="tx1"/>
                </a:solidFill>
              </a:rPr>
              <a:t>)) + (</a:t>
            </a:r>
            <a:r>
              <a:rPr lang="el-GR" sz="2400" dirty="0" smtClean="0">
                <a:solidFill>
                  <a:schemeClr val="tx1"/>
                </a:solidFill>
                <a:ea typeface="Cambria Math"/>
              </a:rPr>
              <a:t>Φ</a:t>
            </a:r>
            <a:r>
              <a:rPr lang="en-US" sz="2400" dirty="0" smtClean="0">
                <a:solidFill>
                  <a:schemeClr val="tx1"/>
                </a:solidFill>
                <a:ea typeface="Cambria Math"/>
              </a:rPr>
              <a:t>(H’) - </a:t>
            </a:r>
            <a:r>
              <a:rPr lang="el-GR" sz="2400" dirty="0">
                <a:solidFill>
                  <a:schemeClr val="tx1"/>
                </a:solidFill>
                <a:ea typeface="Cambria Math"/>
              </a:rPr>
              <a:t>Φ</a:t>
            </a:r>
            <a:r>
              <a:rPr lang="en-US" sz="2400" dirty="0" smtClean="0">
                <a:solidFill>
                  <a:schemeClr val="tx1"/>
                </a:solidFill>
                <a:ea typeface="Cambria Math"/>
              </a:rPr>
              <a:t>(H) 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ea typeface="Cambria Math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ea typeface="Cambria Math"/>
              </a:rPr>
              <a:t>		= </a:t>
            </a:r>
            <a:r>
              <a:rPr lang="en-US" sz="2400" dirty="0">
                <a:solidFill>
                  <a:schemeClr val="tx1"/>
                </a:solidFill>
              </a:rPr>
              <a:t>O(D(n) + t(H)) + </a:t>
            </a:r>
            <a:r>
              <a:rPr lang="en-US" sz="2400" dirty="0" smtClean="0">
                <a:solidFill>
                  <a:schemeClr val="tx1"/>
                </a:solidFill>
              </a:rPr>
              <a:t>(D(n) + 2m(H) – t(H) -2m(H))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= O(D(n) + t(H) + D(n) – t(H))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= O(D(n)) =  </a:t>
            </a:r>
            <a:r>
              <a:rPr lang="en-US" sz="2400" dirty="0" smtClean="0">
                <a:solidFill>
                  <a:srgbClr val="FF0000"/>
                </a:solidFill>
              </a:rPr>
              <a:t>O(log n))</a:t>
            </a:r>
            <a:endParaRPr lang="en-US" sz="2400" dirty="0">
              <a:solidFill>
                <a:srgbClr val="FF0000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5486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39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/>
              <a:t>Decreasing a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 smtClean="0">
                <a:solidFill>
                  <a:schemeClr val="tx1"/>
                </a:solidFill>
              </a:rPr>
              <a:t>Consider following Fibonacci heap.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 algn="just">
              <a:buAutoNum type="arabicParenBoth"/>
            </a:pPr>
            <a:r>
              <a:rPr lang="en-US" sz="2400" dirty="0" smtClean="0">
                <a:solidFill>
                  <a:schemeClr val="tx1"/>
                </a:solidFill>
              </a:rPr>
              <a:t>Decrease the node with key 46 to key value 15.</a:t>
            </a:r>
          </a:p>
          <a:p>
            <a:pPr marL="457200" indent="-457200" algn="just">
              <a:buAutoNum type="arabicParenBoth"/>
            </a:pPr>
            <a:r>
              <a:rPr lang="en-US" sz="2400" dirty="0" smtClean="0">
                <a:solidFill>
                  <a:schemeClr val="tx1"/>
                </a:solidFill>
              </a:rPr>
              <a:t>After this, decrease node with key 35 to key value 5.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14201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1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9059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/>
              <a:t>Decreasing a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Solution: </a:t>
            </a:r>
          </a:p>
          <a:p>
            <a:pPr marL="457200" indent="-457200" algn="just">
              <a:buAutoNum type="arabicParenBoth"/>
            </a:pPr>
            <a:r>
              <a:rPr lang="en-US" sz="2400" dirty="0" smtClean="0">
                <a:solidFill>
                  <a:srgbClr val="FF0000"/>
                </a:solidFill>
              </a:rPr>
              <a:t>Decrease the node with key 46 to key value 15.</a:t>
            </a:r>
          </a:p>
          <a:p>
            <a:pPr marL="457200" indent="-457200" algn="just">
              <a:buAutoNum type="arabicParenBoth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 algn="just">
              <a:buAutoNum type="arabicParenBoth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arenBoth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 algn="just">
              <a:buAutoNum type="arabicParenBoth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arenBoth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 algn="just">
              <a:buAutoNum type="arabicParenBoth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arenBoth"/>
            </a:pPr>
            <a:endParaRPr lang="en-US" sz="2400" dirty="0">
              <a:solidFill>
                <a:srgbClr val="FF0000"/>
              </a:solidFill>
            </a:endParaRPr>
          </a:p>
          <a:p>
            <a:pPr marL="457200" indent="-457200" algn="just">
              <a:buAutoNum type="arabicParenBoth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arenBoth"/>
            </a:pP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858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39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/>
              <a:t>Decreasing a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400" dirty="0">
                <a:solidFill>
                  <a:srgbClr val="FF0000"/>
                </a:solidFill>
              </a:rPr>
              <a:t>Decrease the node with key 35 to key value 5.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Step-1: 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Step-2: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553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6400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6679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/>
              <a:t>Decreasing a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6248400"/>
          </a:xfrm>
          <a:noFill/>
        </p:spPr>
        <p:txBody>
          <a:bodyPr>
            <a:normAutofit/>
          </a:bodyPr>
          <a:lstStyle/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67616"/>
            <a:ext cx="70104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685800"/>
            <a:ext cx="12756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US" sz="2800" dirty="0" smtClean="0">
              <a:solidFill>
                <a:srgbClr val="FF0000"/>
              </a:solidFill>
            </a:endParaRP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Step-3: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5410200"/>
            <a:ext cx="3567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Final </a:t>
            </a:r>
            <a:r>
              <a:rPr lang="en-US" sz="3200" dirty="0" smtClean="0">
                <a:solidFill>
                  <a:srgbClr val="FF0000"/>
                </a:solidFill>
              </a:rPr>
              <a:t>Fibonacci </a:t>
            </a:r>
            <a:r>
              <a:rPr lang="en-US" sz="3200" dirty="0">
                <a:solidFill>
                  <a:srgbClr val="FF0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4819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Fibonacci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Definition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A Fibonacci heap is a collection of rooted trees that are min-heap ordered. </a:t>
            </a:r>
            <a:r>
              <a:rPr lang="en-US" sz="2800" dirty="0" smtClean="0">
                <a:solidFill>
                  <a:schemeClr val="tx1"/>
                </a:solidFill>
              </a:rPr>
              <a:t>That is</a:t>
            </a:r>
            <a:r>
              <a:rPr lang="en-US" sz="2800" dirty="0">
                <a:solidFill>
                  <a:schemeClr val="tx1"/>
                </a:solidFill>
              </a:rPr>
              <a:t>, each tree obeys the </a:t>
            </a:r>
            <a:r>
              <a:rPr lang="en-US" sz="2800" dirty="0" smtClean="0">
                <a:solidFill>
                  <a:schemeClr val="tx1"/>
                </a:solidFill>
              </a:rPr>
              <a:t>min-heap property:  </a:t>
            </a:r>
            <a:r>
              <a:rPr lang="en-US" sz="2800" dirty="0">
                <a:solidFill>
                  <a:schemeClr val="tx1"/>
                </a:solidFill>
              </a:rPr>
              <a:t>the key of a node is greater than or </a:t>
            </a:r>
            <a:r>
              <a:rPr lang="en-US" sz="2800" dirty="0" smtClean="0">
                <a:solidFill>
                  <a:schemeClr val="tx1"/>
                </a:solidFill>
              </a:rPr>
              <a:t>equal to </a:t>
            </a:r>
            <a:r>
              <a:rPr lang="en-US" sz="2800" dirty="0">
                <a:solidFill>
                  <a:schemeClr val="tx1"/>
                </a:solidFill>
              </a:rPr>
              <a:t>the key of its parent.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800" u="sng" dirty="0" smtClean="0">
                <a:solidFill>
                  <a:srgbClr val="FF0000"/>
                </a:solidFill>
              </a:rPr>
              <a:t>Example: </a:t>
            </a:r>
          </a:p>
          <a:p>
            <a:pPr algn="just"/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7543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8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6679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/>
              <a:t>Decreasing a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715000"/>
          </a:xfrm>
          <a:noFill/>
        </p:spPr>
        <p:txBody>
          <a:bodyPr>
            <a:normAutofit/>
          </a:bodyPr>
          <a:lstStyle/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086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69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9059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/>
              <a:t>Decreasing a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715000"/>
          </a:xfrm>
          <a:noFill/>
        </p:spPr>
        <p:txBody>
          <a:bodyPr>
            <a:normAutofit/>
          </a:bodyPr>
          <a:lstStyle/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219200"/>
            <a:ext cx="7467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0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9059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/>
              <a:t>Decreasing a key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9144000" cy="5867400"/>
          </a:xfrm>
          <a:noFill/>
        </p:spPr>
        <p:txBody>
          <a:bodyPr>
            <a:normAutofit fontScale="92500" lnSpcReduction="10000"/>
          </a:bodyPr>
          <a:lstStyle/>
          <a:p>
            <a:pPr algn="just"/>
            <a:r>
              <a:rPr lang="en-US" u="sng" dirty="0" smtClean="0">
                <a:solidFill>
                  <a:srgbClr val="FF0000"/>
                </a:solidFill>
              </a:rPr>
              <a:t>Amortized cost: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Suppose the cascading cut function is called c times.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Therefore, the actual cost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FIB-HEAP-DECREASE-KEY is  </a:t>
            </a:r>
            <a:r>
              <a:rPr lang="en-US" sz="2400" dirty="0" smtClean="0">
                <a:solidFill>
                  <a:srgbClr val="FF0000"/>
                </a:solidFill>
              </a:rPr>
              <a:t>O(c).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Now, Let H is the initial Fibonacci heap and H’ is the Fibonacci heap after this operation. Therefore,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t(H’) </a:t>
            </a:r>
            <a:r>
              <a:rPr lang="en-US" sz="2400" dirty="0">
                <a:solidFill>
                  <a:srgbClr val="FF0000"/>
                </a:solidFill>
              </a:rPr>
              <a:t>= t(H) + c 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the original </a:t>
            </a:r>
            <a:r>
              <a:rPr lang="en-US" sz="2400" dirty="0" smtClean="0">
                <a:solidFill>
                  <a:schemeClr val="tx1"/>
                </a:solidFill>
              </a:rPr>
              <a:t>t(H) trees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c-1 </a:t>
            </a:r>
            <a:r>
              <a:rPr lang="en-US" sz="2400" dirty="0">
                <a:solidFill>
                  <a:schemeClr val="tx1"/>
                </a:solidFill>
              </a:rPr>
              <a:t>trees </a:t>
            </a:r>
            <a:r>
              <a:rPr lang="en-US" sz="2400" dirty="0" smtClean="0">
                <a:solidFill>
                  <a:schemeClr val="tx1"/>
                </a:solidFill>
              </a:rPr>
              <a:t>produced by </a:t>
            </a:r>
            <a:r>
              <a:rPr lang="en-US" sz="2400" dirty="0">
                <a:solidFill>
                  <a:schemeClr val="tx1"/>
                </a:solidFill>
              </a:rPr>
              <a:t>cascading cuts, and the tree rooted at x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Maximum number of marked nodes, 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m(H’) = m(H) – c + </a:t>
            </a:r>
            <a:r>
              <a:rPr lang="en-US" sz="2400" dirty="0">
                <a:solidFill>
                  <a:srgbClr val="FF0000"/>
                </a:solidFill>
              </a:rPr>
              <a:t>2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(c -1 </a:t>
            </a:r>
            <a:r>
              <a:rPr lang="en-US" sz="2400" dirty="0">
                <a:solidFill>
                  <a:schemeClr val="tx1"/>
                </a:solidFill>
              </a:rPr>
              <a:t>were unmarked by cascading cuts and the last call of CASCADING-CUT </a:t>
            </a:r>
            <a:r>
              <a:rPr lang="en-US" sz="2400" dirty="0" smtClean="0">
                <a:solidFill>
                  <a:schemeClr val="tx1"/>
                </a:solidFill>
              </a:rPr>
              <a:t>may have </a:t>
            </a:r>
            <a:r>
              <a:rPr lang="en-US" sz="2400" dirty="0">
                <a:solidFill>
                  <a:schemeClr val="tx1"/>
                </a:solidFill>
              </a:rPr>
              <a:t>marked a node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Therefore, amortized cost = O(c) + ((t(H’) + 2m(H’)) –( t(H) + 2m(H)))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>
                <a:solidFill>
                  <a:schemeClr val="tx1"/>
                </a:solidFill>
              </a:rPr>
              <a:t>O(c) +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t(H) + c </a:t>
            </a:r>
            <a:r>
              <a:rPr lang="en-US" sz="2400" dirty="0" smtClean="0">
                <a:solidFill>
                  <a:schemeClr val="tx1"/>
                </a:solidFill>
              </a:rPr>
              <a:t>+ 2(</a:t>
            </a:r>
            <a:r>
              <a:rPr lang="en-US" sz="2400" dirty="0">
                <a:solidFill>
                  <a:schemeClr val="tx1"/>
                </a:solidFill>
              </a:rPr>
              <a:t>m(H) – c + 2 </a:t>
            </a:r>
            <a:r>
              <a:rPr lang="en-US" sz="2400" dirty="0" smtClean="0">
                <a:solidFill>
                  <a:schemeClr val="tx1"/>
                </a:solidFill>
              </a:rPr>
              <a:t>) – ( </a:t>
            </a:r>
            <a:r>
              <a:rPr lang="en-US" sz="2400" dirty="0">
                <a:solidFill>
                  <a:schemeClr val="tx1"/>
                </a:solidFill>
              </a:rPr>
              <a:t>t(H) + 2m(H</a:t>
            </a:r>
            <a:r>
              <a:rPr lang="en-US" sz="2400" dirty="0" smtClean="0">
                <a:solidFill>
                  <a:schemeClr val="tx1"/>
                </a:solidFill>
              </a:rPr>
              <a:t>)))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>
                <a:solidFill>
                  <a:schemeClr val="tx1"/>
                </a:solidFill>
              </a:rPr>
              <a:t>O(c) </a:t>
            </a:r>
            <a:r>
              <a:rPr lang="en-US" sz="2400" dirty="0" smtClean="0">
                <a:solidFill>
                  <a:schemeClr val="tx1"/>
                </a:solidFill>
              </a:rPr>
              <a:t>– c + 4  = O(4) = </a:t>
            </a:r>
            <a:r>
              <a:rPr lang="en-US" sz="2400" dirty="0" smtClean="0">
                <a:solidFill>
                  <a:srgbClr val="FF0000"/>
                </a:solidFill>
              </a:rPr>
              <a:t>O(1)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1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Thank You.</a:t>
            </a:r>
            <a:endParaRPr lang="en-US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Representation of Fibonacci 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 fontScale="925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Circular doubly linked list is used to represent Fibonacci heap.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Each node x in binomial heap consists of following fields:-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400" dirty="0" err="1" smtClean="0">
                <a:solidFill>
                  <a:srgbClr val="FF0000"/>
                </a:solidFill>
              </a:rPr>
              <a:t>x.p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 pointer points to parent of x</a:t>
            </a:r>
          </a:p>
          <a:p>
            <a:pPr lvl="1" algn="just"/>
            <a:r>
              <a:rPr lang="en-US" sz="2400" dirty="0" err="1" smtClean="0">
                <a:solidFill>
                  <a:srgbClr val="FF0000"/>
                </a:solidFill>
                <a:sym typeface="Wingdings" pitchFamily="2" charset="2"/>
              </a:rPr>
              <a:t>x.child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pointer points to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any child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of x</a:t>
            </a:r>
          </a:p>
          <a:p>
            <a:pPr lvl="1" algn="just"/>
            <a:r>
              <a:rPr lang="en-US" sz="2400" dirty="0" err="1" smtClean="0">
                <a:solidFill>
                  <a:srgbClr val="FF0000"/>
                </a:solidFill>
              </a:rPr>
              <a:t>x.left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 pointer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points to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left sibling of x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2400" dirty="0" err="1" smtClean="0">
                <a:solidFill>
                  <a:srgbClr val="FF0000"/>
                </a:solidFill>
              </a:rPr>
              <a:t>x.right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 pointer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points to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right sibling of x</a:t>
            </a:r>
          </a:p>
          <a:p>
            <a:pPr lvl="1" algn="just"/>
            <a:r>
              <a:rPr lang="en-US" sz="2400" dirty="0" err="1" smtClean="0">
                <a:solidFill>
                  <a:srgbClr val="FF0000"/>
                </a:solidFill>
              </a:rPr>
              <a:t>x.key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 value stored at node x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 lvl="1" algn="just"/>
            <a:r>
              <a:rPr lang="en-US" sz="2400" dirty="0" err="1" smtClean="0">
                <a:solidFill>
                  <a:srgbClr val="FF0000"/>
                </a:solidFill>
              </a:rPr>
              <a:t>x.degree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 number of children of node x</a:t>
            </a:r>
          </a:p>
          <a:p>
            <a:pPr lvl="1" algn="just"/>
            <a:r>
              <a:rPr lang="en-US" sz="2400" dirty="0" err="1" smtClean="0">
                <a:solidFill>
                  <a:srgbClr val="FF0000"/>
                </a:solidFill>
              </a:rPr>
              <a:t>x.mark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 The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boolean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-valued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attribute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indicates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whether node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x has lost a child since the last time x was made the child of another node.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Fibonacci heap H has two fields:- </a:t>
            </a:r>
            <a:r>
              <a:rPr lang="en-US" sz="2800" dirty="0" err="1" smtClean="0">
                <a:solidFill>
                  <a:schemeClr val="tx1"/>
                </a:solidFill>
              </a:rPr>
              <a:t>H.min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dirty="0" err="1" smtClean="0">
                <a:solidFill>
                  <a:schemeClr val="tx1"/>
                </a:solidFill>
              </a:rPr>
              <a:t>H.n</a:t>
            </a:r>
            <a:r>
              <a:rPr lang="en-US" sz="2800" dirty="0" smtClean="0">
                <a:solidFill>
                  <a:schemeClr val="tx1"/>
                </a:solidFill>
              </a:rPr>
              <a:t> .</a:t>
            </a:r>
          </a:p>
          <a:p>
            <a:pPr algn="just"/>
            <a:r>
              <a:rPr lang="en-US" sz="2800" dirty="0" err="1" smtClean="0">
                <a:solidFill>
                  <a:srgbClr val="FF0000"/>
                </a:solidFill>
              </a:rPr>
              <a:t>H.min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/>
                </a:solidFill>
              </a:rPr>
              <a:t>pointer </a:t>
            </a:r>
            <a:r>
              <a:rPr lang="en-US" sz="2800" dirty="0" smtClean="0">
                <a:solidFill>
                  <a:schemeClr val="tx1"/>
                </a:solidFill>
              </a:rPr>
              <a:t>points </a:t>
            </a:r>
            <a:r>
              <a:rPr lang="en-US" sz="2800" dirty="0">
                <a:solidFill>
                  <a:schemeClr val="tx1"/>
                </a:solidFill>
              </a:rPr>
              <a:t>to the root of a </a:t>
            </a:r>
            <a:r>
              <a:rPr lang="en-US" sz="2800" dirty="0" smtClean="0">
                <a:solidFill>
                  <a:schemeClr val="tx1"/>
                </a:solidFill>
              </a:rPr>
              <a:t>tree containing </a:t>
            </a:r>
            <a:r>
              <a:rPr lang="en-US" sz="2800" dirty="0">
                <a:solidFill>
                  <a:schemeClr val="tx1"/>
                </a:solidFill>
              </a:rPr>
              <a:t>the minimum key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sz="2800" dirty="0" err="1" smtClean="0">
                <a:solidFill>
                  <a:srgbClr val="FF0000"/>
                </a:solidFill>
              </a:rPr>
              <a:t>H.n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 the number </a:t>
            </a:r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of nodes 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currently in H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Representation of Fibonacci 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1143000"/>
            <a:ext cx="8991600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6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Potential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To analyze the performance of Fibonacci heap, we use the potential function.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We then define the potential </a:t>
            </a:r>
            <a:r>
              <a:rPr lang="el-GR" sz="2800" dirty="0" smtClean="0">
                <a:solidFill>
                  <a:schemeClr val="tx1"/>
                </a:solidFill>
                <a:latin typeface="Cambria Math"/>
                <a:ea typeface="Cambria Math"/>
              </a:rPr>
              <a:t>Φ</a:t>
            </a:r>
            <a:r>
              <a:rPr lang="en-US" sz="2800" dirty="0" smtClean="0">
                <a:solidFill>
                  <a:schemeClr val="tx1"/>
                </a:solidFill>
                <a:latin typeface="Cambria Math"/>
                <a:ea typeface="Cambria Math"/>
              </a:rPr>
              <a:t>(H)</a:t>
            </a:r>
            <a:r>
              <a:rPr lang="en-US" sz="2800" dirty="0" smtClean="0">
                <a:solidFill>
                  <a:schemeClr val="tx1"/>
                </a:solidFill>
              </a:rPr>
              <a:t> of </a:t>
            </a:r>
            <a:r>
              <a:rPr lang="en-US" sz="2800" dirty="0">
                <a:solidFill>
                  <a:schemeClr val="tx1"/>
                </a:solidFill>
              </a:rPr>
              <a:t>Fibonacci heap </a:t>
            </a:r>
            <a:r>
              <a:rPr lang="en-US" sz="2800" dirty="0" smtClean="0">
                <a:solidFill>
                  <a:schemeClr val="tx1"/>
                </a:solidFill>
              </a:rPr>
              <a:t>H by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		</a:t>
            </a:r>
            <a:r>
              <a:rPr lang="el-GR" dirty="0" smtClean="0">
                <a:solidFill>
                  <a:srgbClr val="FF0000"/>
                </a:solidFill>
                <a:latin typeface="Cambria Math"/>
                <a:ea typeface="Cambria Math"/>
              </a:rPr>
              <a:t>Φ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(H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) = t(H) + 2m(H)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ambria Math"/>
                <a:ea typeface="Cambria Math"/>
              </a:rPr>
              <a:t>Where, t(H) is the number of tree in H and m(H) is the number of marked nodes.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Example: </a:t>
            </a:r>
            <a:r>
              <a:rPr lang="en-US" sz="2800" dirty="0" smtClean="0">
                <a:solidFill>
                  <a:schemeClr val="tx1"/>
                </a:solidFill>
              </a:rPr>
              <a:t>Consider the Fibonacci heap of previous slide.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Here, t(H) = 5  and m(H) = 3. Therefore 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</a:rPr>
              <a:t>	</a:t>
            </a:r>
            <a:r>
              <a:rPr lang="el-GR" sz="2800" dirty="0" smtClean="0">
                <a:solidFill>
                  <a:srgbClr val="FF0000"/>
                </a:solidFill>
                <a:latin typeface="Cambria Math"/>
                <a:ea typeface="Cambria Math"/>
              </a:rPr>
              <a:t>Φ</a:t>
            </a:r>
            <a:r>
              <a:rPr lang="en-US" sz="2800" dirty="0">
                <a:solidFill>
                  <a:srgbClr val="FF0000"/>
                </a:solidFill>
                <a:latin typeface="Cambria Math"/>
                <a:ea typeface="Cambria Math"/>
              </a:rPr>
              <a:t>(H)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</a:rPr>
              <a:t>= 5 + 2*3 = 11</a:t>
            </a:r>
          </a:p>
          <a:p>
            <a:pPr algn="just"/>
            <a:r>
              <a:rPr lang="en-US" sz="2800" b="1" u="sng" dirty="0">
                <a:solidFill>
                  <a:srgbClr val="FF0000"/>
                </a:solidFill>
              </a:rPr>
              <a:t>Maximum </a:t>
            </a:r>
            <a:r>
              <a:rPr lang="en-US" sz="2800" b="1" u="sng" dirty="0" smtClean="0">
                <a:solidFill>
                  <a:srgbClr val="FF0000"/>
                </a:solidFill>
              </a:rPr>
              <a:t>degree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Maximum degree of any n-node Fibonacci is denoted by D(n).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D(n) ≤ </a:t>
            </a:r>
            <a:r>
              <a:rPr lang="en-US" sz="2800" dirty="0" smtClean="0">
                <a:solidFill>
                  <a:srgbClr val="FF0000"/>
                </a:solidFill>
                <a:latin typeface="Cambria Math"/>
                <a:ea typeface="Cambria Math"/>
              </a:rPr>
              <a:t>⌊log n⌋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 smtClean="0"/>
              <a:t>Amortized Cost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Amortized cost is computed for an operation. It is defined as following:-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Amortized cost = Actual cost + change in potential function due to operation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r>
              <a:rPr lang="en-US" dirty="0" err="1" smtClean="0"/>
              <a:t>Mergeable</a:t>
            </a:r>
            <a:r>
              <a:rPr lang="en-US" dirty="0" smtClean="0"/>
              <a:t>-heap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9144000" cy="5943600"/>
          </a:xfrm>
          <a:noFill/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Inserting a </a:t>
            </a:r>
            <a:r>
              <a:rPr lang="en-US" sz="2800" dirty="0" smtClean="0">
                <a:solidFill>
                  <a:schemeClr val="tx1"/>
                </a:solidFill>
              </a:rPr>
              <a:t>node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Finding the minimum </a:t>
            </a:r>
            <a:r>
              <a:rPr lang="en-US" sz="2800" dirty="0" smtClean="0">
                <a:solidFill>
                  <a:schemeClr val="tx1"/>
                </a:solidFill>
              </a:rPr>
              <a:t>node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Uniting two Fibonacci </a:t>
            </a:r>
            <a:r>
              <a:rPr lang="en-US" sz="2800" dirty="0" smtClean="0">
                <a:solidFill>
                  <a:schemeClr val="tx1"/>
                </a:solidFill>
              </a:rPr>
              <a:t>heaps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Extracting the minimum </a:t>
            </a:r>
            <a:r>
              <a:rPr lang="en-US" sz="2800" dirty="0" smtClean="0">
                <a:solidFill>
                  <a:schemeClr val="tx1"/>
                </a:solidFill>
              </a:rPr>
              <a:t>node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Decreasing a </a:t>
            </a:r>
            <a:r>
              <a:rPr lang="en-US" sz="2800" dirty="0" smtClean="0">
                <a:solidFill>
                  <a:schemeClr val="tx1"/>
                </a:solidFill>
              </a:rPr>
              <a:t>key</a:t>
            </a:r>
          </a:p>
          <a:p>
            <a:pPr marL="514350" indent="-514350" algn="just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Deleting </a:t>
            </a:r>
            <a:r>
              <a:rPr lang="en-US" sz="2800" dirty="0">
                <a:solidFill>
                  <a:schemeClr val="tx1"/>
                </a:solidFill>
              </a:rPr>
              <a:t>a node</a:t>
            </a:r>
          </a:p>
        </p:txBody>
      </p:sp>
    </p:spTree>
    <p:extLst>
      <p:ext uri="{BB962C8B-B14F-4D97-AF65-F5344CB8AC3E}">
        <p14:creationId xmlns:p14="http://schemas.microsoft.com/office/powerpoint/2010/main" val="36782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00B050"/>
          </a:solidFill>
        </p:spPr>
        <p:txBody>
          <a:bodyPr/>
          <a:lstStyle/>
          <a:p>
            <a:pPr marL="514350" indent="-514350"/>
            <a:r>
              <a:rPr lang="en-US" dirty="0"/>
              <a:t>Inserting a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42109"/>
            <a:ext cx="9144000" cy="5943600"/>
          </a:xfrm>
          <a:noFill/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Example: </a:t>
            </a:r>
            <a:r>
              <a:rPr lang="en-US" sz="2800" dirty="0" smtClean="0">
                <a:solidFill>
                  <a:schemeClr val="tx1"/>
                </a:solidFill>
              </a:rPr>
              <a:t>Insert a node with key 21 in the following Fibonacci heap. 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10" y="1981200"/>
            <a:ext cx="7820890" cy="32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7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807</Words>
  <Application>Microsoft Office PowerPoint</Application>
  <PresentationFormat>On-screen Show (4:3)</PresentationFormat>
  <Paragraphs>237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Fibonacci Heap</vt:lpstr>
      <vt:lpstr>Representation of Fibonacci Heap</vt:lpstr>
      <vt:lpstr>Representation of Fibonacci Heap</vt:lpstr>
      <vt:lpstr>Potential Function</vt:lpstr>
      <vt:lpstr>Amortized Cost</vt:lpstr>
      <vt:lpstr>Mergeable-heap operations</vt:lpstr>
      <vt:lpstr>Inserting a node</vt:lpstr>
      <vt:lpstr>Inserting a node</vt:lpstr>
      <vt:lpstr>Inserting a node</vt:lpstr>
      <vt:lpstr>Inserting a node</vt:lpstr>
      <vt:lpstr>Finding the minimum node </vt:lpstr>
      <vt:lpstr>Uniting two Fibonacci heaps</vt:lpstr>
      <vt:lpstr>Uniting two Fibonacci heaps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Extracting the minimum node</vt:lpstr>
      <vt:lpstr>Decreasing a key</vt:lpstr>
      <vt:lpstr>Decreasing a key</vt:lpstr>
      <vt:lpstr>Decreasing a key</vt:lpstr>
      <vt:lpstr>Decreasing a key</vt:lpstr>
      <vt:lpstr>Decreasing a key</vt:lpstr>
      <vt:lpstr>Decreasing a key</vt:lpstr>
      <vt:lpstr>Decreasing a key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DHARMANDER</dc:creator>
  <cp:lastModifiedBy>DHARMANDER</cp:lastModifiedBy>
  <cp:revision>364</cp:revision>
  <dcterms:created xsi:type="dcterms:W3CDTF">2020-09-27T05:47:13Z</dcterms:created>
  <dcterms:modified xsi:type="dcterms:W3CDTF">2020-10-27T08:30:22Z</dcterms:modified>
</cp:coreProperties>
</file>