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321" r:id="rId8"/>
    <p:sldId id="263" r:id="rId9"/>
    <p:sldId id="323" r:id="rId10"/>
    <p:sldId id="324" r:id="rId11"/>
    <p:sldId id="322" r:id="rId12"/>
    <p:sldId id="264" r:id="rId13"/>
    <p:sldId id="266" r:id="rId14"/>
    <p:sldId id="302" r:id="rId15"/>
    <p:sldId id="325" r:id="rId16"/>
    <p:sldId id="303" r:id="rId17"/>
    <p:sldId id="326" r:id="rId18"/>
    <p:sldId id="267" r:id="rId19"/>
    <p:sldId id="265" r:id="rId20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90" autoAdjust="0"/>
  </p:normalViewPr>
  <p:slideViewPr>
    <p:cSldViewPr>
      <p:cViewPr varScale="1">
        <p:scale>
          <a:sx n="69" d="100"/>
          <a:sy n="69" d="100"/>
        </p:scale>
        <p:origin x="6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FBA6-52E9-402D-A318-49A025135A1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6280C-885A-4357-8EDC-C8B47EDF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5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26055F-8FC2-437E-B4FA-CB5B2151F9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BB092-B31D-4953-BFE4-7D93FD9EA74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915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Design and Analysis of Algorithm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Unit-5</a:t>
            </a:r>
          </a:p>
        </p:txBody>
      </p:sp>
    </p:spTree>
    <p:extLst>
      <p:ext uri="{BB962C8B-B14F-4D97-AF65-F5344CB8AC3E}">
        <p14:creationId xmlns:p14="http://schemas.microsoft.com/office/powerpoint/2010/main" val="39913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Times-Roman"/>
              </a:rPr>
              <a:t>To solve this problem, with d-</a:t>
            </a:r>
            <a:r>
              <a:rPr lang="en-US" sz="2800" b="0" i="0" u="none" strike="noStrike" baseline="0" dirty="0" err="1">
                <a:latin typeface="Times-Roman"/>
              </a:rPr>
              <a:t>ary</a:t>
            </a:r>
            <a:r>
              <a:rPr lang="en-US" sz="2800" b="0" i="0" u="none" strike="noStrike" baseline="0" dirty="0">
                <a:latin typeface="Times-Roman"/>
              </a:rPr>
              <a:t> alphabet {0,1,2,…., d-1}, we choose q so that </a:t>
            </a:r>
            <a:r>
              <a:rPr lang="en-US" sz="2800" b="0" i="0" u="none" strike="noStrike" baseline="0" dirty="0" err="1">
                <a:latin typeface="Times-Roman"/>
              </a:rPr>
              <a:t>dq</a:t>
            </a:r>
            <a:r>
              <a:rPr lang="en-US" sz="2800" b="0" i="0" u="none" strike="noStrike" baseline="0" dirty="0">
                <a:latin typeface="Times-Roman"/>
              </a:rPr>
              <a:t> fits with in a computer word and adjust the recurrence equation (1) to work modulo q, so that it becomes </a:t>
            </a:r>
          </a:p>
          <a:p>
            <a:pPr marL="0" indent="0" algn="just">
              <a:buNone/>
            </a:pPr>
            <a:r>
              <a:rPr lang="en-US" sz="2800" dirty="0">
                <a:latin typeface="Times-Roman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Times-Roman"/>
              </a:rPr>
              <a:t>t</a:t>
            </a:r>
            <a:r>
              <a:rPr lang="en-US" sz="2800" b="1" baseline="-25000" dirty="0">
                <a:solidFill>
                  <a:srgbClr val="FF0000"/>
                </a:solidFill>
                <a:latin typeface="Times-Roman"/>
              </a:rPr>
              <a:t>s+1</a:t>
            </a:r>
            <a:r>
              <a:rPr lang="en-US" sz="2800" b="1" dirty="0">
                <a:solidFill>
                  <a:srgbClr val="FF0000"/>
                </a:solidFill>
                <a:latin typeface="Times-Roman"/>
              </a:rPr>
              <a:t> = ( d (t</a:t>
            </a:r>
            <a:r>
              <a:rPr lang="en-US" sz="2800" b="1" baseline="-25000" dirty="0">
                <a:solidFill>
                  <a:srgbClr val="FF0000"/>
                </a:solidFill>
                <a:latin typeface="Times-Roman"/>
              </a:rPr>
              <a:t>s</a:t>
            </a:r>
            <a:r>
              <a:rPr lang="en-US" sz="2800" b="1" dirty="0">
                <a:solidFill>
                  <a:srgbClr val="FF0000"/>
                </a:solidFill>
                <a:latin typeface="Times-Roman"/>
              </a:rPr>
              <a:t>-T[s+1]h) + T[s+m+1] ) mod q</a:t>
            </a:r>
          </a:p>
          <a:p>
            <a:pPr marL="0" indent="0" algn="just">
              <a:buNone/>
            </a:pPr>
            <a:r>
              <a:rPr lang="en-US" sz="2800" b="0" i="0" u="none" strike="noStrike" baseline="0" dirty="0">
                <a:latin typeface="Times-Roman"/>
              </a:rPr>
              <a:t>	where h = d</a:t>
            </a:r>
            <a:r>
              <a:rPr lang="en-US" sz="2800" b="0" i="0" u="none" strike="noStrike" baseline="30000" dirty="0">
                <a:latin typeface="Times-Roman"/>
              </a:rPr>
              <a:t>m-1</a:t>
            </a:r>
            <a:r>
              <a:rPr lang="en-US" sz="2800" b="0" i="0" u="none" strike="noStrike" baseline="0" dirty="0">
                <a:latin typeface="Times-Roman"/>
              </a:rPr>
              <a:t> mod q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solution of working modulo </a:t>
            </a:r>
            <a:r>
              <a:rPr lang="en-US" sz="2800" b="0" i="0" u="none" strike="noStrike" baseline="0" dirty="0">
                <a:latin typeface="MT2MIT"/>
              </a:rPr>
              <a:t>q </a:t>
            </a:r>
            <a:r>
              <a:rPr lang="en-US" sz="2800" b="0" i="0" u="none" strike="noStrike" baseline="0" dirty="0">
                <a:latin typeface="Times-Roman"/>
              </a:rPr>
              <a:t>is not perfect, because:</a:t>
            </a:r>
          </a:p>
          <a:p>
            <a:pPr marL="0" indent="0" algn="just">
              <a:buNone/>
            </a:pPr>
            <a:r>
              <a:rPr lang="en-US" sz="2800" b="0" i="0" u="none" strike="noStrike" baseline="0" dirty="0">
                <a:latin typeface="Times-Roman"/>
              </a:rPr>
              <a:t> </a:t>
            </a:r>
            <a:r>
              <a:rPr lang="en-US" sz="2800" dirty="0">
                <a:latin typeface="MT2MIT"/>
              </a:rPr>
              <a:t>t</a:t>
            </a:r>
            <a:r>
              <a:rPr lang="en-US" sz="2800" baseline="-25000" dirty="0">
                <a:latin typeface="MT2MIT"/>
              </a:rPr>
              <a:t>s</a:t>
            </a:r>
            <a:r>
              <a:rPr lang="en-US" sz="2800" b="0" i="0" u="none" strike="noStrike" baseline="0" dirty="0">
                <a:latin typeface="MT2SYT"/>
              </a:rPr>
              <a:t> </a:t>
            </a:r>
            <a:r>
              <a:rPr lang="en-US" sz="2800" b="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≡ p </a:t>
            </a:r>
            <a:r>
              <a:rPr lang="en-US" sz="2800" b="0" i="0" u="none" strike="noStrike" baseline="0" dirty="0">
                <a:latin typeface="Times-Roman"/>
              </a:rPr>
              <a:t>mod </a:t>
            </a:r>
            <a:r>
              <a:rPr lang="en-US" sz="2800" b="0" i="0" u="none" strike="noStrike" baseline="0" dirty="0">
                <a:latin typeface="MT2MIT"/>
              </a:rPr>
              <a:t>q  </a:t>
            </a:r>
            <a:r>
              <a:rPr lang="en-US" sz="2800" b="0" i="0" u="none" strike="noStrike" baseline="0" dirty="0">
                <a:latin typeface="Times-Roman"/>
              </a:rPr>
              <a:t>does not imply that </a:t>
            </a:r>
            <a:r>
              <a:rPr lang="en-US" sz="2800" dirty="0">
                <a:latin typeface="MT2MIT"/>
              </a:rPr>
              <a:t>t</a:t>
            </a:r>
            <a:r>
              <a:rPr lang="en-US" sz="2800" baseline="-25000" dirty="0">
                <a:latin typeface="MT2MIT"/>
              </a:rPr>
              <a:t>s</a:t>
            </a:r>
            <a:r>
              <a:rPr lang="en-US" sz="2800" dirty="0">
                <a:latin typeface="MT2MIT"/>
              </a:rPr>
              <a:t> </a:t>
            </a:r>
            <a:r>
              <a:rPr lang="en-US" sz="800" b="0" i="0" u="none" strike="noStrike" baseline="0" dirty="0">
                <a:latin typeface="MT2MIS"/>
              </a:rPr>
              <a:t> </a:t>
            </a:r>
            <a:r>
              <a:rPr lang="en-US" sz="2800" dirty="0">
                <a:latin typeface="MT2SYT"/>
              </a:rPr>
              <a:t>=</a:t>
            </a:r>
            <a:r>
              <a:rPr lang="en-US" sz="2800" b="0" i="0" u="none" strike="noStrike" baseline="0" dirty="0">
                <a:latin typeface="MT2SYT"/>
              </a:rPr>
              <a:t> </a:t>
            </a:r>
            <a:r>
              <a:rPr lang="en-US" sz="2800" b="0" i="0" u="none" strike="noStrike" baseline="0" dirty="0">
                <a:latin typeface="MT2MIT"/>
              </a:rPr>
              <a:t>p</a:t>
            </a:r>
            <a:r>
              <a:rPr lang="en-US" sz="2800" b="0" i="0" u="none" strike="noStrike" baseline="0" dirty="0">
                <a:latin typeface="Times-Roman"/>
              </a:rPr>
              <a:t>. On the other hand, if </a:t>
            </a:r>
            <a:r>
              <a:rPr lang="en-US" sz="2800" dirty="0">
                <a:latin typeface="MT2MIT"/>
              </a:rPr>
              <a:t>ts </a:t>
            </a:r>
            <a:r>
              <a:rPr lang="en-US" sz="2800" dirty="0">
                <a:latin typeface="MT2MIT"/>
                <a:ea typeface="Cambria Math" panose="02040503050406030204" pitchFamily="18" charset="0"/>
              </a:rPr>
              <a:t>≢ </a:t>
            </a:r>
            <a:r>
              <a:rPr lang="en-US" sz="2800" b="0" i="0" u="none" strike="noStrike" baseline="0" dirty="0">
                <a:latin typeface="MT2MIT"/>
              </a:rPr>
              <a:t>p </a:t>
            </a:r>
            <a:r>
              <a:rPr lang="en-US" sz="2800" b="0" i="0" u="none" strike="noStrike" baseline="0" dirty="0">
                <a:latin typeface="Times-Roman"/>
              </a:rPr>
              <a:t>mod </a:t>
            </a:r>
            <a:r>
              <a:rPr lang="en-US" sz="2800" b="0" i="0" u="none" strike="noStrike" baseline="0" dirty="0">
                <a:latin typeface="MT2MIT"/>
              </a:rPr>
              <a:t>q</a:t>
            </a:r>
            <a:r>
              <a:rPr lang="en-US" sz="2800" b="0" i="0" u="none" strike="noStrike" baseline="0" dirty="0">
                <a:latin typeface="Times-Roman"/>
              </a:rPr>
              <a:t>, then we definitely have that </a:t>
            </a:r>
            <a:r>
              <a:rPr lang="en-US" sz="2800" dirty="0">
                <a:latin typeface="MT2MIT"/>
              </a:rPr>
              <a:t>t</a:t>
            </a:r>
            <a:r>
              <a:rPr lang="en-US" sz="2800" baseline="-25000" dirty="0">
                <a:latin typeface="MT2MIT"/>
              </a:rPr>
              <a:t>s</a:t>
            </a:r>
            <a:r>
              <a:rPr lang="en-US" sz="2800" dirty="0">
                <a:latin typeface="MT2MIT"/>
              </a:rPr>
              <a:t> </a:t>
            </a:r>
            <a:r>
              <a:rPr lang="en-US" sz="2800" dirty="0">
                <a:latin typeface="MT2MIT"/>
                <a:ea typeface="Cambria Math" panose="02040503050406030204" pitchFamily="18" charset="0"/>
              </a:rPr>
              <a:t>≠</a:t>
            </a:r>
            <a:r>
              <a:rPr lang="en-US" sz="2800" b="0" i="0" u="none" strike="noStrike" baseline="0" dirty="0">
                <a:latin typeface="MT2SYT"/>
              </a:rPr>
              <a:t> </a:t>
            </a:r>
            <a:r>
              <a:rPr lang="en-US" sz="2800" b="0" i="0" u="none" strike="noStrike" baseline="0" dirty="0">
                <a:latin typeface="MT2MIT"/>
              </a:rPr>
              <a:t>p</a:t>
            </a:r>
            <a:r>
              <a:rPr lang="en-US" sz="2800" b="0" i="0" u="none" strike="noStrike" baseline="0" dirty="0">
                <a:latin typeface="Times-Roman"/>
              </a:rPr>
              <a:t>, so that shift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is invalid.</a:t>
            </a:r>
          </a:p>
          <a:p>
            <a:pPr algn="just"/>
            <a:r>
              <a:rPr lang="en-IN" sz="2800" b="0" i="0" u="none" strike="noStrike" baseline="0" dirty="0">
                <a:latin typeface="Times-Roman"/>
              </a:rPr>
              <a:t>Any shift </a:t>
            </a:r>
            <a:r>
              <a:rPr lang="en-IN" sz="2800" b="0" i="0" u="none" strike="noStrike" baseline="0" dirty="0">
                <a:latin typeface="MT2MIT"/>
              </a:rPr>
              <a:t>s </a:t>
            </a:r>
            <a:r>
              <a:rPr lang="en-IN" sz="2800" b="0" i="0" u="none" strike="noStrike" baseline="0" dirty="0">
                <a:latin typeface="Times-Roman"/>
              </a:rPr>
              <a:t>for </a:t>
            </a:r>
            <a:r>
              <a:rPr lang="en-US" sz="2800" b="0" i="0" u="none" strike="noStrike" baseline="0" dirty="0">
                <a:latin typeface="Times-Roman"/>
              </a:rPr>
              <a:t>which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SY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≡ 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mod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q </a:t>
            </a:r>
            <a:r>
              <a:rPr lang="en-US" sz="2800" b="0" i="0" u="none" strike="noStrike" baseline="0" dirty="0">
                <a:latin typeface="Times-Roman"/>
              </a:rPr>
              <a:t>must be tested further to see whether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is really valid or we just have a </a:t>
            </a:r>
            <a:r>
              <a:rPr lang="en-US" sz="2800" b="1" i="1" u="none" strike="noStrike" baseline="0" dirty="0">
                <a:latin typeface="Times-BoldItalic"/>
              </a:rPr>
              <a:t>spurious hit</a:t>
            </a:r>
            <a:r>
              <a:rPr lang="en-US" sz="2800" b="0" i="0" u="none" strike="noStrike" baseline="0" dirty="0">
                <a:latin typeface="Times-Roman"/>
              </a:rPr>
              <a:t>. This additional test explicitly checks the condition </a:t>
            </a:r>
          </a:p>
          <a:p>
            <a:pPr marL="0" indent="0" algn="just">
              <a:buNone/>
            </a:pPr>
            <a:r>
              <a:rPr lang="en-US" sz="2800" dirty="0">
                <a:latin typeface="Times-Roman"/>
              </a:rPr>
              <a:t>	P[1..m] = T[s+1……..</a:t>
            </a:r>
            <a:r>
              <a:rPr lang="en-US" sz="2800" dirty="0" err="1">
                <a:latin typeface="Times-Roman"/>
              </a:rPr>
              <a:t>s+m</a:t>
            </a:r>
            <a:r>
              <a:rPr lang="en-US" sz="2800" dirty="0">
                <a:latin typeface="Times-Roman"/>
              </a:rPr>
              <a:t>]</a:t>
            </a:r>
            <a:endParaRPr lang="en-US" sz="2800" b="0" i="0" u="none" strike="noStrike" baseline="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0" i="0" u="none" strike="noStrike" baseline="0" dirty="0">
                <a:solidFill>
                  <a:srgbClr val="FF0000"/>
                </a:solidFill>
                <a:latin typeface="Times-Roman"/>
              </a:rPr>
              <a:t>Example: </a:t>
            </a:r>
            <a:r>
              <a:rPr lang="en-IN" sz="2800" b="0" i="0" u="none" strike="noStrike" baseline="0" dirty="0">
                <a:latin typeface="Times-Roman"/>
              </a:rPr>
              <a:t>Consider T and P as following:-</a:t>
            </a:r>
          </a:p>
          <a:p>
            <a:pPr marL="0" indent="0" algn="just">
              <a:buNone/>
            </a:pPr>
            <a:r>
              <a:rPr lang="en-IN" sz="2800" dirty="0">
                <a:latin typeface="Times-Roman"/>
              </a:rPr>
              <a:t>	T= 2359023141526739921</a:t>
            </a:r>
          </a:p>
          <a:p>
            <a:pPr marL="0" indent="0" algn="just">
              <a:buNone/>
            </a:pPr>
            <a:r>
              <a:rPr lang="en-IN" sz="2800" b="0" i="0" u="none" strike="noStrike" baseline="0" dirty="0">
                <a:latin typeface="Times-Roman"/>
              </a:rPr>
              <a:t>	P= 31415</a:t>
            </a:r>
          </a:p>
          <a:p>
            <a:pPr marL="0" indent="0" algn="just">
              <a:buNone/>
            </a:pPr>
            <a:r>
              <a:rPr lang="en-IN" sz="2800" dirty="0">
                <a:latin typeface="Times-Roman"/>
              </a:rPr>
              <a:t>	q = 13</a:t>
            </a:r>
          </a:p>
          <a:p>
            <a:pPr marL="0" indent="0" algn="just">
              <a:buNone/>
            </a:pPr>
            <a:r>
              <a:rPr lang="en-IN" sz="2800" b="0" i="0" u="none" strike="noStrike" baseline="0" dirty="0">
                <a:latin typeface="Times-Roman"/>
              </a:rPr>
              <a:t>Find all valid shifts and spurious hit.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FF0000"/>
                </a:solidFill>
                <a:latin typeface="Times-Roman"/>
              </a:rPr>
              <a:t>Solution: </a:t>
            </a:r>
            <a:endParaRPr lang="en-US" sz="2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17B22-6EC3-40A9-A776-C62115A7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8686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3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82850-AF72-4BA1-9C45-FD83CF71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8458200" cy="6019800"/>
          </a:xfrm>
        </p:spPr>
      </p:pic>
    </p:spTree>
    <p:extLst>
      <p:ext uri="{BB962C8B-B14F-4D97-AF65-F5344CB8AC3E}">
        <p14:creationId xmlns:p14="http://schemas.microsoft.com/office/powerpoint/2010/main" val="333219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Time complexity 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RABIN-KARP-MATCHER takes </a:t>
            </a:r>
            <a:r>
              <a:rPr lang="en-US" sz="2800" b="0" i="0" u="none" strike="noStrike" baseline="0" dirty="0">
                <a:latin typeface="MT2MIT"/>
              </a:rPr>
              <a:t>‚</a:t>
            </a:r>
            <a:r>
              <a:rPr lang="el-GR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(m) </a:t>
            </a:r>
            <a:r>
              <a:rPr lang="en-US" sz="2800" b="0" i="0" u="none" strike="noStrike" baseline="0" dirty="0">
                <a:latin typeface="Times-Roman"/>
              </a:rPr>
              <a:t>preprocessing time, and its matching time is </a:t>
            </a:r>
            <a:r>
              <a:rPr lang="en-US" sz="2800" b="0" i="0" u="none" strike="noStrike" baseline="0" dirty="0">
                <a:latin typeface="MT2MIT"/>
              </a:rPr>
              <a:t>‚ </a:t>
            </a:r>
            <a:r>
              <a:rPr lang="el-GR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((n-m+1)m) </a:t>
            </a:r>
            <a:r>
              <a:rPr lang="en-US" sz="2800" b="0" i="0" u="none" strike="noStrike" baseline="0" dirty="0">
                <a:latin typeface="Times-Roman"/>
              </a:rPr>
              <a:t>in the worst case.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Times-Roman"/>
              </a:rPr>
              <a:t>Question: </a:t>
            </a:r>
            <a:r>
              <a:rPr lang="en-US" sz="2800" dirty="0">
                <a:latin typeface="Times-Roman"/>
              </a:rPr>
              <a:t>For q=11, how many spurious hits does the Robin-Karp matcher encounter in the text  T = 3141592653589793 when looking for the pattern P= 26?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Times-Roman"/>
              </a:rPr>
              <a:t>Solution: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Knuth-Morris-Pratt(KMP)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Prefix function for a pattern</a:t>
            </a:r>
          </a:p>
          <a:p>
            <a:pPr marL="0" indent="0" algn="l">
              <a:buNone/>
            </a:pPr>
            <a:r>
              <a:rPr lang="en-IN" sz="3200" b="0" i="0" u="none" strike="noStrike" baseline="0" dirty="0"/>
              <a:t>Given a pattern </a:t>
            </a:r>
            <a:r>
              <a:rPr lang="en-US" sz="3200" b="0" i="0" u="none" strike="noStrike" baseline="0" dirty="0"/>
              <a:t>P[1..m], the </a:t>
            </a:r>
            <a:r>
              <a:rPr lang="en-US" sz="3200" b="1" i="1" u="none" strike="noStrike" baseline="0" dirty="0"/>
              <a:t>prefix function </a:t>
            </a:r>
            <a:r>
              <a:rPr lang="en-US" sz="3200" b="0" i="0" u="none" strike="noStrike" baseline="0" dirty="0"/>
              <a:t>for the pattern P is the function  </a:t>
            </a:r>
            <a:r>
              <a:rPr lang="el-GR" sz="3200" b="0" i="0" u="none" strike="noStrike" baseline="0" dirty="0">
                <a:cs typeface="Calibri" panose="020F0502020204030204" pitchFamily="34" charset="0"/>
              </a:rPr>
              <a:t>π</a:t>
            </a:r>
            <a:r>
              <a:rPr lang="en-IN" sz="3200" b="0" i="0" u="none" strike="noStrike" baseline="0" dirty="0">
                <a:cs typeface="Calibri" panose="020F0502020204030204" pitchFamily="34" charset="0"/>
              </a:rPr>
              <a:t> : {1,2,3,…..,m} </a:t>
            </a:r>
            <a:r>
              <a:rPr lang="en-IN" sz="3200" b="0" i="0" u="none" strike="noStrike" baseline="0" dirty="0">
                <a:cs typeface="Calibri" panose="020F0502020204030204" pitchFamily="34" charset="0"/>
                <a:sym typeface="Wingdings" panose="05000000000000000000" pitchFamily="2" charset="2"/>
              </a:rPr>
              <a:t> {0,1,2,……,m-1}  such that </a:t>
            </a:r>
          </a:p>
          <a:p>
            <a:pPr marL="0" indent="0" algn="l">
              <a:buNone/>
            </a:pPr>
            <a:r>
              <a:rPr lang="en-IN" sz="3200" dirty="0"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IN" sz="3200" dirty="0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π(q) = max{ k ! K &lt;q and P</a:t>
            </a:r>
            <a:r>
              <a:rPr lang="en-IN" sz="3200" baseline="-25000" dirty="0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en-IN" sz="3200" dirty="0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FF0000"/>
                </a:solidFill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⊐ </a:t>
            </a:r>
            <a:r>
              <a:rPr lang="en-IN" sz="3200" dirty="0" err="1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IN" sz="3200" baseline="-25000" dirty="0" err="1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q</a:t>
            </a:r>
            <a:r>
              <a:rPr lang="en-IN" sz="3200" dirty="0">
                <a:solidFill>
                  <a:srgbClr val="FF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}</a:t>
            </a:r>
          </a:p>
          <a:p>
            <a:pPr marL="0" indent="0" algn="l">
              <a:buNone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π(q) is the length of the longest prefix of P that is a proper suffix of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kumimoji="0" lang="en-IN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q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. 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Knuth-Morris-Pratt(KMP)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32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IN" sz="3200" b="0" i="0" u="none" strike="noStrike" baseline="0" dirty="0">
                <a:solidFill>
                  <a:srgbClr val="FF0000"/>
                </a:solidFill>
                <a:latin typeface="Times-Roman"/>
              </a:rPr>
              <a:t>Example: </a:t>
            </a:r>
            <a:r>
              <a:rPr lang="en-IN" sz="3200" b="0" i="0" u="none" strike="noStrike" baseline="0" dirty="0">
                <a:latin typeface="Times-Roman"/>
              </a:rPr>
              <a:t>Compute the prefix function of the pattern </a:t>
            </a:r>
          </a:p>
          <a:p>
            <a:pPr marL="0" indent="0" algn="l">
              <a:buNone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	P =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ababababca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Solution:  </a:t>
            </a:r>
          </a:p>
          <a:p>
            <a:pPr marL="0" indent="0" algn="l">
              <a:buNone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err="1"/>
              <a:t>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P(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π(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AAC0A0-8098-48D1-9F24-BDB9E22EB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94231"/>
              </p:ext>
            </p:extLst>
          </p:nvPr>
        </p:nvGraphicFramePr>
        <p:xfrm>
          <a:off x="1371600" y="3477491"/>
          <a:ext cx="716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17262095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417248891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5309117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97197187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405998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96746874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5409696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6490609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64391511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510526191"/>
                    </a:ext>
                  </a:extLst>
                </a:gridCol>
              </a:tblGrid>
              <a:tr h="641261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73729"/>
                  </a:ext>
                </a:extLst>
              </a:tr>
              <a:tr h="582965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07030"/>
                  </a:ext>
                </a:extLst>
              </a:tr>
              <a:tr h="680774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94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1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Knuth-Morris-Pratt(KMP)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5CD6-72AC-4406-9283-B3B4A692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2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Knuth-Morris-Pratt(KMP)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5B90F-BE7E-4F64-8608-85349C20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7315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3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Knuth-Morris-Pratt(KMP)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US" sz="4100" b="1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5100" b="1" u="sng" dirty="0">
                <a:solidFill>
                  <a:srgbClr val="FF0000"/>
                </a:solidFill>
              </a:rPr>
              <a:t>Time complexity</a:t>
            </a:r>
          </a:p>
          <a:p>
            <a:pPr marL="0" indent="0" algn="just">
              <a:buNone/>
            </a:pPr>
            <a:r>
              <a:rPr lang="en-US" sz="5100" dirty="0"/>
              <a:t>Running time of compute-prefix-function is </a:t>
            </a:r>
            <a:r>
              <a:rPr lang="el-GR" sz="5100" dirty="0">
                <a:cs typeface="Calibri" panose="020F0502020204030204" pitchFamily="34" charset="0"/>
              </a:rPr>
              <a:t>θ</a:t>
            </a:r>
            <a:r>
              <a:rPr lang="en-IN" sz="5100" dirty="0">
                <a:cs typeface="Calibri" panose="020F0502020204030204" pitchFamily="34" charset="0"/>
              </a:rPr>
              <a:t>(m). </a:t>
            </a:r>
          </a:p>
          <a:p>
            <a:pPr marL="0" indent="0" algn="just">
              <a:buNone/>
            </a:pPr>
            <a:r>
              <a:rPr lang="en-IN" sz="5100" dirty="0">
                <a:cs typeface="Calibri" panose="020F0502020204030204" pitchFamily="34" charset="0"/>
              </a:rPr>
              <a:t>The matching time of KMP-Matcher is </a:t>
            </a:r>
            <a:r>
              <a:rPr kumimoji="0" lang="el-GR" sz="5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θ</a:t>
            </a:r>
            <a:r>
              <a:rPr kumimoji="0" lang="en-IN" sz="5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(n). </a:t>
            </a:r>
            <a:endParaRPr lang="en-US" sz="51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5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FF0000"/>
                </a:solidFill>
              </a:rPr>
              <a:t>Question: </a:t>
            </a:r>
            <a:r>
              <a:rPr lang="en-US" sz="5100" dirty="0"/>
              <a:t>Consider text and pattern as following:- </a:t>
            </a:r>
          </a:p>
          <a:p>
            <a:pPr marL="0" indent="0">
              <a:buNone/>
            </a:pPr>
            <a:r>
              <a:rPr lang="en-US" sz="5100" dirty="0"/>
              <a:t>	T = </a:t>
            </a:r>
            <a:r>
              <a:rPr lang="en-US" sz="5100" dirty="0" err="1"/>
              <a:t>bacbababaabcbab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	P = aba</a:t>
            </a:r>
          </a:p>
          <a:p>
            <a:pPr marL="0" indent="0">
              <a:buNone/>
            </a:pPr>
            <a:r>
              <a:rPr lang="en-US" sz="5100" dirty="0"/>
              <a:t>Find all valid shifts using KMP algo.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Question: </a:t>
            </a:r>
            <a:r>
              <a:rPr lang="en-US" sz="5100" b="0" i="0" u="none" strike="noStrike" baseline="0" dirty="0"/>
              <a:t>Compute the prefix function  for the pattern </a:t>
            </a:r>
            <a:r>
              <a:rPr lang="en-US" sz="5100" b="0" i="0" u="none" strike="noStrike" baseline="0" dirty="0" err="1"/>
              <a:t>ababbabbabbababbabb</a:t>
            </a:r>
            <a:r>
              <a:rPr lang="en-US" sz="5100" b="0" i="0" u="none" strike="noStrike" baseline="0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48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748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AKTU Examination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7848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String Matching </a:t>
            </a:r>
          </a:p>
        </p:txBody>
      </p:sp>
    </p:spTree>
    <p:extLst>
      <p:ext uri="{BB962C8B-B14F-4D97-AF65-F5344CB8AC3E}">
        <p14:creationId xmlns:p14="http://schemas.microsoft.com/office/powerpoint/2010/main" val="21883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String Matching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/>
            <a:r>
              <a:rPr lang="en-IN" sz="2800" b="0" i="0" u="none" strike="noStrike" baseline="0" dirty="0">
                <a:latin typeface="Times-Roman"/>
              </a:rPr>
              <a:t>We assume that the </a:t>
            </a:r>
            <a:r>
              <a:rPr lang="en-US" sz="2800" b="0" i="0" u="none" strike="noStrike" baseline="0" dirty="0">
                <a:latin typeface="Times-Roman"/>
              </a:rPr>
              <a:t>text is an array </a:t>
            </a:r>
            <a:r>
              <a:rPr lang="en-US" sz="2800" b="0" i="0" u="none" strike="noStrike" baseline="0" dirty="0">
                <a:latin typeface="MT2MIT"/>
              </a:rPr>
              <a:t>T[1..n] </a:t>
            </a:r>
            <a:r>
              <a:rPr lang="en-US" sz="2800" b="0" i="0" u="none" strike="noStrike" baseline="0" dirty="0">
                <a:latin typeface="Times-Roman"/>
              </a:rPr>
              <a:t>of length </a:t>
            </a:r>
            <a:r>
              <a:rPr lang="en-US" sz="2800" b="0" i="0" u="none" strike="noStrike" baseline="0" dirty="0">
                <a:latin typeface="MT2MIT"/>
              </a:rPr>
              <a:t>n </a:t>
            </a:r>
            <a:r>
              <a:rPr lang="en-US" sz="2800" b="0" i="0" u="none" strike="noStrike" baseline="0" dirty="0">
                <a:latin typeface="Times-Roman"/>
              </a:rPr>
              <a:t>and that the pattern is an array </a:t>
            </a:r>
            <a:r>
              <a:rPr lang="en-US" sz="2800" b="0" i="0" u="none" strike="noStrike" baseline="0" dirty="0">
                <a:latin typeface="MT2MIT"/>
              </a:rPr>
              <a:t>P[1..m]</a:t>
            </a:r>
            <a:r>
              <a:rPr lang="en-US" sz="2800" dirty="0">
                <a:latin typeface="MT2MIT"/>
              </a:rPr>
              <a:t> </a:t>
            </a:r>
            <a:r>
              <a:rPr lang="en-IN" sz="2800" b="0" i="0" u="none" strike="noStrike" baseline="0" dirty="0">
                <a:latin typeface="Times-Roman"/>
              </a:rPr>
              <a:t>of length </a:t>
            </a:r>
            <a:r>
              <a:rPr lang="en-IN" sz="2800" b="0" i="0" u="none" strike="noStrike" baseline="0" dirty="0">
                <a:latin typeface="MT2MIT"/>
              </a:rPr>
              <a:t>m </a:t>
            </a:r>
            <a:r>
              <a:rPr lang="en-IN" sz="2800" b="0" i="0" u="none" strike="noStrike" baseline="0" dirty="0">
                <a:latin typeface="Bell MT" panose="02020503060305020303" pitchFamily="18" charset="0"/>
              </a:rPr>
              <a:t>≤ </a:t>
            </a:r>
            <a:r>
              <a:rPr lang="en-IN" sz="2800" b="0" i="0" u="none" strike="noStrike" baseline="0" dirty="0">
                <a:latin typeface="MT2MIT"/>
              </a:rPr>
              <a:t>n</a:t>
            </a:r>
            <a:r>
              <a:rPr lang="en-IN" sz="2800" b="0" i="0" u="none" strike="noStrike" baseline="0" dirty="0">
                <a:latin typeface="Times-Roman"/>
              </a:rPr>
              <a:t>.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We further assume that the elements of </a:t>
            </a:r>
            <a:r>
              <a:rPr lang="en-US" sz="2800" b="0" i="0" u="none" strike="noStrike" baseline="0" dirty="0">
                <a:latin typeface="MT2MIT"/>
              </a:rPr>
              <a:t>P </a:t>
            </a:r>
            <a:r>
              <a:rPr lang="en-US" sz="2800" b="0" i="0" u="none" strike="noStrike" baseline="0" dirty="0">
                <a:latin typeface="Times-Roman"/>
              </a:rPr>
              <a:t>and </a:t>
            </a:r>
            <a:r>
              <a:rPr lang="en-US" sz="2800" b="0" i="0" u="none" strike="noStrike" baseline="0" dirty="0">
                <a:latin typeface="MT2MIT"/>
              </a:rPr>
              <a:t>T </a:t>
            </a:r>
            <a:r>
              <a:rPr lang="en-US" sz="2800" b="0" i="0" u="none" strike="noStrike" baseline="0" dirty="0">
                <a:latin typeface="Times-Roman"/>
              </a:rPr>
              <a:t>are characters drawn from a finite alphabet </a:t>
            </a:r>
            <a:r>
              <a:rPr lang="en-US" sz="2800" dirty="0">
                <a:latin typeface="MT2MIT"/>
              </a:rPr>
              <a:t>∑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</a:p>
          <a:p>
            <a:pPr algn="just"/>
            <a:r>
              <a:rPr lang="en-US" sz="2800" dirty="0">
                <a:latin typeface="Times-Roman"/>
              </a:rPr>
              <a:t>P</a:t>
            </a:r>
            <a:r>
              <a:rPr lang="en-US" sz="2800" b="0" i="0" u="none" strike="noStrike" baseline="0" dirty="0">
                <a:latin typeface="Times-Roman"/>
              </a:rPr>
              <a:t>attern </a:t>
            </a:r>
            <a:r>
              <a:rPr lang="en-US" sz="2800" b="0" i="0" u="none" strike="noStrike" baseline="0" dirty="0">
                <a:latin typeface="MT2MIT"/>
              </a:rPr>
              <a:t>P </a:t>
            </a:r>
            <a:r>
              <a:rPr lang="en-US" sz="2800" b="1" i="1" u="none" strike="noStrike" baseline="0" dirty="0">
                <a:latin typeface="Times-BoldItalic"/>
              </a:rPr>
              <a:t>occurs with shift </a:t>
            </a:r>
            <a:r>
              <a:rPr lang="en-US" sz="2800" b="0" i="0" u="none" strike="noStrike" baseline="0" dirty="0">
                <a:latin typeface="MT2B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in text </a:t>
            </a:r>
            <a:r>
              <a:rPr lang="en-US" sz="2800" b="1" i="0" u="none" strike="noStrike" baseline="0" dirty="0">
                <a:latin typeface="MT2MIT"/>
              </a:rPr>
              <a:t>T</a:t>
            </a:r>
            <a:r>
              <a:rPr lang="en-US" sz="2800" b="0" i="0" u="none" strike="noStrike" baseline="0" dirty="0">
                <a:latin typeface="Times-Roman"/>
              </a:rPr>
              <a:t> if </a:t>
            </a:r>
            <a:r>
              <a:rPr lang="en-US" sz="2800" b="0" i="0" u="none" strike="noStrike" baseline="0" dirty="0">
                <a:latin typeface="MT2MIT"/>
              </a:rPr>
              <a:t>0 </a:t>
            </a:r>
            <a:r>
              <a:rPr lang="en-US" sz="2800" dirty="0">
                <a:latin typeface="MT2SYT"/>
              </a:rPr>
              <a:t>≤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MT2SYT"/>
              </a:rPr>
              <a:t> </a:t>
            </a:r>
            <a:r>
              <a:rPr lang="en-US" sz="2800" b="0" i="0" u="none" strike="noStrike" baseline="0" dirty="0">
                <a:latin typeface="Bell MT" panose="02020503060305020303" pitchFamily="18" charset="0"/>
              </a:rPr>
              <a:t>≤ </a:t>
            </a:r>
            <a:r>
              <a:rPr lang="en-US" sz="2800" b="0" i="0" u="none" strike="noStrike" baseline="0" dirty="0">
                <a:latin typeface="MT2MIT"/>
              </a:rPr>
              <a:t>n-m </a:t>
            </a:r>
            <a:r>
              <a:rPr lang="en-US" sz="2800" b="0" i="0" u="none" strike="noStrike" baseline="0" dirty="0">
                <a:latin typeface="Times-Roman"/>
              </a:rPr>
              <a:t>and </a:t>
            </a:r>
            <a:r>
              <a:rPr lang="en-US" sz="2800" b="0" i="0" u="none" strike="noStrike" baseline="0" dirty="0">
                <a:latin typeface="MT2MIT"/>
              </a:rPr>
              <a:t>T [s+1 .. </a:t>
            </a:r>
            <a:r>
              <a:rPr lang="en-US" sz="2800" b="0" i="0" u="none" strike="noStrike" baseline="0" dirty="0" err="1">
                <a:latin typeface="MT2MIT"/>
              </a:rPr>
              <a:t>s+m</a:t>
            </a:r>
            <a:r>
              <a:rPr lang="en-US" sz="2800" b="0" i="0" u="none" strike="noStrike" baseline="0" dirty="0">
                <a:latin typeface="MT2MIT"/>
              </a:rPr>
              <a:t>] = P[1..m].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If </a:t>
            </a:r>
            <a:r>
              <a:rPr lang="en-US" sz="2800" b="1" i="0" u="none" strike="noStrike" baseline="0" dirty="0">
                <a:latin typeface="MT2MIT"/>
              </a:rPr>
              <a:t>P</a:t>
            </a:r>
            <a:r>
              <a:rPr lang="en-US" sz="2800" b="0" i="0" u="none" strike="noStrike" baseline="0" dirty="0">
                <a:latin typeface="MT2MIT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occurs with shift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in </a:t>
            </a:r>
            <a:r>
              <a:rPr lang="en-US" sz="2800" b="1" i="0" u="none" strike="noStrike" baseline="0" dirty="0">
                <a:latin typeface="MT2MIT"/>
              </a:rPr>
              <a:t>T</a:t>
            </a:r>
            <a:r>
              <a:rPr lang="en-US" sz="2800" b="0" i="0" u="none" strike="noStrike" baseline="0" dirty="0">
                <a:latin typeface="MT2MIT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, then we call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a </a:t>
            </a:r>
            <a:r>
              <a:rPr lang="en-US" sz="2800" b="1" i="1" u="none" strike="noStrike" baseline="0" dirty="0">
                <a:latin typeface="Times-BoldItalic"/>
              </a:rPr>
              <a:t>valid shift</a:t>
            </a:r>
            <a:r>
              <a:rPr lang="en-US" sz="2800" b="0" i="0" u="none" strike="noStrike" baseline="0" dirty="0">
                <a:latin typeface="Times-Roman"/>
              </a:rPr>
              <a:t>; otherwise, we call </a:t>
            </a:r>
            <a:r>
              <a:rPr lang="en-US" sz="2800" b="0" i="0" u="none" strike="noStrike" baseline="0" dirty="0">
                <a:latin typeface="MT2MIT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an </a:t>
            </a:r>
            <a:r>
              <a:rPr lang="en-US" sz="2800" b="1" i="1" u="none" strike="noStrike" baseline="0" dirty="0">
                <a:latin typeface="Times-BoldItalic"/>
              </a:rPr>
              <a:t>invalid shift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The </a:t>
            </a:r>
            <a:r>
              <a:rPr lang="en-US" sz="2800" b="1" i="1" u="none" strike="noStrike" baseline="0" dirty="0">
                <a:solidFill>
                  <a:srgbClr val="FF0000"/>
                </a:solidFill>
                <a:latin typeface="Times-BoldItalic"/>
              </a:rPr>
              <a:t>string-matching problem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is the problem of finding all valid shifts with which a given pattern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MT2MIT"/>
              </a:rPr>
              <a:t>P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occurs in a given text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MT2MIT"/>
              </a:rPr>
              <a:t>T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String Matching Problem 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Consider the text T and pattern P as following:- </a:t>
            </a:r>
          </a:p>
          <a:p>
            <a:pPr marL="0" indent="0" algn="just">
              <a:buNone/>
            </a:pPr>
            <a:r>
              <a:rPr lang="en-US" dirty="0"/>
              <a:t>	T = </a:t>
            </a:r>
            <a:r>
              <a:rPr lang="en-US" dirty="0" err="1"/>
              <a:t>abcabaabcabac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P= </a:t>
            </a:r>
            <a:r>
              <a:rPr lang="en-US" dirty="0" err="1"/>
              <a:t>abaa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Find all valid shifts.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Valid shift  s = 3</a:t>
            </a:r>
          </a:p>
          <a:p>
            <a:pPr marL="0" indent="0" algn="just">
              <a:buNone/>
            </a:pPr>
            <a:r>
              <a:rPr lang="en-US" dirty="0"/>
              <a:t>There will be only one valid shift in this example.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EB5EB-2E54-4686-A1AB-2ECDBDC4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685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Prefix and Suffix of a string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Prefix: </a:t>
            </a:r>
            <a:r>
              <a:rPr lang="en-US" sz="2800" dirty="0">
                <a:latin typeface="Times-Roman"/>
              </a:rPr>
              <a:t>A</a:t>
            </a:r>
            <a:r>
              <a:rPr lang="en-US" sz="2800" b="0" i="0" u="none" strike="noStrike" baseline="0" dirty="0">
                <a:latin typeface="Times-Roman"/>
              </a:rPr>
              <a:t> string </a:t>
            </a:r>
            <a:r>
              <a:rPr lang="en-US" sz="2800" b="0" i="0" u="none" strike="noStrike" baseline="0" dirty="0">
                <a:latin typeface="MT2MIT"/>
              </a:rPr>
              <a:t>w </a:t>
            </a:r>
            <a:r>
              <a:rPr lang="en-US" sz="2800" b="0" i="0" u="none" strike="noStrike" baseline="0" dirty="0">
                <a:latin typeface="Times-Roman"/>
              </a:rPr>
              <a:t>is a </a:t>
            </a:r>
            <a:r>
              <a:rPr lang="en-US" sz="2800" b="1" i="1" u="none" strike="noStrike" baseline="0" dirty="0">
                <a:latin typeface="Times-BoldItalic"/>
              </a:rPr>
              <a:t>prefix </a:t>
            </a:r>
            <a:r>
              <a:rPr lang="en-US" sz="2800" b="0" i="0" u="none" strike="noStrike" baseline="0" dirty="0">
                <a:latin typeface="Times-Roman"/>
              </a:rPr>
              <a:t>of a string </a:t>
            </a:r>
            <a:r>
              <a:rPr lang="en-US" sz="2800" b="0" i="0" u="none" strike="noStrike" baseline="0" dirty="0">
                <a:latin typeface="MT2MIT"/>
              </a:rPr>
              <a:t>x</a:t>
            </a:r>
            <a:r>
              <a:rPr lang="en-US" sz="2800" b="0" i="0" u="none" strike="noStrike" baseline="0" dirty="0">
                <a:latin typeface="Times-Roman"/>
              </a:rPr>
              <a:t>, denoted </a:t>
            </a:r>
            <a:r>
              <a:rPr lang="en-US" sz="2800" b="0" i="0" u="none" strike="noStrike" baseline="0" dirty="0">
                <a:latin typeface="MT2MIT"/>
              </a:rPr>
              <a:t>w </a:t>
            </a:r>
            <a:r>
              <a:rPr lang="en-US" sz="2800" b="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⊏</a:t>
            </a:r>
            <a:r>
              <a:rPr lang="en-US" sz="2800" b="0" i="0" u="none" strike="noStrike" baseline="0" dirty="0">
                <a:latin typeface="LASY10"/>
              </a:rPr>
              <a:t> </a:t>
            </a:r>
            <a:r>
              <a:rPr lang="en-US" sz="2800" b="0" i="0" u="none" strike="noStrike" baseline="0" dirty="0">
                <a:latin typeface="MT2MIT"/>
              </a:rPr>
              <a:t>x</a:t>
            </a:r>
            <a:r>
              <a:rPr lang="en-US" sz="2800" b="0" i="0" u="none" strike="noStrike" baseline="0" dirty="0">
                <a:latin typeface="Times-Roman"/>
              </a:rPr>
              <a:t>, 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-Roman"/>
              </a:rPr>
              <a:t>   if </a:t>
            </a:r>
            <a:r>
              <a:rPr lang="en-US" sz="2800" b="0" i="0" u="none" strike="noStrike" baseline="0" dirty="0">
                <a:latin typeface="MT2MIT"/>
              </a:rPr>
              <a:t>x </a:t>
            </a:r>
            <a:r>
              <a:rPr lang="en-US" sz="2800" dirty="0">
                <a:latin typeface="MT2SYT"/>
              </a:rPr>
              <a:t>= </a:t>
            </a:r>
            <a:r>
              <a:rPr lang="en-US" sz="2800" b="0" i="0" u="none" strike="noStrike" baseline="0" dirty="0" err="1">
                <a:latin typeface="MT2MIT"/>
              </a:rPr>
              <a:t>wy</a:t>
            </a:r>
            <a:r>
              <a:rPr lang="en-US" sz="2800" b="0" i="0" u="none" strike="noStrike" baseline="0" dirty="0">
                <a:latin typeface="MT2MIT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for </a:t>
            </a:r>
            <a:r>
              <a:rPr lang="en-IN" sz="2800" b="0" i="0" u="none" strike="noStrike" baseline="0" dirty="0">
                <a:latin typeface="Times-Roman"/>
              </a:rPr>
              <a:t>some string </a:t>
            </a:r>
            <a:r>
              <a:rPr lang="en-IN" sz="2800" b="0" i="0" u="none" strike="noStrike" baseline="0" dirty="0">
                <a:latin typeface="MT2MIT"/>
              </a:rPr>
              <a:t>y </a:t>
            </a:r>
            <a:r>
              <a:rPr lang="en-IN" sz="2800" b="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IN" sz="2800" b="0" i="0" u="none" strike="noStrike" baseline="0" dirty="0">
                <a:latin typeface="Bell MT" panose="02020503060305020303" pitchFamily="18" charset="0"/>
              </a:rPr>
              <a:t>∑*.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Suffix: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 string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is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BoldItalic"/>
                <a:ea typeface="+mn-ea"/>
                <a:cs typeface="+mn-cs"/>
              </a:rPr>
              <a:t>suffix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of a string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, denoted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⊐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SY1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   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SYT"/>
                <a:ea typeface="+mn-ea"/>
                <a:cs typeface="+mn-cs"/>
              </a:rPr>
              <a:t>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yw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for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some string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y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∈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∑*.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algn="l"/>
            <a:r>
              <a:rPr lang="en-IN" sz="2800" dirty="0">
                <a:solidFill>
                  <a:srgbClr val="FF0000"/>
                </a:solidFill>
                <a:latin typeface="Bell MT" panose="02020503060305020303" pitchFamily="18" charset="0"/>
              </a:rPr>
              <a:t>Example: </a:t>
            </a:r>
            <a:r>
              <a:rPr lang="en-IN" sz="2800" dirty="0">
                <a:solidFill>
                  <a:prstClr val="black"/>
                </a:solidFill>
                <a:latin typeface="Bell MT" panose="02020503060305020303" pitchFamily="18" charset="0"/>
              </a:rPr>
              <a:t>Clearly,  </a:t>
            </a:r>
            <a:r>
              <a:rPr lang="en-IN" sz="2800" b="0" i="0" u="none" strike="noStrike" baseline="0" dirty="0">
                <a:latin typeface="Courier"/>
              </a:rPr>
              <a:t>ab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⊏</a:t>
            </a:r>
            <a:r>
              <a:rPr lang="en-IN" sz="2800" b="0" i="0" u="none" strike="noStrike" baseline="0" dirty="0">
                <a:latin typeface="Courier"/>
              </a:rPr>
              <a:t> </a:t>
            </a:r>
            <a:r>
              <a:rPr lang="en-IN" sz="2800" b="0" i="0" u="none" strike="noStrike" baseline="0" dirty="0" err="1">
                <a:latin typeface="Courier"/>
              </a:rPr>
              <a:t>abcca</a:t>
            </a:r>
            <a:r>
              <a:rPr lang="en-IN" sz="2800" b="0" i="0" u="none" strike="noStrike" baseline="0" dirty="0">
                <a:latin typeface="Courier"/>
              </a:rPr>
              <a:t> </a:t>
            </a:r>
            <a:r>
              <a:rPr lang="en-IN" sz="2800" b="0" i="0" u="none" strike="noStrike" baseline="0" dirty="0">
                <a:latin typeface="Times-Roman"/>
              </a:rPr>
              <a:t>and  </a:t>
            </a:r>
            <a:r>
              <a:rPr lang="en-IN" sz="2800" b="0" i="0" u="none" strike="noStrike" baseline="0" dirty="0" err="1">
                <a:latin typeface="Courier"/>
              </a:rPr>
              <a:t>cca</a:t>
            </a:r>
            <a:r>
              <a:rPr lang="en-IN" sz="2800" b="0" i="0" u="none" strike="noStrike" baseline="0" dirty="0">
                <a:latin typeface="Courier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⊐ </a:t>
            </a:r>
            <a:r>
              <a:rPr lang="en-IN" sz="2800" b="0" i="0" u="none" strike="noStrike" baseline="0" dirty="0" err="1">
                <a:latin typeface="Courier"/>
              </a:rPr>
              <a:t>abcca</a:t>
            </a:r>
            <a:r>
              <a:rPr lang="en-IN" sz="2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2800" b="0" i="0" u="none" strike="noStrike" baseline="0" dirty="0">
              <a:latin typeface="Times-Roman"/>
            </a:endParaRPr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The empty string </a:t>
            </a:r>
            <a:r>
              <a:rPr lang="az-Cyrl-AZ" sz="2800" dirty="0">
                <a:latin typeface="Times-Roman"/>
                <a:cs typeface="Calibri" panose="020F0502020204030204" pitchFamily="34" charset="0"/>
              </a:rPr>
              <a:t>ε</a:t>
            </a:r>
            <a:r>
              <a:rPr lang="en-IN" sz="2800" b="0" i="0" u="none" strike="noStrike" baseline="0" dirty="0">
                <a:latin typeface="Times-Roman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is both a suffix and a prefix of every string.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/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naive string-matching algorithm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5DAE3B-E7DF-4E24-9268-C84454FE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The worst-case running time is </a:t>
            </a:r>
            <a:r>
              <a:rPr lang="el-GR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((n-m)m) , which is </a:t>
            </a:r>
            <a:r>
              <a:rPr lang="el-GR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) if m=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⎿n/2⏌</a:t>
            </a:r>
            <a:r>
              <a:rPr lang="en-IN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AE3E1B-2E20-4385-B608-ED415130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19200"/>
            <a:ext cx="6324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/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naive string-matching algorithm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5DAE3B-E7DF-4E24-9268-C84454FE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>
                <a:solidFill>
                  <a:srgbClr val="FF0000"/>
                </a:solidFill>
              </a:rPr>
              <a:t>Example: </a:t>
            </a:r>
            <a:r>
              <a:rPr lang="en-IN" sz="2800" b="0" i="0" u="none" strike="noStrike" baseline="0" dirty="0"/>
              <a:t>The operation of this algorithm is shown in the following:- </a:t>
            </a:r>
          </a:p>
          <a:p>
            <a:pPr marL="0" indent="0" algn="l">
              <a:buNone/>
            </a:pPr>
            <a:r>
              <a:rPr lang="en-IN" sz="2800" dirty="0"/>
              <a:t>Here T = </a:t>
            </a:r>
            <a:r>
              <a:rPr lang="en-IN" sz="2800" dirty="0" err="1"/>
              <a:t>acaabc</a:t>
            </a:r>
            <a:r>
              <a:rPr lang="en-IN" sz="2800" dirty="0"/>
              <a:t>    and P = </a:t>
            </a:r>
            <a:r>
              <a:rPr lang="en-IN" sz="2800" dirty="0" err="1"/>
              <a:t>aab</a:t>
            </a:r>
            <a:endParaRPr lang="en-IN" sz="2800" dirty="0"/>
          </a:p>
          <a:p>
            <a:pPr marL="0" indent="0" algn="l">
              <a:buNone/>
            </a:pPr>
            <a:endParaRPr lang="en-IN" sz="2800" dirty="0">
              <a:latin typeface="Times-Roman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C7E2-5E5A-4000-BDCB-BE40C132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10713"/>
            <a:ext cx="8686800" cy="27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/>
              <a:t>Rabin and Karp proposed a string-matching algorithm that performs well.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/>
              <a:t>Given a pattern P{1..m], let p denote its corresponding decimal value. In a similar manner, given a text T[1..n], let </a:t>
            </a:r>
            <a:r>
              <a:rPr lang="en-US" sz="3200" dirty="0"/>
              <a:t>t</a:t>
            </a:r>
            <a:r>
              <a:rPr lang="en-US" sz="3200" baseline="-25000" dirty="0"/>
              <a:t>s</a:t>
            </a:r>
            <a:r>
              <a:rPr lang="en-US" sz="3200" b="0" i="0" u="none" strike="noStrike" baseline="0" dirty="0"/>
              <a:t> denote the decimal value of the length-m </a:t>
            </a:r>
            <a:r>
              <a:rPr lang="en-IN" sz="3200" b="0" i="0" u="none" strike="noStrike" baseline="0" dirty="0"/>
              <a:t>substring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 [s+1 ..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s+m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] </a:t>
            </a:r>
            <a:r>
              <a:rPr lang="en-IN" sz="3200" b="0" i="0" u="none" strike="noStrike" baseline="0" dirty="0"/>
              <a:t>, for s= 0, 1,……, n-m.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b="0" i="0" u="none" strike="noStrike" baseline="0" dirty="0" err="1"/>
              <a:t>t</a:t>
            </a:r>
            <a:r>
              <a:rPr lang="en-IN" sz="3200" b="0" i="0" u="none" strike="noStrike" baseline="-25000" dirty="0" err="1"/>
              <a:t>s</a:t>
            </a:r>
            <a:r>
              <a:rPr lang="en-IN" sz="3200" b="0" i="0" u="none" strike="noStrike" baseline="-25000" dirty="0"/>
              <a:t> </a:t>
            </a:r>
            <a:r>
              <a:rPr lang="en-IN" sz="3200" b="0" i="0" u="none" strike="noStrike" baseline="0" dirty="0"/>
              <a:t>= p iff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 [s+1 ..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s+m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] = P[1..m]</a:t>
            </a:r>
            <a:endParaRPr lang="en-IN" sz="3200" b="0" i="0" u="none" strike="noStrike" baseline="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/>
              <a:t>Therefore, s is a valid shift if and only if </a:t>
            </a:r>
            <a:r>
              <a:rPr lang="en-US" sz="3200" dirty="0"/>
              <a:t>t</a:t>
            </a:r>
            <a:r>
              <a:rPr lang="en-US" sz="3200" baseline="-25000" dirty="0"/>
              <a:t>s </a:t>
            </a:r>
            <a:r>
              <a:rPr lang="en-US" sz="3200" dirty="0"/>
              <a:t>= </a:t>
            </a:r>
            <a:r>
              <a:rPr lang="en-US" sz="3200" b="0" i="0" u="none" strike="noStrike" baseline="0" dirty="0"/>
              <a:t>p.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</a:rPr>
              <a:t>The Rabin-Karp algorithm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b="1" i="0" u="sng" strike="noStrike" baseline="0" dirty="0">
                <a:latin typeface="Times-Roman"/>
              </a:rPr>
              <a:t>Computation of p and </a:t>
            </a:r>
            <a:r>
              <a:rPr lang="en-IN" sz="3200" b="1" i="0" u="sng" strike="noStrike" baseline="0" dirty="0" err="1">
                <a:latin typeface="Times-Roman"/>
              </a:rPr>
              <a:t>t</a:t>
            </a:r>
            <a:r>
              <a:rPr lang="en-IN" sz="3200" b="1" i="0" u="sng" strike="noStrike" baseline="-25000" dirty="0" err="1">
                <a:latin typeface="Times-Roman"/>
              </a:rPr>
              <a:t>s</a:t>
            </a:r>
            <a:r>
              <a:rPr lang="en-IN" sz="3200" b="1" i="0" u="sng" strike="noStrike" baseline="0" dirty="0">
                <a:latin typeface="Times-Roman"/>
              </a:rPr>
              <a:t> using Horner’s rule:</a:t>
            </a:r>
          </a:p>
          <a:p>
            <a:pPr algn="just"/>
            <a:r>
              <a:rPr lang="en-IN" sz="3200" dirty="0">
                <a:latin typeface="Times-Roman"/>
              </a:rPr>
              <a:t>p = P[m]+10(P[m-1]+10(P[m-2]+10(P[m-3] + …. + 10(P[2]+10P[1]))))</a:t>
            </a:r>
          </a:p>
          <a:p>
            <a:pPr algn="just"/>
            <a:r>
              <a:rPr lang="en-IN" sz="3200" b="0" i="0" u="none" strike="noStrike" baseline="0" dirty="0">
                <a:latin typeface="Times-Roman"/>
              </a:rPr>
              <a:t>The value of t</a:t>
            </a:r>
            <a:r>
              <a:rPr lang="en-IN" sz="3200" b="0" i="0" u="none" strike="noStrike" baseline="-25000" dirty="0">
                <a:latin typeface="Times-Roman"/>
              </a:rPr>
              <a:t>0</a:t>
            </a:r>
            <a:r>
              <a:rPr lang="en-IN" sz="3200" b="0" i="0" u="none" strike="noStrike" baseline="0" dirty="0">
                <a:latin typeface="Times-Roman"/>
              </a:rPr>
              <a:t> </a:t>
            </a:r>
            <a:r>
              <a:rPr lang="en-IN" sz="3200" dirty="0">
                <a:latin typeface="Times-Roman"/>
              </a:rPr>
              <a:t>can be computed similarly from T[1..m].</a:t>
            </a:r>
            <a:endParaRPr lang="en-IN" sz="3200" b="0" i="0" u="none" strike="noStrike" baseline="0" dirty="0">
              <a:latin typeface="Times-Roman"/>
            </a:endParaRPr>
          </a:p>
          <a:p>
            <a:pPr algn="just"/>
            <a:r>
              <a:rPr lang="en-US" sz="3200" dirty="0"/>
              <a:t>To compute the remaining values t</a:t>
            </a:r>
            <a:r>
              <a:rPr lang="en-US" sz="3200" baseline="-25000" dirty="0"/>
              <a:t>1</a:t>
            </a:r>
            <a:r>
              <a:rPr lang="en-US" sz="3200" dirty="0"/>
              <a:t>, t</a:t>
            </a:r>
            <a:r>
              <a:rPr lang="en-US" sz="3200" baseline="-25000" dirty="0"/>
              <a:t>2</a:t>
            </a:r>
            <a:r>
              <a:rPr lang="en-US" sz="3200" dirty="0"/>
              <a:t>, t</a:t>
            </a:r>
            <a:r>
              <a:rPr lang="en-US" sz="3200" baseline="-25000" dirty="0"/>
              <a:t>3</a:t>
            </a:r>
            <a:r>
              <a:rPr lang="en-US" sz="3200" dirty="0"/>
              <a:t>,……,</a:t>
            </a:r>
            <a:r>
              <a:rPr lang="en-US" sz="3200" dirty="0" err="1"/>
              <a:t>t</a:t>
            </a:r>
            <a:r>
              <a:rPr lang="en-US" sz="3200" baseline="-25000" dirty="0" err="1"/>
              <a:t>n</a:t>
            </a:r>
            <a:r>
              <a:rPr lang="en-US" sz="3200" baseline="-25000" dirty="0"/>
              <a:t>-m </a:t>
            </a:r>
            <a:r>
              <a:rPr lang="en-US" sz="3200" dirty="0"/>
              <a:t>, t</a:t>
            </a:r>
            <a:r>
              <a:rPr lang="en-US" sz="3200" baseline="-25000" dirty="0"/>
              <a:t>s+1</a:t>
            </a:r>
            <a:r>
              <a:rPr lang="en-US" sz="3200" dirty="0"/>
              <a:t> can be computed from t</a:t>
            </a:r>
            <a:r>
              <a:rPr lang="en-US" sz="3200" baseline="-25000" dirty="0"/>
              <a:t>s</a:t>
            </a:r>
            <a:r>
              <a:rPr lang="en-US" sz="3200" dirty="0"/>
              <a:t> in the following way:-</a:t>
            </a:r>
          </a:p>
          <a:p>
            <a:pPr marL="0" indent="0" algn="just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baseline="-25000" dirty="0">
                <a:solidFill>
                  <a:srgbClr val="FF0000"/>
                </a:solidFill>
              </a:rPr>
              <a:t>s+1</a:t>
            </a:r>
            <a:r>
              <a:rPr lang="en-US" sz="3200" dirty="0">
                <a:solidFill>
                  <a:srgbClr val="FF0000"/>
                </a:solidFill>
              </a:rPr>
              <a:t> = 10 (t</a:t>
            </a:r>
            <a:r>
              <a:rPr lang="en-US" sz="3200" baseline="-25000" dirty="0">
                <a:solidFill>
                  <a:srgbClr val="FF0000"/>
                </a:solidFill>
              </a:rPr>
              <a:t>s</a:t>
            </a:r>
            <a:r>
              <a:rPr lang="en-US" sz="3200" dirty="0">
                <a:solidFill>
                  <a:srgbClr val="FF0000"/>
                </a:solidFill>
              </a:rPr>
              <a:t> - 10</a:t>
            </a:r>
            <a:r>
              <a:rPr lang="en-US" sz="3200" baseline="30000" dirty="0">
                <a:solidFill>
                  <a:srgbClr val="FF0000"/>
                </a:solidFill>
              </a:rPr>
              <a:t>m-1</a:t>
            </a:r>
            <a:r>
              <a:rPr lang="en-US" sz="3200" dirty="0">
                <a:solidFill>
                  <a:srgbClr val="FF0000"/>
                </a:solidFill>
              </a:rPr>
              <a:t>T[s+1]) + T[s+m+1]  ……….. (1)</a:t>
            </a:r>
          </a:p>
          <a:p>
            <a:pPr algn="just"/>
            <a:r>
              <a:rPr lang="en-US" sz="3200" dirty="0"/>
              <a:t>The only difficulty with this procedure is that p and t</a:t>
            </a:r>
            <a:r>
              <a:rPr lang="en-US" sz="3200" baseline="-25000" dirty="0"/>
              <a:t>s</a:t>
            </a:r>
            <a:r>
              <a:rPr lang="en-US" sz="3200" dirty="0"/>
              <a:t> may be too large.</a:t>
            </a:r>
          </a:p>
        </p:txBody>
      </p:sp>
    </p:spTree>
    <p:extLst>
      <p:ext uri="{BB962C8B-B14F-4D97-AF65-F5344CB8AC3E}">
        <p14:creationId xmlns:p14="http://schemas.microsoft.com/office/powerpoint/2010/main" val="57492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8998</TotalTime>
  <Words>1106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Bell MT</vt:lpstr>
      <vt:lpstr>Calibri</vt:lpstr>
      <vt:lpstr>Cambria Math</vt:lpstr>
      <vt:lpstr>Constantia</vt:lpstr>
      <vt:lpstr>Courier</vt:lpstr>
      <vt:lpstr>LASY10</vt:lpstr>
      <vt:lpstr>MT2BMIT</vt:lpstr>
      <vt:lpstr>MT2MIS</vt:lpstr>
      <vt:lpstr>MT2MIT</vt:lpstr>
      <vt:lpstr>MT2SYT</vt:lpstr>
      <vt:lpstr>Times-BoldItalic</vt:lpstr>
      <vt:lpstr>Times-Roman</vt:lpstr>
      <vt:lpstr>Wingdings</vt:lpstr>
      <vt:lpstr>Wingdings 2</vt:lpstr>
      <vt:lpstr>Flow</vt:lpstr>
      <vt:lpstr>Design and Analysis of Algorithm Unit-5</vt:lpstr>
      <vt:lpstr>String Matching </vt:lpstr>
      <vt:lpstr>String Matching Problem </vt:lpstr>
      <vt:lpstr>String Matching Problem </vt:lpstr>
      <vt:lpstr>Prefix and Suffix of a string </vt:lpstr>
      <vt:lpstr>The naive string-matching algorithm</vt:lpstr>
      <vt:lpstr>The naive string-matching algorithm</vt:lpstr>
      <vt:lpstr>The Rabin-Karp algorithm</vt:lpstr>
      <vt:lpstr>The Rabin-Karp algorithm</vt:lpstr>
      <vt:lpstr>The Rabin-Karp algorithm</vt:lpstr>
      <vt:lpstr>The Rabin-Karp algorithm</vt:lpstr>
      <vt:lpstr>The Rabin-Karp algorithm</vt:lpstr>
      <vt:lpstr>The Rabin-Karp algorithm</vt:lpstr>
      <vt:lpstr>Knuth-Morris-Pratt(KMP) algorithm</vt:lpstr>
      <vt:lpstr>Knuth-Morris-Pratt(KMP) algorithm</vt:lpstr>
      <vt:lpstr>Knuth-Morris-Pratt(KMP) algorithm</vt:lpstr>
      <vt:lpstr>Knuth-Morris-Pratt(KMP) algorithm</vt:lpstr>
      <vt:lpstr>Knuth-Morris-Pratt(KMP) algorithm</vt:lpstr>
      <vt:lpstr>AKTU Examination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 Unit-4</dc:title>
  <dc:creator>DHARMANDER</dc:creator>
  <cp:lastModifiedBy>Dharmendra kumar</cp:lastModifiedBy>
  <cp:revision>234</cp:revision>
  <cp:lastPrinted>2020-12-03T04:34:24Z</cp:lastPrinted>
  <dcterms:created xsi:type="dcterms:W3CDTF">2020-11-09T13:09:49Z</dcterms:created>
  <dcterms:modified xsi:type="dcterms:W3CDTF">2020-12-20T16:34:33Z</dcterms:modified>
</cp:coreProperties>
</file>