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Arial Narrow"/>
      <p:regular r:id="rId22"/>
      <p:bold r:id="rId23"/>
      <p:italic r:id="rId24"/>
      <p:boldItalic r:id="rId25"/>
    </p:embeddedFont>
    <p:embeddedFont>
      <p:font typeface="Oswald"/>
      <p:regular r:id="rId26"/>
      <p:bold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ialNarrow-regular.fntdata"/><Relationship Id="rId21" Type="http://schemas.openxmlformats.org/officeDocument/2006/relationships/font" Target="fonts/Montserrat-boldItalic.fntdata"/><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rialNarrow-boldItalic.fntdata"/><Relationship Id="rId28" Type="http://schemas.openxmlformats.org/officeDocument/2006/relationships/font" Target="fonts/Merriweather-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72163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721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5c233be0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5c233be0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5c233be0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5c233be0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5c233be0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5c233be0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5c233be0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5c233be0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5c233be0d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ONLY FOR REFERENCE - Please note all features are not available for all the courses</a:t>
            </a:r>
            <a:endParaRPr/>
          </a:p>
        </p:txBody>
      </p:sp>
      <p:sp>
        <p:nvSpPr>
          <p:cNvPr id="86" name="Google Shape;86;g245c233be0d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5c233be0d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245c233be0d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45c233be0d_1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5c233be0d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5c233be0d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speedtest.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edureka.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24125" y="147400"/>
            <a:ext cx="4390800" cy="481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highlight>
                <a:schemeClr val="lt1"/>
              </a:highlight>
            </a:endParaRPr>
          </a:p>
          <a:p>
            <a:pPr indent="0" lvl="0" marL="0" rtl="0" algn="l">
              <a:spcBef>
                <a:spcPts val="0"/>
              </a:spcBef>
              <a:spcAft>
                <a:spcPts val="0"/>
              </a:spcAft>
              <a:buNone/>
            </a:pPr>
            <a:r>
              <a:t/>
            </a:r>
            <a:endParaRPr sz="2400">
              <a:highlight>
                <a:schemeClr val="lt1"/>
              </a:highlight>
            </a:endParaRPr>
          </a:p>
          <a:p>
            <a:pPr indent="0" lvl="0" marL="0" rtl="0" algn="l">
              <a:spcBef>
                <a:spcPts val="0"/>
              </a:spcBef>
              <a:spcAft>
                <a:spcPts val="0"/>
              </a:spcAft>
              <a:buNone/>
            </a:pPr>
            <a:r>
              <a:t/>
            </a:r>
            <a:endParaRPr sz="2400">
              <a:highlight>
                <a:schemeClr val="lt1"/>
              </a:highlight>
            </a:endParaRPr>
          </a:p>
          <a:p>
            <a:pPr indent="0" lvl="0" marL="0" rtl="0" algn="l">
              <a:spcBef>
                <a:spcPts val="0"/>
              </a:spcBef>
              <a:spcAft>
                <a:spcPts val="0"/>
              </a:spcAft>
              <a:buNone/>
            </a:pPr>
            <a:r>
              <a:rPr lang="en" sz="2400">
                <a:highlight>
                  <a:srgbClr val="C9DAF8"/>
                </a:highlight>
              </a:rPr>
              <a:t>Prabhu Thangave</a:t>
            </a:r>
            <a:r>
              <a:rPr lang="en" sz="2400">
                <a:highlight>
                  <a:srgbClr val="C9DAF8"/>
                </a:highlight>
              </a:rPr>
              <a:t>l aka</a:t>
            </a:r>
            <a:r>
              <a:rPr lang="en" sz="2400">
                <a:highlight>
                  <a:srgbClr val="C9DAF8"/>
                </a:highlight>
              </a:rPr>
              <a:t> Vijay</a:t>
            </a:r>
            <a:endParaRPr sz="2400">
              <a:highlight>
                <a:srgbClr val="C9DAF8"/>
              </a:highlight>
            </a:endParaRPr>
          </a:p>
          <a:p>
            <a:pPr indent="0" lvl="0" marL="0" rtl="0" algn="l">
              <a:spcBef>
                <a:spcPts val="0"/>
              </a:spcBef>
              <a:spcAft>
                <a:spcPts val="0"/>
              </a:spcAft>
              <a:buNone/>
            </a:pPr>
            <a:r>
              <a:t/>
            </a:r>
            <a:endParaRPr sz="2400">
              <a:highlight>
                <a:schemeClr val="lt1"/>
              </a:highlight>
            </a:endParaRPr>
          </a:p>
          <a:p>
            <a:pPr indent="0" lvl="0" marL="0" rtl="0" algn="l">
              <a:spcBef>
                <a:spcPts val="0"/>
              </a:spcBef>
              <a:spcAft>
                <a:spcPts val="0"/>
              </a:spcAft>
              <a:buNone/>
            </a:pPr>
            <a:r>
              <a:rPr lang="en" sz="2400">
                <a:highlight>
                  <a:schemeClr val="lt1"/>
                </a:highlight>
              </a:rPr>
              <a:t>E</a:t>
            </a:r>
            <a:r>
              <a:rPr lang="en" sz="2400">
                <a:highlight>
                  <a:schemeClr val="lt1"/>
                </a:highlight>
              </a:rPr>
              <a:t>xperienced IT professional with over 10+ years of industry expertise.</a:t>
            </a:r>
            <a:endParaRPr sz="2400">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t/>
            </a:r>
            <a:endParaRPr>
              <a:highlight>
                <a:schemeClr val="lt1"/>
              </a:highlight>
            </a:endParaRPr>
          </a:p>
        </p:txBody>
      </p:sp>
      <p:pic>
        <p:nvPicPr>
          <p:cNvPr id="59" name="Google Shape;59;p13"/>
          <p:cNvPicPr preferRelativeResize="0"/>
          <p:nvPr/>
        </p:nvPicPr>
        <p:blipFill rotWithShape="1">
          <a:blip r:embed="rId3">
            <a:alphaModFix/>
          </a:blip>
          <a:srcRect b="0" l="5547" r="5547" t="0"/>
          <a:stretch/>
        </p:blipFill>
        <p:spPr>
          <a:xfrm>
            <a:off x="4571100" y="0"/>
            <a:ext cx="4572898"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About Edureka </a:t>
            </a:r>
            <a:endParaRPr>
              <a:highlight>
                <a:srgbClr val="D0E0E3"/>
              </a:highlight>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highlight>
                <a:srgbClr val="FFFFFF"/>
              </a:highlight>
              <a:latin typeface="Arial"/>
              <a:ea typeface="Arial"/>
              <a:cs typeface="Arial"/>
              <a:sym typeface="Arial"/>
            </a:endParaRPr>
          </a:p>
          <a:p>
            <a:pPr indent="-323850" lvl="0" marL="457200" rtl="0" algn="l">
              <a:spcBef>
                <a:spcPts val="1600"/>
              </a:spcBef>
              <a:spcAft>
                <a:spcPts val="0"/>
              </a:spcAft>
              <a:buSzPts val="1500"/>
              <a:buFont typeface="Merriweather"/>
              <a:buChar char="●"/>
            </a:pPr>
            <a:r>
              <a:rPr lang="en" sz="1500">
                <a:highlight>
                  <a:srgbClr val="FFFFFF"/>
                </a:highlight>
                <a:latin typeface="Merriweather"/>
                <a:ea typeface="Merriweather"/>
                <a:cs typeface="Merriweather"/>
                <a:sym typeface="Merriweather"/>
              </a:rPr>
              <a:t>Edureka is a leading online learning ecosystem.</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It is one of the best platform for both live and self-paced sessions for learners with 24/7 support system.</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 Primary objective of edureka is making learning accessible to everyone.</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Guidelines</a:t>
            </a:r>
            <a:endParaRPr>
              <a:highlight>
                <a:srgbClr val="D0E0E3"/>
              </a:highlight>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Check your internet connectivity to avoid any network issues(</a:t>
            </a:r>
            <a:r>
              <a:rPr lang="en" sz="1500" u="sng">
                <a:solidFill>
                  <a:schemeClr val="hlink"/>
                </a:solidFill>
                <a:highlight>
                  <a:srgbClr val="FFFFFF"/>
                </a:highlight>
                <a:latin typeface="Merriweather"/>
                <a:ea typeface="Merriweather"/>
                <a:cs typeface="Merriweather"/>
                <a:sym typeface="Merriweather"/>
                <a:hlinkClick r:id="rId3"/>
              </a:rPr>
              <a:t>www.speedtest.net</a:t>
            </a:r>
            <a:r>
              <a:rPr lang="en" sz="1500">
                <a:highlight>
                  <a:srgbClr val="FFFFFF"/>
                </a:highlight>
                <a:latin typeface="Merriweather"/>
                <a:ea typeface="Merriweather"/>
                <a:cs typeface="Merriweather"/>
                <a:sym typeface="Merriweather"/>
              </a:rPr>
              <a:t>)</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By default you will be on mute to avoid any background noise, to speak unmute yourself and let us know who is talking.</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Feel free to use Chat to interact with me at any point during class.</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In addition to the main session, we will also allocate dedicated time at the end of each session to address any questions or concerns you may have. </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This time is specifically reserved for discussing and clarifying any doubts that may have arisen during the session. </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Your understanding and engagement are important to us, and we want to ensure that you have the opportunity to get the most out of our online teaching experience. Therefore, please feel free to bring up any queries or uncertainties you may have, and we will make sure to address them to the best of our ability.</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Ground Rules</a:t>
            </a:r>
            <a:endParaRPr>
              <a:highlight>
                <a:srgbClr val="D0E0E3"/>
              </a:highlight>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highlight>
                <a:srgbClr val="FFFFFF"/>
              </a:highlight>
              <a:latin typeface="Arial"/>
              <a:ea typeface="Arial"/>
              <a:cs typeface="Arial"/>
              <a:sym typeface="Arial"/>
            </a:endParaRPr>
          </a:p>
          <a:p>
            <a:pPr indent="-323850" lvl="0" marL="457200" rtl="0" algn="l">
              <a:spcBef>
                <a:spcPts val="1600"/>
              </a:spcBef>
              <a:spcAft>
                <a:spcPts val="0"/>
              </a:spcAft>
              <a:buSzPts val="1500"/>
              <a:buFont typeface="Merriweather"/>
              <a:buChar char="●"/>
            </a:pPr>
            <a:r>
              <a:rPr lang="en" sz="1500">
                <a:highlight>
                  <a:srgbClr val="FFFFFF"/>
                </a:highlight>
                <a:latin typeface="Merriweather"/>
                <a:ea typeface="Merriweather"/>
                <a:cs typeface="Merriweather"/>
                <a:sym typeface="Merriweather"/>
              </a:rPr>
              <a:t>Unity in diversity : We’re a heterogeneous batch with varying experience levels</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Re-energize yourself during “Hourly breaks!”</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Key to success: Regularity to live sessions and assignment completion on time</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Please share feedback after each class which can help me to enhance your learning experience</a:t>
            </a:r>
            <a:endParaRPr sz="1500">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Learning Management System (LMS)</a:t>
            </a:r>
            <a:endParaRPr>
              <a:highlight>
                <a:srgbClr val="D0E0E3"/>
              </a:highlight>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highlight>
                <a:srgbClr val="FFFFFF"/>
              </a:highlight>
              <a:latin typeface="Merriweather"/>
              <a:ea typeface="Merriweather"/>
              <a:cs typeface="Merriweather"/>
              <a:sym typeface="Merriweather"/>
            </a:endParaRPr>
          </a:p>
          <a:p>
            <a:pPr indent="-323850" lvl="0" marL="457200" rtl="0" algn="l">
              <a:spcBef>
                <a:spcPts val="1600"/>
              </a:spcBef>
              <a:spcAft>
                <a:spcPts val="0"/>
              </a:spcAft>
              <a:buSzPts val="1500"/>
              <a:buFont typeface="Merriweather"/>
              <a:buChar char="●"/>
            </a:pPr>
            <a:r>
              <a:rPr lang="en" sz="1500">
                <a:highlight>
                  <a:srgbClr val="FFFFFF"/>
                </a:highlight>
                <a:latin typeface="Merriweather"/>
                <a:ea typeface="Merriweather"/>
                <a:cs typeface="Merriweather"/>
                <a:sym typeface="Merriweather"/>
              </a:rPr>
              <a:t>Make Sure everyone has access to LMS (</a:t>
            </a:r>
            <a:r>
              <a:rPr lang="en" sz="1500" u="sng">
                <a:solidFill>
                  <a:schemeClr val="hlink"/>
                </a:solidFill>
                <a:highlight>
                  <a:srgbClr val="FFFFFF"/>
                </a:highlight>
                <a:latin typeface="Merriweather"/>
                <a:ea typeface="Merriweather"/>
                <a:cs typeface="Merriweather"/>
                <a:sym typeface="Merriweather"/>
                <a:hlinkClick r:id="rId3"/>
              </a:rPr>
              <a:t>www.edureka.co</a:t>
            </a:r>
            <a:r>
              <a:rPr lang="en" sz="1500">
                <a:highlight>
                  <a:srgbClr val="FFFFFF"/>
                </a:highlight>
                <a:latin typeface="Merriweather"/>
                <a:ea typeface="Merriweather"/>
                <a:cs typeface="Merriweather"/>
                <a:sym typeface="Merriweather"/>
              </a:rPr>
              <a:t>)</a:t>
            </a:r>
            <a:endParaRPr sz="1500">
              <a:highlight>
                <a:srgbClr val="FFFFFF"/>
              </a:highlight>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highlight>
                  <a:srgbClr val="FFFFFF"/>
                </a:highlight>
                <a:latin typeface="Merriweather"/>
                <a:ea typeface="Merriweather"/>
                <a:cs typeface="Merriweather"/>
                <a:sym typeface="Merriweather"/>
              </a:rPr>
              <a:t>This is the platform where you can track your complete training progress, session recordings support from technical team etc..</a:t>
            </a:r>
            <a:endParaRPr sz="1500">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rotWithShape="1">
          <a:blip r:embed="rId3">
            <a:alphaModFix/>
          </a:blip>
          <a:srcRect b="18692" l="2234" r="3077" t="1288"/>
          <a:stretch/>
        </p:blipFill>
        <p:spPr>
          <a:xfrm>
            <a:off x="590343" y="129947"/>
            <a:ext cx="7896077" cy="4902002"/>
          </a:xfrm>
          <a:prstGeom prst="rect">
            <a:avLst/>
          </a:prstGeom>
          <a:noFill/>
          <a:ln cap="flat" cmpd="sng" w="57150">
            <a:solidFill>
              <a:srgbClr val="34497D"/>
            </a:solidFill>
            <a:prstDash val="solid"/>
            <a:round/>
            <a:headEnd len="sm" w="sm" type="none"/>
            <a:tailEnd len="sm" w="sm" type="none"/>
          </a:ln>
        </p:spPr>
      </p:pic>
      <p:pic>
        <p:nvPicPr>
          <p:cNvPr descr="Image result for edureka logo" id="89" name="Google Shape;89;p18"/>
          <p:cNvPicPr preferRelativeResize="0"/>
          <p:nvPr/>
        </p:nvPicPr>
        <p:blipFill rotWithShape="1">
          <a:blip r:embed="rId4">
            <a:alphaModFix/>
          </a:blip>
          <a:srcRect b="0" l="0" r="0" t="0"/>
          <a:stretch/>
        </p:blipFill>
        <p:spPr>
          <a:xfrm>
            <a:off x="7274798" y="4820960"/>
            <a:ext cx="1026941" cy="177843"/>
          </a:xfrm>
          <a:prstGeom prst="rect">
            <a:avLst/>
          </a:prstGeom>
          <a:noFill/>
          <a:ln>
            <a:noFill/>
          </a:ln>
        </p:spPr>
      </p:pic>
      <p:sp>
        <p:nvSpPr>
          <p:cNvPr id="90" name="Google Shape;90;p18"/>
          <p:cNvSpPr/>
          <p:nvPr/>
        </p:nvSpPr>
        <p:spPr>
          <a:xfrm>
            <a:off x="5204936" y="855821"/>
            <a:ext cx="3199800" cy="853800"/>
          </a:xfrm>
          <a:prstGeom prst="wedgeRectCallout">
            <a:avLst>
              <a:gd fmla="val 35057" name="adj1"/>
              <a:gd fmla="val -110959"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24X7 Support System available</a:t>
            </a:r>
            <a:endParaRPr b="0" i="1" sz="18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 for Tech/Non-Tech Support</a:t>
            </a:r>
            <a:endParaRPr b="0" i="1" sz="1800" u="none" cap="none" strike="noStrike">
              <a:solidFill>
                <a:schemeClr val="dk1"/>
              </a:solidFill>
              <a:latin typeface="Arial Narrow"/>
              <a:ea typeface="Arial Narrow"/>
              <a:cs typeface="Arial Narrow"/>
              <a:sym typeface="Arial Narrow"/>
            </a:endParaRPr>
          </a:p>
        </p:txBody>
      </p:sp>
      <p:sp>
        <p:nvSpPr>
          <p:cNvPr id="91" name="Google Shape;91;p18"/>
          <p:cNvSpPr/>
          <p:nvPr/>
        </p:nvSpPr>
        <p:spPr>
          <a:xfrm>
            <a:off x="4074795" y="1247299"/>
            <a:ext cx="3199800" cy="853800"/>
          </a:xfrm>
          <a:prstGeom prst="wedgeRectCallout">
            <a:avLst>
              <a:gd fmla="val 35057" name="adj1"/>
              <a:gd fmla="val -110959"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Completion and Grade Tracker: Monitors progress, Aim for Grade “A”</a:t>
            </a:r>
            <a:endParaRPr b="0" i="1" sz="1800" u="none" cap="none" strike="noStrike">
              <a:solidFill>
                <a:schemeClr val="dk1"/>
              </a:solidFill>
              <a:latin typeface="Arial Narrow"/>
              <a:ea typeface="Arial Narrow"/>
              <a:cs typeface="Arial Narrow"/>
              <a:sym typeface="Arial Narrow"/>
            </a:endParaRPr>
          </a:p>
        </p:txBody>
      </p:sp>
      <p:sp>
        <p:nvSpPr>
          <p:cNvPr id="92" name="Google Shape;92;p18"/>
          <p:cNvSpPr/>
          <p:nvPr/>
        </p:nvSpPr>
        <p:spPr>
          <a:xfrm>
            <a:off x="2252663" y="1863090"/>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Strengthen basics with “Pre-requisites” before every class</a:t>
            </a:r>
            <a:endParaRPr b="0" i="1" sz="1800" u="none" cap="none" strike="noStrike">
              <a:solidFill>
                <a:schemeClr val="dk1"/>
              </a:solidFill>
              <a:latin typeface="Arial Narrow"/>
              <a:ea typeface="Arial Narrow"/>
              <a:cs typeface="Arial Narrow"/>
              <a:sym typeface="Arial Narrow"/>
            </a:endParaRPr>
          </a:p>
        </p:txBody>
      </p:sp>
      <p:sp>
        <p:nvSpPr>
          <p:cNvPr id="93" name="Google Shape;93;p18"/>
          <p:cNvSpPr/>
          <p:nvPr/>
        </p:nvSpPr>
        <p:spPr>
          <a:xfrm>
            <a:off x="2252663" y="2377916"/>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Go through “recorded lectures” before every class</a:t>
            </a:r>
            <a:endParaRPr b="0" i="1" sz="1800" u="none" cap="none" strike="noStrike">
              <a:solidFill>
                <a:schemeClr val="dk1"/>
              </a:solidFill>
              <a:latin typeface="Arial Narrow"/>
              <a:ea typeface="Arial Narrow"/>
              <a:cs typeface="Arial Narrow"/>
              <a:sym typeface="Arial Narrow"/>
            </a:endParaRPr>
          </a:p>
        </p:txBody>
      </p:sp>
      <p:sp>
        <p:nvSpPr>
          <p:cNvPr id="94" name="Google Shape;94;p18"/>
          <p:cNvSpPr/>
          <p:nvPr/>
        </p:nvSpPr>
        <p:spPr>
          <a:xfrm>
            <a:off x="2252663" y="2881313"/>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All course materials are available here</a:t>
            </a:r>
            <a:endParaRPr b="0" i="1" sz="1800" u="none" cap="none" strike="noStrike">
              <a:solidFill>
                <a:schemeClr val="dk1"/>
              </a:solidFill>
              <a:latin typeface="Arial Narrow"/>
              <a:ea typeface="Arial Narrow"/>
              <a:cs typeface="Arial Narrow"/>
              <a:sym typeface="Arial Narrow"/>
            </a:endParaRPr>
          </a:p>
        </p:txBody>
      </p:sp>
      <p:sp>
        <p:nvSpPr>
          <p:cNvPr id="95" name="Google Shape;95;p18"/>
          <p:cNvSpPr/>
          <p:nvPr/>
        </p:nvSpPr>
        <p:spPr>
          <a:xfrm>
            <a:off x="2252663" y="3341846"/>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All class recordings are available within </a:t>
            </a:r>
            <a:r>
              <a:rPr i="1" lang="en" sz="1800">
                <a:solidFill>
                  <a:schemeClr val="dk1"/>
                </a:solidFill>
                <a:latin typeface="Arial Narrow"/>
                <a:ea typeface="Arial Narrow"/>
                <a:cs typeface="Arial Narrow"/>
                <a:sym typeface="Arial Narrow"/>
              </a:rPr>
              <a:t>04</a:t>
            </a:r>
            <a:r>
              <a:rPr b="0" i="1" lang="en" sz="1800" u="none" cap="none" strike="noStrike">
                <a:solidFill>
                  <a:schemeClr val="dk1"/>
                </a:solidFill>
                <a:latin typeface="Arial Narrow"/>
                <a:ea typeface="Arial Narrow"/>
                <a:cs typeface="Arial Narrow"/>
                <a:sym typeface="Arial Narrow"/>
              </a:rPr>
              <a:t> hours</a:t>
            </a:r>
            <a:endParaRPr b="0" i="1" sz="1800" u="none" cap="none" strike="noStrike">
              <a:solidFill>
                <a:schemeClr val="dk1"/>
              </a:solidFill>
              <a:latin typeface="Arial Narrow"/>
              <a:ea typeface="Arial Narrow"/>
              <a:cs typeface="Arial Narrow"/>
              <a:sym typeface="Arial Narrow"/>
            </a:endParaRPr>
          </a:p>
        </p:txBody>
      </p:sp>
      <p:sp>
        <p:nvSpPr>
          <p:cNvPr id="96" name="Google Shape;96;p18"/>
          <p:cNvSpPr/>
          <p:nvPr/>
        </p:nvSpPr>
        <p:spPr>
          <a:xfrm>
            <a:off x="2252663" y="3851434"/>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Learners can store course related documents here</a:t>
            </a:r>
            <a:endParaRPr b="0" i="1" sz="1800" u="none" cap="none" strike="noStrike">
              <a:solidFill>
                <a:schemeClr val="dk1"/>
              </a:solidFill>
              <a:latin typeface="Arial Narrow"/>
              <a:ea typeface="Arial Narrow"/>
              <a:cs typeface="Arial Narrow"/>
              <a:sym typeface="Arial Narrow"/>
            </a:endParaRPr>
          </a:p>
        </p:txBody>
      </p:sp>
      <p:sp>
        <p:nvSpPr>
          <p:cNvPr id="97" name="Google Shape;97;p18"/>
          <p:cNvSpPr/>
          <p:nvPr/>
        </p:nvSpPr>
        <p:spPr>
          <a:xfrm>
            <a:off x="2252663" y="4289584"/>
            <a:ext cx="5022600" cy="853800"/>
          </a:xfrm>
          <a:prstGeom prst="wedgeRectCallout">
            <a:avLst>
              <a:gd fmla="val -63260" name="adj1"/>
              <a:gd fmla="val 2983"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Based on the course: Lab/VM is made available</a:t>
            </a:r>
            <a:endParaRPr b="0" i="1" sz="1800" u="none" cap="none" strike="noStrike">
              <a:solidFill>
                <a:schemeClr val="dk1"/>
              </a:solidFill>
              <a:latin typeface="Arial Narrow"/>
              <a:ea typeface="Arial Narrow"/>
              <a:cs typeface="Arial Narrow"/>
              <a:sym typeface="Arial Narrow"/>
            </a:endParaRPr>
          </a:p>
        </p:txBody>
      </p:sp>
      <p:sp>
        <p:nvSpPr>
          <p:cNvPr id="98" name="Google Shape;98;p18"/>
          <p:cNvSpPr/>
          <p:nvPr/>
        </p:nvSpPr>
        <p:spPr>
          <a:xfrm>
            <a:off x="3898583" y="1863090"/>
            <a:ext cx="3199800" cy="853800"/>
          </a:xfrm>
          <a:prstGeom prst="wedgeRectCallout">
            <a:avLst>
              <a:gd fmla="val 35057" name="adj1"/>
              <a:gd fmla="val -110959"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I can revisit “How to use LMS” video  </a:t>
            </a:r>
            <a:endParaRPr b="0" i="1" sz="1800" u="none" cap="none" strike="noStrike">
              <a:solidFill>
                <a:schemeClr val="dk1"/>
              </a:solidFill>
              <a:latin typeface="Arial Narrow"/>
              <a:ea typeface="Arial Narrow"/>
              <a:cs typeface="Arial Narrow"/>
              <a:sym typeface="Arial Narrow"/>
            </a:endParaRPr>
          </a:p>
        </p:txBody>
      </p:sp>
      <p:sp>
        <p:nvSpPr>
          <p:cNvPr id="99" name="Google Shape;99;p18"/>
          <p:cNvSpPr/>
          <p:nvPr/>
        </p:nvSpPr>
        <p:spPr>
          <a:xfrm>
            <a:off x="2972276" y="941546"/>
            <a:ext cx="3199800" cy="853800"/>
          </a:xfrm>
          <a:prstGeom prst="wedgeRectCallout">
            <a:avLst>
              <a:gd fmla="val 35057" name="adj1"/>
              <a:gd fmla="val -110959" name="adj2"/>
            </a:avLst>
          </a:prstGeom>
          <a:solidFill>
            <a:schemeClr val="lt1"/>
          </a:solidFill>
          <a:ln cap="flat" cmpd="sng" w="38100">
            <a:solidFill>
              <a:srgbClr val="FFC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chemeClr val="dk1"/>
                </a:solidFill>
                <a:latin typeface="Arial Narrow"/>
                <a:ea typeface="Arial Narrow"/>
                <a:cs typeface="Arial Narrow"/>
                <a:sym typeface="Arial Narrow"/>
              </a:rPr>
              <a:t>Class Schedule: “</a:t>
            </a:r>
            <a:r>
              <a:rPr b="0" i="1" lang="en" sz="1800" u="none" cap="none" strike="noStrike">
                <a:solidFill>
                  <a:srgbClr val="FF0000"/>
                </a:solidFill>
                <a:latin typeface="Arial Narrow"/>
                <a:ea typeface="Arial Narrow"/>
                <a:cs typeface="Arial Narrow"/>
                <a:sym typeface="Arial Narrow"/>
              </a:rPr>
              <a:t>Join Now</a:t>
            </a:r>
            <a:r>
              <a:rPr b="0" i="1" lang="en" sz="1800" u="none" cap="none" strike="noStrike">
                <a:solidFill>
                  <a:schemeClr val="dk1"/>
                </a:solidFill>
                <a:latin typeface="Arial Narrow"/>
                <a:ea typeface="Arial Narrow"/>
                <a:cs typeface="Arial Narrow"/>
                <a:sym typeface="Arial Narrow"/>
              </a:rPr>
              <a:t>” to attend. Be regular and punctual.</a:t>
            </a:r>
            <a:endParaRPr b="0" i="1" sz="18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0"/>
                                        </p:tgtEl>
                                      </p:cBhvr>
                                    </p:animEffect>
                                    <p:set>
                                      <p:cBhvr>
                                        <p:cTn dur="1" fill="hold">
                                          <p:stCondLst>
                                            <p:cond delay="50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
                                        </p:tgtEl>
                                      </p:cBhvr>
                                    </p:animEffect>
                                    <p:set>
                                      <p:cBhvr>
                                        <p:cTn dur="1" fill="hold">
                                          <p:stCondLst>
                                            <p:cond delay="5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9"/>
                                        </p:tgtEl>
                                      </p:cBhvr>
                                    </p:animEffect>
                                    <p:set>
                                      <p:cBhvr>
                                        <p:cTn dur="1" fill="hold">
                                          <p:stCondLst>
                                            <p:cond delay="50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2"/>
                                        </p:tgtEl>
                                      </p:cBhvr>
                                    </p:animEffect>
                                    <p:set>
                                      <p:cBhvr>
                                        <p:cTn dur="1" fill="hold">
                                          <p:stCondLst>
                                            <p:cond delay="500"/>
                                          </p:stCondLst>
                                        </p:cTn>
                                        <p:tgtEl>
                                          <p:spTgt spid="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3"/>
                                        </p:tgtEl>
                                      </p:cBhvr>
                                    </p:animEffect>
                                    <p:set>
                                      <p:cBhvr>
                                        <p:cTn dur="1" fill="hold">
                                          <p:stCondLst>
                                            <p:cond delay="500"/>
                                          </p:stCondLst>
                                        </p:cTn>
                                        <p:tgtEl>
                                          <p:spTgt spid="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4"/>
                                        </p:tgtEl>
                                      </p:cBhvr>
                                    </p:animEffect>
                                    <p:set>
                                      <p:cBhvr>
                                        <p:cTn dur="1" fill="hold">
                                          <p:stCondLst>
                                            <p:cond delay="500"/>
                                          </p:stCondLst>
                                        </p:cTn>
                                        <p:tgtEl>
                                          <p:spTgt spid="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5"/>
                                        </p:tgtEl>
                                      </p:cBhvr>
                                    </p:animEffect>
                                    <p:set>
                                      <p:cBhvr>
                                        <p:cTn dur="1" fill="hold">
                                          <p:stCondLst>
                                            <p:cond delay="500"/>
                                          </p:stCondLst>
                                        </p:cTn>
                                        <p:tgtEl>
                                          <p:spTgt spid="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6"/>
                                        </p:tgtEl>
                                      </p:cBhvr>
                                    </p:animEffect>
                                    <p:set>
                                      <p:cBhvr>
                                        <p:cTn dur="1" fill="hold">
                                          <p:stCondLst>
                                            <p:cond delay="500"/>
                                          </p:stCondLst>
                                        </p:cTn>
                                        <p:tgtEl>
                                          <p:spTgt spid="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7"/>
                                        </p:tgtEl>
                                      </p:cBhvr>
                                    </p:animEffect>
                                    <p:set>
                                      <p:cBhvr>
                                        <p:cTn dur="1" fill="hold">
                                          <p:stCondLst>
                                            <p:cond delay="500"/>
                                          </p:stCondLst>
                                        </p:cTn>
                                        <p:tgtEl>
                                          <p:spTgt spid="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8"/>
                                        </p:tgtEl>
                                      </p:cBhvr>
                                    </p:animEffect>
                                    <p:set>
                                      <p:cBhvr>
                                        <p:cTn dur="1" fill="hold">
                                          <p:stCondLst>
                                            <p:cond delay="500"/>
                                          </p:stCondLst>
                                        </p:cTn>
                                        <p:tgtEl>
                                          <p:spTgt spid="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96750" y="282500"/>
            <a:ext cx="8221200" cy="62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highlight>
                  <a:srgbClr val="D0E0E3"/>
                </a:highlight>
              </a:rPr>
              <a:t>Survey Form Pop Up Post Session Completion</a:t>
            </a:r>
            <a:endParaRPr sz="3800"/>
          </a:p>
        </p:txBody>
      </p:sp>
      <p:pic>
        <p:nvPicPr>
          <p:cNvPr id="106" name="Google Shape;106;p19"/>
          <p:cNvPicPr preferRelativeResize="0"/>
          <p:nvPr/>
        </p:nvPicPr>
        <p:blipFill>
          <a:blip r:embed="rId3">
            <a:alphaModFix/>
          </a:blip>
          <a:stretch>
            <a:fillRect/>
          </a:stretch>
        </p:blipFill>
        <p:spPr>
          <a:xfrm>
            <a:off x="1101206" y="1152425"/>
            <a:ext cx="7610927" cy="3762476"/>
          </a:xfrm>
          <a:prstGeom prst="rect">
            <a:avLst/>
          </a:prstGeom>
          <a:noFill/>
          <a:ln>
            <a:noFill/>
          </a:ln>
        </p:spPr>
      </p:pic>
      <p:pic>
        <p:nvPicPr>
          <p:cNvPr descr="Image result for edureka logo" id="107" name="Google Shape;107;p19"/>
          <p:cNvPicPr preferRelativeResize="0"/>
          <p:nvPr/>
        </p:nvPicPr>
        <p:blipFill rotWithShape="1">
          <a:blip r:embed="rId4">
            <a:alphaModFix/>
          </a:blip>
          <a:srcRect b="0" l="0" r="0" t="0"/>
          <a:stretch/>
        </p:blipFill>
        <p:spPr>
          <a:xfrm>
            <a:off x="-2" y="4914896"/>
            <a:ext cx="1026941" cy="1778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D0E0E3"/>
                </a:highlight>
              </a:rPr>
              <a:t>Questions</a:t>
            </a:r>
            <a:r>
              <a:rPr lang="en">
                <a:highlight>
                  <a:srgbClr val="D0E0E3"/>
                </a:highlight>
              </a:rPr>
              <a:t> </a:t>
            </a:r>
            <a:endParaRPr>
              <a:highlight>
                <a:srgbClr val="D0E0E3"/>
              </a:highlight>
            </a:endParaRPr>
          </a:p>
        </p:txBody>
      </p:sp>
      <p:sp>
        <p:nvSpPr>
          <p:cNvPr id="113" name="Google Shape;113;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highlight>
                <a:srgbClr val="FFFFFF"/>
              </a:highlight>
              <a:latin typeface="Arial"/>
              <a:ea typeface="Arial"/>
              <a:cs typeface="Arial"/>
              <a:sym typeface="Arial"/>
            </a:endParaRPr>
          </a:p>
          <a:p>
            <a:pPr indent="0" lvl="0" marL="457200" rtl="0" algn="l">
              <a:spcBef>
                <a:spcPts val="1600"/>
              </a:spcBef>
              <a:spcAft>
                <a:spcPts val="0"/>
              </a:spcAft>
              <a:buNone/>
            </a:pPr>
            <a:r>
              <a:rPr lang="en" sz="1500">
                <a:highlight>
                  <a:srgbClr val="FFFFFF"/>
                </a:highlight>
                <a:latin typeface="Merriweather"/>
                <a:ea typeface="Merriweather"/>
                <a:cs typeface="Merriweather"/>
                <a:sym typeface="Merriweather"/>
              </a:rPr>
              <a:t>Before we begin, I would like to check if you have any questions or if there is anything you would like to clarify. </a:t>
            </a:r>
            <a:endParaRPr sz="1500">
              <a:highlight>
                <a:srgbClr val="FFFFFF"/>
              </a:highlight>
              <a:latin typeface="Merriweather"/>
              <a:ea typeface="Merriweather"/>
              <a:cs typeface="Merriweather"/>
              <a:sym typeface="Merriweather"/>
            </a:endParaRPr>
          </a:p>
          <a:p>
            <a:pPr indent="0" lvl="0" marL="457200" rtl="0" algn="l">
              <a:spcBef>
                <a:spcPts val="1600"/>
              </a:spcBef>
              <a:spcAft>
                <a:spcPts val="0"/>
              </a:spcAft>
              <a:buNone/>
            </a:pPr>
            <a:r>
              <a:rPr lang="en" sz="1500">
                <a:highlight>
                  <a:srgbClr val="FFFFFF"/>
                </a:highlight>
                <a:latin typeface="Merriweather"/>
                <a:ea typeface="Merriweather"/>
                <a:cs typeface="Merriweather"/>
                <a:sym typeface="Merriweather"/>
              </a:rPr>
              <a:t>I want to ensure that you have all the information you need before we proceed. If everything is sorted and you are ready, let's dive right into the session and make the most of our time together.</a:t>
            </a:r>
            <a:endParaRPr sz="1500">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