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-insurace heath care domain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-rate setter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Cms, county health ranking.com,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12121"/>
                </a:solidFill>
              </a:rPr>
              <a:t>‹#›</a:t>
            </a:fld>
            <a:endParaRPr lang="en" sz="1000">
              <a:solidFill>
                <a:srgbClr val="212121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052087" y="1031900"/>
            <a:ext cx="30396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052150" y="2526321"/>
            <a:ext cx="3039600" cy="13103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3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12121"/>
                </a:solidFill>
              </a:rPr>
              <a:t>‹#›</a:t>
            </a:fld>
            <a:endParaRPr lang="en" sz="1000">
              <a:solidFill>
                <a:srgbClr val="212121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23249" y="1523725"/>
            <a:ext cx="34779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4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540450"/>
            <a:ext cx="3119700" cy="2036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29200" y="2540450"/>
            <a:ext cx="5295300" cy="20364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  <a:defRPr sz="1600">
                <a:solidFill>
                  <a:schemeClr val="dk2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-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7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6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8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12121"/>
                </a:solidFill>
              </a:rPr>
              <a:t>‹#›</a:t>
            </a:fld>
            <a:endParaRPr lang="en" sz="1000">
              <a:solidFill>
                <a:srgbClr val="212121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052087" y="1031900"/>
            <a:ext cx="30396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052150" y="2526321"/>
            <a:ext cx="3039600" cy="1310399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5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212121"/>
                </a:solidFill>
              </a:rPr>
              <a:t>‹#›</a:t>
            </a:fld>
            <a:endParaRPr lang="en" sz="1000">
              <a:solidFill>
                <a:srgbClr val="212121"/>
              </a:solidFill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523249" y="1523725"/>
            <a:ext cx="3477900" cy="1388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health-insurance.jpg"/>
          <p:cNvPicPr preferRelativeResize="0"/>
          <p:nvPr/>
        </p:nvPicPr>
        <p:blipFill rotWithShape="1">
          <a:blip r:embed="rId3">
            <a:alphaModFix amt="65000"/>
          </a:blip>
          <a:srcRect t="7727" b="77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90150" y="223425"/>
            <a:ext cx="5737500" cy="876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Insurance Rate Setter	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237850" y="2786875"/>
            <a:ext cx="3381000" cy="198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Aditya Mandhare</a:t>
            </a:r>
          </a:p>
          <a:p>
            <a:pPr marL="457200" lvl="0" indent="-228600" algn="l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Ankit Gohil</a:t>
            </a:r>
          </a:p>
          <a:p>
            <a:pPr marL="457200" lvl="0" indent="-228600" algn="l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Dharmendra Vaghela</a:t>
            </a:r>
          </a:p>
          <a:p>
            <a:pPr marL="457200" lvl="0" indent="-228600" algn="l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Shivam Sachdev</a:t>
            </a:r>
          </a:p>
          <a:p>
            <a:pPr marL="457200" lvl="0" indent="-228600" algn="l" rtl="0">
              <a:spcBef>
                <a:spcPts val="0"/>
              </a:spcBef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Stuti Nanda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3862200" cy="297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Watson API calls - Alchemy Language processing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calls not enough: had to take relevance into account (e.g. nouns too have relevance and +/- sentiment)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METHOD -2</a:t>
            </a:r>
          </a:p>
        </p:txBody>
      </p:sp>
      <p:pic>
        <p:nvPicPr>
          <p:cNvPr id="158" name="Shape 158" descr="bigstock-Rear-View-Of-The-Brunette-Busi-9509753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75" y="0"/>
            <a:ext cx="4810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2511411-magic_hand.jpg"/>
          <p:cNvPicPr preferRelativeResize="0"/>
          <p:nvPr/>
        </p:nvPicPr>
        <p:blipFill rotWithShape="1">
          <a:blip r:embed="rId3">
            <a:alphaModFix/>
          </a:blip>
          <a:srcRect t="21875" b="21875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52200" y="920325"/>
            <a:ext cx="3039600" cy="58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NLP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760750" y="1505625"/>
            <a:ext cx="3622500" cy="247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Keywords | Relevance | Sentiment 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 Dictionaries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Smoking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Drinking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Drugs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Occupation/Lifestyle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Healthy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Check relevance against dictionaries</a:t>
            </a: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Take most relevant keywords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    for each dictionary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 descr="maxresdefault.jpg"/>
          <p:cNvPicPr preferRelativeResize="0"/>
          <p:nvPr/>
        </p:nvPicPr>
        <p:blipFill rotWithShape="1">
          <a:blip r:embed="rId3">
            <a:alphaModFix amt="32000"/>
          </a:blip>
          <a:srcRect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6325" y="1323975"/>
            <a:ext cx="3477900" cy="57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Calculation Metrics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23325" y="1824200"/>
            <a:ext cx="4159800" cy="206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Rate - Healthy Profile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Penalties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Penalty Phase-I:		    Penalty Phase-II: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Smoking: 10		    Smoking: 0.7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Drinking: 4			    Drinking: 0.5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Occupation: 3		    Occupation: 0.34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Drugs: 8			    Drugs: 0.62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060225" y="2561775"/>
            <a:ext cx="880500" cy="1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843625" y="2561775"/>
            <a:ext cx="880500" cy="1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 descr="bias.jpg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-50412"/>
            <a:ext cx="9333675" cy="5244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523249" y="1523725"/>
            <a:ext cx="3477900" cy="138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BIAS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523325" y="3020275"/>
            <a:ext cx="3477900" cy="15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High income groups have risky lifestyles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Gender Neutral (on the lines of Obamacare)</a:t>
            </a:r>
          </a:p>
          <a:p>
            <a:pPr marL="457200" lvl="0" indent="-34290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Issuer variability has been discarded.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Fixable? Eh.. 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83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facebook / twitter profiles - Handled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Neutralization effect : unhealthy and healthy - Handled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Fake profiles with fake data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Shape 190" descr="dfp1001fallingbuild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00" y="0"/>
            <a:ext cx="42788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Wiser than before!</a:t>
            </a:r>
          </a:p>
        </p:txBody>
      </p:sp>
      <p:pic>
        <p:nvPicPr>
          <p:cNvPr id="202" name="Shape 202" descr="api.jpg"/>
          <p:cNvPicPr preferRelativeResize="0"/>
          <p:nvPr/>
        </p:nvPicPr>
        <p:blipFill rotWithShape="1">
          <a:blip r:embed="rId3">
            <a:alphaModFix/>
          </a:blip>
          <a:srcRect l="6724" r="6724"/>
          <a:stretch/>
        </p:blipFill>
        <p:spPr>
          <a:xfrm>
            <a:off x="4866925" y="0"/>
            <a:ext cx="42770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28600" y="1219200"/>
            <a:ext cx="44013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third party app, once granted access via facebook has access to everything!!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EVERYTHING..!! (including ‘only me’ posts)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Future Scope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51600" y="1615100"/>
            <a:ext cx="4401300" cy="25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Rate Calculation - Learn thru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Subsidies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User Profiling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based on decisions - dynamic wrt location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Penalties wrt Base Rate (Not static)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increments according to location/base plan</a:t>
            </a:r>
            <a:r>
              <a:rPr lang="en" sz="180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400" y="0"/>
            <a:ext cx="4278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 descr="qtol.jpg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0" y="-359019"/>
            <a:ext cx="9144000" cy="586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206175" y="352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 descr="Problem-Solving-Skills.jpg"/>
          <p:cNvPicPr preferRelativeResize="0"/>
          <p:nvPr/>
        </p:nvPicPr>
        <p:blipFill rotWithShape="1">
          <a:blip r:embed="rId3">
            <a:alphaModFix amt="50000"/>
          </a:blip>
          <a:srcRect l="3306" r="3296"/>
          <a:stretch/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96200" y="197075"/>
            <a:ext cx="2615700" cy="637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latin typeface="Calibri"/>
                <a:ea typeface="Calibri"/>
                <a:cs typeface="Calibri"/>
                <a:sym typeface="Calibri"/>
              </a:rPr>
              <a:t>Problem? 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469675" y="1622775"/>
            <a:ext cx="3674400" cy="24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Insurance Premiums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 : Insurance firms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Convention?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Pooled Insurance Rates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Risk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Attempt?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Rates for low risk individuals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marketing-problems-and-solutions.jpg"/>
          <p:cNvPicPr preferRelativeResize="0"/>
          <p:nvPr/>
        </p:nvPicPr>
        <p:blipFill rotWithShape="1">
          <a:blip r:embed="rId3">
            <a:alphaModFix/>
          </a:blip>
          <a:srcRect t="11616" b="11608"/>
          <a:stretch/>
        </p:blipFill>
        <p:spPr>
          <a:xfrm>
            <a:off x="0" y="0"/>
            <a:ext cx="9143999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342825" y="1323975"/>
            <a:ext cx="3810300" cy="3467100"/>
          </a:xfrm>
          <a:prstGeom prst="rect">
            <a:avLst/>
          </a:prstGeom>
          <a:solidFill>
            <a:srgbClr val="000000">
              <a:alpha val="815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523324" y="1183875"/>
            <a:ext cx="3477900" cy="1388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Approach - Layers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09025" y="2572575"/>
            <a:ext cx="3477900" cy="153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customized rates on basis of Customer: 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Demographic profile - Location &amp; Age 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Profiles -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 &amp; Twitter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 descr="Overload.jpg"/>
          <p:cNvPicPr preferRelativeResize="0"/>
          <p:nvPr/>
        </p:nvPicPr>
        <p:blipFill rotWithShape="1">
          <a:blip r:embed="rId3">
            <a:alphaModFix/>
          </a:blip>
          <a:srcRect t="7648" b="7648"/>
          <a:stretch/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581125" y="580900"/>
            <a:ext cx="3981600" cy="3981900"/>
          </a:xfrm>
          <a:prstGeom prst="ellipse">
            <a:avLst/>
          </a:prstGeom>
          <a:solidFill>
            <a:srgbClr val="000000">
              <a:alpha val="8196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052125" y="1545050"/>
            <a:ext cx="3039600" cy="61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Collection 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37025" y="2286200"/>
            <a:ext cx="2869800" cy="131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Census, Insurance Rates data, Location mapping data</a:t>
            </a:r>
          </a:p>
          <a:p>
            <a:pPr marL="457200" lvl="0" indent="-342900" algn="l">
              <a:spcBef>
                <a:spcPts val="0"/>
              </a:spcBef>
              <a:buSzPct val="1000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Facebook, twitter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Challenges.jpg"/>
          <p:cNvPicPr preferRelativeResize="0"/>
          <p:nvPr/>
        </p:nvPicPr>
        <p:blipFill rotWithShape="1">
          <a:blip r:embed="rId3">
            <a:alphaModFix/>
          </a:blip>
          <a:srcRect t="35719" b="35719"/>
          <a:stretch/>
        </p:blipFill>
        <p:spPr>
          <a:xfrm>
            <a:off x="0" y="0"/>
            <a:ext cx="9144000" cy="26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69725" y="3030025"/>
            <a:ext cx="3119700" cy="118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0">
                <a:latin typeface="Calibri"/>
                <a:ea typeface="Calibri"/>
                <a:cs typeface="Calibri"/>
                <a:sym typeface="Calibri"/>
              </a:rPr>
              <a:t>Challenges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489425" y="2606425"/>
            <a:ext cx="5295300" cy="203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Rates - Issuer Variability/Subsidies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privacy/permissions: Facebook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 descr="62-138915474953-construction-secrets-from-the-vault.jpg"/>
          <p:cNvPicPr preferRelativeResize="0"/>
          <p:nvPr/>
        </p:nvPicPr>
        <p:blipFill rotWithShape="1">
          <a:blip r:embed="rId3">
            <a:alphaModFix amt="50000"/>
          </a:blip>
          <a:srcRect t="7863" b="7855"/>
          <a:stretch/>
        </p:blipFill>
        <p:spPr>
          <a:xfrm>
            <a:off x="0" y="0"/>
            <a:ext cx="9144004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0"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Dictionaries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0" y="627450"/>
            <a:ext cx="4933349" cy="44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 descr="article-1357480-0D37CC31000005DC-213_468x407.jpg"/>
          <p:cNvPicPr preferRelativeResize="0"/>
          <p:nvPr/>
        </p:nvPicPr>
        <p:blipFill rotWithShape="1">
          <a:blip r:embed="rId3">
            <a:alphaModFix/>
          </a:blip>
          <a:srcRect t="1493" b="1493"/>
          <a:stretch/>
        </p:blipFill>
        <p:spPr>
          <a:xfrm>
            <a:off x="5381625" y="0"/>
            <a:ext cx="3762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4647900" cy="297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tweets and facebook posts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 the number of occurrences against dictionaries.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METHOD - 1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But..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502700"/>
            <a:ext cx="4215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 love the smell of smoke” is same as “I hate when people smoke”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Sarcasm - “Yeah sure, I love smoking!”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Calibri"/>
              <a:buChar char="-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Flawed approach: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&amp; Context  </a:t>
            </a:r>
          </a:p>
        </p:txBody>
      </p:sp>
      <p:pic>
        <p:nvPicPr>
          <p:cNvPr id="151" name="Shape 151" descr="came up with a solut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50" y="0"/>
            <a:ext cx="37385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On-screen Show (16:9)</PresentationFormat>
  <Paragraphs>83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simple-dark-2</vt:lpstr>
      <vt:lpstr>Insurance Rate Setter </vt:lpstr>
      <vt:lpstr>Problem? </vt:lpstr>
      <vt:lpstr>Our Approach - Layers</vt:lpstr>
      <vt:lpstr>Data Collection </vt:lpstr>
      <vt:lpstr>Challenges</vt:lpstr>
      <vt:lpstr>Implementation</vt:lpstr>
      <vt:lpstr>Dictionaries</vt:lpstr>
      <vt:lpstr>METHOD - 1</vt:lpstr>
      <vt:lpstr>But..</vt:lpstr>
      <vt:lpstr>METHOD -2</vt:lpstr>
      <vt:lpstr>NLP</vt:lpstr>
      <vt:lpstr>Calculation Metrics</vt:lpstr>
      <vt:lpstr>BIAS</vt:lpstr>
      <vt:lpstr>Fixable? Eh.. </vt:lpstr>
      <vt:lpstr>Demo</vt:lpstr>
      <vt:lpstr>Wiser than before!</vt:lpstr>
      <vt:lpstr>Future Scope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Rate Setter </dc:title>
  <cp:lastModifiedBy>Stuti Nanda</cp:lastModifiedBy>
  <cp:revision>1</cp:revision>
  <dcterms:modified xsi:type="dcterms:W3CDTF">2016-12-01T18:35:10Z</dcterms:modified>
</cp:coreProperties>
</file>