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63" r:id="rId2"/>
    <p:sldId id="364" r:id="rId3"/>
    <p:sldId id="376" r:id="rId4"/>
    <p:sldId id="365" r:id="rId5"/>
    <p:sldId id="366" r:id="rId6"/>
    <p:sldId id="367" r:id="rId7"/>
    <p:sldId id="368" r:id="rId8"/>
    <p:sldId id="375" r:id="rId9"/>
    <p:sldId id="369" r:id="rId10"/>
    <p:sldId id="373" r:id="rId11"/>
    <p:sldId id="370" r:id="rId12"/>
    <p:sldId id="374" r:id="rId13"/>
    <p:sldId id="377" r:id="rId14"/>
    <p:sldId id="371" r:id="rId15"/>
    <p:sldId id="372" r:id="rId16"/>
    <p:sldId id="293" r:id="rId17"/>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4660"/>
  </p:normalViewPr>
  <p:slideViewPr>
    <p:cSldViewPr snapToGrid="0">
      <p:cViewPr varScale="1">
        <p:scale>
          <a:sx n="81" d="100"/>
          <a:sy n="81" d="100"/>
        </p:scale>
        <p:origin x="1310"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726A4175-E5C4-41CE-8E72-F9D1A7734493}" type="datetimeFigureOut">
              <a:rPr lang="en-US" smtClean="0"/>
              <a:t>4/5/2024</a:t>
            </a:fld>
            <a:endParaRPr lang="en-US"/>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6E1D96F-EFE5-469F-9F7E-72EED77E181A}" type="slidenum">
              <a:rPr lang="en-US" smtClean="0"/>
              <a:t>‹#›</a:t>
            </a:fld>
            <a:endParaRPr lang="en-US"/>
          </a:p>
        </p:txBody>
      </p:sp>
    </p:spTree>
    <p:extLst>
      <p:ext uri="{BB962C8B-B14F-4D97-AF65-F5344CB8AC3E}">
        <p14:creationId xmlns:p14="http://schemas.microsoft.com/office/powerpoint/2010/main" val="290209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E1D96F-EFE5-469F-9F7E-72EED77E181A}" type="slidenum">
              <a:rPr lang="en-US" smtClean="0"/>
              <a:t>12</a:t>
            </a:fld>
            <a:endParaRPr lang="en-US"/>
          </a:p>
        </p:txBody>
      </p:sp>
    </p:spTree>
    <p:extLst>
      <p:ext uri="{BB962C8B-B14F-4D97-AF65-F5344CB8AC3E}">
        <p14:creationId xmlns:p14="http://schemas.microsoft.com/office/powerpoint/2010/main" val="899662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98043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C58A0-994A-4B59-9AEA-11DFC9F01DD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24629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C58A0-994A-4B59-9AEA-11DFC9F01DD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56825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252251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0316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75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C58A0-994A-4B59-9AEA-11DFC9F01DD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3428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C58A0-994A-4B59-9AEA-11DFC9F01DDF}"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107624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C58A0-994A-4B59-9AEA-11DFC9F01DDF}"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60855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C58A0-994A-4B59-9AEA-11DFC9F01DDF}"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410431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C58A0-994A-4B59-9AEA-11DFC9F01DDF}"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4264-FABE-4A13-B55E-AC77012BA9F4}" type="slidenum">
              <a:rPr lang="en-US" smtClean="0"/>
              <a:t>‹#›</a:t>
            </a:fld>
            <a:endParaRPr lang="en-US"/>
          </a:p>
        </p:txBody>
      </p:sp>
      <p:sp>
        <p:nvSpPr>
          <p:cNvPr id="7" name="Rectangle 6">
            <a:extLst>
              <a:ext uri="{FF2B5EF4-FFF2-40B4-BE49-F238E27FC236}">
                <a16:creationId xmlns:a16="http://schemas.microsoft.com/office/drawing/2014/main" id="{0B05A477-7496-40DF-9574-D864709C8206}"/>
              </a:ext>
            </a:extLst>
          </p:cNvPr>
          <p:cNvSpPr/>
          <p:nvPr userDrawn="1"/>
        </p:nvSpPr>
        <p:spPr>
          <a:xfrm>
            <a:off x="1" y="0"/>
            <a:ext cx="1739588" cy="6858000"/>
          </a:xfrm>
          <a:prstGeom prst="rect">
            <a:avLst/>
          </a:prstGeom>
          <a:gradFill flip="none" rotWithShape="1">
            <a:gsLst>
              <a:gs pos="87000">
                <a:srgbClr val="F79646">
                  <a:alpha val="85000"/>
                  <a:lumMod val="71000"/>
                </a:srgbClr>
              </a:gs>
              <a:gs pos="0">
                <a:srgbClr val="00B050"/>
              </a:gs>
              <a:gs pos="43000">
                <a:sysClr val="window" lastClr="FFFFFF">
                  <a:lumMod val="100000"/>
                </a:sysClr>
              </a:gs>
              <a:gs pos="24000">
                <a:sysClr val="window" lastClr="FFFFFF">
                  <a:lumMod val="0"/>
                  <a:lumOff val="100000"/>
                </a:sysClr>
              </a:gs>
            </a:gsLst>
            <a:lin ang="13500000" scaled="1"/>
            <a:tileRect/>
          </a:gradFill>
          <a:ln w="6350" cap="flat" cmpd="sng" algn="ctr">
            <a:gradFill flip="none" rotWithShape="1">
              <a:gsLst>
                <a:gs pos="20000">
                  <a:srgbClr val="F79646">
                    <a:lumMod val="75000"/>
                  </a:srgbClr>
                </a:gs>
                <a:gs pos="71000">
                  <a:srgbClr val="00B050"/>
                </a:gs>
                <a:gs pos="48000">
                  <a:sysClr val="window" lastClr="FFFFFF"/>
                </a:gs>
              </a:gsLst>
              <a:lin ang="270000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1">
            <a:extLst>
              <a:ext uri="{FF2B5EF4-FFF2-40B4-BE49-F238E27FC236}">
                <a16:creationId xmlns:a16="http://schemas.microsoft.com/office/drawing/2014/main" id="{7F1C291D-7D3A-4EA7-8A42-08139AA82388}"/>
              </a:ext>
            </a:extLst>
          </p:cNvPr>
          <p:cNvPicPr>
            <a:picLocks noChangeAspect="1" noChangeArrowheads="1"/>
          </p:cNvPicPr>
          <p:nvPr userDrawn="1"/>
        </p:nvPicPr>
        <p:blipFill>
          <a:blip r:embed="rId2" cstate="print">
            <a:clrChange>
              <a:clrFrom>
                <a:srgbClr val="FFFFFF"/>
              </a:clrFrom>
              <a:clrTo>
                <a:srgbClr val="FFFFFF">
                  <a:alpha val="0"/>
                </a:srgbClr>
              </a:clrTo>
            </a:clrChange>
            <a:duotone>
              <a:prstClr val="black"/>
              <a:srgbClr val="C0504D">
                <a:tint val="45000"/>
                <a:satMod val="400000"/>
              </a:srgbClr>
            </a:duotone>
          </a:blip>
          <a:srcRect/>
          <a:stretch>
            <a:fillRect/>
          </a:stretch>
        </p:blipFill>
        <p:spPr bwMode="auto">
          <a:xfrm>
            <a:off x="361951" y="5690904"/>
            <a:ext cx="962025" cy="914400"/>
          </a:xfrm>
          <a:prstGeom prst="rect">
            <a:avLst/>
          </a:prstGeom>
          <a:ln>
            <a:noFill/>
          </a:ln>
          <a:effectLst/>
        </p:spPr>
      </p:pic>
      <p:sp>
        <p:nvSpPr>
          <p:cNvPr id="12" name="TextBox 6">
            <a:extLst>
              <a:ext uri="{FF2B5EF4-FFF2-40B4-BE49-F238E27FC236}">
                <a16:creationId xmlns:a16="http://schemas.microsoft.com/office/drawing/2014/main" id="{113FB83C-CA98-45DC-92D7-10552A66FC85}"/>
              </a:ext>
            </a:extLst>
          </p:cNvPr>
          <p:cNvSpPr txBox="1">
            <a:spLocks noChangeArrowheads="1"/>
          </p:cNvSpPr>
          <p:nvPr userDrawn="1"/>
        </p:nvSpPr>
        <p:spPr bwMode="auto">
          <a:xfrm>
            <a:off x="-20637" y="6627377"/>
            <a:ext cx="1783918" cy="161583"/>
          </a:xfrm>
          <a:prstGeom prst="rect">
            <a:avLst/>
          </a:prstGeom>
          <a:noFill/>
          <a:ln w="9525">
            <a:noFill/>
            <a:miter lim="800000"/>
            <a:headEnd/>
            <a:tailEnd/>
          </a:ln>
        </p:spPr>
        <p:txBody>
          <a:bodyPr wrap="square" lIns="0" tIns="0" rIns="0" bIns="0">
            <a:spAutoFit/>
          </a:bodyPr>
          <a:lstStyle/>
          <a:p>
            <a:pPr algn="ctr" defTabSz="914400" fontAlgn="base">
              <a:spcBef>
                <a:spcPct val="0"/>
              </a:spcBef>
              <a:spcAft>
                <a:spcPct val="0"/>
              </a:spcAft>
            </a:pPr>
            <a:r>
              <a:rPr lang="en-US" sz="1050" b="1" dirty="0">
                <a:solidFill>
                  <a:srgbClr val="C0504D">
                    <a:lumMod val="75000"/>
                  </a:srgbClr>
                </a:solidFill>
                <a:latin typeface="Garamond" pitchFamily="18" charset="0"/>
              </a:rPr>
              <a:t>IIT Kanpur</a:t>
            </a:r>
          </a:p>
        </p:txBody>
      </p:sp>
      <p:sp>
        <p:nvSpPr>
          <p:cNvPr id="13" name="TextBox 12">
            <a:extLst>
              <a:ext uri="{FF2B5EF4-FFF2-40B4-BE49-F238E27FC236}">
                <a16:creationId xmlns:a16="http://schemas.microsoft.com/office/drawing/2014/main" id="{AB3C02E2-70E3-4D57-8551-6A91070517F3}"/>
              </a:ext>
            </a:extLst>
          </p:cNvPr>
          <p:cNvSpPr txBox="1"/>
          <p:nvPr userDrawn="1"/>
        </p:nvSpPr>
        <p:spPr>
          <a:xfrm>
            <a:off x="1542779" y="0"/>
            <a:ext cx="7802879" cy="477054"/>
          </a:xfrm>
          <a:prstGeom prst="rect">
            <a:avLst/>
          </a:prstGeom>
          <a:noFill/>
        </p:spPr>
        <p:txBody>
          <a:bodyPr wrap="square">
            <a:spAutoFit/>
          </a:bodyP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rPr>
              <a:t>Alternate Fuels and Advances in I.C. Engines</a:t>
            </a:r>
          </a:p>
        </p:txBody>
      </p:sp>
    </p:spTree>
    <p:extLst>
      <p:ext uri="{BB962C8B-B14F-4D97-AF65-F5344CB8AC3E}">
        <p14:creationId xmlns:p14="http://schemas.microsoft.com/office/powerpoint/2010/main" val="46635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4C58A0-994A-4B59-9AEA-11DFC9F01DDF}"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9807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7E977C-D4F2-4008-904C-A6373CA916FE}"/>
              </a:ext>
            </a:extLst>
          </p:cNvPr>
          <p:cNvSpPr/>
          <p:nvPr userDrawn="1"/>
        </p:nvSpPr>
        <p:spPr>
          <a:xfrm>
            <a:off x="0" y="6391275"/>
            <a:ext cx="9144000" cy="457200"/>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fld id="{DE4C58A0-994A-4B59-9AEA-11DFC9F01DDF}"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40055" y="6440195"/>
            <a:ext cx="481013" cy="307777"/>
          </a:xfrm>
        </p:spPr>
        <p:txBody>
          <a:bodyPr/>
          <a:lstStyle>
            <a:lvl1pPr algn="l">
              <a:defRPr sz="1800"/>
            </a:lvl1pPr>
          </a:lstStyle>
          <a:p>
            <a:fld id="{37374264-FABE-4A13-B55E-AC77012BA9F4}" type="slidenum">
              <a:rPr lang="en-US" smtClean="0"/>
              <a:pPr/>
              <a:t>‹#›</a:t>
            </a:fld>
            <a:endParaRPr lang="en-US" dirty="0"/>
          </a:p>
        </p:txBody>
      </p:sp>
      <p:sp>
        <p:nvSpPr>
          <p:cNvPr id="5" name="Rectangle 4">
            <a:extLst>
              <a:ext uri="{FF2B5EF4-FFF2-40B4-BE49-F238E27FC236}">
                <a16:creationId xmlns:a16="http://schemas.microsoft.com/office/drawing/2014/main" id="{D2077ACB-2C32-4A4E-90D8-154A4F8B2E44}"/>
              </a:ext>
            </a:extLst>
          </p:cNvPr>
          <p:cNvSpPr/>
          <p:nvPr userDrawn="1"/>
        </p:nvSpPr>
        <p:spPr>
          <a:xfrm>
            <a:off x="0" y="0"/>
            <a:ext cx="9144000" cy="128016"/>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9" name="Picture 11">
            <a:extLst>
              <a:ext uri="{FF2B5EF4-FFF2-40B4-BE49-F238E27FC236}">
                <a16:creationId xmlns:a16="http://schemas.microsoft.com/office/drawing/2014/main" id="{1E9F0D39-DC4F-49ED-B3BE-8A64EB8F480C}"/>
              </a:ext>
            </a:extLst>
          </p:cNvPr>
          <p:cNvPicPr>
            <a:picLocks noChangeAspect="1" noChangeArrowheads="1"/>
          </p:cNvPicPr>
          <p:nvPr userDrawn="1"/>
        </p:nvPicPr>
        <p:blipFill>
          <a:blip r:embed="rId2" cstate="print"/>
          <a:srcRect/>
          <a:stretch>
            <a:fillRect/>
          </a:stretch>
        </p:blipFill>
        <p:spPr bwMode="auto">
          <a:xfrm>
            <a:off x="8666778" y="6386925"/>
            <a:ext cx="481013" cy="4572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Slide Number Placeholder 5">
            <a:extLst>
              <a:ext uri="{FF2B5EF4-FFF2-40B4-BE49-F238E27FC236}">
                <a16:creationId xmlns:a16="http://schemas.microsoft.com/office/drawing/2014/main" id="{E643F5A5-E457-42F9-9760-F7F628BD2145}"/>
              </a:ext>
            </a:extLst>
          </p:cNvPr>
          <p:cNvSpPr txBox="1">
            <a:spLocks/>
          </p:cNvSpPr>
          <p:nvPr userDrawn="1"/>
        </p:nvSpPr>
        <p:spPr>
          <a:xfrm>
            <a:off x="143846" y="6430859"/>
            <a:ext cx="481013" cy="326451"/>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E21FD787-78E1-4F41-A594-B1720C42EA05}"/>
              </a:ext>
            </a:extLst>
          </p:cNvPr>
          <p:cNvSpPr txBox="1"/>
          <p:nvPr userDrawn="1"/>
        </p:nvSpPr>
        <p:spPr>
          <a:xfrm>
            <a:off x="-236715" y="6474793"/>
            <a:ext cx="9143999" cy="369332"/>
          </a:xfrm>
          <a:prstGeom prst="rect">
            <a:avLst/>
          </a:prstGeom>
          <a:noFill/>
        </p:spPr>
        <p:txBody>
          <a:bodyPr wrap="square">
            <a:spAutoFit/>
          </a:bodyPr>
          <a:lstStyle/>
          <a:p>
            <a:pPr marL="341313" indent="-341313" algn="ctr">
              <a:buClr>
                <a:srgbClr val="000099"/>
              </a:buClr>
              <a:buSzPct val="80000"/>
            </a:pPr>
            <a:r>
              <a:rPr lang="en-US" sz="1800" b="1" dirty="0">
                <a:latin typeface="Georgia" pitchFamily="18" charset="0"/>
              </a:rPr>
              <a:t>          Alternate Fuels and Advances in I.C. Engines</a:t>
            </a:r>
          </a:p>
        </p:txBody>
      </p:sp>
    </p:spTree>
    <p:extLst>
      <p:ext uri="{BB962C8B-B14F-4D97-AF65-F5344CB8AC3E}">
        <p14:creationId xmlns:p14="http://schemas.microsoft.com/office/powerpoint/2010/main" val="35012540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C58A0-994A-4B59-9AEA-11DFC9F01DDF}" type="datetimeFigureOut">
              <a:rPr lang="en-US" smtClean="0"/>
              <a:t>4/5/2024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74264-FABE-4A13-B55E-AC77012BA9F4}" type="slidenum">
              <a:rPr lang="en-US" smtClean="0"/>
              <a:t>‹#›</a:t>
            </a:fld>
            <a:endParaRPr lang="en-US"/>
          </a:p>
        </p:txBody>
      </p:sp>
    </p:spTree>
    <p:extLst>
      <p:ext uri="{BB962C8B-B14F-4D97-AF65-F5344CB8AC3E}">
        <p14:creationId xmlns:p14="http://schemas.microsoft.com/office/powerpoint/2010/main" val="246675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3" r:id="rId8"/>
    <p:sldLayoutId id="2147483672"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EE74F-1C02-F80D-936F-1628B44D3923}"/>
              </a:ext>
            </a:extLst>
          </p:cNvPr>
          <p:cNvSpPr txBox="1"/>
          <p:nvPr/>
        </p:nvSpPr>
        <p:spPr>
          <a:xfrm>
            <a:off x="2868105" y="1091698"/>
            <a:ext cx="4680408" cy="502702"/>
          </a:xfrm>
          <a:prstGeom prst="rect">
            <a:avLst/>
          </a:prstGeom>
          <a:noFill/>
        </p:spPr>
        <p:txBody>
          <a:bodyPr wrap="square">
            <a:spAutoFit/>
          </a:bodyPr>
          <a:lstStyle/>
          <a:p>
            <a:pPr algn="ctr" defTabSz="914400" fontAlgn="base">
              <a:spcBef>
                <a:spcPct val="0"/>
              </a:spcBef>
              <a:spcAft>
                <a:spcPct val="0"/>
              </a:spcAft>
            </a:pPr>
            <a:r>
              <a:rPr lang="en-US" sz="4000" b="1" baseline="-25000" dirty="0">
                <a:solidFill>
                  <a:srgbClr val="FF0000"/>
                </a:solidFill>
                <a:latin typeface="Century Schoolbook" panose="02040604050505020304" pitchFamily="18" charset="0"/>
              </a:rPr>
              <a:t>Assignment 3</a:t>
            </a:r>
          </a:p>
        </p:txBody>
      </p:sp>
      <p:sp>
        <p:nvSpPr>
          <p:cNvPr id="5" name="TextBox 4">
            <a:extLst>
              <a:ext uri="{FF2B5EF4-FFF2-40B4-BE49-F238E27FC236}">
                <a16:creationId xmlns:a16="http://schemas.microsoft.com/office/drawing/2014/main" id="{113E0453-A4CA-99E3-6D99-0AF26621BCBE}"/>
              </a:ext>
            </a:extLst>
          </p:cNvPr>
          <p:cNvSpPr txBox="1"/>
          <p:nvPr/>
        </p:nvSpPr>
        <p:spPr>
          <a:xfrm>
            <a:off x="3216896" y="1972261"/>
            <a:ext cx="4680408" cy="2062103"/>
          </a:xfrm>
          <a:prstGeom prst="rect">
            <a:avLst/>
          </a:prstGeom>
          <a:noFill/>
        </p:spPr>
        <p:txBody>
          <a:bodyPr wrap="square">
            <a:spAutoFit/>
          </a:bodyPr>
          <a:lstStyle/>
          <a:p>
            <a:pPr algn="ctr"/>
            <a:r>
              <a:rPr lang="en-US" sz="3200" b="1" dirty="0">
                <a:solidFill>
                  <a:schemeClr val="accent1"/>
                </a:solidFill>
              </a:rPr>
              <a:t>Comparative Study of HCCI, PCCI, and RCCI Engine Technologies Using Alcohol Fuels </a:t>
            </a:r>
            <a:endParaRPr lang="en-IN" sz="3200" b="1" dirty="0">
              <a:solidFill>
                <a:schemeClr val="accent1"/>
              </a:solidFill>
            </a:endParaRPr>
          </a:p>
        </p:txBody>
      </p:sp>
      <p:sp>
        <p:nvSpPr>
          <p:cNvPr id="7" name="TextBox 6">
            <a:extLst>
              <a:ext uri="{FF2B5EF4-FFF2-40B4-BE49-F238E27FC236}">
                <a16:creationId xmlns:a16="http://schemas.microsoft.com/office/drawing/2014/main" id="{9F7C3CA6-DD98-5D88-AC8D-25B78764A1B0}"/>
              </a:ext>
            </a:extLst>
          </p:cNvPr>
          <p:cNvSpPr txBox="1"/>
          <p:nvPr/>
        </p:nvSpPr>
        <p:spPr>
          <a:xfrm>
            <a:off x="3216896" y="4743022"/>
            <a:ext cx="4680408" cy="1477328"/>
          </a:xfrm>
          <a:prstGeom prst="rect">
            <a:avLst/>
          </a:prstGeom>
          <a:noFill/>
        </p:spPr>
        <p:txBody>
          <a:bodyPr wrap="square">
            <a:spAutoFit/>
          </a:bodyPr>
          <a:lstStyle/>
          <a:p>
            <a:pPr algn="ctr"/>
            <a:r>
              <a:rPr lang="en-US" dirty="0"/>
              <a:t>DHARMENDRA YADAV</a:t>
            </a:r>
          </a:p>
          <a:p>
            <a:pPr algn="ctr"/>
            <a:r>
              <a:rPr lang="en-US" dirty="0"/>
              <a:t>210335</a:t>
            </a:r>
          </a:p>
          <a:p>
            <a:pPr algn="ctr"/>
            <a:r>
              <a:rPr lang="en-IN" dirty="0"/>
              <a:t>Department of Mechanical Engineering </a:t>
            </a:r>
            <a:endParaRPr lang="en-US" dirty="0"/>
          </a:p>
          <a:p>
            <a:pPr algn="ctr"/>
            <a:r>
              <a:rPr lang="en-US" dirty="0"/>
              <a:t>Indian Institute of Technology Kanpur, Kanpur-208016, India</a:t>
            </a:r>
            <a:endParaRPr lang="en-IN" dirty="0"/>
          </a:p>
        </p:txBody>
      </p:sp>
    </p:spTree>
    <p:extLst>
      <p:ext uri="{BB962C8B-B14F-4D97-AF65-F5344CB8AC3E}">
        <p14:creationId xmlns:p14="http://schemas.microsoft.com/office/powerpoint/2010/main" val="2078628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738BA-587B-0230-F906-3E127C797A08}"/>
              </a:ext>
            </a:extLst>
          </p:cNvPr>
          <p:cNvSpPr>
            <a:spLocks noGrp="1"/>
          </p:cNvSpPr>
          <p:nvPr>
            <p:ph type="sldNum" sz="quarter" idx="12"/>
          </p:nvPr>
        </p:nvSpPr>
        <p:spPr/>
        <p:txBody>
          <a:bodyPr/>
          <a:lstStyle/>
          <a:p>
            <a:fld id="{37374264-FABE-4A13-B55E-AC77012BA9F4}" type="slidenum">
              <a:rPr lang="en-US" smtClean="0"/>
              <a:pPr/>
              <a:t>10</a:t>
            </a:fld>
            <a:endParaRPr lang="en-US" dirty="0"/>
          </a:p>
        </p:txBody>
      </p:sp>
      <p:sp>
        <p:nvSpPr>
          <p:cNvPr id="3" name="TextBox 2">
            <a:extLst>
              <a:ext uri="{FF2B5EF4-FFF2-40B4-BE49-F238E27FC236}">
                <a16:creationId xmlns:a16="http://schemas.microsoft.com/office/drawing/2014/main" id="{978A33AF-5218-B4A9-7DF6-396DBE06A7A5}"/>
              </a:ext>
            </a:extLst>
          </p:cNvPr>
          <p:cNvSpPr txBox="1"/>
          <p:nvPr/>
        </p:nvSpPr>
        <p:spPr>
          <a:xfrm>
            <a:off x="140055" y="452487"/>
            <a:ext cx="8796555" cy="5416868"/>
          </a:xfrm>
          <a:prstGeom prst="rect">
            <a:avLst/>
          </a:prstGeom>
          <a:noFill/>
        </p:spPr>
        <p:txBody>
          <a:bodyPr wrap="square" rtlCol="0">
            <a:spAutoFit/>
          </a:bodyPr>
          <a:lstStyle/>
          <a:p>
            <a:r>
              <a:rPr lang="en-US" sz="1800" b="1" i="0" dirty="0">
                <a:solidFill>
                  <a:srgbClr val="0D0D0D"/>
                </a:solidFill>
                <a:effectLst/>
                <a:latin typeface="Söhne"/>
              </a:rPr>
              <a:t>6. Operational Load Range</a:t>
            </a:r>
            <a:r>
              <a:rPr lang="en-US" sz="1800" b="0" i="0" dirty="0">
                <a:solidFill>
                  <a:srgbClr val="0D0D0D"/>
                </a:solidFill>
                <a:effectLst/>
                <a:latin typeface="Söhne"/>
              </a:rPr>
              <a:t>: Operational load range analysis reveals that achieving higher loads in early DI combustion mode is challenging, with only specific fuel blends, notably D80B20 (20% butanol blend), demonstrating significantly lower NOx and smoke emissions, indicating successful PCCI combustion at higher loads.</a:t>
            </a:r>
          </a:p>
          <a:p>
            <a:endParaRPr lang="en-US" dirty="0">
              <a:solidFill>
                <a:srgbClr val="0D0D0D"/>
              </a:solidFill>
              <a:latin typeface="Söhne"/>
            </a:endParaRPr>
          </a:p>
          <a:p>
            <a:endParaRPr lang="en-US" sz="1800" b="0" i="0" dirty="0">
              <a:solidFill>
                <a:srgbClr val="0D0D0D"/>
              </a:solidFill>
              <a:effectLst/>
              <a:latin typeface="Söhne"/>
            </a:endParaRPr>
          </a:p>
          <a:p>
            <a:endParaRPr lang="en-US" dirty="0">
              <a:solidFill>
                <a:srgbClr val="0D0D0D"/>
              </a:solidFill>
              <a:latin typeface="Söhne"/>
            </a:endParaRPr>
          </a:p>
          <a:p>
            <a:endParaRPr lang="en-US" sz="1800" b="0" i="0" dirty="0">
              <a:solidFill>
                <a:srgbClr val="0D0D0D"/>
              </a:solidFill>
              <a:effectLst/>
              <a:latin typeface="Söhne"/>
            </a:endParaRPr>
          </a:p>
          <a:p>
            <a:endParaRPr lang="en-US" dirty="0">
              <a:solidFill>
                <a:srgbClr val="0D0D0D"/>
              </a:solidFill>
              <a:latin typeface="Söhne"/>
            </a:endParaRPr>
          </a:p>
          <a:p>
            <a:endParaRPr lang="en-US" sz="1800" b="0" i="0" dirty="0">
              <a:solidFill>
                <a:srgbClr val="0D0D0D"/>
              </a:solidFill>
              <a:effectLst/>
              <a:latin typeface="Söhne"/>
            </a:endParaRPr>
          </a:p>
          <a:p>
            <a:endParaRPr lang="en-US" dirty="0">
              <a:solidFill>
                <a:srgbClr val="0D0D0D"/>
              </a:solidFill>
              <a:latin typeface="Söhne"/>
            </a:endParaRPr>
          </a:p>
          <a:p>
            <a:endParaRPr lang="en-US" sz="1800" b="0" i="0" dirty="0">
              <a:solidFill>
                <a:srgbClr val="0D0D0D"/>
              </a:solidFill>
              <a:effectLst/>
              <a:latin typeface="Söhne"/>
            </a:endParaRPr>
          </a:p>
          <a:p>
            <a:endParaRPr lang="en-US" dirty="0">
              <a:solidFill>
                <a:srgbClr val="0D0D0D"/>
              </a:solidFill>
              <a:latin typeface="Söhne"/>
            </a:endParaRPr>
          </a:p>
          <a:p>
            <a:endParaRPr lang="en-US" sz="1800" b="0" i="0" dirty="0">
              <a:solidFill>
                <a:srgbClr val="0D0D0D"/>
              </a:solidFill>
              <a:effectLst/>
              <a:latin typeface="Söhne"/>
            </a:endParaRPr>
          </a:p>
          <a:p>
            <a:r>
              <a:rPr lang="en-IN" dirty="0"/>
              <a:t> </a:t>
            </a:r>
            <a:r>
              <a:rPr lang="en-US" sz="1400" dirty="0"/>
              <a:t>Figure :. Comparison of pressure (a) and HRR </a:t>
            </a:r>
          </a:p>
          <a:p>
            <a:r>
              <a:rPr lang="en-US" sz="1400" dirty="0"/>
              <a:t>(b)profiles with alternative fuels PCCI</a:t>
            </a:r>
            <a:r>
              <a:rPr lang="en-IN" sz="1400" dirty="0"/>
              <a:t> mode </a:t>
            </a:r>
            <a:r>
              <a:rPr lang="en-US" sz="1400" dirty="0"/>
              <a:t>at 60% load condition.</a:t>
            </a:r>
            <a:endParaRPr lang="en-US" sz="1400" b="0" i="0" dirty="0">
              <a:solidFill>
                <a:srgbClr val="0D0D0D"/>
              </a:solidFill>
              <a:effectLst/>
              <a:latin typeface="Söhne"/>
            </a:endParaRPr>
          </a:p>
          <a:p>
            <a:endParaRPr lang="en-IN" dirty="0"/>
          </a:p>
          <a:p>
            <a:r>
              <a:rPr lang="en-IN" b="0" i="0" dirty="0">
                <a:solidFill>
                  <a:srgbClr val="333333"/>
                </a:solidFill>
                <a:effectLst/>
                <a:latin typeface="Open Sans" panose="020B0606030504020204" pitchFamily="34" charset="0"/>
              </a:rPr>
              <a:t> </a:t>
            </a:r>
            <a:r>
              <a:rPr lang="en-IN" sz="800" b="0" i="0" dirty="0">
                <a:solidFill>
                  <a:schemeClr val="accent1"/>
                </a:solidFill>
                <a:effectLst/>
                <a:latin typeface="Open Sans" panose="020B0606030504020204" pitchFamily="34" charset="0"/>
              </a:rPr>
              <a:t>Asad U, </a:t>
            </a:r>
            <a:r>
              <a:rPr lang="en-IN" sz="800" b="0" i="0" dirty="0" err="1">
                <a:solidFill>
                  <a:schemeClr val="accent1"/>
                </a:solidFill>
                <a:effectLst/>
                <a:latin typeface="Open Sans" panose="020B0606030504020204" pitchFamily="34" charset="0"/>
              </a:rPr>
              <a:t>Divekar</a:t>
            </a:r>
            <a:r>
              <a:rPr lang="en-IN" sz="800" b="0" i="0" dirty="0">
                <a:solidFill>
                  <a:schemeClr val="accent1"/>
                </a:solidFill>
                <a:effectLst/>
                <a:latin typeface="Open Sans" panose="020B0606030504020204" pitchFamily="34" charset="0"/>
              </a:rPr>
              <a:t> P, Zheng M, Tjong J. Low temperature combustion strategies for compression ignition engines: operability limits and challenges. SAE International 2013; 2013-01-0283.</a:t>
            </a:r>
            <a:endParaRPr lang="en-IN" sz="800" dirty="0">
              <a:solidFill>
                <a:schemeClr val="accent1"/>
              </a:solidFill>
            </a:endParaRPr>
          </a:p>
          <a:p>
            <a:r>
              <a:rPr lang="en-IN" dirty="0"/>
              <a:t>									</a:t>
            </a:r>
          </a:p>
        </p:txBody>
      </p:sp>
      <p:grpSp>
        <p:nvGrpSpPr>
          <p:cNvPr id="4" name="Group 3">
            <a:extLst>
              <a:ext uri="{FF2B5EF4-FFF2-40B4-BE49-F238E27FC236}">
                <a16:creationId xmlns:a16="http://schemas.microsoft.com/office/drawing/2014/main" id="{88810AB1-59B2-FB30-D66F-EFB15C8E1AAD}"/>
              </a:ext>
            </a:extLst>
          </p:cNvPr>
          <p:cNvGrpSpPr>
            <a:grpSpLocks/>
          </p:cNvGrpSpPr>
          <p:nvPr/>
        </p:nvGrpSpPr>
        <p:grpSpPr bwMode="auto">
          <a:xfrm>
            <a:off x="6016831" y="1924638"/>
            <a:ext cx="2919779" cy="2076510"/>
            <a:chOff x="0" y="0"/>
            <a:chExt cx="29201" cy="20762"/>
          </a:xfrm>
        </p:grpSpPr>
        <p:sp>
          <p:nvSpPr>
            <p:cNvPr id="5" name="Shape 32011">
              <a:extLst>
                <a:ext uri="{FF2B5EF4-FFF2-40B4-BE49-F238E27FC236}">
                  <a16:creationId xmlns:a16="http://schemas.microsoft.com/office/drawing/2014/main" id="{F69EC43C-BD57-8248-E85D-A057C055A8A0}"/>
                </a:ext>
              </a:extLst>
            </p:cNvPr>
            <p:cNvSpPr>
              <a:spLocks/>
            </p:cNvSpPr>
            <p:nvPr/>
          </p:nvSpPr>
          <p:spPr bwMode="auto">
            <a:xfrm>
              <a:off x="0" y="0"/>
              <a:ext cx="91" cy="20736"/>
            </a:xfrm>
            <a:custGeom>
              <a:avLst/>
              <a:gdLst>
                <a:gd name="T0" fmla="*/ 0 w 9144"/>
                <a:gd name="T1" fmla="*/ 0 h 2073605"/>
                <a:gd name="T2" fmla="*/ 9144 w 9144"/>
                <a:gd name="T3" fmla="*/ 0 h 2073605"/>
                <a:gd name="T4" fmla="*/ 9144 w 9144"/>
                <a:gd name="T5" fmla="*/ 2073605 h 2073605"/>
                <a:gd name="T6" fmla="*/ 0 w 9144"/>
                <a:gd name="T7" fmla="*/ 2073605 h 2073605"/>
                <a:gd name="T8" fmla="*/ 0 w 9144"/>
                <a:gd name="T9" fmla="*/ 0 h 2073605"/>
                <a:gd name="T10" fmla="*/ 0 w 9144"/>
                <a:gd name="T11" fmla="*/ 0 h 2073605"/>
                <a:gd name="T12" fmla="*/ 9144 w 9144"/>
                <a:gd name="T13" fmla="*/ 2073605 h 2073605"/>
              </a:gdLst>
              <a:ahLst/>
              <a:cxnLst>
                <a:cxn ang="0">
                  <a:pos x="T0" y="T1"/>
                </a:cxn>
                <a:cxn ang="0">
                  <a:pos x="T2" y="T3"/>
                </a:cxn>
                <a:cxn ang="0">
                  <a:pos x="T4" y="T5"/>
                </a:cxn>
                <a:cxn ang="0">
                  <a:pos x="T6" y="T7"/>
                </a:cxn>
                <a:cxn ang="0">
                  <a:pos x="T8" y="T9"/>
                </a:cxn>
              </a:cxnLst>
              <a:rect l="T10" t="T11" r="T12" b="T13"/>
              <a:pathLst>
                <a:path w="9144" h="2073605">
                  <a:moveTo>
                    <a:pt x="0" y="0"/>
                  </a:moveTo>
                  <a:lnTo>
                    <a:pt x="9144" y="0"/>
                  </a:lnTo>
                  <a:lnTo>
                    <a:pt x="9144" y="2073605"/>
                  </a:lnTo>
                  <a:lnTo>
                    <a:pt x="0" y="2073605"/>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6" name="Shape 32012">
              <a:extLst>
                <a:ext uri="{FF2B5EF4-FFF2-40B4-BE49-F238E27FC236}">
                  <a16:creationId xmlns:a16="http://schemas.microsoft.com/office/drawing/2014/main" id="{DCF0E21E-C0A5-BD01-F90C-D1C17C14A560}"/>
                </a:ext>
              </a:extLst>
            </p:cNvPr>
            <p:cNvSpPr>
              <a:spLocks/>
            </p:cNvSpPr>
            <p:nvPr/>
          </p:nvSpPr>
          <p:spPr bwMode="auto">
            <a:xfrm>
              <a:off x="29109" y="0"/>
              <a:ext cx="92" cy="20736"/>
            </a:xfrm>
            <a:custGeom>
              <a:avLst/>
              <a:gdLst>
                <a:gd name="T0" fmla="*/ 0 w 9144"/>
                <a:gd name="T1" fmla="*/ 0 h 2073605"/>
                <a:gd name="T2" fmla="*/ 9144 w 9144"/>
                <a:gd name="T3" fmla="*/ 0 h 2073605"/>
                <a:gd name="T4" fmla="*/ 9144 w 9144"/>
                <a:gd name="T5" fmla="*/ 2073605 h 2073605"/>
                <a:gd name="T6" fmla="*/ 0 w 9144"/>
                <a:gd name="T7" fmla="*/ 2073605 h 2073605"/>
                <a:gd name="T8" fmla="*/ 0 w 9144"/>
                <a:gd name="T9" fmla="*/ 0 h 2073605"/>
                <a:gd name="T10" fmla="*/ 0 w 9144"/>
                <a:gd name="T11" fmla="*/ 0 h 2073605"/>
                <a:gd name="T12" fmla="*/ 9144 w 9144"/>
                <a:gd name="T13" fmla="*/ 2073605 h 2073605"/>
              </a:gdLst>
              <a:ahLst/>
              <a:cxnLst>
                <a:cxn ang="0">
                  <a:pos x="T0" y="T1"/>
                </a:cxn>
                <a:cxn ang="0">
                  <a:pos x="T2" y="T3"/>
                </a:cxn>
                <a:cxn ang="0">
                  <a:pos x="T4" y="T5"/>
                </a:cxn>
                <a:cxn ang="0">
                  <a:pos x="T6" y="T7"/>
                </a:cxn>
                <a:cxn ang="0">
                  <a:pos x="T8" y="T9"/>
                </a:cxn>
              </a:cxnLst>
              <a:rect l="T10" t="T11" r="T12" b="T13"/>
              <a:pathLst>
                <a:path w="9144" h="2073605">
                  <a:moveTo>
                    <a:pt x="0" y="0"/>
                  </a:moveTo>
                  <a:lnTo>
                    <a:pt x="9144" y="0"/>
                  </a:lnTo>
                  <a:lnTo>
                    <a:pt x="9144" y="2073605"/>
                  </a:lnTo>
                  <a:lnTo>
                    <a:pt x="0" y="2073605"/>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7" name="Shape 32013">
              <a:extLst>
                <a:ext uri="{FF2B5EF4-FFF2-40B4-BE49-F238E27FC236}">
                  <a16:creationId xmlns:a16="http://schemas.microsoft.com/office/drawing/2014/main" id="{4F6BADE7-9A3E-E241-54F5-494D64AD30FE}"/>
                </a:ext>
              </a:extLst>
            </p:cNvPr>
            <p:cNvSpPr>
              <a:spLocks/>
            </p:cNvSpPr>
            <p:nvPr/>
          </p:nvSpPr>
          <p:spPr bwMode="auto">
            <a:xfrm>
              <a:off x="0" y="0"/>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8" name="Shape 32014">
              <a:extLst>
                <a:ext uri="{FF2B5EF4-FFF2-40B4-BE49-F238E27FC236}">
                  <a16:creationId xmlns:a16="http://schemas.microsoft.com/office/drawing/2014/main" id="{8FAED572-302C-3020-C0B4-ABE10C4F2CBB}"/>
                </a:ext>
              </a:extLst>
            </p:cNvPr>
            <p:cNvSpPr>
              <a:spLocks/>
            </p:cNvSpPr>
            <p:nvPr/>
          </p:nvSpPr>
          <p:spPr bwMode="auto">
            <a:xfrm>
              <a:off x="0" y="20671"/>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9" name="Picture 8">
              <a:extLst>
                <a:ext uri="{FF2B5EF4-FFF2-40B4-BE49-F238E27FC236}">
                  <a16:creationId xmlns:a16="http://schemas.microsoft.com/office/drawing/2014/main" id="{20A9385A-07A1-8B43-6325-89B821F9B8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 y="489"/>
              <a:ext cx="28181" cy="197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F9773F73-03AF-678F-0114-EBC7943CD79E}"/>
              </a:ext>
            </a:extLst>
          </p:cNvPr>
          <p:cNvGrpSpPr>
            <a:grpSpLocks/>
          </p:cNvGrpSpPr>
          <p:nvPr/>
        </p:nvGrpSpPr>
        <p:grpSpPr bwMode="auto">
          <a:xfrm>
            <a:off x="136136" y="1762222"/>
            <a:ext cx="5837500" cy="2248125"/>
            <a:chOff x="0" y="0"/>
            <a:chExt cx="58375" cy="22483"/>
          </a:xfrm>
        </p:grpSpPr>
        <p:sp>
          <p:nvSpPr>
            <p:cNvPr id="11" name="Shape 32005">
              <a:extLst>
                <a:ext uri="{FF2B5EF4-FFF2-40B4-BE49-F238E27FC236}">
                  <a16:creationId xmlns:a16="http://schemas.microsoft.com/office/drawing/2014/main" id="{864DFFBC-FE7F-BB9E-7D2F-03016B168BEA}"/>
                </a:ext>
              </a:extLst>
            </p:cNvPr>
            <p:cNvSpPr>
              <a:spLocks/>
            </p:cNvSpPr>
            <p:nvPr/>
          </p:nvSpPr>
          <p:spPr bwMode="auto">
            <a:xfrm>
              <a:off x="0" y="0"/>
              <a:ext cx="91" cy="22449"/>
            </a:xfrm>
            <a:custGeom>
              <a:avLst/>
              <a:gdLst>
                <a:gd name="T0" fmla="*/ 0 w 9144"/>
                <a:gd name="T1" fmla="*/ 0 h 2244954"/>
                <a:gd name="T2" fmla="*/ 9144 w 9144"/>
                <a:gd name="T3" fmla="*/ 0 h 2244954"/>
                <a:gd name="T4" fmla="*/ 9144 w 9144"/>
                <a:gd name="T5" fmla="*/ 2244954 h 2244954"/>
                <a:gd name="T6" fmla="*/ 0 w 9144"/>
                <a:gd name="T7" fmla="*/ 2244954 h 2244954"/>
                <a:gd name="T8" fmla="*/ 0 w 9144"/>
                <a:gd name="T9" fmla="*/ 0 h 2244954"/>
                <a:gd name="T10" fmla="*/ 0 w 9144"/>
                <a:gd name="T11" fmla="*/ 0 h 2244954"/>
                <a:gd name="T12" fmla="*/ 9144 w 9144"/>
                <a:gd name="T13" fmla="*/ 2244954 h 2244954"/>
              </a:gdLst>
              <a:ahLst/>
              <a:cxnLst>
                <a:cxn ang="0">
                  <a:pos x="T0" y="T1"/>
                </a:cxn>
                <a:cxn ang="0">
                  <a:pos x="T2" y="T3"/>
                </a:cxn>
                <a:cxn ang="0">
                  <a:pos x="T4" y="T5"/>
                </a:cxn>
                <a:cxn ang="0">
                  <a:pos x="T6" y="T7"/>
                </a:cxn>
                <a:cxn ang="0">
                  <a:pos x="T8" y="T9"/>
                </a:cxn>
              </a:cxnLst>
              <a:rect l="T10" t="T11" r="T12" b="T13"/>
              <a:pathLst>
                <a:path w="9144" h="2244954">
                  <a:moveTo>
                    <a:pt x="0" y="0"/>
                  </a:moveTo>
                  <a:lnTo>
                    <a:pt x="9144" y="0"/>
                  </a:lnTo>
                  <a:lnTo>
                    <a:pt x="9144" y="2244954"/>
                  </a:lnTo>
                  <a:lnTo>
                    <a:pt x="0" y="224495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12" name="Shape 32006">
              <a:extLst>
                <a:ext uri="{FF2B5EF4-FFF2-40B4-BE49-F238E27FC236}">
                  <a16:creationId xmlns:a16="http://schemas.microsoft.com/office/drawing/2014/main" id="{367B3AB5-BF29-548F-4676-4AD0402A5AAD}"/>
                </a:ext>
              </a:extLst>
            </p:cNvPr>
            <p:cNvSpPr>
              <a:spLocks/>
            </p:cNvSpPr>
            <p:nvPr/>
          </p:nvSpPr>
          <p:spPr bwMode="auto">
            <a:xfrm>
              <a:off x="58283" y="0"/>
              <a:ext cx="92" cy="22449"/>
            </a:xfrm>
            <a:custGeom>
              <a:avLst/>
              <a:gdLst>
                <a:gd name="T0" fmla="*/ 0 w 9144"/>
                <a:gd name="T1" fmla="*/ 0 h 2244954"/>
                <a:gd name="T2" fmla="*/ 9144 w 9144"/>
                <a:gd name="T3" fmla="*/ 0 h 2244954"/>
                <a:gd name="T4" fmla="*/ 9144 w 9144"/>
                <a:gd name="T5" fmla="*/ 2244954 h 2244954"/>
                <a:gd name="T6" fmla="*/ 0 w 9144"/>
                <a:gd name="T7" fmla="*/ 2244954 h 2244954"/>
                <a:gd name="T8" fmla="*/ 0 w 9144"/>
                <a:gd name="T9" fmla="*/ 0 h 2244954"/>
                <a:gd name="T10" fmla="*/ 0 w 9144"/>
                <a:gd name="T11" fmla="*/ 0 h 2244954"/>
                <a:gd name="T12" fmla="*/ 9144 w 9144"/>
                <a:gd name="T13" fmla="*/ 2244954 h 2244954"/>
              </a:gdLst>
              <a:ahLst/>
              <a:cxnLst>
                <a:cxn ang="0">
                  <a:pos x="T0" y="T1"/>
                </a:cxn>
                <a:cxn ang="0">
                  <a:pos x="T2" y="T3"/>
                </a:cxn>
                <a:cxn ang="0">
                  <a:pos x="T4" y="T5"/>
                </a:cxn>
                <a:cxn ang="0">
                  <a:pos x="T6" y="T7"/>
                </a:cxn>
                <a:cxn ang="0">
                  <a:pos x="T8" y="T9"/>
                </a:cxn>
              </a:cxnLst>
              <a:rect l="T10" t="T11" r="T12" b="T13"/>
              <a:pathLst>
                <a:path w="9144" h="2244954">
                  <a:moveTo>
                    <a:pt x="0" y="0"/>
                  </a:moveTo>
                  <a:lnTo>
                    <a:pt x="9144" y="0"/>
                  </a:lnTo>
                  <a:lnTo>
                    <a:pt x="9144" y="2244954"/>
                  </a:lnTo>
                  <a:lnTo>
                    <a:pt x="0" y="224495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13" name="Shape 32007">
              <a:extLst>
                <a:ext uri="{FF2B5EF4-FFF2-40B4-BE49-F238E27FC236}">
                  <a16:creationId xmlns:a16="http://schemas.microsoft.com/office/drawing/2014/main" id="{B24A45FF-14AA-B02D-55B7-D459274B2AEE}"/>
                </a:ext>
              </a:extLst>
            </p:cNvPr>
            <p:cNvSpPr>
              <a:spLocks/>
            </p:cNvSpPr>
            <p:nvPr/>
          </p:nvSpPr>
          <p:spPr bwMode="auto">
            <a:xfrm>
              <a:off x="0" y="22391"/>
              <a:ext cx="58341" cy="92"/>
            </a:xfrm>
            <a:custGeom>
              <a:avLst/>
              <a:gdLst>
                <a:gd name="T0" fmla="*/ 0 w 5834164"/>
                <a:gd name="T1" fmla="*/ 0 h 9144"/>
                <a:gd name="T2" fmla="*/ 5834164 w 5834164"/>
                <a:gd name="T3" fmla="*/ 0 h 9144"/>
                <a:gd name="T4" fmla="*/ 5834164 w 5834164"/>
                <a:gd name="T5" fmla="*/ 9144 h 9144"/>
                <a:gd name="T6" fmla="*/ 0 w 5834164"/>
                <a:gd name="T7" fmla="*/ 9144 h 9144"/>
                <a:gd name="T8" fmla="*/ 0 w 5834164"/>
                <a:gd name="T9" fmla="*/ 0 h 9144"/>
                <a:gd name="T10" fmla="*/ 0 w 5834164"/>
                <a:gd name="T11" fmla="*/ 0 h 9144"/>
                <a:gd name="T12" fmla="*/ 5834164 w 5834164"/>
                <a:gd name="T13" fmla="*/ 9144 h 9144"/>
              </a:gdLst>
              <a:ahLst/>
              <a:cxnLst>
                <a:cxn ang="0">
                  <a:pos x="T0" y="T1"/>
                </a:cxn>
                <a:cxn ang="0">
                  <a:pos x="T2" y="T3"/>
                </a:cxn>
                <a:cxn ang="0">
                  <a:pos x="T4" y="T5"/>
                </a:cxn>
                <a:cxn ang="0">
                  <a:pos x="T6" y="T7"/>
                </a:cxn>
                <a:cxn ang="0">
                  <a:pos x="T8" y="T9"/>
                </a:cxn>
              </a:cxnLst>
              <a:rect l="T10" t="T11" r="T12" b="T13"/>
              <a:pathLst>
                <a:path w="5834164" h="9144">
                  <a:moveTo>
                    <a:pt x="0" y="0"/>
                  </a:moveTo>
                  <a:lnTo>
                    <a:pt x="5834164" y="0"/>
                  </a:lnTo>
                  <a:lnTo>
                    <a:pt x="583416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14" name="Picture 13">
              <a:extLst>
                <a:ext uri="{FF2B5EF4-FFF2-40B4-BE49-F238E27FC236}">
                  <a16:creationId xmlns:a16="http://schemas.microsoft.com/office/drawing/2014/main" id="{8EFE3E2C-6FC1-2DE6-86F6-4BCC2CF8F8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 y="489"/>
              <a:ext cx="57356" cy="2146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85428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2F5507-EACE-F7FE-B8DF-6FF9D38B02F3}"/>
              </a:ext>
            </a:extLst>
          </p:cNvPr>
          <p:cNvSpPr>
            <a:spLocks noGrp="1"/>
          </p:cNvSpPr>
          <p:nvPr>
            <p:ph type="sldNum" sz="quarter" idx="12"/>
          </p:nvPr>
        </p:nvSpPr>
        <p:spPr/>
        <p:txBody>
          <a:bodyPr/>
          <a:lstStyle/>
          <a:p>
            <a:fld id="{37374264-FABE-4A13-B55E-AC77012BA9F4}" type="slidenum">
              <a:rPr lang="en-US" smtClean="0"/>
              <a:pPr/>
              <a:t>11</a:t>
            </a:fld>
            <a:endParaRPr lang="en-US" dirty="0"/>
          </a:p>
        </p:txBody>
      </p:sp>
      <p:sp>
        <p:nvSpPr>
          <p:cNvPr id="3" name="TextBox 2">
            <a:extLst>
              <a:ext uri="{FF2B5EF4-FFF2-40B4-BE49-F238E27FC236}">
                <a16:creationId xmlns:a16="http://schemas.microsoft.com/office/drawing/2014/main" id="{54783E82-3FF2-3BA4-57DD-0F8ABABDCEC0}"/>
              </a:ext>
            </a:extLst>
          </p:cNvPr>
          <p:cNvSpPr txBox="1"/>
          <p:nvPr/>
        </p:nvSpPr>
        <p:spPr>
          <a:xfrm>
            <a:off x="140055" y="405353"/>
            <a:ext cx="8853116" cy="4862870"/>
          </a:xfrm>
          <a:prstGeom prst="rect">
            <a:avLst/>
          </a:prstGeom>
          <a:noFill/>
        </p:spPr>
        <p:txBody>
          <a:bodyPr wrap="square" rtlCol="0">
            <a:spAutoFit/>
          </a:bodyPr>
          <a:lstStyle/>
          <a:p>
            <a:r>
              <a:rPr lang="en-US" b="1" dirty="0">
                <a:solidFill>
                  <a:schemeClr val="accent1"/>
                </a:solidFill>
              </a:rPr>
              <a:t>                                                 RCCI operation with alternative fuels:</a:t>
            </a:r>
          </a:p>
          <a:p>
            <a:endParaRPr lang="en-US" b="1" dirty="0">
              <a:solidFill>
                <a:schemeClr val="accent1"/>
              </a:solidFill>
            </a:endParaRPr>
          </a:p>
          <a:p>
            <a:pPr algn="l">
              <a:buFont typeface="+mj-lt"/>
              <a:buAutoNum type="arabicPeriod"/>
            </a:pPr>
            <a:r>
              <a:rPr lang="en-IN" sz="1600" b="1" i="0" dirty="0">
                <a:solidFill>
                  <a:srgbClr val="0D0D0D"/>
                </a:solidFill>
                <a:effectLst/>
                <a:latin typeface="Söhne"/>
              </a:rPr>
              <a:t>RCCI Investigation of Alternative Fuels</a:t>
            </a:r>
            <a:r>
              <a:rPr lang="en-IN" sz="1600" b="0" i="0" dirty="0">
                <a:solidFill>
                  <a:srgbClr val="0D0D0D"/>
                </a:solidFill>
                <a:effectLst/>
                <a:latin typeface="Söhne"/>
              </a:rPr>
              <a:t>: Alternative fuels are explored for port-injected low-reactivity and direct-injected high-reactivity fuels in Reactivity Controlled Compression Ignition (RCCI) combustion to mitigate high HC and CO emissions.</a:t>
            </a:r>
          </a:p>
          <a:p>
            <a:pPr algn="l">
              <a:buFont typeface="+mj-lt"/>
              <a:buAutoNum type="arabicPeriod"/>
            </a:pPr>
            <a:endParaRPr lang="en-IN" sz="1600" b="0" i="0" dirty="0">
              <a:solidFill>
                <a:srgbClr val="0D0D0D"/>
              </a:solidFill>
              <a:effectLst/>
              <a:latin typeface="Söhne"/>
            </a:endParaRPr>
          </a:p>
          <a:p>
            <a:pPr algn="l">
              <a:buFont typeface="+mj-lt"/>
              <a:buAutoNum type="arabicPeriod"/>
            </a:pPr>
            <a:r>
              <a:rPr lang="en-IN" sz="1600" b="1" i="0" dirty="0">
                <a:solidFill>
                  <a:srgbClr val="0D0D0D"/>
                </a:solidFill>
                <a:effectLst/>
                <a:latin typeface="Söhne"/>
              </a:rPr>
              <a:t>Operational Range and Fuel Sensitivity Studies</a:t>
            </a:r>
            <a:r>
              <a:rPr lang="en-IN" sz="1600" b="0" i="0" dirty="0">
                <a:solidFill>
                  <a:srgbClr val="0D0D0D"/>
                </a:solidFill>
                <a:effectLst/>
                <a:latin typeface="Söhne"/>
              </a:rPr>
              <a:t>: The engine demonstrates operability across the load range in RCCI with all tested fuels. Fuel sensitivity studies examine the effects of cetane number and oxygenated alternative fuels on engine performance and emissions.</a:t>
            </a:r>
          </a:p>
          <a:p>
            <a:pPr algn="l">
              <a:buFont typeface="+mj-lt"/>
              <a:buAutoNum type="arabicPeriod"/>
            </a:pPr>
            <a:endParaRPr lang="en-IN" sz="1600" b="0" i="0" dirty="0">
              <a:solidFill>
                <a:srgbClr val="0D0D0D"/>
              </a:solidFill>
              <a:effectLst/>
              <a:latin typeface="Söhne"/>
            </a:endParaRPr>
          </a:p>
          <a:p>
            <a:pPr algn="l">
              <a:buFont typeface="+mj-lt"/>
              <a:buAutoNum type="arabicPeriod"/>
            </a:pPr>
            <a:r>
              <a:rPr lang="en-IN" sz="1600" b="1" i="0" dirty="0">
                <a:solidFill>
                  <a:srgbClr val="0D0D0D"/>
                </a:solidFill>
                <a:effectLst/>
                <a:latin typeface="Söhne"/>
              </a:rPr>
              <a:t>Port Fuel Injection (PFI) Alternative Fuels</a:t>
            </a:r>
            <a:r>
              <a:rPr lang="en-IN" sz="1600" b="0" i="0" dirty="0">
                <a:solidFill>
                  <a:srgbClr val="0D0D0D"/>
                </a:solidFill>
                <a:effectLst/>
                <a:latin typeface="Söhne"/>
              </a:rPr>
              <a:t>: Butanol and ethanol blends are compared to gasoline as PFI alternative fuels. Gasoline-butanol blends show reduced peak pressure and delayed combustion, resulting in lower HC and CO emissions due to butanol's fuel-bound oxygen content.</a:t>
            </a:r>
          </a:p>
          <a:p>
            <a:pPr algn="l">
              <a:buFont typeface="+mj-lt"/>
              <a:buAutoNum type="arabicPeriod"/>
            </a:pPr>
            <a:endParaRPr lang="en-IN" sz="1600" b="0" i="0" dirty="0">
              <a:solidFill>
                <a:srgbClr val="0D0D0D"/>
              </a:solidFill>
              <a:effectLst/>
              <a:latin typeface="Söhne"/>
            </a:endParaRPr>
          </a:p>
          <a:p>
            <a:pPr algn="l">
              <a:buFont typeface="+mj-lt"/>
              <a:buAutoNum type="arabicPeriod"/>
            </a:pPr>
            <a:r>
              <a:rPr lang="en-IN" sz="1600" b="1" i="0" dirty="0">
                <a:solidFill>
                  <a:srgbClr val="0D0D0D"/>
                </a:solidFill>
                <a:effectLst/>
                <a:latin typeface="Söhne"/>
              </a:rPr>
              <a:t>Direct Injection (DI) Alternative Fuels</a:t>
            </a:r>
            <a:r>
              <a:rPr lang="en-IN" sz="1600" b="0" i="0" dirty="0">
                <a:solidFill>
                  <a:srgbClr val="0D0D0D"/>
                </a:solidFill>
                <a:effectLst/>
                <a:latin typeface="Söhne"/>
              </a:rPr>
              <a:t>: Butanol, gasoline, and Karanja biodiesel blends with diesel are tested for DI fuel sensitivity. Low-reactivity butanol-gasoline blends cause delayed combustion, while high-reactivity Karanja biodiesel promotes early low-temperature heat release.</a:t>
            </a:r>
          </a:p>
          <a:p>
            <a:pPr algn="l">
              <a:buFont typeface="+mj-lt"/>
              <a:buAutoNum type="arabicPeriod"/>
            </a:pPr>
            <a:endParaRPr lang="en-IN" sz="16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32900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C18C32-6259-1F4F-3609-A19C0F473921}"/>
              </a:ext>
            </a:extLst>
          </p:cNvPr>
          <p:cNvSpPr>
            <a:spLocks noGrp="1"/>
          </p:cNvSpPr>
          <p:nvPr>
            <p:ph type="sldNum" sz="quarter" idx="12"/>
          </p:nvPr>
        </p:nvSpPr>
        <p:spPr/>
        <p:txBody>
          <a:bodyPr/>
          <a:lstStyle/>
          <a:p>
            <a:fld id="{37374264-FABE-4A13-B55E-AC77012BA9F4}" type="slidenum">
              <a:rPr lang="en-US" smtClean="0"/>
              <a:pPr/>
              <a:t>12</a:t>
            </a:fld>
            <a:endParaRPr lang="en-US" dirty="0"/>
          </a:p>
        </p:txBody>
      </p:sp>
      <p:sp>
        <p:nvSpPr>
          <p:cNvPr id="3" name="TextBox 2">
            <a:extLst>
              <a:ext uri="{FF2B5EF4-FFF2-40B4-BE49-F238E27FC236}">
                <a16:creationId xmlns:a16="http://schemas.microsoft.com/office/drawing/2014/main" id="{B6D5A2DC-5225-1514-4CE2-07AE0AEFA76C}"/>
              </a:ext>
            </a:extLst>
          </p:cNvPr>
          <p:cNvSpPr txBox="1"/>
          <p:nvPr/>
        </p:nvSpPr>
        <p:spPr>
          <a:xfrm>
            <a:off x="140055" y="358219"/>
            <a:ext cx="8787129" cy="6001643"/>
          </a:xfrm>
          <a:prstGeom prst="rect">
            <a:avLst/>
          </a:prstGeom>
          <a:noFill/>
        </p:spPr>
        <p:txBody>
          <a:bodyPr wrap="square" rtlCol="0">
            <a:spAutoFit/>
          </a:bodyPr>
          <a:lstStyle/>
          <a:p>
            <a:r>
              <a:rPr lang="en-IN" b="1" dirty="0">
                <a:solidFill>
                  <a:srgbClr val="0D0D0D"/>
                </a:solidFill>
                <a:latin typeface="Söhne"/>
              </a:rPr>
              <a:t>5.</a:t>
            </a:r>
            <a:r>
              <a:rPr lang="en-IN" sz="1800" b="1" i="0" dirty="0">
                <a:solidFill>
                  <a:srgbClr val="0D0D0D"/>
                </a:solidFill>
                <a:effectLst/>
                <a:latin typeface="Söhne"/>
              </a:rPr>
              <a:t> Exhaust Emissions and Performance</a:t>
            </a:r>
            <a:r>
              <a:rPr lang="en-IN" sz="1800" b="0" i="0" dirty="0">
                <a:solidFill>
                  <a:srgbClr val="0D0D0D"/>
                </a:solidFill>
                <a:effectLst/>
                <a:latin typeface="Söhne"/>
              </a:rPr>
              <a:t>: Butanol and gasoline blends emit more HC and CO compared to diesel RCCI due to delayed combustion. Karanja biodiesel-diesel blend demonstrates reduced HC emissions and better Brake Thermal Efficiency (BTE) compared to diesel.</a:t>
            </a:r>
          </a:p>
          <a:p>
            <a:r>
              <a:rPr lang="en-IN" sz="1800" b="1" i="0" dirty="0">
                <a:solidFill>
                  <a:srgbClr val="0D0D0D"/>
                </a:solidFill>
                <a:effectLst/>
                <a:latin typeface="Söhne"/>
              </a:rPr>
              <a:t>6. Comparison of LTC Strategies with Alternative Fuels</a:t>
            </a:r>
            <a:r>
              <a:rPr lang="en-IN" sz="1800" b="0" i="0" dirty="0">
                <a:solidFill>
                  <a:srgbClr val="0D0D0D"/>
                </a:solidFill>
                <a:effectLst/>
                <a:latin typeface="Söhne"/>
              </a:rPr>
              <a:t>: HCCI, PCCI, and RCCI combustion strategies with alternative fuels are compared. RCCI with Karanja biodiesel-diesel blend emerges as the most effective strategy for reducing emissions and improving engine performance.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sz="800" b="0" i="0" dirty="0">
              <a:solidFill>
                <a:schemeClr val="accent1"/>
              </a:solidFill>
              <a:effectLst/>
              <a:latin typeface="Söhne"/>
            </a:endParaRPr>
          </a:p>
          <a:p>
            <a:r>
              <a:rPr lang="en-IN" sz="1400" dirty="0"/>
              <a:t> </a:t>
            </a:r>
            <a:r>
              <a:rPr lang="en-US" sz="1400" dirty="0"/>
              <a:t>Figure :. Comparison of pressure (a) and HRR </a:t>
            </a:r>
          </a:p>
          <a:p>
            <a:r>
              <a:rPr lang="en-US" sz="1400" dirty="0"/>
              <a:t>(b)profiles with alternative fuels in PCCI</a:t>
            </a:r>
            <a:r>
              <a:rPr lang="en-IN" sz="1400" dirty="0"/>
              <a:t> mode </a:t>
            </a:r>
            <a:r>
              <a:rPr lang="en-US" sz="1400" dirty="0"/>
              <a:t>at 60% load condition.</a:t>
            </a:r>
            <a:endParaRPr lang="en-US" sz="1400" b="0" i="0" dirty="0">
              <a:solidFill>
                <a:srgbClr val="0D0D0D"/>
              </a:solidFill>
              <a:effectLst/>
              <a:latin typeface="Söhne"/>
            </a:endParaRPr>
          </a:p>
          <a:p>
            <a:endParaRPr lang="en-US" sz="800" b="0" i="0" dirty="0">
              <a:solidFill>
                <a:schemeClr val="accent1"/>
              </a:solidFill>
              <a:effectLst/>
              <a:latin typeface="Open Sans" panose="020B0606030504020204" pitchFamily="34" charset="0"/>
            </a:endParaRPr>
          </a:p>
          <a:p>
            <a:r>
              <a:rPr lang="en-US" sz="800" b="0" i="0" dirty="0">
                <a:solidFill>
                  <a:schemeClr val="accent1"/>
                </a:solidFill>
                <a:effectLst/>
                <a:latin typeface="Open Sans" panose="020B0606030504020204" pitchFamily="34" charset="0"/>
              </a:rPr>
              <a:t>Dempsey AB, Curran SJ, Wagner RM. A perspective on the range of gasoline compression ignition combustion strategies for high engine efficiency and low NOx and soot emissions: effects of in-cylinder fuel stratification. </a:t>
            </a:r>
            <a:r>
              <a:rPr lang="en-US" sz="800" b="0" i="1" dirty="0">
                <a:solidFill>
                  <a:schemeClr val="accent1"/>
                </a:solidFill>
                <a:effectLst/>
                <a:latin typeface="Open Sans" panose="020B0606030504020204" pitchFamily="34" charset="0"/>
              </a:rPr>
              <a:t>Int J Engine Res</a:t>
            </a:r>
            <a:r>
              <a:rPr lang="en-US" sz="800" b="0" i="0" dirty="0">
                <a:solidFill>
                  <a:schemeClr val="accent1"/>
                </a:solidFill>
                <a:effectLst/>
                <a:latin typeface="Open Sans" panose="020B0606030504020204" pitchFamily="34" charset="0"/>
              </a:rPr>
              <a:t> 2016; 17: 897–917.</a:t>
            </a:r>
            <a:endParaRPr lang="en-IN" sz="800" dirty="0"/>
          </a:p>
        </p:txBody>
      </p:sp>
      <p:grpSp>
        <p:nvGrpSpPr>
          <p:cNvPr id="4" name="Group 3">
            <a:extLst>
              <a:ext uri="{FF2B5EF4-FFF2-40B4-BE49-F238E27FC236}">
                <a16:creationId xmlns:a16="http://schemas.microsoft.com/office/drawing/2014/main" id="{1A3F5AEC-8B29-07DC-A8E8-C4BCD1191601}"/>
              </a:ext>
            </a:extLst>
          </p:cNvPr>
          <p:cNvGrpSpPr>
            <a:grpSpLocks/>
          </p:cNvGrpSpPr>
          <p:nvPr/>
        </p:nvGrpSpPr>
        <p:grpSpPr bwMode="auto">
          <a:xfrm>
            <a:off x="216816" y="2943542"/>
            <a:ext cx="5542961" cy="2448590"/>
            <a:chOff x="0" y="0"/>
            <a:chExt cx="58368" cy="22483"/>
          </a:xfrm>
        </p:grpSpPr>
        <p:sp>
          <p:nvSpPr>
            <p:cNvPr id="5" name="Shape 32095">
              <a:extLst>
                <a:ext uri="{FF2B5EF4-FFF2-40B4-BE49-F238E27FC236}">
                  <a16:creationId xmlns:a16="http://schemas.microsoft.com/office/drawing/2014/main" id="{370CA5EE-29A7-FCC2-77B8-EAE434986C61}"/>
                </a:ext>
              </a:extLst>
            </p:cNvPr>
            <p:cNvSpPr>
              <a:spLocks/>
            </p:cNvSpPr>
            <p:nvPr/>
          </p:nvSpPr>
          <p:spPr bwMode="auto">
            <a:xfrm>
              <a:off x="0" y="0"/>
              <a:ext cx="91" cy="22449"/>
            </a:xfrm>
            <a:custGeom>
              <a:avLst/>
              <a:gdLst>
                <a:gd name="T0" fmla="*/ 0 w 9144"/>
                <a:gd name="T1" fmla="*/ 0 h 2244954"/>
                <a:gd name="T2" fmla="*/ 9144 w 9144"/>
                <a:gd name="T3" fmla="*/ 0 h 2244954"/>
                <a:gd name="T4" fmla="*/ 9144 w 9144"/>
                <a:gd name="T5" fmla="*/ 2244954 h 2244954"/>
                <a:gd name="T6" fmla="*/ 0 w 9144"/>
                <a:gd name="T7" fmla="*/ 2244954 h 2244954"/>
                <a:gd name="T8" fmla="*/ 0 w 9144"/>
                <a:gd name="T9" fmla="*/ 0 h 2244954"/>
                <a:gd name="T10" fmla="*/ 0 w 9144"/>
                <a:gd name="T11" fmla="*/ 0 h 2244954"/>
                <a:gd name="T12" fmla="*/ 9144 w 9144"/>
                <a:gd name="T13" fmla="*/ 2244954 h 2244954"/>
              </a:gdLst>
              <a:ahLst/>
              <a:cxnLst>
                <a:cxn ang="0">
                  <a:pos x="T0" y="T1"/>
                </a:cxn>
                <a:cxn ang="0">
                  <a:pos x="T2" y="T3"/>
                </a:cxn>
                <a:cxn ang="0">
                  <a:pos x="T4" y="T5"/>
                </a:cxn>
                <a:cxn ang="0">
                  <a:pos x="T6" y="T7"/>
                </a:cxn>
                <a:cxn ang="0">
                  <a:pos x="T8" y="T9"/>
                </a:cxn>
              </a:cxnLst>
              <a:rect l="T10" t="T11" r="T12" b="T13"/>
              <a:pathLst>
                <a:path w="9144" h="2244954">
                  <a:moveTo>
                    <a:pt x="0" y="0"/>
                  </a:moveTo>
                  <a:lnTo>
                    <a:pt x="9144" y="0"/>
                  </a:lnTo>
                  <a:lnTo>
                    <a:pt x="9144" y="2244954"/>
                  </a:lnTo>
                  <a:lnTo>
                    <a:pt x="0" y="224495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6" name="Shape 32096">
              <a:extLst>
                <a:ext uri="{FF2B5EF4-FFF2-40B4-BE49-F238E27FC236}">
                  <a16:creationId xmlns:a16="http://schemas.microsoft.com/office/drawing/2014/main" id="{84BBB968-866F-5108-9E3E-239EEE35D905}"/>
                </a:ext>
              </a:extLst>
            </p:cNvPr>
            <p:cNvSpPr>
              <a:spLocks/>
            </p:cNvSpPr>
            <p:nvPr/>
          </p:nvSpPr>
          <p:spPr bwMode="auto">
            <a:xfrm>
              <a:off x="58276" y="0"/>
              <a:ext cx="92" cy="22449"/>
            </a:xfrm>
            <a:custGeom>
              <a:avLst/>
              <a:gdLst>
                <a:gd name="T0" fmla="*/ 0 w 9144"/>
                <a:gd name="T1" fmla="*/ 0 h 2244954"/>
                <a:gd name="T2" fmla="*/ 9144 w 9144"/>
                <a:gd name="T3" fmla="*/ 0 h 2244954"/>
                <a:gd name="T4" fmla="*/ 9144 w 9144"/>
                <a:gd name="T5" fmla="*/ 2244954 h 2244954"/>
                <a:gd name="T6" fmla="*/ 0 w 9144"/>
                <a:gd name="T7" fmla="*/ 2244954 h 2244954"/>
                <a:gd name="T8" fmla="*/ 0 w 9144"/>
                <a:gd name="T9" fmla="*/ 0 h 2244954"/>
                <a:gd name="T10" fmla="*/ 0 w 9144"/>
                <a:gd name="T11" fmla="*/ 0 h 2244954"/>
                <a:gd name="T12" fmla="*/ 9144 w 9144"/>
                <a:gd name="T13" fmla="*/ 2244954 h 2244954"/>
              </a:gdLst>
              <a:ahLst/>
              <a:cxnLst>
                <a:cxn ang="0">
                  <a:pos x="T0" y="T1"/>
                </a:cxn>
                <a:cxn ang="0">
                  <a:pos x="T2" y="T3"/>
                </a:cxn>
                <a:cxn ang="0">
                  <a:pos x="T4" y="T5"/>
                </a:cxn>
                <a:cxn ang="0">
                  <a:pos x="T6" y="T7"/>
                </a:cxn>
                <a:cxn ang="0">
                  <a:pos x="T8" y="T9"/>
                </a:cxn>
              </a:cxnLst>
              <a:rect l="T10" t="T11" r="T12" b="T13"/>
              <a:pathLst>
                <a:path w="9144" h="2244954">
                  <a:moveTo>
                    <a:pt x="0" y="0"/>
                  </a:moveTo>
                  <a:lnTo>
                    <a:pt x="9144" y="0"/>
                  </a:lnTo>
                  <a:lnTo>
                    <a:pt x="9144" y="2244954"/>
                  </a:lnTo>
                  <a:lnTo>
                    <a:pt x="0" y="224495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7" name="Shape 32097">
              <a:extLst>
                <a:ext uri="{FF2B5EF4-FFF2-40B4-BE49-F238E27FC236}">
                  <a16:creationId xmlns:a16="http://schemas.microsoft.com/office/drawing/2014/main" id="{D5DC01E6-0367-29B4-580E-50001155D304}"/>
                </a:ext>
              </a:extLst>
            </p:cNvPr>
            <p:cNvSpPr>
              <a:spLocks/>
            </p:cNvSpPr>
            <p:nvPr/>
          </p:nvSpPr>
          <p:spPr bwMode="auto">
            <a:xfrm>
              <a:off x="0" y="22391"/>
              <a:ext cx="58341" cy="92"/>
            </a:xfrm>
            <a:custGeom>
              <a:avLst/>
              <a:gdLst>
                <a:gd name="T0" fmla="*/ 0 w 5834164"/>
                <a:gd name="T1" fmla="*/ 0 h 9144"/>
                <a:gd name="T2" fmla="*/ 5834164 w 5834164"/>
                <a:gd name="T3" fmla="*/ 0 h 9144"/>
                <a:gd name="T4" fmla="*/ 5834164 w 5834164"/>
                <a:gd name="T5" fmla="*/ 9144 h 9144"/>
                <a:gd name="T6" fmla="*/ 0 w 5834164"/>
                <a:gd name="T7" fmla="*/ 9144 h 9144"/>
                <a:gd name="T8" fmla="*/ 0 w 5834164"/>
                <a:gd name="T9" fmla="*/ 0 h 9144"/>
                <a:gd name="T10" fmla="*/ 0 w 5834164"/>
                <a:gd name="T11" fmla="*/ 0 h 9144"/>
                <a:gd name="T12" fmla="*/ 5834164 w 5834164"/>
                <a:gd name="T13" fmla="*/ 9144 h 9144"/>
              </a:gdLst>
              <a:ahLst/>
              <a:cxnLst>
                <a:cxn ang="0">
                  <a:pos x="T0" y="T1"/>
                </a:cxn>
                <a:cxn ang="0">
                  <a:pos x="T2" y="T3"/>
                </a:cxn>
                <a:cxn ang="0">
                  <a:pos x="T4" y="T5"/>
                </a:cxn>
                <a:cxn ang="0">
                  <a:pos x="T6" y="T7"/>
                </a:cxn>
                <a:cxn ang="0">
                  <a:pos x="T8" y="T9"/>
                </a:cxn>
              </a:cxnLst>
              <a:rect l="T10" t="T11" r="T12" b="T13"/>
              <a:pathLst>
                <a:path w="5834164" h="9144">
                  <a:moveTo>
                    <a:pt x="0" y="0"/>
                  </a:moveTo>
                  <a:lnTo>
                    <a:pt x="5834164" y="0"/>
                  </a:lnTo>
                  <a:lnTo>
                    <a:pt x="583416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8" name="Picture 7">
              <a:extLst>
                <a:ext uri="{FF2B5EF4-FFF2-40B4-BE49-F238E27FC236}">
                  <a16:creationId xmlns:a16="http://schemas.microsoft.com/office/drawing/2014/main" id="{6C6D559C-0CB0-44CD-2CED-97B63A30E7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 y="489"/>
              <a:ext cx="57355" cy="2146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243A2E3F-E79E-AA9E-215B-229A949B039A}"/>
              </a:ext>
            </a:extLst>
          </p:cNvPr>
          <p:cNvGrpSpPr>
            <a:grpSpLocks/>
          </p:cNvGrpSpPr>
          <p:nvPr/>
        </p:nvGrpSpPr>
        <p:grpSpPr bwMode="auto">
          <a:xfrm>
            <a:off x="6007405" y="3128064"/>
            <a:ext cx="2919779" cy="2069525"/>
            <a:chOff x="0" y="0"/>
            <a:chExt cx="29201" cy="20697"/>
          </a:xfrm>
        </p:grpSpPr>
        <p:sp>
          <p:nvSpPr>
            <p:cNvPr id="10" name="Shape 32087">
              <a:extLst>
                <a:ext uri="{FF2B5EF4-FFF2-40B4-BE49-F238E27FC236}">
                  <a16:creationId xmlns:a16="http://schemas.microsoft.com/office/drawing/2014/main" id="{D5AD0C14-2ECF-CCC8-23E3-BAA1A0B48F84}"/>
                </a:ext>
              </a:extLst>
            </p:cNvPr>
            <p:cNvSpPr>
              <a:spLocks/>
            </p:cNvSpPr>
            <p:nvPr/>
          </p:nvSpPr>
          <p:spPr bwMode="auto">
            <a:xfrm>
              <a:off x="0" y="0"/>
              <a:ext cx="91" cy="20671"/>
            </a:xfrm>
            <a:custGeom>
              <a:avLst/>
              <a:gdLst>
                <a:gd name="T0" fmla="*/ 0 w 9144"/>
                <a:gd name="T1" fmla="*/ 0 h 2067116"/>
                <a:gd name="T2" fmla="*/ 9144 w 9144"/>
                <a:gd name="T3" fmla="*/ 0 h 2067116"/>
                <a:gd name="T4" fmla="*/ 9144 w 9144"/>
                <a:gd name="T5" fmla="*/ 2067116 h 2067116"/>
                <a:gd name="T6" fmla="*/ 0 w 9144"/>
                <a:gd name="T7" fmla="*/ 2067116 h 2067116"/>
                <a:gd name="T8" fmla="*/ 0 w 9144"/>
                <a:gd name="T9" fmla="*/ 0 h 2067116"/>
                <a:gd name="T10" fmla="*/ 0 w 9144"/>
                <a:gd name="T11" fmla="*/ 0 h 2067116"/>
                <a:gd name="T12" fmla="*/ 9144 w 9144"/>
                <a:gd name="T13" fmla="*/ 2067116 h 2067116"/>
              </a:gdLst>
              <a:ahLst/>
              <a:cxnLst>
                <a:cxn ang="0">
                  <a:pos x="T0" y="T1"/>
                </a:cxn>
                <a:cxn ang="0">
                  <a:pos x="T2" y="T3"/>
                </a:cxn>
                <a:cxn ang="0">
                  <a:pos x="T4" y="T5"/>
                </a:cxn>
                <a:cxn ang="0">
                  <a:pos x="T6" y="T7"/>
                </a:cxn>
                <a:cxn ang="0">
                  <a:pos x="T8" y="T9"/>
                </a:cxn>
              </a:cxnLst>
              <a:rect l="T10" t="T11" r="T12" b="T13"/>
              <a:pathLst>
                <a:path w="9144" h="2067116">
                  <a:moveTo>
                    <a:pt x="0" y="0"/>
                  </a:moveTo>
                  <a:lnTo>
                    <a:pt x="9144" y="0"/>
                  </a:lnTo>
                  <a:lnTo>
                    <a:pt x="9144" y="2067116"/>
                  </a:lnTo>
                  <a:lnTo>
                    <a:pt x="0" y="2067116"/>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11" name="Shape 32088">
              <a:extLst>
                <a:ext uri="{FF2B5EF4-FFF2-40B4-BE49-F238E27FC236}">
                  <a16:creationId xmlns:a16="http://schemas.microsoft.com/office/drawing/2014/main" id="{2D6ABD9F-C458-16D3-7E6D-081D56E3B243}"/>
                </a:ext>
              </a:extLst>
            </p:cNvPr>
            <p:cNvSpPr>
              <a:spLocks/>
            </p:cNvSpPr>
            <p:nvPr/>
          </p:nvSpPr>
          <p:spPr bwMode="auto">
            <a:xfrm>
              <a:off x="29109" y="0"/>
              <a:ext cx="92" cy="20671"/>
            </a:xfrm>
            <a:custGeom>
              <a:avLst/>
              <a:gdLst>
                <a:gd name="T0" fmla="*/ 0 w 9144"/>
                <a:gd name="T1" fmla="*/ 0 h 2067116"/>
                <a:gd name="T2" fmla="*/ 9144 w 9144"/>
                <a:gd name="T3" fmla="*/ 0 h 2067116"/>
                <a:gd name="T4" fmla="*/ 9144 w 9144"/>
                <a:gd name="T5" fmla="*/ 2067116 h 2067116"/>
                <a:gd name="T6" fmla="*/ 0 w 9144"/>
                <a:gd name="T7" fmla="*/ 2067116 h 2067116"/>
                <a:gd name="T8" fmla="*/ 0 w 9144"/>
                <a:gd name="T9" fmla="*/ 0 h 2067116"/>
                <a:gd name="T10" fmla="*/ 0 w 9144"/>
                <a:gd name="T11" fmla="*/ 0 h 2067116"/>
                <a:gd name="T12" fmla="*/ 9144 w 9144"/>
                <a:gd name="T13" fmla="*/ 2067116 h 2067116"/>
              </a:gdLst>
              <a:ahLst/>
              <a:cxnLst>
                <a:cxn ang="0">
                  <a:pos x="T0" y="T1"/>
                </a:cxn>
                <a:cxn ang="0">
                  <a:pos x="T2" y="T3"/>
                </a:cxn>
                <a:cxn ang="0">
                  <a:pos x="T4" y="T5"/>
                </a:cxn>
                <a:cxn ang="0">
                  <a:pos x="T6" y="T7"/>
                </a:cxn>
                <a:cxn ang="0">
                  <a:pos x="T8" y="T9"/>
                </a:cxn>
              </a:cxnLst>
              <a:rect l="T10" t="T11" r="T12" b="T13"/>
              <a:pathLst>
                <a:path w="9144" h="2067116">
                  <a:moveTo>
                    <a:pt x="0" y="0"/>
                  </a:moveTo>
                  <a:lnTo>
                    <a:pt x="9144" y="0"/>
                  </a:lnTo>
                  <a:lnTo>
                    <a:pt x="9144" y="2067116"/>
                  </a:lnTo>
                  <a:lnTo>
                    <a:pt x="0" y="2067116"/>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12" name="Shape 32089">
              <a:extLst>
                <a:ext uri="{FF2B5EF4-FFF2-40B4-BE49-F238E27FC236}">
                  <a16:creationId xmlns:a16="http://schemas.microsoft.com/office/drawing/2014/main" id="{05982BA2-DB90-6606-24AD-BECB7467AA1D}"/>
                </a:ext>
              </a:extLst>
            </p:cNvPr>
            <p:cNvSpPr>
              <a:spLocks/>
            </p:cNvSpPr>
            <p:nvPr/>
          </p:nvSpPr>
          <p:spPr bwMode="auto">
            <a:xfrm>
              <a:off x="0" y="0"/>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13" name="Shape 32090">
              <a:extLst>
                <a:ext uri="{FF2B5EF4-FFF2-40B4-BE49-F238E27FC236}">
                  <a16:creationId xmlns:a16="http://schemas.microsoft.com/office/drawing/2014/main" id="{6CC26C0F-399C-E42A-8F93-3E178652C777}"/>
                </a:ext>
              </a:extLst>
            </p:cNvPr>
            <p:cNvSpPr>
              <a:spLocks/>
            </p:cNvSpPr>
            <p:nvPr/>
          </p:nvSpPr>
          <p:spPr bwMode="auto">
            <a:xfrm>
              <a:off x="0" y="20606"/>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14" name="Picture 13">
              <a:extLst>
                <a:ext uri="{FF2B5EF4-FFF2-40B4-BE49-F238E27FC236}">
                  <a16:creationId xmlns:a16="http://schemas.microsoft.com/office/drawing/2014/main" id="{07CA82CB-5DBE-53E1-F490-CD9D1F538C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6" y="489"/>
              <a:ext cx="28181" cy="1967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6370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55F9B5-3888-3885-C823-DE5A923230EC}"/>
              </a:ext>
            </a:extLst>
          </p:cNvPr>
          <p:cNvSpPr>
            <a:spLocks noGrp="1"/>
          </p:cNvSpPr>
          <p:nvPr>
            <p:ph type="sldNum" sz="quarter" idx="12"/>
          </p:nvPr>
        </p:nvSpPr>
        <p:spPr/>
        <p:txBody>
          <a:bodyPr/>
          <a:lstStyle/>
          <a:p>
            <a:fld id="{37374264-FABE-4A13-B55E-AC77012BA9F4}" type="slidenum">
              <a:rPr lang="en-US" smtClean="0"/>
              <a:pPr/>
              <a:t>13</a:t>
            </a:fld>
            <a:endParaRPr lang="en-US" dirty="0"/>
          </a:p>
        </p:txBody>
      </p:sp>
      <p:graphicFrame>
        <p:nvGraphicFramePr>
          <p:cNvPr id="4" name="Table 3">
            <a:extLst>
              <a:ext uri="{FF2B5EF4-FFF2-40B4-BE49-F238E27FC236}">
                <a16:creationId xmlns:a16="http://schemas.microsoft.com/office/drawing/2014/main" id="{AF7D3035-1AD4-2A9D-7F87-F38E1B9FF4F9}"/>
              </a:ext>
            </a:extLst>
          </p:cNvPr>
          <p:cNvGraphicFramePr>
            <a:graphicFrameLocks noGrp="1"/>
          </p:cNvGraphicFramePr>
          <p:nvPr>
            <p:extLst>
              <p:ext uri="{D42A27DB-BD31-4B8C-83A1-F6EECF244321}">
                <p14:modId xmlns:p14="http://schemas.microsoft.com/office/powerpoint/2010/main" val="1856497410"/>
              </p:ext>
            </p:extLst>
          </p:nvPr>
        </p:nvGraphicFramePr>
        <p:xfrm>
          <a:off x="559662" y="1164230"/>
          <a:ext cx="8024676" cy="4351338"/>
        </p:xfrm>
        <a:graphic>
          <a:graphicData uri="http://schemas.openxmlformats.org/drawingml/2006/table">
            <a:tbl>
              <a:tblPr/>
              <a:tblGrid>
                <a:gridCol w="2006169">
                  <a:extLst>
                    <a:ext uri="{9D8B030D-6E8A-4147-A177-3AD203B41FA5}">
                      <a16:colId xmlns:a16="http://schemas.microsoft.com/office/drawing/2014/main" val="3697581040"/>
                    </a:ext>
                  </a:extLst>
                </a:gridCol>
                <a:gridCol w="2006169">
                  <a:extLst>
                    <a:ext uri="{9D8B030D-6E8A-4147-A177-3AD203B41FA5}">
                      <a16:colId xmlns:a16="http://schemas.microsoft.com/office/drawing/2014/main" val="3248448694"/>
                    </a:ext>
                  </a:extLst>
                </a:gridCol>
                <a:gridCol w="2006169">
                  <a:extLst>
                    <a:ext uri="{9D8B030D-6E8A-4147-A177-3AD203B41FA5}">
                      <a16:colId xmlns:a16="http://schemas.microsoft.com/office/drawing/2014/main" val="1669183609"/>
                    </a:ext>
                  </a:extLst>
                </a:gridCol>
                <a:gridCol w="2006169">
                  <a:extLst>
                    <a:ext uri="{9D8B030D-6E8A-4147-A177-3AD203B41FA5}">
                      <a16:colId xmlns:a16="http://schemas.microsoft.com/office/drawing/2014/main" val="778069376"/>
                    </a:ext>
                  </a:extLst>
                </a:gridCol>
              </a:tblGrid>
              <a:tr h="305357">
                <a:tc>
                  <a:txBody>
                    <a:bodyPr/>
                    <a:lstStyle/>
                    <a:p>
                      <a:pPr algn="l"/>
                      <a:r>
                        <a:rPr lang="en-IN" sz="1500">
                          <a:solidFill>
                            <a:srgbClr val="000000"/>
                          </a:solidFill>
                          <a:effectLst/>
                        </a:rPr>
                        <a:t>Property</a:t>
                      </a:r>
                    </a:p>
                  </a:txBody>
                  <a:tcPr marL="76339" marR="76339" marT="38170" marB="38170">
                    <a:lnL>
                      <a:noFill/>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noFill/>
                  </a:tcPr>
                </a:tc>
                <a:tc>
                  <a:txBody>
                    <a:bodyPr/>
                    <a:lstStyle/>
                    <a:p>
                      <a:pPr algn="l"/>
                      <a:r>
                        <a:rPr lang="en-IN" sz="1500">
                          <a:solidFill>
                            <a:srgbClr val="000000"/>
                          </a:solidFill>
                          <a:effectLst/>
                        </a:rPr>
                        <a:t>HCCI</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noFill/>
                  </a:tcPr>
                </a:tc>
                <a:tc>
                  <a:txBody>
                    <a:bodyPr/>
                    <a:lstStyle/>
                    <a:p>
                      <a:pPr algn="l"/>
                      <a:r>
                        <a:rPr lang="en-IN" sz="1500">
                          <a:solidFill>
                            <a:srgbClr val="000000"/>
                          </a:solidFill>
                          <a:effectLst/>
                        </a:rPr>
                        <a:t>PCCI</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noFill/>
                  </a:tcPr>
                </a:tc>
                <a:tc>
                  <a:txBody>
                    <a:bodyPr/>
                    <a:lstStyle/>
                    <a:p>
                      <a:pPr algn="l"/>
                      <a:r>
                        <a:rPr lang="en-IN" sz="1500">
                          <a:solidFill>
                            <a:srgbClr val="000000"/>
                          </a:solidFill>
                          <a:effectLst/>
                        </a:rPr>
                        <a:t>RCCI</a:t>
                      </a:r>
                    </a:p>
                  </a:txBody>
                  <a:tcPr marL="76339" marR="76339" marT="38170" marB="38170">
                    <a:lnL w="7620" cap="flat" cmpd="sng" algn="ctr">
                      <a:solidFill>
                        <a:srgbClr val="CCCCCC"/>
                      </a:solidFill>
                      <a:prstDash val="solid"/>
                      <a:round/>
                      <a:headEnd type="none" w="med" len="med"/>
                      <a:tailEnd type="none" w="med" len="med"/>
                    </a:lnL>
                    <a:lnR>
                      <a:noFill/>
                    </a:lnR>
                    <a:lnT>
                      <a:noFill/>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69160138"/>
                  </a:ext>
                </a:extLst>
              </a:tr>
              <a:tr h="1450446">
                <a:tc>
                  <a:txBody>
                    <a:bodyPr/>
                    <a:lstStyle/>
                    <a:p>
                      <a:pPr algn="l"/>
                      <a:r>
                        <a:rPr lang="en-IN" sz="1500" b="0" dirty="0">
                          <a:effectLst/>
                        </a:rPr>
                        <a:t>Operational challenge</a:t>
                      </a:r>
                    </a:p>
                  </a:txBody>
                  <a:tcPr marL="76339" marR="76339" marT="38170" marB="38170">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US" sz="1500" b="0" dirty="0">
                          <a:effectLst/>
                        </a:rPr>
                        <a:t>Limited load range, combustion phasing and ignition control</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US" sz="1500" b="0">
                          <a:effectLst/>
                        </a:rPr>
                        <a:t>High EGR requirement, Limited load range</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IN" sz="1500" b="0">
                          <a:effectLst/>
                        </a:rPr>
                        <a:t>PFI to DI ratio optimization</a:t>
                      </a:r>
                    </a:p>
                  </a:txBody>
                  <a:tcPr marL="76339" marR="76339" marT="38170" marB="38170">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57195587"/>
                  </a:ext>
                </a:extLst>
              </a:tr>
              <a:tr h="534375">
                <a:tc>
                  <a:txBody>
                    <a:bodyPr/>
                    <a:lstStyle/>
                    <a:p>
                      <a:pPr algn="l"/>
                      <a:r>
                        <a:rPr lang="en-IN" sz="1500" b="0">
                          <a:effectLst/>
                        </a:rPr>
                        <a:t>Emission challenge</a:t>
                      </a:r>
                    </a:p>
                  </a:txBody>
                  <a:tcPr marL="76339" marR="76339" marT="38170" marB="38170">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IN" sz="1500" b="0">
                          <a:effectLst/>
                        </a:rPr>
                        <a:t>High HC and CO</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US" sz="1500" b="0">
                          <a:effectLst/>
                        </a:rPr>
                        <a:t>High HC, CO, and smoke</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IN" sz="1500" b="0">
                          <a:effectLst/>
                        </a:rPr>
                        <a:t>High HC and CO</a:t>
                      </a:r>
                    </a:p>
                  </a:txBody>
                  <a:tcPr marL="76339" marR="76339" marT="38170" marB="38170">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3599653438"/>
                  </a:ext>
                </a:extLst>
              </a:tr>
              <a:tr h="534375">
                <a:tc>
                  <a:txBody>
                    <a:bodyPr/>
                    <a:lstStyle/>
                    <a:p>
                      <a:pPr algn="l"/>
                      <a:r>
                        <a:rPr lang="en-IN" sz="1500" b="0">
                          <a:effectLst/>
                        </a:rPr>
                        <a:t>Fuel reactivity</a:t>
                      </a:r>
                    </a:p>
                  </a:txBody>
                  <a:tcPr marL="76339" marR="76339" marT="38170" marB="38170">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IN" sz="1500" b="0">
                          <a:effectLst/>
                        </a:rPr>
                        <a:t>Moderate</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IN" sz="1500" b="0">
                          <a:effectLst/>
                        </a:rPr>
                        <a:t>Moderate</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IN" sz="1500" b="0">
                          <a:effectLst/>
                        </a:rPr>
                        <a:t>PFI: low DI: High</a:t>
                      </a:r>
                    </a:p>
                  </a:txBody>
                  <a:tcPr marL="76339" marR="76339" marT="38170" marB="38170">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5946915"/>
                  </a:ext>
                </a:extLst>
              </a:tr>
              <a:tr h="534375">
                <a:tc>
                  <a:txBody>
                    <a:bodyPr/>
                    <a:lstStyle/>
                    <a:p>
                      <a:pPr algn="l"/>
                      <a:r>
                        <a:rPr lang="en-IN" sz="1500" b="0">
                          <a:effectLst/>
                        </a:rPr>
                        <a:t>Volatility</a:t>
                      </a:r>
                    </a:p>
                  </a:txBody>
                  <a:tcPr marL="76339" marR="76339" marT="38170" marB="38170">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IN" sz="1500" b="0">
                          <a:effectLst/>
                        </a:rPr>
                        <a:t>High</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IN" sz="1500" b="0" dirty="0">
                          <a:effectLst/>
                        </a:rPr>
                        <a:t>Optimal</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tc>
                  <a:txBody>
                    <a:bodyPr/>
                    <a:lstStyle/>
                    <a:p>
                      <a:pPr algn="l"/>
                      <a:r>
                        <a:rPr lang="en-IN" sz="1500" b="0" dirty="0">
                          <a:effectLst/>
                        </a:rPr>
                        <a:t>PFI: high DI: Low</a:t>
                      </a:r>
                    </a:p>
                  </a:txBody>
                  <a:tcPr marL="76339" marR="76339" marT="38170" marB="38170">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0F0F0"/>
                    </a:solidFill>
                  </a:tcPr>
                </a:tc>
                <a:extLst>
                  <a:ext uri="{0D108BD9-81ED-4DB2-BD59-A6C34878D82A}">
                    <a16:rowId xmlns:a16="http://schemas.microsoft.com/office/drawing/2014/main" val="2987452850"/>
                  </a:ext>
                </a:extLst>
              </a:tr>
              <a:tr h="992410">
                <a:tc>
                  <a:txBody>
                    <a:bodyPr/>
                    <a:lstStyle/>
                    <a:p>
                      <a:pPr algn="l"/>
                      <a:r>
                        <a:rPr lang="en-IN" sz="1500" b="0">
                          <a:effectLst/>
                        </a:rPr>
                        <a:t>Suitable fuels</a:t>
                      </a:r>
                    </a:p>
                  </a:txBody>
                  <a:tcPr marL="76339" marR="76339" marT="38170" marB="38170">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IN" sz="1500" b="0">
                          <a:effectLst/>
                        </a:rPr>
                        <a:t>Butanol, gasoline with additive</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en-US" sz="1500" b="0">
                          <a:effectLst/>
                        </a:rPr>
                        <a:t>Butanol and gasoline blends with diesel</a:t>
                      </a:r>
                    </a:p>
                  </a:txBody>
                  <a:tcPr marL="76339" marR="76339" marT="38170" marB="3817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pPr algn="l"/>
                      <a:r>
                        <a:rPr lang="de-DE" sz="1500" b="0" dirty="0">
                          <a:effectLst/>
                        </a:rPr>
                        <a:t>PFI: alcohol fuels,</a:t>
                      </a:r>
                      <a:br>
                        <a:rPr lang="de-DE" sz="1500" b="0" dirty="0">
                          <a:effectLst/>
                        </a:rPr>
                      </a:br>
                      <a:r>
                        <a:rPr lang="de-DE" sz="1500" b="0" dirty="0">
                          <a:effectLst/>
                        </a:rPr>
                        <a:t>DI: biodiesel</a:t>
                      </a:r>
                    </a:p>
                  </a:txBody>
                  <a:tcPr marL="76339" marR="76339" marT="38170" marB="38170">
                    <a:lnL w="7620" cap="flat" cmpd="sng" algn="ctr">
                      <a:solidFill>
                        <a:srgbClr val="CCCCCC"/>
                      </a:solidFill>
                      <a:prstDash val="solid"/>
                      <a:round/>
                      <a:headEnd type="none" w="med" len="med"/>
                      <a:tailEnd type="none" w="med" len="med"/>
                    </a:lnL>
                    <a:lnR>
                      <a:noFill/>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72559724"/>
                  </a:ext>
                </a:extLst>
              </a:tr>
            </a:tbl>
          </a:graphicData>
        </a:graphic>
      </p:graphicFrame>
      <p:sp>
        <p:nvSpPr>
          <p:cNvPr id="5" name="Rectangle 1">
            <a:extLst>
              <a:ext uri="{FF2B5EF4-FFF2-40B4-BE49-F238E27FC236}">
                <a16:creationId xmlns:a16="http://schemas.microsoft.com/office/drawing/2014/main" id="{053FF3DE-591F-8BCB-22AF-C9CD9CEBA97D}"/>
              </a:ext>
            </a:extLst>
          </p:cNvPr>
          <p:cNvSpPr>
            <a:spLocks noChangeArrowheads="1"/>
          </p:cNvSpPr>
          <p:nvPr/>
        </p:nvSpPr>
        <p:spPr bwMode="auto">
          <a:xfrm>
            <a:off x="270725" y="487122"/>
            <a:ext cx="1430363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1"/>
                </a:solidFill>
                <a:effectLst/>
                <a:latin typeface="Arial" panose="020B0604020202020204" pitchFamily="34" charset="0"/>
              </a:rPr>
              <a:t>Challenges associated with HCCI, PCCI and RCCI strategies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B7C480E-455A-104A-A5FC-9E86AC115D77}"/>
              </a:ext>
            </a:extLst>
          </p:cNvPr>
          <p:cNvSpPr txBox="1"/>
          <p:nvPr/>
        </p:nvSpPr>
        <p:spPr>
          <a:xfrm>
            <a:off x="270725" y="5914629"/>
            <a:ext cx="7772400" cy="338554"/>
          </a:xfrm>
          <a:prstGeom prst="rect">
            <a:avLst/>
          </a:prstGeom>
          <a:noFill/>
        </p:spPr>
        <p:txBody>
          <a:bodyPr wrap="square">
            <a:spAutoFit/>
          </a:bodyPr>
          <a:lstStyle/>
          <a:p>
            <a:r>
              <a:rPr lang="en-IN" sz="800" b="0" i="0" dirty="0">
                <a:solidFill>
                  <a:schemeClr val="accent1"/>
                </a:solidFill>
                <a:effectLst/>
                <a:latin typeface="Open Sans" panose="020B0606030504020204" pitchFamily="34" charset="0"/>
              </a:rPr>
              <a:t>Dempsey AB, Walker NR, Reitz RD. Effect of cetane improvers on gasoline, ethanol, and methanol reactivity and the implications for RCCI combustion. </a:t>
            </a:r>
            <a:r>
              <a:rPr lang="en-IN" sz="800" b="0" i="1" dirty="0">
                <a:solidFill>
                  <a:schemeClr val="accent1"/>
                </a:solidFill>
                <a:effectLst/>
                <a:latin typeface="Open Sans" panose="020B0606030504020204" pitchFamily="34" charset="0"/>
              </a:rPr>
              <a:t>SAE Int J Fuel Lubricants</a:t>
            </a:r>
            <a:r>
              <a:rPr lang="en-IN" sz="800" b="0" i="0" dirty="0">
                <a:solidFill>
                  <a:schemeClr val="accent1"/>
                </a:solidFill>
                <a:effectLst/>
                <a:latin typeface="Open Sans" panose="020B0606030504020204" pitchFamily="34" charset="0"/>
              </a:rPr>
              <a:t> 2013; 6(1): 170–187.</a:t>
            </a:r>
            <a:endParaRPr lang="en-IN" sz="800" dirty="0">
              <a:solidFill>
                <a:schemeClr val="accent1"/>
              </a:solidFill>
            </a:endParaRPr>
          </a:p>
        </p:txBody>
      </p:sp>
    </p:spTree>
    <p:extLst>
      <p:ext uri="{BB962C8B-B14F-4D97-AF65-F5344CB8AC3E}">
        <p14:creationId xmlns:p14="http://schemas.microsoft.com/office/powerpoint/2010/main" val="164450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FF60E0-C4E5-C4F1-0542-73A7FCC8463D}"/>
              </a:ext>
            </a:extLst>
          </p:cNvPr>
          <p:cNvSpPr>
            <a:spLocks noGrp="1"/>
          </p:cNvSpPr>
          <p:nvPr>
            <p:ph type="sldNum" sz="quarter" idx="12"/>
          </p:nvPr>
        </p:nvSpPr>
        <p:spPr/>
        <p:txBody>
          <a:bodyPr/>
          <a:lstStyle/>
          <a:p>
            <a:fld id="{37374264-FABE-4A13-B55E-AC77012BA9F4}" type="slidenum">
              <a:rPr lang="en-US" smtClean="0"/>
              <a:pPr/>
              <a:t>14</a:t>
            </a:fld>
            <a:endParaRPr lang="en-US" dirty="0"/>
          </a:p>
        </p:txBody>
      </p:sp>
      <p:sp>
        <p:nvSpPr>
          <p:cNvPr id="3" name="TextBox 2">
            <a:extLst>
              <a:ext uri="{FF2B5EF4-FFF2-40B4-BE49-F238E27FC236}">
                <a16:creationId xmlns:a16="http://schemas.microsoft.com/office/drawing/2014/main" id="{C9ACF5DB-94E5-9B10-C28F-25EAB5A48DC7}"/>
              </a:ext>
            </a:extLst>
          </p:cNvPr>
          <p:cNvSpPr txBox="1"/>
          <p:nvPr/>
        </p:nvSpPr>
        <p:spPr>
          <a:xfrm>
            <a:off x="140055" y="405353"/>
            <a:ext cx="8730568" cy="5601533"/>
          </a:xfrm>
          <a:prstGeom prst="rect">
            <a:avLst/>
          </a:prstGeom>
          <a:noFill/>
        </p:spPr>
        <p:txBody>
          <a:bodyPr wrap="square" rtlCol="0">
            <a:spAutoFit/>
          </a:bodyPr>
          <a:lstStyle/>
          <a:p>
            <a:r>
              <a:rPr lang="en-IN" b="1" dirty="0">
                <a:solidFill>
                  <a:schemeClr val="accent1"/>
                </a:solidFill>
              </a:rPr>
              <a:t>                                                                    Conclusions:</a:t>
            </a:r>
          </a:p>
          <a:p>
            <a:endParaRPr lang="en-IN" b="1" dirty="0">
              <a:solidFill>
                <a:schemeClr val="accent1"/>
              </a:solidFill>
            </a:endParaRPr>
          </a:p>
          <a:p>
            <a:pPr algn="l">
              <a:buFont typeface="+mj-lt"/>
              <a:buAutoNum type="arabicPeriod"/>
            </a:pPr>
            <a:r>
              <a:rPr lang="en-US" sz="1600" b="1" i="0" dirty="0">
                <a:solidFill>
                  <a:srgbClr val="0D0D0D"/>
                </a:solidFill>
                <a:effectLst/>
                <a:latin typeface="Söhne"/>
              </a:rPr>
              <a:t>Comparison of LTC Strategies with Conventional Combustion</a:t>
            </a:r>
            <a:r>
              <a:rPr lang="en-US" sz="1600" b="0" i="0" dirty="0">
                <a:solidFill>
                  <a:srgbClr val="0D0D0D"/>
                </a:solidFill>
                <a:effectLst/>
                <a:latin typeface="Söhne"/>
              </a:rPr>
              <a:t>: HCCI, PCCI, and RCCI strategies are compared to conventional diesel combustion, highlighting their benefits in terms of reduced NOx and smoke emissions, increased thermal efficiency, and lower unburned emissions.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Operable Load Range and Limitations</a:t>
            </a:r>
            <a:r>
              <a:rPr lang="en-US" sz="1600" b="0" i="0" dirty="0">
                <a:solidFill>
                  <a:srgbClr val="0D0D0D"/>
                </a:solidFill>
                <a:effectLst/>
                <a:latin typeface="Söhne"/>
              </a:rPr>
              <a:t>: HCCI faces operability limits at low loads due to misfire and at high loads due to knocking combustion. PCCI is limited by knocking combustion at high loads, while RCCI demonstrates a wider operating load range.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Combustion Characteristics</a:t>
            </a:r>
            <a:r>
              <a:rPr lang="en-US" sz="1600" b="0" i="0" dirty="0">
                <a:solidFill>
                  <a:srgbClr val="0D0D0D"/>
                </a:solidFill>
                <a:effectLst/>
                <a:latin typeface="Söhne"/>
              </a:rPr>
              <a:t>: HCCI exhibits the earliest Low-Temperature Heat Release (LTHR), followed by RCCI and then PCCI. HCCI achieves complete premixing, while RCCI and PCCI have partial premixing due to in-cylinder injection and shorter fuel-air mixing times.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Pressure Profiles and Emission Reduction</a:t>
            </a:r>
            <a:r>
              <a:rPr lang="en-US" sz="1600" b="0" i="0" dirty="0">
                <a:solidFill>
                  <a:srgbClr val="0D0D0D"/>
                </a:solidFill>
                <a:effectLst/>
                <a:latin typeface="Söhne"/>
              </a:rPr>
              <a:t>: LTC strategies show smoother pressure profiles compared to conventional combustion, with HCCI excelling in reducing HC and CO emissions, and PCCI performing better in terms of Brake Thermal Efficiency (BTE).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Impact of Alternative Fuels</a:t>
            </a:r>
            <a:r>
              <a:rPr lang="en-US" sz="1600" b="0" i="0" dirty="0">
                <a:solidFill>
                  <a:srgbClr val="0D0D0D"/>
                </a:solidFill>
                <a:effectLst/>
                <a:latin typeface="Söhne"/>
              </a:rPr>
              <a:t>: Butanol and cetane improvers in gasoline during HCCI reduce emissions and improve BTE. In PCCI, blending low-reactivity, high-volatility fuels with diesel delays combustion, with the D80B20 blend showing reduced emissions and improved BTE.</a:t>
            </a:r>
          </a:p>
          <a:p>
            <a:endParaRPr lang="en-IN" b="1" dirty="0">
              <a:solidFill>
                <a:schemeClr val="accent1"/>
              </a:solidFill>
            </a:endParaRPr>
          </a:p>
        </p:txBody>
      </p:sp>
    </p:spTree>
    <p:extLst>
      <p:ext uri="{BB962C8B-B14F-4D97-AF65-F5344CB8AC3E}">
        <p14:creationId xmlns:p14="http://schemas.microsoft.com/office/powerpoint/2010/main" val="36261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3D513-6BA7-8BB1-98B0-D1BE086163DB}"/>
              </a:ext>
            </a:extLst>
          </p:cNvPr>
          <p:cNvSpPr>
            <a:spLocks noGrp="1"/>
          </p:cNvSpPr>
          <p:nvPr>
            <p:ph type="sldNum" sz="quarter" idx="12"/>
          </p:nvPr>
        </p:nvSpPr>
        <p:spPr/>
        <p:txBody>
          <a:bodyPr/>
          <a:lstStyle/>
          <a:p>
            <a:fld id="{37374264-FABE-4A13-B55E-AC77012BA9F4}" type="slidenum">
              <a:rPr lang="en-US" smtClean="0"/>
              <a:pPr/>
              <a:t>15</a:t>
            </a:fld>
            <a:endParaRPr lang="en-US" dirty="0"/>
          </a:p>
        </p:txBody>
      </p:sp>
      <p:sp>
        <p:nvSpPr>
          <p:cNvPr id="3" name="TextBox 2">
            <a:extLst>
              <a:ext uri="{FF2B5EF4-FFF2-40B4-BE49-F238E27FC236}">
                <a16:creationId xmlns:a16="http://schemas.microsoft.com/office/drawing/2014/main" id="{E5876D31-50A7-95A4-592B-AAEE77F0D037}"/>
              </a:ext>
            </a:extLst>
          </p:cNvPr>
          <p:cNvSpPr txBox="1"/>
          <p:nvPr/>
        </p:nvSpPr>
        <p:spPr>
          <a:xfrm>
            <a:off x="216816" y="443060"/>
            <a:ext cx="8691514" cy="2800767"/>
          </a:xfrm>
          <a:prstGeom prst="rect">
            <a:avLst/>
          </a:prstGeom>
          <a:noFill/>
        </p:spPr>
        <p:txBody>
          <a:bodyPr wrap="square" rtlCol="0">
            <a:spAutoFit/>
          </a:bodyPr>
          <a:lstStyle/>
          <a:p>
            <a:pPr algn="l"/>
            <a:r>
              <a:rPr lang="en-US" sz="1600" b="1" i="0" dirty="0">
                <a:solidFill>
                  <a:srgbClr val="0D0D0D"/>
                </a:solidFill>
                <a:effectLst/>
                <a:latin typeface="Söhne"/>
              </a:rPr>
              <a:t>6. PFI and DI Fuel Blends in RCCI</a:t>
            </a:r>
            <a:r>
              <a:rPr lang="en-US" sz="1600" b="0" i="0" dirty="0">
                <a:solidFill>
                  <a:srgbClr val="0D0D0D"/>
                </a:solidFill>
                <a:effectLst/>
                <a:latin typeface="Söhne"/>
              </a:rPr>
              <a:t>: Gasoline-butanol blends as Port Fuel Injection (PFI) reduce HC and CO emissions significantly in RCCI. Butanol-gasoline blends improve BTE, while diesel-Karanja blends as Direct Injection (DI) reduce emissions and improve BTE.</a:t>
            </a:r>
          </a:p>
          <a:p>
            <a:pPr algn="l"/>
            <a:endParaRPr lang="en-US" sz="1600" dirty="0">
              <a:solidFill>
                <a:srgbClr val="0D0D0D"/>
              </a:solidFill>
              <a:latin typeface="Söhne"/>
            </a:endParaRPr>
          </a:p>
          <a:p>
            <a:pPr algn="l"/>
            <a:r>
              <a:rPr lang="en-US" sz="1600" b="1" i="0" dirty="0">
                <a:solidFill>
                  <a:srgbClr val="0D0D0D"/>
                </a:solidFill>
                <a:effectLst/>
                <a:latin typeface="Söhne"/>
              </a:rPr>
              <a:t>7. Impact of Fuel Reactivity and Combustion</a:t>
            </a:r>
            <a:r>
              <a:rPr lang="en-US" sz="1600" b="0" i="0" dirty="0">
                <a:solidFill>
                  <a:srgbClr val="0D0D0D"/>
                </a:solidFill>
                <a:effectLst/>
                <a:latin typeface="Söhne"/>
              </a:rPr>
              <a:t>: Variations in fuel reactivity have a greater impact on combustion and emissions than volatility in RCCI. Prolonged combustion in RCCI leads to lower BTE but wider operable load range and improved BTE at higher loads.</a:t>
            </a:r>
          </a:p>
          <a:p>
            <a:pPr algn="l">
              <a:buFont typeface="+mj-lt"/>
              <a:buAutoNum type="arabicPeriod"/>
            </a:pPr>
            <a:endParaRPr lang="en-US" sz="1600" b="0" i="0" dirty="0">
              <a:solidFill>
                <a:srgbClr val="0D0D0D"/>
              </a:solidFill>
              <a:effectLst/>
              <a:latin typeface="Söhne"/>
            </a:endParaRPr>
          </a:p>
          <a:p>
            <a:pPr algn="l"/>
            <a:r>
              <a:rPr lang="en-US" sz="1600" b="1" i="0" dirty="0">
                <a:solidFill>
                  <a:srgbClr val="0D0D0D"/>
                </a:solidFill>
                <a:effectLst/>
                <a:latin typeface="Söhne"/>
              </a:rPr>
              <a:t>8. Optimal LTC Strategy for Load Range</a:t>
            </a:r>
            <a:r>
              <a:rPr lang="en-US" sz="1600" b="0" i="0" dirty="0">
                <a:solidFill>
                  <a:srgbClr val="0D0D0D"/>
                </a:solidFill>
                <a:effectLst/>
                <a:latin typeface="Söhne"/>
              </a:rPr>
              <a:t>: PCCI is optimal for low-load range operations, while RCCI is better suited for high-load operations due to its longer combustion time.</a:t>
            </a:r>
          </a:p>
          <a:p>
            <a:endParaRPr lang="en-IN" sz="1600" dirty="0"/>
          </a:p>
        </p:txBody>
      </p:sp>
    </p:spTree>
    <p:extLst>
      <p:ext uri="{BB962C8B-B14F-4D97-AF65-F5344CB8AC3E}">
        <p14:creationId xmlns:p14="http://schemas.microsoft.com/office/powerpoint/2010/main" val="394486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7C8DD6-03AA-481D-8C34-BC083FC9EA35}"/>
              </a:ext>
            </a:extLst>
          </p:cNvPr>
          <p:cNvSpPr>
            <a:spLocks noGrp="1"/>
          </p:cNvSpPr>
          <p:nvPr>
            <p:ph type="sldNum" sz="quarter" idx="12"/>
          </p:nvPr>
        </p:nvSpPr>
        <p:spPr/>
        <p:txBody>
          <a:bodyPr/>
          <a:lstStyle/>
          <a:p>
            <a:fld id="{37374264-FABE-4A13-B55E-AC77012BA9F4}" type="slidenum">
              <a:rPr lang="en-US" smtClean="0"/>
              <a:pPr/>
              <a:t>16</a:t>
            </a:fld>
            <a:endParaRPr lang="en-US" dirty="0"/>
          </a:p>
        </p:txBody>
      </p:sp>
      <p:sp>
        <p:nvSpPr>
          <p:cNvPr id="3" name="Rectangle 2">
            <a:extLst>
              <a:ext uri="{FF2B5EF4-FFF2-40B4-BE49-F238E27FC236}">
                <a16:creationId xmlns:a16="http://schemas.microsoft.com/office/drawing/2014/main" id="{C7336EE1-CDB2-46F4-9D3A-1809A321C9AC}"/>
              </a:ext>
            </a:extLst>
          </p:cNvPr>
          <p:cNvSpPr/>
          <p:nvPr/>
        </p:nvSpPr>
        <p:spPr>
          <a:xfrm>
            <a:off x="0" y="3687122"/>
            <a:ext cx="9144000" cy="1200329"/>
          </a:xfrm>
          <a:prstGeom prst="rect">
            <a:avLst/>
          </a:prstGeom>
          <a:noFill/>
        </p:spPr>
        <p:txBody>
          <a:bodyP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914400" fontAlgn="base">
              <a:spcBef>
                <a:spcPct val="0"/>
              </a:spcBef>
              <a:spcAft>
                <a:spcPct val="0"/>
              </a:spcAft>
              <a:defRPr/>
            </a:pPr>
            <a:r>
              <a:rPr lang="en-US" sz="7200" b="1" dirty="0">
                <a:ln>
                  <a:solidFill>
                    <a:srgbClr val="993300"/>
                  </a:solidFill>
                </a:ln>
                <a:gradFill>
                  <a:gsLst>
                    <a:gs pos="30000">
                      <a:srgbClr val="F79646">
                        <a:lumMod val="75000"/>
                      </a:srgbClr>
                    </a:gs>
                    <a:gs pos="67000">
                      <a:srgbClr val="009900"/>
                    </a:gs>
                    <a:gs pos="48000">
                      <a:prstClr val="white"/>
                    </a:gs>
                  </a:gsLst>
                  <a:lin ang="5400000" scaled="0"/>
                </a:gradFill>
                <a:latin typeface="Georgia" pitchFamily="18" charset="0"/>
              </a:rPr>
              <a:t>Thanks</a:t>
            </a:r>
          </a:p>
        </p:txBody>
      </p:sp>
      <p:pic>
        <p:nvPicPr>
          <p:cNvPr id="4" name="Picture 3" descr="C:\Documents and Settings\admin\Desktop\animated indian flag tiranga india.gif">
            <a:extLst>
              <a:ext uri="{FF2B5EF4-FFF2-40B4-BE49-F238E27FC236}">
                <a16:creationId xmlns:a16="http://schemas.microsoft.com/office/drawing/2014/main" id="{2C7EB4C4-EBE6-4301-8F92-B54847BFA68C}"/>
              </a:ext>
            </a:extLst>
          </p:cNvPr>
          <p:cNvPicPr>
            <a:picLocks noChangeAspect="1" noChangeArrowheads="1" noCrop="1"/>
          </p:cNvPicPr>
          <p:nvPr/>
        </p:nvPicPr>
        <p:blipFill>
          <a:blip r:embed="rId2" cstate="print"/>
          <a:srcRect/>
          <a:stretch>
            <a:fillRect/>
          </a:stretch>
        </p:blipFill>
        <p:spPr bwMode="auto">
          <a:xfrm>
            <a:off x="3224213" y="1543050"/>
            <a:ext cx="2836862" cy="2025650"/>
          </a:xfrm>
          <a:prstGeom prst="rect">
            <a:avLst/>
          </a:prstGeom>
          <a:noFill/>
          <a:ln w="9525">
            <a:noFill/>
            <a:miter lim="800000"/>
            <a:headEnd/>
            <a:tailEnd/>
          </a:ln>
        </p:spPr>
      </p:pic>
    </p:spTree>
    <p:extLst>
      <p:ext uri="{BB962C8B-B14F-4D97-AF65-F5344CB8AC3E}">
        <p14:creationId xmlns:p14="http://schemas.microsoft.com/office/powerpoint/2010/main" val="315429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D0E894-B3CA-91CD-811D-7ED64FE6FE11}"/>
              </a:ext>
            </a:extLst>
          </p:cNvPr>
          <p:cNvSpPr>
            <a:spLocks noGrp="1"/>
          </p:cNvSpPr>
          <p:nvPr>
            <p:ph type="sldNum" sz="quarter" idx="12"/>
          </p:nvPr>
        </p:nvSpPr>
        <p:spPr/>
        <p:txBody>
          <a:bodyPr/>
          <a:lstStyle/>
          <a:p>
            <a:fld id="{37374264-FABE-4A13-B55E-AC77012BA9F4}" type="slidenum">
              <a:rPr lang="en-US" smtClean="0"/>
              <a:pPr/>
              <a:t>2</a:t>
            </a:fld>
            <a:endParaRPr lang="en-US" dirty="0"/>
          </a:p>
        </p:txBody>
      </p:sp>
      <p:sp>
        <p:nvSpPr>
          <p:cNvPr id="5" name="TextBox 4">
            <a:extLst>
              <a:ext uri="{FF2B5EF4-FFF2-40B4-BE49-F238E27FC236}">
                <a16:creationId xmlns:a16="http://schemas.microsoft.com/office/drawing/2014/main" id="{81FB2ADC-CBE0-D931-5C0F-BFF169B53DD7}"/>
              </a:ext>
            </a:extLst>
          </p:cNvPr>
          <p:cNvSpPr txBox="1"/>
          <p:nvPr/>
        </p:nvSpPr>
        <p:spPr>
          <a:xfrm>
            <a:off x="480767" y="461913"/>
            <a:ext cx="8455843" cy="6001643"/>
          </a:xfrm>
          <a:prstGeom prst="rect">
            <a:avLst/>
          </a:prstGeom>
          <a:noFill/>
        </p:spPr>
        <p:txBody>
          <a:bodyPr wrap="square" rtlCol="0">
            <a:spAutoFit/>
          </a:bodyPr>
          <a:lstStyle/>
          <a:p>
            <a:r>
              <a:rPr lang="en-IN" sz="2400" b="1" dirty="0">
                <a:solidFill>
                  <a:schemeClr val="tx2"/>
                </a:solidFill>
              </a:rPr>
              <a:t>                                                 </a:t>
            </a:r>
            <a:r>
              <a:rPr lang="en-IN" sz="2400" dirty="0">
                <a:solidFill>
                  <a:schemeClr val="accent1"/>
                </a:solidFill>
              </a:rPr>
              <a:t>Introduction:</a:t>
            </a:r>
          </a:p>
          <a:p>
            <a:endParaRPr lang="en-IN" sz="2400" b="1" dirty="0">
              <a:solidFill>
                <a:schemeClr val="tx2"/>
              </a:solidFill>
            </a:endParaRPr>
          </a:p>
          <a:p>
            <a:r>
              <a:rPr lang="en-US" sz="1600" b="1" i="0" dirty="0">
                <a:solidFill>
                  <a:srgbClr val="0D0D0D"/>
                </a:solidFill>
                <a:effectLst/>
                <a:latin typeface="Söhne"/>
              </a:rPr>
              <a:t>Importance of Internal Combustion Engines</a:t>
            </a:r>
            <a:r>
              <a:rPr lang="en-US" sz="1600" b="0" i="0" dirty="0">
                <a:solidFill>
                  <a:srgbClr val="0D0D0D"/>
                </a:solidFill>
                <a:effectLst/>
                <a:latin typeface="Söhne"/>
              </a:rPr>
              <a:t>: Highlighting their crucial role in transportation and power generation, which significantly impacts global energy consumption and emissions.</a:t>
            </a:r>
          </a:p>
          <a:p>
            <a:endParaRPr lang="en-US" sz="1600" dirty="0">
              <a:solidFill>
                <a:srgbClr val="0D0D0D"/>
              </a:solidFill>
              <a:latin typeface="Söhne"/>
            </a:endParaRPr>
          </a:p>
          <a:p>
            <a:r>
              <a:rPr lang="en-US" sz="1600" b="1" i="0" dirty="0">
                <a:solidFill>
                  <a:srgbClr val="0D0D0D"/>
                </a:solidFill>
                <a:effectLst/>
                <a:latin typeface="Söhne"/>
              </a:rPr>
              <a:t>Environmental Concerns and Efficiency Enhancement</a:t>
            </a:r>
            <a:r>
              <a:rPr lang="en-US" sz="1600" b="0" i="0" dirty="0">
                <a:solidFill>
                  <a:srgbClr val="0D0D0D"/>
                </a:solidFill>
                <a:effectLst/>
                <a:latin typeface="Söhne"/>
              </a:rPr>
              <a:t>: Acknowledging the need to address environmental issues and improve efficiency, leading to research on alternative combustion strategies.</a:t>
            </a:r>
          </a:p>
          <a:p>
            <a:endParaRPr lang="en-IN" sz="1600" b="1" i="0" dirty="0">
              <a:solidFill>
                <a:srgbClr val="0D0D0D"/>
              </a:solidFill>
              <a:effectLst/>
              <a:latin typeface="Söhne"/>
            </a:endParaRPr>
          </a:p>
          <a:p>
            <a:r>
              <a:rPr lang="en-IN" sz="1600" b="1" i="0" dirty="0">
                <a:solidFill>
                  <a:srgbClr val="0D0D0D"/>
                </a:solidFill>
                <a:effectLst/>
                <a:latin typeface="Söhne"/>
              </a:rPr>
              <a:t>Development of HCCI, PCCI, and RCCI Technologies</a:t>
            </a:r>
            <a:r>
              <a:rPr lang="en-IN" sz="1600" b="0" i="0" dirty="0">
                <a:solidFill>
                  <a:srgbClr val="0D0D0D"/>
                </a:solidFill>
                <a:effectLst/>
                <a:latin typeface="Söhne"/>
              </a:rPr>
              <a:t>: Introduction of innovative combustion technologies—Homogeneous Charge Compression Ignition (HCCI), Partially Premixed Compression Ignition (PCCI), and Reactivity Controlled Compression Ignition (RCCI)—aimed at addressing environmental concerns and enhancing efficiency.</a:t>
            </a:r>
            <a:endParaRPr lang="en-IN" sz="1600" b="1" dirty="0">
              <a:solidFill>
                <a:schemeClr val="tx2"/>
              </a:solidFill>
            </a:endParaRPr>
          </a:p>
          <a:p>
            <a:endParaRPr lang="en-US" sz="1600" b="1" i="0" dirty="0">
              <a:solidFill>
                <a:srgbClr val="0D0D0D"/>
              </a:solidFill>
              <a:effectLst/>
              <a:latin typeface="Söhne"/>
            </a:endParaRPr>
          </a:p>
          <a:p>
            <a:r>
              <a:rPr lang="en-US" sz="1600" b="1" i="0" dirty="0">
                <a:solidFill>
                  <a:srgbClr val="0D0D0D"/>
                </a:solidFill>
                <a:effectLst/>
                <a:latin typeface="Söhne"/>
              </a:rPr>
              <a:t>Focus on Alcohol Fuels</a:t>
            </a:r>
            <a:r>
              <a:rPr lang="en-US" sz="1600" b="0" i="0" dirty="0">
                <a:solidFill>
                  <a:srgbClr val="0D0D0D"/>
                </a:solidFill>
                <a:effectLst/>
                <a:latin typeface="Söhne"/>
              </a:rPr>
              <a:t>: Specific emphasis on the utilization of alcohol fuels, such as ethanol and methanol, within these advanced combustion modes.</a:t>
            </a:r>
          </a:p>
          <a:p>
            <a:endParaRPr lang="en-US" sz="1600" b="1" i="0" dirty="0">
              <a:solidFill>
                <a:srgbClr val="0D0D0D"/>
              </a:solidFill>
              <a:effectLst/>
              <a:latin typeface="Söhne"/>
            </a:endParaRPr>
          </a:p>
          <a:p>
            <a:r>
              <a:rPr lang="en-US" sz="1600" b="1" i="0" dirty="0">
                <a:solidFill>
                  <a:srgbClr val="0D0D0D"/>
                </a:solidFill>
                <a:effectLst/>
                <a:latin typeface="Söhne"/>
              </a:rPr>
              <a:t>Research Objective</a:t>
            </a:r>
            <a:r>
              <a:rPr lang="en-US" sz="1600" b="0" i="0" dirty="0">
                <a:solidFill>
                  <a:srgbClr val="0D0D0D"/>
                </a:solidFill>
                <a:effectLst/>
                <a:latin typeface="Söhne"/>
              </a:rPr>
              <a:t>: The primary goal of the study is to investigate the potential benefits and applications of alcohol fuels in HCCI, PCCI, and RCCI combustion technologies.</a:t>
            </a:r>
            <a:endParaRPr lang="en-US" sz="1600" dirty="0">
              <a:solidFill>
                <a:srgbClr val="0D0D0D"/>
              </a:solidFill>
              <a:latin typeface="Söhne"/>
            </a:endParaRPr>
          </a:p>
          <a:p>
            <a:endParaRPr lang="en-US" sz="1600" b="1" i="0" dirty="0">
              <a:solidFill>
                <a:srgbClr val="0D0D0D"/>
              </a:solidFill>
              <a:effectLst/>
              <a:latin typeface="Söhne"/>
            </a:endParaRPr>
          </a:p>
          <a:p>
            <a:r>
              <a:rPr lang="en-US" sz="1600" b="1" i="0" dirty="0">
                <a:solidFill>
                  <a:srgbClr val="0D0D0D"/>
                </a:solidFill>
                <a:effectLst/>
                <a:latin typeface="Söhne"/>
              </a:rPr>
              <a:t>Implications</a:t>
            </a:r>
            <a:r>
              <a:rPr lang="en-US" sz="1600" b="0" i="0" dirty="0">
                <a:solidFill>
                  <a:srgbClr val="0D0D0D"/>
                </a:solidFill>
                <a:effectLst/>
                <a:latin typeface="Söhne"/>
              </a:rPr>
              <a:t>: The study carries significant implications for improving the environmental sustainability and efficiency of internal combustion engines through the adoption of alternative fuels and advanced combustion strategies.</a:t>
            </a:r>
            <a:endParaRPr lang="en-IN" sz="1600" b="1" dirty="0">
              <a:solidFill>
                <a:schemeClr val="tx2"/>
              </a:solidFill>
            </a:endParaRPr>
          </a:p>
        </p:txBody>
      </p:sp>
    </p:spTree>
    <p:extLst>
      <p:ext uri="{BB962C8B-B14F-4D97-AF65-F5344CB8AC3E}">
        <p14:creationId xmlns:p14="http://schemas.microsoft.com/office/powerpoint/2010/main" val="376949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63BC21-ECFC-05C2-CF98-DA0ADE36FE83}"/>
              </a:ext>
            </a:extLst>
          </p:cNvPr>
          <p:cNvSpPr>
            <a:spLocks noGrp="1"/>
          </p:cNvSpPr>
          <p:nvPr>
            <p:ph type="sldNum" sz="quarter" idx="12"/>
          </p:nvPr>
        </p:nvSpPr>
        <p:spPr/>
        <p:txBody>
          <a:bodyPr/>
          <a:lstStyle/>
          <a:p>
            <a:fld id="{37374264-FABE-4A13-B55E-AC77012BA9F4}" type="slidenum">
              <a:rPr lang="en-US" smtClean="0"/>
              <a:pPr/>
              <a:t>3</a:t>
            </a:fld>
            <a:endParaRPr lang="en-US" dirty="0"/>
          </a:p>
        </p:txBody>
      </p:sp>
      <p:sp>
        <p:nvSpPr>
          <p:cNvPr id="3" name="TextBox 2">
            <a:extLst>
              <a:ext uri="{FF2B5EF4-FFF2-40B4-BE49-F238E27FC236}">
                <a16:creationId xmlns:a16="http://schemas.microsoft.com/office/drawing/2014/main" id="{4E76A8E6-21E7-5F09-8705-6A94742D048F}"/>
              </a:ext>
            </a:extLst>
          </p:cNvPr>
          <p:cNvSpPr txBox="1"/>
          <p:nvPr/>
        </p:nvSpPr>
        <p:spPr>
          <a:xfrm>
            <a:off x="621068" y="408838"/>
            <a:ext cx="8796555" cy="400110"/>
          </a:xfrm>
          <a:prstGeom prst="rect">
            <a:avLst/>
          </a:prstGeom>
          <a:noFill/>
        </p:spPr>
        <p:txBody>
          <a:bodyPr wrap="square" rtlCol="0">
            <a:spAutoFit/>
          </a:bodyPr>
          <a:lstStyle/>
          <a:p>
            <a:r>
              <a:rPr lang="it-IT" sz="2000" b="1" i="0" dirty="0">
                <a:solidFill>
                  <a:schemeClr val="accent1"/>
                </a:solidFill>
                <a:effectLst/>
                <a:latin typeface="Times New Roman" panose="02020603050405020304" pitchFamily="18" charset="0"/>
              </a:rPr>
              <a:t>Comparison of SI, CI, HCCI, PCCI and RCCI combustion strategies</a:t>
            </a:r>
            <a:r>
              <a:rPr lang="en-IN" sz="2000" b="1" i="0" dirty="0">
                <a:solidFill>
                  <a:schemeClr val="accent1"/>
                </a:solidFill>
                <a:effectLst/>
                <a:latin typeface="Times New Roman" panose="02020603050405020304" pitchFamily="18" charset="0"/>
              </a:rPr>
              <a:t> </a:t>
            </a:r>
            <a:r>
              <a:rPr lang="en-IN" sz="2000" b="1" dirty="0">
                <a:solidFill>
                  <a:schemeClr val="accent1"/>
                </a:solidFill>
              </a:rPr>
              <a:t>:</a:t>
            </a:r>
          </a:p>
        </p:txBody>
      </p:sp>
      <p:pic>
        <p:nvPicPr>
          <p:cNvPr id="5" name="Picture 4">
            <a:extLst>
              <a:ext uri="{FF2B5EF4-FFF2-40B4-BE49-F238E27FC236}">
                <a16:creationId xmlns:a16="http://schemas.microsoft.com/office/drawing/2014/main" id="{39C341CC-CB69-AE75-18CC-3BB92350A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1600200"/>
            <a:ext cx="8096250" cy="3657600"/>
          </a:xfrm>
          <a:prstGeom prst="rect">
            <a:avLst/>
          </a:prstGeom>
        </p:spPr>
      </p:pic>
      <p:sp>
        <p:nvSpPr>
          <p:cNvPr id="7" name="TextBox 6">
            <a:extLst>
              <a:ext uri="{FF2B5EF4-FFF2-40B4-BE49-F238E27FC236}">
                <a16:creationId xmlns:a16="http://schemas.microsoft.com/office/drawing/2014/main" id="{333B74F9-8C13-5937-B048-BADFCC8DC974}"/>
              </a:ext>
            </a:extLst>
          </p:cNvPr>
          <p:cNvSpPr txBox="1"/>
          <p:nvPr/>
        </p:nvSpPr>
        <p:spPr>
          <a:xfrm>
            <a:off x="523875" y="5595082"/>
            <a:ext cx="4868944" cy="507831"/>
          </a:xfrm>
          <a:prstGeom prst="rect">
            <a:avLst/>
          </a:prstGeom>
          <a:noFill/>
        </p:spPr>
        <p:txBody>
          <a:bodyPr wrap="square">
            <a:spAutoFit/>
          </a:bodyPr>
          <a:lstStyle/>
          <a:p>
            <a:r>
              <a:rPr lang="en-US" sz="900" b="0" i="0" dirty="0" err="1">
                <a:solidFill>
                  <a:schemeClr val="accent1"/>
                </a:solidFill>
                <a:effectLst/>
                <a:latin typeface="Times New Roman" panose="02020603050405020304" pitchFamily="18" charset="0"/>
              </a:rPr>
              <a:t>Paykani</a:t>
            </a:r>
            <a:r>
              <a:rPr lang="en-US" sz="900" b="0" i="0" dirty="0">
                <a:solidFill>
                  <a:schemeClr val="accent1"/>
                </a:solidFill>
                <a:effectLst/>
                <a:latin typeface="Times New Roman" panose="02020603050405020304" pitchFamily="18" charset="0"/>
              </a:rPr>
              <a:t> A, </a:t>
            </a:r>
            <a:r>
              <a:rPr lang="en-US" sz="900" b="0" i="0" dirty="0" err="1">
                <a:solidFill>
                  <a:schemeClr val="accent1"/>
                </a:solidFill>
                <a:effectLst/>
                <a:latin typeface="Times New Roman" panose="02020603050405020304" pitchFamily="18" charset="0"/>
              </a:rPr>
              <a:t>Kakaee</a:t>
            </a:r>
            <a:r>
              <a:rPr lang="en-US" sz="900" b="0" i="0" dirty="0">
                <a:solidFill>
                  <a:schemeClr val="accent1"/>
                </a:solidFill>
                <a:effectLst/>
                <a:latin typeface="Times New Roman" panose="02020603050405020304" pitchFamily="18" charset="0"/>
              </a:rPr>
              <a:t> A, </a:t>
            </a:r>
            <a:r>
              <a:rPr lang="en-US" sz="900" b="0" i="0" dirty="0" err="1">
                <a:solidFill>
                  <a:schemeClr val="accent1"/>
                </a:solidFill>
                <a:effectLst/>
                <a:latin typeface="Times New Roman" panose="02020603050405020304" pitchFamily="18" charset="0"/>
              </a:rPr>
              <a:t>Rahnama</a:t>
            </a:r>
            <a:r>
              <a:rPr lang="en-US" sz="900" b="0" i="0" dirty="0">
                <a:solidFill>
                  <a:schemeClr val="accent1"/>
                </a:solidFill>
                <a:effectLst/>
                <a:latin typeface="Times New Roman" panose="02020603050405020304" pitchFamily="18" charset="0"/>
              </a:rPr>
              <a:t> P, Reitz RD. Progress and recent trends in</a:t>
            </a:r>
            <a:br>
              <a:rPr lang="en-US" sz="900" dirty="0">
                <a:solidFill>
                  <a:schemeClr val="accent1"/>
                </a:solidFill>
              </a:rPr>
            </a:br>
            <a:r>
              <a:rPr lang="en-US" sz="900" b="0" i="0" dirty="0">
                <a:solidFill>
                  <a:schemeClr val="accent1"/>
                </a:solidFill>
                <a:effectLst/>
                <a:latin typeface="Times New Roman" panose="02020603050405020304" pitchFamily="18" charset="0"/>
              </a:rPr>
              <a:t>reactivity-controlled compression ignition engines. Int J Engine Res 2016;</a:t>
            </a:r>
            <a:br>
              <a:rPr lang="en-US" sz="900" dirty="0">
                <a:solidFill>
                  <a:schemeClr val="accent1"/>
                </a:solidFill>
              </a:rPr>
            </a:br>
            <a:r>
              <a:rPr lang="en-US" sz="900" b="0" i="0" dirty="0">
                <a:solidFill>
                  <a:schemeClr val="accent1"/>
                </a:solidFill>
                <a:effectLst/>
                <a:latin typeface="Times New Roman" panose="02020603050405020304" pitchFamily="18" charset="0"/>
              </a:rPr>
              <a:t>17(5):481–524.</a:t>
            </a:r>
            <a:endParaRPr lang="en-IN" sz="900" dirty="0">
              <a:solidFill>
                <a:schemeClr val="accent1"/>
              </a:solidFill>
            </a:endParaRPr>
          </a:p>
        </p:txBody>
      </p:sp>
    </p:spTree>
    <p:extLst>
      <p:ext uri="{BB962C8B-B14F-4D97-AF65-F5344CB8AC3E}">
        <p14:creationId xmlns:p14="http://schemas.microsoft.com/office/powerpoint/2010/main" val="92287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549FC5-417C-A67F-65CE-DA792B4E04E8}"/>
              </a:ext>
            </a:extLst>
          </p:cNvPr>
          <p:cNvSpPr>
            <a:spLocks noGrp="1"/>
          </p:cNvSpPr>
          <p:nvPr>
            <p:ph type="sldNum" sz="quarter" idx="12"/>
          </p:nvPr>
        </p:nvSpPr>
        <p:spPr/>
        <p:txBody>
          <a:bodyPr/>
          <a:lstStyle/>
          <a:p>
            <a:fld id="{37374264-FABE-4A13-B55E-AC77012BA9F4}" type="slidenum">
              <a:rPr lang="en-US" smtClean="0"/>
              <a:pPr/>
              <a:t>4</a:t>
            </a:fld>
            <a:endParaRPr lang="en-US" dirty="0"/>
          </a:p>
        </p:txBody>
      </p:sp>
      <p:sp>
        <p:nvSpPr>
          <p:cNvPr id="3" name="TextBox 2">
            <a:extLst>
              <a:ext uri="{FF2B5EF4-FFF2-40B4-BE49-F238E27FC236}">
                <a16:creationId xmlns:a16="http://schemas.microsoft.com/office/drawing/2014/main" id="{436E640A-8EF8-6EEA-C8AF-84D2D56A5F85}"/>
              </a:ext>
            </a:extLst>
          </p:cNvPr>
          <p:cNvSpPr txBox="1"/>
          <p:nvPr/>
        </p:nvSpPr>
        <p:spPr>
          <a:xfrm>
            <a:off x="235670" y="593889"/>
            <a:ext cx="8700940" cy="6093976"/>
          </a:xfrm>
          <a:prstGeom prst="rect">
            <a:avLst/>
          </a:prstGeom>
          <a:noFill/>
        </p:spPr>
        <p:txBody>
          <a:bodyPr wrap="square" rtlCol="0">
            <a:spAutoFit/>
          </a:bodyPr>
          <a:lstStyle/>
          <a:p>
            <a:r>
              <a:rPr lang="en-IN" dirty="0"/>
              <a:t>                           </a:t>
            </a:r>
            <a:r>
              <a:rPr lang="en-IN" b="1" dirty="0">
                <a:solidFill>
                  <a:schemeClr val="accent1"/>
                </a:solidFill>
              </a:rPr>
              <a:t>Homogeneous Charge Compression Ignition (HCCI):</a:t>
            </a:r>
          </a:p>
          <a:p>
            <a:endParaRPr lang="en-IN" dirty="0"/>
          </a:p>
          <a:p>
            <a:pPr algn="l">
              <a:buFont typeface="+mj-lt"/>
              <a:buAutoNum type="arabicPeriod"/>
            </a:pPr>
            <a:r>
              <a:rPr lang="en-US" sz="1600" b="1" i="0" dirty="0">
                <a:solidFill>
                  <a:srgbClr val="0D0D0D"/>
                </a:solidFill>
                <a:effectLst/>
                <a:latin typeface="Söhne"/>
              </a:rPr>
              <a:t>Introduction to HCCI</a:t>
            </a:r>
            <a:r>
              <a:rPr lang="en-US" sz="1600" b="0" i="0" dirty="0">
                <a:solidFill>
                  <a:srgbClr val="0D0D0D"/>
                </a:solidFill>
                <a:effectLst/>
                <a:latin typeface="Söhne"/>
              </a:rPr>
              <a:t>: Explanation of Homogeneous Charge Compression Ignition (HCCI) as a type of internal combustion process where fuel and air are well-mixed and compressed until auto-ignition occurs, generating heat that can be harnessed for work in a heat engine.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Combination of Gasoline and Diesel Engine Features</a:t>
            </a:r>
            <a:r>
              <a:rPr lang="en-US" sz="1600" b="0" i="0" dirty="0">
                <a:solidFill>
                  <a:srgbClr val="0D0D0D"/>
                </a:solidFill>
                <a:effectLst/>
                <a:latin typeface="Söhne"/>
              </a:rPr>
              <a:t>: Comparison of HCCI with conventional gasoline and diesel engines, highlighting its combination of features such as homogeneous charge and compression ignition.</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Fuel Injection in HCCI</a:t>
            </a:r>
            <a:r>
              <a:rPr lang="en-US" sz="1600" b="0" i="0" dirty="0">
                <a:solidFill>
                  <a:srgbClr val="0D0D0D"/>
                </a:solidFill>
                <a:effectLst/>
                <a:latin typeface="Söhne"/>
              </a:rPr>
              <a:t>: Description of fuel injection during the intake stroke in HCCI engines, contrasting with spark ignition used in gasoline engines, and compression ignition in diesel engines.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Comparison with Stratified Charge Compression Ignition</a:t>
            </a:r>
            <a:r>
              <a:rPr lang="en-US" sz="1600" b="0" i="0" dirty="0">
                <a:solidFill>
                  <a:srgbClr val="0D0D0D"/>
                </a:solidFill>
                <a:effectLst/>
                <a:latin typeface="Söhne"/>
              </a:rPr>
              <a:t>: Differentiation between HCCI and stratified charge compression ignition, emphasizing the timing of fuel injection and resulting combustion characteristics.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Control and Emissions in HCCI</a:t>
            </a:r>
            <a:r>
              <a:rPr lang="en-US" sz="1600" b="0" i="0" dirty="0">
                <a:solidFill>
                  <a:srgbClr val="0D0D0D"/>
                </a:solidFill>
                <a:effectLst/>
                <a:latin typeface="Söhne"/>
              </a:rPr>
              <a:t>: Discussion on the necessity of microprocessor control and deep understanding of ignition processes to effectively manage HCCI combustion. Mention of emissions being comparable to gasoline engines but with lower NOx levels.</a:t>
            </a:r>
          </a:p>
          <a:p>
            <a:pPr algn="l">
              <a:buFont typeface="+mj-lt"/>
              <a:buAutoNum type="arabicPeriod"/>
            </a:pPr>
            <a:r>
              <a:rPr lang="en-US" sz="1600" b="1" i="0" dirty="0">
                <a:solidFill>
                  <a:srgbClr val="0D0D0D"/>
                </a:solidFill>
                <a:effectLst/>
                <a:latin typeface="Söhne"/>
              </a:rPr>
              <a:t>Emissions Compliance</a:t>
            </a:r>
            <a:r>
              <a:rPr lang="en-US" sz="1600" b="0" i="0" dirty="0">
                <a:solidFill>
                  <a:srgbClr val="0D0D0D"/>
                </a:solidFill>
                <a:effectLst/>
                <a:latin typeface="Söhne"/>
              </a:rPr>
              <a:t>: Note on the emission characteristics of HCCI engines, specifically low NOx emissions without the need for a catalytic converter, while highlighting the necessity to address hydrocarbons and carbon monoxide emissions to comply with automobile emission regulations.</a:t>
            </a:r>
          </a:p>
          <a:p>
            <a:endParaRPr lang="en-IN" dirty="0"/>
          </a:p>
        </p:txBody>
      </p:sp>
    </p:spTree>
    <p:extLst>
      <p:ext uri="{BB962C8B-B14F-4D97-AF65-F5344CB8AC3E}">
        <p14:creationId xmlns:p14="http://schemas.microsoft.com/office/powerpoint/2010/main" val="15209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879171-5950-C8BF-DC9C-5EC07AD3FFE6}"/>
              </a:ext>
            </a:extLst>
          </p:cNvPr>
          <p:cNvSpPr>
            <a:spLocks noGrp="1"/>
          </p:cNvSpPr>
          <p:nvPr>
            <p:ph type="sldNum" sz="quarter" idx="12"/>
          </p:nvPr>
        </p:nvSpPr>
        <p:spPr/>
        <p:txBody>
          <a:bodyPr/>
          <a:lstStyle/>
          <a:p>
            <a:fld id="{37374264-FABE-4A13-B55E-AC77012BA9F4}" type="slidenum">
              <a:rPr lang="en-US" smtClean="0"/>
              <a:pPr/>
              <a:t>5</a:t>
            </a:fld>
            <a:endParaRPr lang="en-US" dirty="0"/>
          </a:p>
        </p:txBody>
      </p:sp>
      <p:sp>
        <p:nvSpPr>
          <p:cNvPr id="3" name="TextBox 2">
            <a:extLst>
              <a:ext uri="{FF2B5EF4-FFF2-40B4-BE49-F238E27FC236}">
                <a16:creationId xmlns:a16="http://schemas.microsoft.com/office/drawing/2014/main" id="{A82C06BC-0154-6A14-14DD-32DE511DEE12}"/>
              </a:ext>
            </a:extLst>
          </p:cNvPr>
          <p:cNvSpPr txBox="1"/>
          <p:nvPr/>
        </p:nvSpPr>
        <p:spPr>
          <a:xfrm>
            <a:off x="140055" y="461913"/>
            <a:ext cx="8862543" cy="5847755"/>
          </a:xfrm>
          <a:prstGeom prst="rect">
            <a:avLst/>
          </a:prstGeom>
          <a:noFill/>
        </p:spPr>
        <p:txBody>
          <a:bodyPr wrap="square" rtlCol="0">
            <a:spAutoFit/>
          </a:bodyPr>
          <a:lstStyle/>
          <a:p>
            <a:r>
              <a:rPr lang="en-IN" b="1" dirty="0">
                <a:solidFill>
                  <a:schemeClr val="accent1"/>
                </a:solidFill>
              </a:rPr>
              <a:t>                                  Premixed charge compression ignition (PCCI):</a:t>
            </a:r>
          </a:p>
          <a:p>
            <a:endParaRPr lang="en-IN" b="1" dirty="0">
              <a:solidFill>
                <a:schemeClr val="accent1"/>
              </a:solidFill>
            </a:endParaRPr>
          </a:p>
          <a:p>
            <a:pPr algn="l">
              <a:buFont typeface="+mj-lt"/>
              <a:buAutoNum type="arabicPeriod"/>
            </a:pPr>
            <a:r>
              <a:rPr lang="en-US" sz="1600" b="1" i="0" dirty="0">
                <a:solidFill>
                  <a:srgbClr val="0D0D0D"/>
                </a:solidFill>
                <a:effectLst/>
                <a:latin typeface="Söhne"/>
              </a:rPr>
              <a:t>Evolution from HCCI to PCCI</a:t>
            </a:r>
            <a:r>
              <a:rPr lang="en-US" sz="1600" b="0" i="0" dirty="0">
                <a:solidFill>
                  <a:srgbClr val="0D0D0D"/>
                </a:solidFill>
                <a:effectLst/>
                <a:latin typeface="Söhne"/>
              </a:rPr>
              <a:t>: PCCI (Partially Premixed Compression Ignition) originates from HCCI, aimed at improving control over the combustion process, addressing issues like combustion noise and uncontrolled combustion phases.</a:t>
            </a:r>
          </a:p>
          <a:p>
            <a:pPr algn="l">
              <a:buFont typeface="+mj-lt"/>
              <a:buAutoNum type="arabicPeriod"/>
            </a:pPr>
            <a:r>
              <a:rPr lang="en-US" sz="1600" b="1" i="0" dirty="0">
                <a:solidFill>
                  <a:srgbClr val="0D0D0D"/>
                </a:solidFill>
                <a:effectLst/>
                <a:latin typeface="Söhne"/>
              </a:rPr>
              <a:t>Controlled Ignition Delay</a:t>
            </a:r>
            <a:r>
              <a:rPr lang="en-US" sz="1600" b="0" i="0" dirty="0">
                <a:solidFill>
                  <a:srgbClr val="0D0D0D"/>
                </a:solidFill>
                <a:effectLst/>
                <a:latin typeface="Söhne"/>
              </a:rPr>
              <a:t>: PCCI achieves the desired ignition delay through various mechanisms, including enhanced charge motion, lower compression ratio, higher injection pressure, and extensive exhaust gas recirculation (EGR).</a:t>
            </a:r>
          </a:p>
          <a:p>
            <a:pPr algn="l">
              <a:buFont typeface="+mj-lt"/>
              <a:buAutoNum type="arabicPeriod"/>
            </a:pPr>
            <a:r>
              <a:rPr lang="en-US" sz="1600" b="1" i="0" dirty="0">
                <a:solidFill>
                  <a:srgbClr val="0D0D0D"/>
                </a:solidFill>
                <a:effectLst/>
                <a:latin typeface="Söhne"/>
              </a:rPr>
              <a:t>Fuel Injection Strategies</a:t>
            </a:r>
            <a:r>
              <a:rPr lang="en-US" sz="1600" b="0" i="0" dirty="0">
                <a:solidFill>
                  <a:srgbClr val="0D0D0D"/>
                </a:solidFill>
                <a:effectLst/>
                <a:latin typeface="Söhne"/>
              </a:rPr>
              <a:t>: Fuel injection in PCCI engines can be executed in three primary ways: advanced direct injection, port fuel injection, and late direct injection. Each method has its implications on emissions and combustion characteristics.</a:t>
            </a:r>
          </a:p>
          <a:p>
            <a:pPr algn="l">
              <a:buFont typeface="+mj-lt"/>
              <a:buAutoNum type="arabicPeriod"/>
            </a:pPr>
            <a:r>
              <a:rPr lang="en-US" sz="1600" b="1" i="0" dirty="0">
                <a:solidFill>
                  <a:srgbClr val="0D0D0D"/>
                </a:solidFill>
                <a:effectLst/>
                <a:latin typeface="Söhne"/>
              </a:rPr>
              <a:t>Impact of Injection Strategies on Emissions</a:t>
            </a:r>
            <a:r>
              <a:rPr lang="en-US" sz="1600" b="0" i="0" dirty="0">
                <a:solidFill>
                  <a:srgbClr val="0D0D0D"/>
                </a:solidFill>
                <a:effectLst/>
                <a:latin typeface="Söhne"/>
              </a:rPr>
              <a:t>: Advanced direct injection and port fuel injection can lead to increased emissions of hydrocarbons (HC) and carbon monoxide (CO) due to fuel impingement on the cylinder wall. However, techniques such as narrow spray angle injectors and EGR can mitigate this issue, especially in late direct injection.</a:t>
            </a:r>
          </a:p>
          <a:p>
            <a:pPr algn="l">
              <a:buFont typeface="+mj-lt"/>
              <a:buAutoNum type="arabicPeriod"/>
            </a:pPr>
            <a:r>
              <a:rPr lang="en-US" sz="1600" b="1" i="0" dirty="0">
                <a:solidFill>
                  <a:srgbClr val="0D0D0D"/>
                </a:solidFill>
                <a:effectLst/>
                <a:latin typeface="Söhne"/>
              </a:rPr>
              <a:t>New Approaches in PCCI</a:t>
            </a:r>
            <a:r>
              <a:rPr lang="en-US" sz="1600" b="0" i="0" dirty="0">
                <a:solidFill>
                  <a:srgbClr val="0D0D0D"/>
                </a:solidFill>
                <a:effectLst/>
                <a:latin typeface="Söhne"/>
              </a:rPr>
              <a:t>: Innovative approaches in PCCI involve air-fuel premixing via early injection, followed by a late injection of fuel pulse during the compression stroke. This method allows for better control over the onset of ignition and promotes a more homogeneous air-fuel mixture, resulting in reduced NOx emissions and soot levels.</a:t>
            </a:r>
          </a:p>
          <a:p>
            <a:pPr algn="l">
              <a:buFont typeface="+mj-lt"/>
              <a:buAutoNum type="arabicPeriod"/>
            </a:pPr>
            <a:r>
              <a:rPr lang="en-US" sz="1600" b="1" i="0" dirty="0">
                <a:solidFill>
                  <a:srgbClr val="0D0D0D"/>
                </a:solidFill>
                <a:effectLst/>
                <a:latin typeface="Söhne"/>
              </a:rPr>
              <a:t>Role of Exhaust Gas Recirculation (EGR)</a:t>
            </a:r>
            <a:r>
              <a:rPr lang="en-US" sz="1600" b="0" i="0" dirty="0">
                <a:solidFill>
                  <a:srgbClr val="0D0D0D"/>
                </a:solidFill>
                <a:effectLst/>
                <a:latin typeface="Söhne"/>
              </a:rPr>
              <a:t>: Higher levels of EGR in PCCI engines contribute to a longer ignition delay, facilitating better air-fuel mixing and reducing the occurrence of fuel-rich pockets in low-temperature combustion (LTC), ultimately leading to improved emission performance.</a:t>
            </a:r>
          </a:p>
          <a:p>
            <a:endParaRPr lang="en-IN" dirty="0"/>
          </a:p>
        </p:txBody>
      </p:sp>
    </p:spTree>
    <p:extLst>
      <p:ext uri="{BB962C8B-B14F-4D97-AF65-F5344CB8AC3E}">
        <p14:creationId xmlns:p14="http://schemas.microsoft.com/office/powerpoint/2010/main" val="247849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C96231-55C7-62EC-0AC2-7084D43752A4}"/>
              </a:ext>
            </a:extLst>
          </p:cNvPr>
          <p:cNvSpPr>
            <a:spLocks noGrp="1"/>
          </p:cNvSpPr>
          <p:nvPr>
            <p:ph type="sldNum" sz="quarter" idx="12"/>
          </p:nvPr>
        </p:nvSpPr>
        <p:spPr/>
        <p:txBody>
          <a:bodyPr/>
          <a:lstStyle/>
          <a:p>
            <a:fld id="{37374264-FABE-4A13-B55E-AC77012BA9F4}" type="slidenum">
              <a:rPr lang="en-US" smtClean="0"/>
              <a:pPr/>
              <a:t>6</a:t>
            </a:fld>
            <a:endParaRPr lang="en-US" dirty="0"/>
          </a:p>
        </p:txBody>
      </p:sp>
      <p:sp>
        <p:nvSpPr>
          <p:cNvPr id="3" name="TextBox 2">
            <a:extLst>
              <a:ext uri="{FF2B5EF4-FFF2-40B4-BE49-F238E27FC236}">
                <a16:creationId xmlns:a16="http://schemas.microsoft.com/office/drawing/2014/main" id="{D97E93B6-B8F8-D1B4-0375-845C6535AAA9}"/>
              </a:ext>
            </a:extLst>
          </p:cNvPr>
          <p:cNvSpPr txBox="1"/>
          <p:nvPr/>
        </p:nvSpPr>
        <p:spPr>
          <a:xfrm>
            <a:off x="226243" y="556181"/>
            <a:ext cx="8804635" cy="5601533"/>
          </a:xfrm>
          <a:prstGeom prst="rect">
            <a:avLst/>
          </a:prstGeom>
          <a:noFill/>
        </p:spPr>
        <p:txBody>
          <a:bodyPr wrap="square" rtlCol="0">
            <a:spAutoFit/>
          </a:bodyPr>
          <a:lstStyle/>
          <a:p>
            <a:r>
              <a:rPr lang="en-US" b="1" dirty="0">
                <a:solidFill>
                  <a:schemeClr val="accent1"/>
                </a:solidFill>
              </a:rPr>
              <a:t>                                Reactivity Controlled Compression Ignition (RCCI):</a:t>
            </a:r>
          </a:p>
          <a:p>
            <a:endParaRPr lang="en-US" b="1" dirty="0">
              <a:solidFill>
                <a:schemeClr val="accent1"/>
              </a:solidFill>
            </a:endParaRPr>
          </a:p>
          <a:p>
            <a:pPr algn="l">
              <a:buFont typeface="+mj-lt"/>
              <a:buAutoNum type="arabicPeriod"/>
            </a:pPr>
            <a:r>
              <a:rPr lang="en-US" sz="1600" b="1" i="0" dirty="0">
                <a:solidFill>
                  <a:srgbClr val="0D0D0D"/>
                </a:solidFill>
                <a:effectLst/>
                <a:latin typeface="Söhne"/>
              </a:rPr>
              <a:t>Description of RCCI Combustion</a:t>
            </a:r>
            <a:r>
              <a:rPr lang="en-US" sz="1600" b="0" i="0" dirty="0">
                <a:solidFill>
                  <a:srgbClr val="0D0D0D"/>
                </a:solidFill>
                <a:effectLst/>
                <a:latin typeface="Söhne"/>
              </a:rPr>
              <a:t>: RCCI (Reactivity Controlled Compression Ignition) compression involves compressing a well-mixed low-reactivity fuel and oxidizer, such as air, without initiating auto-ignition.</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Injection of High-Reactivity Fuel</a:t>
            </a:r>
            <a:r>
              <a:rPr lang="en-US" sz="1600" b="0" i="0" dirty="0">
                <a:solidFill>
                  <a:srgbClr val="0D0D0D"/>
                </a:solidFill>
                <a:effectLst/>
                <a:latin typeface="Söhne"/>
              </a:rPr>
              <a:t>: During the compression cycle, high-reactivity fuel is injected to create a localized mixture of low and high reactivity fuels.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Ignition of Entire Fuel Charge</a:t>
            </a:r>
            <a:r>
              <a:rPr lang="en-US" sz="1600" b="0" i="0" dirty="0">
                <a:solidFill>
                  <a:srgbClr val="0D0D0D"/>
                </a:solidFill>
                <a:effectLst/>
                <a:latin typeface="Söhne"/>
              </a:rPr>
              <a:t>: High-reactivity fuel is injected near the piston's top dead center, initiating combustion of the entire fuel charge.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Dual-Fuel Requirement</a:t>
            </a:r>
            <a:r>
              <a:rPr lang="en-US" sz="1600" b="0" i="0" dirty="0">
                <a:solidFill>
                  <a:srgbClr val="0D0D0D"/>
                </a:solidFill>
                <a:effectLst/>
                <a:latin typeface="Söhne"/>
              </a:rPr>
              <a:t>: RCCI combustion necessitates the use of two distinct fuels: low-reactivity fuel injected into the intake ports and high-reactivity fuel injected into the cylinder.</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Throttle-Free Operation</a:t>
            </a:r>
            <a:r>
              <a:rPr lang="en-US" sz="1600" b="0" i="0" dirty="0">
                <a:solidFill>
                  <a:srgbClr val="0D0D0D"/>
                </a:solidFill>
                <a:effectLst/>
                <a:latin typeface="Söhne"/>
              </a:rPr>
              <a:t>: Unlike Otto engines, RCCI does not require a throttle due to its reliance on compression ignition. This characteristic closely resembles the diesel combustion process.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Emission and Efficiency Benefits</a:t>
            </a:r>
            <a:r>
              <a:rPr lang="en-US" sz="1600" b="0" i="0" dirty="0">
                <a:solidFill>
                  <a:srgbClr val="0D0D0D"/>
                </a:solidFill>
                <a:effectLst/>
                <a:latin typeface="Söhne"/>
              </a:rPr>
              <a:t>: RCCI engines can achieve ultra-low NOx and soot emissions, along with high thermal efficiency, compared to conventional diesel combustion, making them a promising technology for reducing environmental impact.</a:t>
            </a:r>
          </a:p>
          <a:p>
            <a:endParaRPr lang="en-IN" b="1" dirty="0">
              <a:solidFill>
                <a:schemeClr val="accent1"/>
              </a:solidFill>
            </a:endParaRPr>
          </a:p>
        </p:txBody>
      </p:sp>
    </p:spTree>
    <p:extLst>
      <p:ext uri="{BB962C8B-B14F-4D97-AF65-F5344CB8AC3E}">
        <p14:creationId xmlns:p14="http://schemas.microsoft.com/office/powerpoint/2010/main" val="62143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AA61B1-D174-E07E-F7E9-82ECD2F41293}"/>
              </a:ext>
            </a:extLst>
          </p:cNvPr>
          <p:cNvSpPr>
            <a:spLocks noGrp="1"/>
          </p:cNvSpPr>
          <p:nvPr>
            <p:ph type="sldNum" sz="quarter" idx="12"/>
          </p:nvPr>
        </p:nvSpPr>
        <p:spPr/>
        <p:txBody>
          <a:bodyPr/>
          <a:lstStyle/>
          <a:p>
            <a:fld id="{37374264-FABE-4A13-B55E-AC77012BA9F4}" type="slidenum">
              <a:rPr lang="en-US" smtClean="0"/>
              <a:pPr/>
              <a:t>7</a:t>
            </a:fld>
            <a:endParaRPr lang="en-US" dirty="0"/>
          </a:p>
        </p:txBody>
      </p:sp>
      <p:sp>
        <p:nvSpPr>
          <p:cNvPr id="3" name="TextBox 2">
            <a:extLst>
              <a:ext uri="{FF2B5EF4-FFF2-40B4-BE49-F238E27FC236}">
                <a16:creationId xmlns:a16="http://schemas.microsoft.com/office/drawing/2014/main" id="{505AE0B2-319A-CCCA-B2F2-0ADE1AB3F0B4}"/>
              </a:ext>
            </a:extLst>
          </p:cNvPr>
          <p:cNvSpPr txBox="1"/>
          <p:nvPr/>
        </p:nvSpPr>
        <p:spPr>
          <a:xfrm>
            <a:off x="140055" y="471340"/>
            <a:ext cx="8853116" cy="6093976"/>
          </a:xfrm>
          <a:prstGeom prst="rect">
            <a:avLst/>
          </a:prstGeom>
          <a:noFill/>
        </p:spPr>
        <p:txBody>
          <a:bodyPr wrap="square" rtlCol="0">
            <a:spAutoFit/>
          </a:bodyPr>
          <a:lstStyle/>
          <a:p>
            <a:r>
              <a:rPr lang="en-US" b="1" dirty="0">
                <a:solidFill>
                  <a:schemeClr val="accent1"/>
                </a:solidFill>
              </a:rPr>
              <a:t>                                                 HCCI operation with alternative fuels:</a:t>
            </a:r>
          </a:p>
          <a:p>
            <a:endParaRPr lang="en-US" b="1" dirty="0">
              <a:solidFill>
                <a:schemeClr val="accent1"/>
              </a:solidFill>
            </a:endParaRPr>
          </a:p>
          <a:p>
            <a:pPr algn="l">
              <a:buFont typeface="+mj-lt"/>
              <a:buAutoNum type="arabicPeriod"/>
            </a:pPr>
            <a:r>
              <a:rPr lang="en-US" sz="1600" b="1" i="0" dirty="0">
                <a:solidFill>
                  <a:srgbClr val="0D0D0D"/>
                </a:solidFill>
                <a:effectLst/>
                <a:latin typeface="Söhne"/>
              </a:rPr>
              <a:t>Impact of Fuel Blends on HCCI Performance</a:t>
            </a:r>
            <a:r>
              <a:rPr lang="en-US" sz="1600" b="0" i="0" dirty="0">
                <a:solidFill>
                  <a:srgbClr val="0D0D0D"/>
                </a:solidFill>
                <a:effectLst/>
                <a:latin typeface="Söhne"/>
              </a:rPr>
              <a:t>: Experimental tests conducted with five fuel blends in port fuel-injected HCCI (PFI-HCCI) aim to assess the effects of cetane number, fuel-bound oxygen content, and volatility on HCCI challenges, including narrow load range and emissions.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Emission Comparison</a:t>
            </a:r>
            <a:r>
              <a:rPr lang="en-US" sz="1600" b="0" i="0" dirty="0">
                <a:solidFill>
                  <a:srgbClr val="0D0D0D"/>
                </a:solidFill>
                <a:effectLst/>
                <a:latin typeface="Söhne"/>
              </a:rPr>
              <a:t>: In HCCI mode, all tested fuels exhibit significantly lower NOx and smoke emissions compared to conventional diesel combustion (CDC), emitting less than 40 ppm of NOx and less than 0.1 FSN of smoke.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Cetane Number Enhancement</a:t>
            </a:r>
            <a:r>
              <a:rPr lang="en-US" sz="1600" b="0" i="0" dirty="0">
                <a:solidFill>
                  <a:srgbClr val="0D0D0D"/>
                </a:solidFill>
                <a:effectLst/>
                <a:latin typeface="Söhne"/>
              </a:rPr>
              <a:t>: Adding an ignition improver (EHN) to gasoline enhances its cetane number, with different concentrations resulting in varying cetane numbers. Higher cetane numbers improve combustion and reduce HC emissions but can lead to increased NOx emissions due to higher in-cylinder temperatures.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Impact of Oxygenated Butanol</a:t>
            </a:r>
            <a:r>
              <a:rPr lang="en-US" sz="1600" b="0" i="0" dirty="0">
                <a:solidFill>
                  <a:srgbClr val="0D0D0D"/>
                </a:solidFill>
                <a:effectLst/>
                <a:latin typeface="Söhne"/>
              </a:rPr>
              <a:t>: Butanol, added to gasoline-EHN blends, improves combustion by providing fuel-bound oxygen, resulting in higher peak pressure, earlier combustion phasing, and reduced emissions of HC, NOx, and smoke. However, it affects the engine's operable load range due to its higher latent heat of vaporization.</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Effect of Fuel Volatility</a:t>
            </a:r>
            <a:r>
              <a:rPr lang="en-US" sz="1600" b="0" i="0" dirty="0">
                <a:solidFill>
                  <a:srgbClr val="0D0D0D"/>
                </a:solidFill>
                <a:effectLst/>
                <a:latin typeface="Söhne"/>
              </a:rPr>
              <a:t>: Blends with lower volatility than gasoline, such as diesel and Karanja biodiesel, exhibit poor combustion, leading to reduced brake thermal efficiency (BTE) and increased HC and smoke emissions. Optimal fuel volatility is crucial for efficient HCCI operation.</a:t>
            </a:r>
          </a:p>
          <a:p>
            <a:endParaRPr lang="en-IN" b="1" dirty="0">
              <a:solidFill>
                <a:schemeClr val="accent1"/>
              </a:solidFill>
            </a:endParaRPr>
          </a:p>
        </p:txBody>
      </p:sp>
    </p:spTree>
    <p:extLst>
      <p:ext uri="{BB962C8B-B14F-4D97-AF65-F5344CB8AC3E}">
        <p14:creationId xmlns:p14="http://schemas.microsoft.com/office/powerpoint/2010/main" val="1913586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0A25A4-4493-35BD-F834-6232E4C00D5B}"/>
              </a:ext>
            </a:extLst>
          </p:cNvPr>
          <p:cNvSpPr>
            <a:spLocks noGrp="1"/>
          </p:cNvSpPr>
          <p:nvPr>
            <p:ph type="sldNum" sz="quarter" idx="12"/>
          </p:nvPr>
        </p:nvSpPr>
        <p:spPr/>
        <p:txBody>
          <a:bodyPr/>
          <a:lstStyle/>
          <a:p>
            <a:fld id="{37374264-FABE-4A13-B55E-AC77012BA9F4}" type="slidenum">
              <a:rPr lang="en-US" smtClean="0"/>
              <a:pPr/>
              <a:t>8</a:t>
            </a:fld>
            <a:endParaRPr lang="en-US" dirty="0"/>
          </a:p>
        </p:txBody>
      </p:sp>
      <p:sp>
        <p:nvSpPr>
          <p:cNvPr id="3" name="TextBox 2">
            <a:extLst>
              <a:ext uri="{FF2B5EF4-FFF2-40B4-BE49-F238E27FC236}">
                <a16:creationId xmlns:a16="http://schemas.microsoft.com/office/drawing/2014/main" id="{FE93F2B0-0DF5-36D3-38CF-65044B6D2873}"/>
              </a:ext>
            </a:extLst>
          </p:cNvPr>
          <p:cNvSpPr txBox="1"/>
          <p:nvPr/>
        </p:nvSpPr>
        <p:spPr>
          <a:xfrm>
            <a:off x="140055" y="452487"/>
            <a:ext cx="8871970" cy="8125301"/>
          </a:xfrm>
          <a:prstGeom prst="rect">
            <a:avLst/>
          </a:prstGeom>
          <a:noFill/>
        </p:spPr>
        <p:txBody>
          <a:bodyPr wrap="square" rtlCol="0">
            <a:spAutoFit/>
          </a:bodyPr>
          <a:lstStyle/>
          <a:p>
            <a:r>
              <a:rPr lang="en-US" sz="1800" b="1" i="0" dirty="0">
                <a:solidFill>
                  <a:srgbClr val="0D0D0D"/>
                </a:solidFill>
                <a:effectLst/>
                <a:latin typeface="Söhne"/>
              </a:rPr>
              <a:t>6. Optimal Fuel Blend</a:t>
            </a:r>
            <a:r>
              <a:rPr lang="en-US" sz="1800" b="0" i="0" dirty="0">
                <a:solidFill>
                  <a:srgbClr val="0D0D0D"/>
                </a:solidFill>
                <a:effectLst/>
                <a:latin typeface="Söhne"/>
              </a:rPr>
              <a:t>: Gasoline with 5% EHN (G100EHN5) demonstrates superior performance in terms of maximum operable load range, BTE, and HC emissions compared to other fuel blends, highlighting the importance of fuel composition in achieving efficient HCCI combustion.</a:t>
            </a: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sz="1400" dirty="0"/>
              <a:t>Figure :. Comparison of pressure (a) and HRR </a:t>
            </a:r>
          </a:p>
          <a:p>
            <a:r>
              <a:rPr lang="en-US" sz="1400" dirty="0"/>
              <a:t>(b)profiles with alternative fuels PCCI</a:t>
            </a:r>
            <a:r>
              <a:rPr lang="en-IN" sz="1400" dirty="0"/>
              <a:t> mode </a:t>
            </a:r>
            <a:r>
              <a:rPr lang="en-US" sz="1400" dirty="0"/>
              <a:t>at 60% load condition.</a:t>
            </a:r>
            <a:endParaRPr lang="en-US" sz="1400" b="0" i="0" dirty="0">
              <a:solidFill>
                <a:srgbClr val="0D0D0D"/>
              </a:solidFill>
              <a:effectLst/>
              <a:latin typeface="Söhne"/>
            </a:endParaRPr>
          </a:p>
          <a:p>
            <a:endParaRPr lang="en-IN" dirty="0"/>
          </a:p>
          <a:p>
            <a:r>
              <a:rPr lang="en-IN" sz="800" b="0" i="0" dirty="0" err="1">
                <a:solidFill>
                  <a:schemeClr val="accent1"/>
                </a:solidFill>
                <a:effectLst/>
                <a:latin typeface="Open Sans" panose="020B0606030504020204" pitchFamily="34" charset="0"/>
              </a:rPr>
              <a:t>Krishnasamy</a:t>
            </a:r>
            <a:r>
              <a:rPr lang="en-IN" sz="800" b="0" i="0" dirty="0">
                <a:solidFill>
                  <a:schemeClr val="accent1"/>
                </a:solidFill>
                <a:effectLst/>
                <a:latin typeface="Open Sans" panose="020B0606030504020204" pitchFamily="34" charset="0"/>
              </a:rPr>
              <a:t> A, Gupta SK, Reitz RD. Prospective fuels for diesel low temperature combustion engine applications: a critical review. </a:t>
            </a:r>
            <a:r>
              <a:rPr lang="en-IN" sz="800" b="0" i="1" dirty="0">
                <a:solidFill>
                  <a:schemeClr val="accent1"/>
                </a:solidFill>
                <a:effectLst/>
                <a:latin typeface="Open Sans" panose="020B0606030504020204" pitchFamily="34" charset="0"/>
              </a:rPr>
              <a:t>Int J Engine Res</a:t>
            </a:r>
            <a:r>
              <a:rPr lang="en-IN" sz="800" b="0" i="0" dirty="0">
                <a:solidFill>
                  <a:schemeClr val="accent1"/>
                </a:solidFill>
                <a:effectLst/>
                <a:latin typeface="Open Sans" panose="020B0606030504020204" pitchFamily="34" charset="0"/>
              </a:rPr>
              <a:t> 2021; 22(7): 2071–2106.</a:t>
            </a:r>
            <a:endParaRPr lang="en-IN" sz="800" dirty="0">
              <a:solidFill>
                <a:schemeClr val="accent1"/>
              </a:solidFill>
            </a:endParaRPr>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p>
          <a:p>
            <a:pPr algn="r"/>
            <a:r>
              <a:rPr lang="en-IN" dirty="0"/>
              <a:t>                   							</a:t>
            </a:r>
            <a:r>
              <a:rPr lang="en-US" dirty="0"/>
              <a:t>.</a:t>
            </a:r>
            <a:endParaRPr lang="en-IN" dirty="0"/>
          </a:p>
        </p:txBody>
      </p:sp>
      <p:grpSp>
        <p:nvGrpSpPr>
          <p:cNvPr id="5" name="Group 4">
            <a:extLst>
              <a:ext uri="{FF2B5EF4-FFF2-40B4-BE49-F238E27FC236}">
                <a16:creationId xmlns:a16="http://schemas.microsoft.com/office/drawing/2014/main" id="{88018B4B-56FA-20E4-E0E5-BE533BB58DCC}"/>
              </a:ext>
            </a:extLst>
          </p:cNvPr>
          <p:cNvGrpSpPr>
            <a:grpSpLocks/>
          </p:cNvGrpSpPr>
          <p:nvPr/>
        </p:nvGrpSpPr>
        <p:grpSpPr bwMode="auto">
          <a:xfrm>
            <a:off x="196850" y="2125801"/>
            <a:ext cx="4694517" cy="2545005"/>
            <a:chOff x="0" y="0"/>
            <a:chExt cx="58752" cy="22975"/>
          </a:xfrm>
        </p:grpSpPr>
        <p:sp>
          <p:nvSpPr>
            <p:cNvPr id="6" name="Shape 31887">
              <a:extLst>
                <a:ext uri="{FF2B5EF4-FFF2-40B4-BE49-F238E27FC236}">
                  <a16:creationId xmlns:a16="http://schemas.microsoft.com/office/drawing/2014/main" id="{B6CD4059-EB95-1259-5979-ADC88CBC9B58}"/>
                </a:ext>
              </a:extLst>
            </p:cNvPr>
            <p:cNvSpPr>
              <a:spLocks/>
            </p:cNvSpPr>
            <p:nvPr/>
          </p:nvSpPr>
          <p:spPr bwMode="auto">
            <a:xfrm>
              <a:off x="0" y="0"/>
              <a:ext cx="91" cy="22975"/>
            </a:xfrm>
            <a:custGeom>
              <a:avLst/>
              <a:gdLst>
                <a:gd name="T0" fmla="*/ 0 w 9144"/>
                <a:gd name="T1" fmla="*/ 0 h 2297519"/>
                <a:gd name="T2" fmla="*/ 9144 w 9144"/>
                <a:gd name="T3" fmla="*/ 0 h 2297519"/>
                <a:gd name="T4" fmla="*/ 9144 w 9144"/>
                <a:gd name="T5" fmla="*/ 2297519 h 2297519"/>
                <a:gd name="T6" fmla="*/ 0 w 9144"/>
                <a:gd name="T7" fmla="*/ 2297519 h 2297519"/>
                <a:gd name="T8" fmla="*/ 0 w 9144"/>
                <a:gd name="T9" fmla="*/ 0 h 2297519"/>
                <a:gd name="T10" fmla="*/ 0 w 9144"/>
                <a:gd name="T11" fmla="*/ 0 h 2297519"/>
                <a:gd name="T12" fmla="*/ 9144 w 9144"/>
                <a:gd name="T13" fmla="*/ 2297519 h 2297519"/>
              </a:gdLst>
              <a:ahLst/>
              <a:cxnLst>
                <a:cxn ang="0">
                  <a:pos x="T0" y="T1"/>
                </a:cxn>
                <a:cxn ang="0">
                  <a:pos x="T2" y="T3"/>
                </a:cxn>
                <a:cxn ang="0">
                  <a:pos x="T4" y="T5"/>
                </a:cxn>
                <a:cxn ang="0">
                  <a:pos x="T6" y="T7"/>
                </a:cxn>
                <a:cxn ang="0">
                  <a:pos x="T8" y="T9"/>
                </a:cxn>
              </a:cxnLst>
              <a:rect l="T10" t="T11" r="T12" b="T13"/>
              <a:pathLst>
                <a:path w="9144" h="2297519">
                  <a:moveTo>
                    <a:pt x="0" y="0"/>
                  </a:moveTo>
                  <a:lnTo>
                    <a:pt x="9144" y="0"/>
                  </a:lnTo>
                  <a:lnTo>
                    <a:pt x="9144" y="2297519"/>
                  </a:lnTo>
                  <a:lnTo>
                    <a:pt x="0" y="2297519"/>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7" name="Shape 31888">
              <a:extLst>
                <a:ext uri="{FF2B5EF4-FFF2-40B4-BE49-F238E27FC236}">
                  <a16:creationId xmlns:a16="http://schemas.microsoft.com/office/drawing/2014/main" id="{AEDC7D40-31BC-BB19-F4E1-71F683F0AFD5}"/>
                </a:ext>
              </a:extLst>
            </p:cNvPr>
            <p:cNvSpPr>
              <a:spLocks/>
            </p:cNvSpPr>
            <p:nvPr/>
          </p:nvSpPr>
          <p:spPr bwMode="auto">
            <a:xfrm>
              <a:off x="58687" y="0"/>
              <a:ext cx="91" cy="22975"/>
            </a:xfrm>
            <a:custGeom>
              <a:avLst/>
              <a:gdLst>
                <a:gd name="T0" fmla="*/ 0 w 9144"/>
                <a:gd name="T1" fmla="*/ 0 h 2297519"/>
                <a:gd name="T2" fmla="*/ 9144 w 9144"/>
                <a:gd name="T3" fmla="*/ 0 h 2297519"/>
                <a:gd name="T4" fmla="*/ 9144 w 9144"/>
                <a:gd name="T5" fmla="*/ 2297519 h 2297519"/>
                <a:gd name="T6" fmla="*/ 0 w 9144"/>
                <a:gd name="T7" fmla="*/ 2297519 h 2297519"/>
                <a:gd name="T8" fmla="*/ 0 w 9144"/>
                <a:gd name="T9" fmla="*/ 0 h 2297519"/>
                <a:gd name="T10" fmla="*/ 0 w 9144"/>
                <a:gd name="T11" fmla="*/ 0 h 2297519"/>
                <a:gd name="T12" fmla="*/ 9144 w 9144"/>
                <a:gd name="T13" fmla="*/ 2297519 h 2297519"/>
              </a:gdLst>
              <a:ahLst/>
              <a:cxnLst>
                <a:cxn ang="0">
                  <a:pos x="T0" y="T1"/>
                </a:cxn>
                <a:cxn ang="0">
                  <a:pos x="T2" y="T3"/>
                </a:cxn>
                <a:cxn ang="0">
                  <a:pos x="T4" y="T5"/>
                </a:cxn>
                <a:cxn ang="0">
                  <a:pos x="T6" y="T7"/>
                </a:cxn>
                <a:cxn ang="0">
                  <a:pos x="T8" y="T9"/>
                </a:cxn>
              </a:cxnLst>
              <a:rect l="T10" t="T11" r="T12" b="T13"/>
              <a:pathLst>
                <a:path w="9144" h="2297519">
                  <a:moveTo>
                    <a:pt x="0" y="0"/>
                  </a:moveTo>
                  <a:lnTo>
                    <a:pt x="9144" y="0"/>
                  </a:lnTo>
                  <a:lnTo>
                    <a:pt x="9144" y="2297519"/>
                  </a:lnTo>
                  <a:lnTo>
                    <a:pt x="0" y="2297519"/>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8" name="Shape 31889">
              <a:extLst>
                <a:ext uri="{FF2B5EF4-FFF2-40B4-BE49-F238E27FC236}">
                  <a16:creationId xmlns:a16="http://schemas.microsoft.com/office/drawing/2014/main" id="{9F51468D-264B-D8E7-5826-8B73496D1330}"/>
                </a:ext>
              </a:extLst>
            </p:cNvPr>
            <p:cNvSpPr>
              <a:spLocks/>
            </p:cNvSpPr>
            <p:nvPr/>
          </p:nvSpPr>
          <p:spPr bwMode="auto">
            <a:xfrm>
              <a:off x="0" y="0"/>
              <a:ext cx="58751" cy="91"/>
            </a:xfrm>
            <a:custGeom>
              <a:avLst/>
              <a:gdLst>
                <a:gd name="T0" fmla="*/ 0 w 5875198"/>
                <a:gd name="T1" fmla="*/ 0 h 9144"/>
                <a:gd name="T2" fmla="*/ 5875198 w 5875198"/>
                <a:gd name="T3" fmla="*/ 0 h 9144"/>
                <a:gd name="T4" fmla="*/ 5875198 w 5875198"/>
                <a:gd name="T5" fmla="*/ 9144 h 9144"/>
                <a:gd name="T6" fmla="*/ 0 w 5875198"/>
                <a:gd name="T7" fmla="*/ 9144 h 9144"/>
                <a:gd name="T8" fmla="*/ 0 w 5875198"/>
                <a:gd name="T9" fmla="*/ 0 h 9144"/>
                <a:gd name="T10" fmla="*/ 0 w 5875198"/>
                <a:gd name="T11" fmla="*/ 0 h 9144"/>
                <a:gd name="T12" fmla="*/ 5875198 w 5875198"/>
                <a:gd name="T13" fmla="*/ 9144 h 9144"/>
              </a:gdLst>
              <a:ahLst/>
              <a:cxnLst>
                <a:cxn ang="0">
                  <a:pos x="T0" y="T1"/>
                </a:cxn>
                <a:cxn ang="0">
                  <a:pos x="T2" y="T3"/>
                </a:cxn>
                <a:cxn ang="0">
                  <a:pos x="T4" y="T5"/>
                </a:cxn>
                <a:cxn ang="0">
                  <a:pos x="T6" y="T7"/>
                </a:cxn>
                <a:cxn ang="0">
                  <a:pos x="T8" y="T9"/>
                </a:cxn>
              </a:cxnLst>
              <a:rect l="T10" t="T11" r="T12" b="T13"/>
              <a:pathLst>
                <a:path w="5875198" h="9144">
                  <a:moveTo>
                    <a:pt x="0" y="0"/>
                  </a:moveTo>
                  <a:lnTo>
                    <a:pt x="5875198" y="0"/>
                  </a:lnTo>
                  <a:lnTo>
                    <a:pt x="5875198"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9" name="Shape 31890">
              <a:extLst>
                <a:ext uri="{FF2B5EF4-FFF2-40B4-BE49-F238E27FC236}">
                  <a16:creationId xmlns:a16="http://schemas.microsoft.com/office/drawing/2014/main" id="{928C671F-F70D-D876-1FAC-CE539AB4399D}"/>
                </a:ext>
              </a:extLst>
            </p:cNvPr>
            <p:cNvSpPr>
              <a:spLocks/>
            </p:cNvSpPr>
            <p:nvPr/>
          </p:nvSpPr>
          <p:spPr bwMode="auto">
            <a:xfrm>
              <a:off x="0" y="22917"/>
              <a:ext cx="58751" cy="92"/>
            </a:xfrm>
            <a:custGeom>
              <a:avLst/>
              <a:gdLst>
                <a:gd name="T0" fmla="*/ 0 w 5875198"/>
                <a:gd name="T1" fmla="*/ 0 h 9144"/>
                <a:gd name="T2" fmla="*/ 5875198 w 5875198"/>
                <a:gd name="T3" fmla="*/ 0 h 9144"/>
                <a:gd name="T4" fmla="*/ 5875198 w 5875198"/>
                <a:gd name="T5" fmla="*/ 9144 h 9144"/>
                <a:gd name="T6" fmla="*/ 0 w 5875198"/>
                <a:gd name="T7" fmla="*/ 9144 h 9144"/>
                <a:gd name="T8" fmla="*/ 0 w 5875198"/>
                <a:gd name="T9" fmla="*/ 0 h 9144"/>
                <a:gd name="T10" fmla="*/ 0 w 5875198"/>
                <a:gd name="T11" fmla="*/ 0 h 9144"/>
                <a:gd name="T12" fmla="*/ 5875198 w 5875198"/>
                <a:gd name="T13" fmla="*/ 9144 h 9144"/>
              </a:gdLst>
              <a:ahLst/>
              <a:cxnLst>
                <a:cxn ang="0">
                  <a:pos x="T0" y="T1"/>
                </a:cxn>
                <a:cxn ang="0">
                  <a:pos x="T2" y="T3"/>
                </a:cxn>
                <a:cxn ang="0">
                  <a:pos x="T4" y="T5"/>
                </a:cxn>
                <a:cxn ang="0">
                  <a:pos x="T6" y="T7"/>
                </a:cxn>
                <a:cxn ang="0">
                  <a:pos x="T8" y="T9"/>
                </a:cxn>
              </a:cxnLst>
              <a:rect l="T10" t="T11" r="T12" b="T13"/>
              <a:pathLst>
                <a:path w="5875198" h="9144">
                  <a:moveTo>
                    <a:pt x="0" y="0"/>
                  </a:moveTo>
                  <a:lnTo>
                    <a:pt x="5875198" y="0"/>
                  </a:lnTo>
                  <a:lnTo>
                    <a:pt x="5875198"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10" name="Picture 9">
              <a:extLst>
                <a:ext uri="{FF2B5EF4-FFF2-40B4-BE49-F238E27FC236}">
                  <a16:creationId xmlns:a16="http://schemas.microsoft.com/office/drawing/2014/main" id="{985E7DB6-F80B-D2A5-ED5C-F7C435C3CA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 y="489"/>
              <a:ext cx="57766" cy="2198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Rectangle 45">
            <a:extLst>
              <a:ext uri="{FF2B5EF4-FFF2-40B4-BE49-F238E27FC236}">
                <a16:creationId xmlns:a16="http://schemas.microsoft.com/office/drawing/2014/main" id="{08B75967-C231-6B02-A543-B346D01068C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44" name="Group 43">
            <a:extLst>
              <a:ext uri="{FF2B5EF4-FFF2-40B4-BE49-F238E27FC236}">
                <a16:creationId xmlns:a16="http://schemas.microsoft.com/office/drawing/2014/main" id="{50505216-DD39-25A7-84A6-02CBE37E65ED}"/>
              </a:ext>
            </a:extLst>
          </p:cNvPr>
          <p:cNvGrpSpPr>
            <a:grpSpLocks/>
          </p:cNvGrpSpPr>
          <p:nvPr/>
        </p:nvGrpSpPr>
        <p:grpSpPr bwMode="auto">
          <a:xfrm>
            <a:off x="5220320" y="1847032"/>
            <a:ext cx="3460515" cy="2621267"/>
            <a:chOff x="0" y="0"/>
            <a:chExt cx="29174" cy="20239"/>
          </a:xfrm>
        </p:grpSpPr>
        <p:sp>
          <p:nvSpPr>
            <p:cNvPr id="45" name="Shape 31879">
              <a:extLst>
                <a:ext uri="{FF2B5EF4-FFF2-40B4-BE49-F238E27FC236}">
                  <a16:creationId xmlns:a16="http://schemas.microsoft.com/office/drawing/2014/main" id="{C6408F53-CC6B-EFE5-1FFA-2A418B25BD4D}"/>
                </a:ext>
              </a:extLst>
            </p:cNvPr>
            <p:cNvSpPr>
              <a:spLocks/>
            </p:cNvSpPr>
            <p:nvPr/>
          </p:nvSpPr>
          <p:spPr bwMode="auto">
            <a:xfrm>
              <a:off x="0" y="0"/>
              <a:ext cx="91" cy="20239"/>
            </a:xfrm>
            <a:custGeom>
              <a:avLst/>
              <a:gdLst>
                <a:gd name="T0" fmla="*/ 0 w 9144"/>
                <a:gd name="T1" fmla="*/ 0 h 2023922"/>
                <a:gd name="T2" fmla="*/ 9144 w 9144"/>
                <a:gd name="T3" fmla="*/ 0 h 2023922"/>
                <a:gd name="T4" fmla="*/ 9144 w 9144"/>
                <a:gd name="T5" fmla="*/ 2023922 h 2023922"/>
                <a:gd name="T6" fmla="*/ 0 w 9144"/>
                <a:gd name="T7" fmla="*/ 2023922 h 2023922"/>
                <a:gd name="T8" fmla="*/ 0 w 9144"/>
                <a:gd name="T9" fmla="*/ 0 h 2023922"/>
                <a:gd name="T10" fmla="*/ 0 w 9144"/>
                <a:gd name="T11" fmla="*/ 0 h 2023922"/>
                <a:gd name="T12" fmla="*/ 9144 w 9144"/>
                <a:gd name="T13" fmla="*/ 2023922 h 2023922"/>
              </a:gdLst>
              <a:ahLst/>
              <a:cxnLst>
                <a:cxn ang="0">
                  <a:pos x="T0" y="T1"/>
                </a:cxn>
                <a:cxn ang="0">
                  <a:pos x="T2" y="T3"/>
                </a:cxn>
                <a:cxn ang="0">
                  <a:pos x="T4" y="T5"/>
                </a:cxn>
                <a:cxn ang="0">
                  <a:pos x="T6" y="T7"/>
                </a:cxn>
                <a:cxn ang="0">
                  <a:pos x="T8" y="T9"/>
                </a:cxn>
              </a:cxnLst>
              <a:rect l="T10" t="T11" r="T12" b="T13"/>
              <a:pathLst>
                <a:path w="9144" h="2023922">
                  <a:moveTo>
                    <a:pt x="0" y="0"/>
                  </a:moveTo>
                  <a:lnTo>
                    <a:pt x="9144" y="0"/>
                  </a:lnTo>
                  <a:lnTo>
                    <a:pt x="9144" y="2023922"/>
                  </a:lnTo>
                  <a:lnTo>
                    <a:pt x="0" y="2023922"/>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46" name="Shape 31880">
              <a:extLst>
                <a:ext uri="{FF2B5EF4-FFF2-40B4-BE49-F238E27FC236}">
                  <a16:creationId xmlns:a16="http://schemas.microsoft.com/office/drawing/2014/main" id="{DE13E277-5031-E6DE-3A67-649CB0E14E20}"/>
                </a:ext>
              </a:extLst>
            </p:cNvPr>
            <p:cNvSpPr>
              <a:spLocks/>
            </p:cNvSpPr>
            <p:nvPr/>
          </p:nvSpPr>
          <p:spPr bwMode="auto">
            <a:xfrm>
              <a:off x="29109" y="0"/>
              <a:ext cx="92" cy="20239"/>
            </a:xfrm>
            <a:custGeom>
              <a:avLst/>
              <a:gdLst>
                <a:gd name="T0" fmla="*/ 0 w 9144"/>
                <a:gd name="T1" fmla="*/ 0 h 2023922"/>
                <a:gd name="T2" fmla="*/ 9144 w 9144"/>
                <a:gd name="T3" fmla="*/ 0 h 2023922"/>
                <a:gd name="T4" fmla="*/ 9144 w 9144"/>
                <a:gd name="T5" fmla="*/ 2023922 h 2023922"/>
                <a:gd name="T6" fmla="*/ 0 w 9144"/>
                <a:gd name="T7" fmla="*/ 2023922 h 2023922"/>
                <a:gd name="T8" fmla="*/ 0 w 9144"/>
                <a:gd name="T9" fmla="*/ 0 h 2023922"/>
                <a:gd name="T10" fmla="*/ 0 w 9144"/>
                <a:gd name="T11" fmla="*/ 0 h 2023922"/>
                <a:gd name="T12" fmla="*/ 9144 w 9144"/>
                <a:gd name="T13" fmla="*/ 2023922 h 2023922"/>
              </a:gdLst>
              <a:ahLst/>
              <a:cxnLst>
                <a:cxn ang="0">
                  <a:pos x="T0" y="T1"/>
                </a:cxn>
                <a:cxn ang="0">
                  <a:pos x="T2" y="T3"/>
                </a:cxn>
                <a:cxn ang="0">
                  <a:pos x="T4" y="T5"/>
                </a:cxn>
                <a:cxn ang="0">
                  <a:pos x="T6" y="T7"/>
                </a:cxn>
                <a:cxn ang="0">
                  <a:pos x="T8" y="T9"/>
                </a:cxn>
              </a:cxnLst>
              <a:rect l="T10" t="T11" r="T12" b="T13"/>
              <a:pathLst>
                <a:path w="9144" h="2023922">
                  <a:moveTo>
                    <a:pt x="0" y="0"/>
                  </a:moveTo>
                  <a:lnTo>
                    <a:pt x="9144" y="0"/>
                  </a:lnTo>
                  <a:lnTo>
                    <a:pt x="9144" y="2023922"/>
                  </a:lnTo>
                  <a:lnTo>
                    <a:pt x="0" y="2023922"/>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47" name="Shape 31881">
              <a:extLst>
                <a:ext uri="{FF2B5EF4-FFF2-40B4-BE49-F238E27FC236}">
                  <a16:creationId xmlns:a16="http://schemas.microsoft.com/office/drawing/2014/main" id="{55F8FE49-5395-E03C-DF21-F387F65A60EF}"/>
                </a:ext>
              </a:extLst>
            </p:cNvPr>
            <p:cNvSpPr>
              <a:spLocks/>
            </p:cNvSpPr>
            <p:nvPr/>
          </p:nvSpPr>
          <p:spPr bwMode="auto">
            <a:xfrm>
              <a:off x="0" y="0"/>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sp>
          <p:nvSpPr>
            <p:cNvPr id="48" name="Shape 31882">
              <a:extLst>
                <a:ext uri="{FF2B5EF4-FFF2-40B4-BE49-F238E27FC236}">
                  <a16:creationId xmlns:a16="http://schemas.microsoft.com/office/drawing/2014/main" id="{531BF4EC-B821-530B-90D3-23F96D25EC80}"/>
                </a:ext>
              </a:extLst>
            </p:cNvPr>
            <p:cNvSpPr>
              <a:spLocks/>
            </p:cNvSpPr>
            <p:nvPr/>
          </p:nvSpPr>
          <p:spPr bwMode="auto">
            <a:xfrm>
              <a:off x="0" y="20174"/>
              <a:ext cx="29174" cy="91"/>
            </a:xfrm>
            <a:custGeom>
              <a:avLst/>
              <a:gdLst>
                <a:gd name="T0" fmla="*/ 0 w 2917444"/>
                <a:gd name="T1" fmla="*/ 0 h 9144"/>
                <a:gd name="T2" fmla="*/ 2917444 w 2917444"/>
                <a:gd name="T3" fmla="*/ 0 h 9144"/>
                <a:gd name="T4" fmla="*/ 2917444 w 2917444"/>
                <a:gd name="T5" fmla="*/ 9144 h 9144"/>
                <a:gd name="T6" fmla="*/ 0 w 2917444"/>
                <a:gd name="T7" fmla="*/ 9144 h 9144"/>
                <a:gd name="T8" fmla="*/ 0 w 2917444"/>
                <a:gd name="T9" fmla="*/ 0 h 9144"/>
                <a:gd name="T10" fmla="*/ 0 w 2917444"/>
                <a:gd name="T11" fmla="*/ 0 h 9144"/>
                <a:gd name="T12" fmla="*/ 2917444 w 2917444"/>
                <a:gd name="T13" fmla="*/ 9144 h 9144"/>
              </a:gdLst>
              <a:ahLst/>
              <a:cxnLst>
                <a:cxn ang="0">
                  <a:pos x="T0" y="T1"/>
                </a:cxn>
                <a:cxn ang="0">
                  <a:pos x="T2" y="T3"/>
                </a:cxn>
                <a:cxn ang="0">
                  <a:pos x="T4" y="T5"/>
                </a:cxn>
                <a:cxn ang="0">
                  <a:pos x="T6" y="T7"/>
                </a:cxn>
                <a:cxn ang="0">
                  <a:pos x="T8" y="T9"/>
                </a:cxn>
              </a:cxnLst>
              <a:rect l="T10" t="T11" r="T12" b="T13"/>
              <a:pathLst>
                <a:path w="2917444" h="9144">
                  <a:moveTo>
                    <a:pt x="0" y="0"/>
                  </a:moveTo>
                  <a:lnTo>
                    <a:pt x="2917444" y="0"/>
                  </a:lnTo>
                  <a:lnTo>
                    <a:pt x="2917444" y="9144"/>
                  </a:lnTo>
                  <a:lnTo>
                    <a:pt x="0" y="9144"/>
                  </a:lnTo>
                  <a:lnTo>
                    <a:pt x="0" y="0"/>
                  </a:lnTo>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endParaRPr lang="en-IN"/>
            </a:p>
          </p:txBody>
        </p:sp>
        <p:pic>
          <p:nvPicPr>
            <p:cNvPr id="49" name="Picture 48">
              <a:extLst>
                <a:ext uri="{FF2B5EF4-FFF2-40B4-BE49-F238E27FC236}">
                  <a16:creationId xmlns:a16="http://schemas.microsoft.com/office/drawing/2014/main" id="{F8802CDD-CA89-C748-C536-E640782C0A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 y="496"/>
              <a:ext cx="28181" cy="19246"/>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Rectangle 46">
            <a:extLst>
              <a:ext uri="{FF2B5EF4-FFF2-40B4-BE49-F238E27FC236}">
                <a16:creationId xmlns:a16="http://schemas.microsoft.com/office/drawing/2014/main" id="{C9D2F4DE-93B4-FDCF-DCFB-55F7A5A3D20D}"/>
              </a:ext>
            </a:extLst>
          </p:cNvPr>
          <p:cNvSpPr>
            <a:spLocks noChangeArrowheads="1"/>
          </p:cNvSpPr>
          <p:nvPr/>
        </p:nvSpPr>
        <p:spPr bwMode="auto">
          <a:xfrm>
            <a:off x="196850" y="2481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8856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30D83-3143-6429-8A55-2FBE4C4EF358}"/>
              </a:ext>
            </a:extLst>
          </p:cNvPr>
          <p:cNvSpPr>
            <a:spLocks noGrp="1"/>
          </p:cNvSpPr>
          <p:nvPr>
            <p:ph type="sldNum" sz="quarter" idx="12"/>
          </p:nvPr>
        </p:nvSpPr>
        <p:spPr/>
        <p:txBody>
          <a:bodyPr/>
          <a:lstStyle/>
          <a:p>
            <a:fld id="{37374264-FABE-4A13-B55E-AC77012BA9F4}" type="slidenum">
              <a:rPr lang="en-US" smtClean="0"/>
              <a:pPr/>
              <a:t>9</a:t>
            </a:fld>
            <a:endParaRPr lang="en-US" dirty="0"/>
          </a:p>
        </p:txBody>
      </p:sp>
      <p:sp>
        <p:nvSpPr>
          <p:cNvPr id="3" name="TextBox 2">
            <a:extLst>
              <a:ext uri="{FF2B5EF4-FFF2-40B4-BE49-F238E27FC236}">
                <a16:creationId xmlns:a16="http://schemas.microsoft.com/office/drawing/2014/main" id="{7D70138B-37E0-CB6D-D82B-64AB23BA23EB}"/>
              </a:ext>
            </a:extLst>
          </p:cNvPr>
          <p:cNvSpPr txBox="1"/>
          <p:nvPr/>
        </p:nvSpPr>
        <p:spPr>
          <a:xfrm>
            <a:off x="140055" y="452487"/>
            <a:ext cx="8843689" cy="5355312"/>
          </a:xfrm>
          <a:prstGeom prst="rect">
            <a:avLst/>
          </a:prstGeom>
          <a:noFill/>
        </p:spPr>
        <p:txBody>
          <a:bodyPr wrap="square" rtlCol="0">
            <a:spAutoFit/>
          </a:bodyPr>
          <a:lstStyle/>
          <a:p>
            <a:r>
              <a:rPr lang="en-US" b="1" dirty="0">
                <a:solidFill>
                  <a:schemeClr val="accent1"/>
                </a:solidFill>
              </a:rPr>
              <a:t>                                               PCCI operation with alternative fuels:</a:t>
            </a:r>
          </a:p>
          <a:p>
            <a:endParaRPr lang="en-US" b="1" dirty="0">
              <a:solidFill>
                <a:schemeClr val="accent1"/>
              </a:solidFill>
            </a:endParaRPr>
          </a:p>
          <a:p>
            <a:pPr algn="l">
              <a:buFont typeface="+mj-lt"/>
              <a:buAutoNum type="arabicPeriod"/>
            </a:pPr>
            <a:r>
              <a:rPr lang="en-US" sz="1600" b="1" i="0" dirty="0">
                <a:solidFill>
                  <a:srgbClr val="0D0D0D"/>
                </a:solidFill>
                <a:effectLst/>
                <a:latin typeface="Söhne"/>
              </a:rPr>
              <a:t>PCCI Operation Overview</a:t>
            </a:r>
            <a:r>
              <a:rPr lang="en-US" sz="1600" b="0" i="0" dirty="0">
                <a:solidFill>
                  <a:srgbClr val="0D0D0D"/>
                </a:solidFill>
                <a:effectLst/>
                <a:latin typeface="Söhne"/>
              </a:rPr>
              <a:t>: Partially Premixed Compression Ignition (PCCI) achieves low-temperature combustion by advancing fuel injection timing and employing Exhaust Gas Recirculation (EGR). </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Impact of Alternative Fuels</a:t>
            </a:r>
            <a:r>
              <a:rPr lang="en-US" sz="1600" b="0" i="0" dirty="0">
                <a:solidFill>
                  <a:srgbClr val="0D0D0D"/>
                </a:solidFill>
                <a:effectLst/>
                <a:latin typeface="Söhne"/>
              </a:rPr>
              <a:t>: The study examines the effects of cetane number and oxygenated alternative fuels on the operating load range and emissions in early direct injection (DI) compression ignition mode.</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Fuel Blends</a:t>
            </a:r>
            <a:r>
              <a:rPr lang="en-US" sz="1600" b="0" i="0" dirty="0">
                <a:solidFill>
                  <a:srgbClr val="0D0D0D"/>
                </a:solidFill>
                <a:effectLst/>
                <a:latin typeface="Söhne"/>
              </a:rPr>
              <a:t>: High volatile and low reactive gasoline and butanol are blended with diesel at various proportions to alter fuel reactivity and volatility, affecting combustion characteristics.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Pressure and HRR Profiles</a:t>
            </a:r>
            <a:r>
              <a:rPr lang="en-US" sz="1600" b="0" i="0" dirty="0">
                <a:solidFill>
                  <a:srgbClr val="0D0D0D"/>
                </a:solidFill>
                <a:effectLst/>
                <a:latin typeface="Söhne"/>
              </a:rPr>
              <a:t>: Blending gasoline and butanol with diesel results in delayed ignition, altered combustion phasing, and lower maximum pressure, impacting combustion dynamics as indicated by pressure and heat release rate profiles.</a:t>
            </a:r>
          </a:p>
          <a:p>
            <a:pPr algn="l">
              <a:buFont typeface="+mj-lt"/>
              <a:buAutoNum type="arabicPeriod"/>
            </a:pPr>
            <a:endParaRPr lang="en-US" sz="1600" b="0" i="0" dirty="0">
              <a:solidFill>
                <a:srgbClr val="0D0D0D"/>
              </a:solidFill>
              <a:effectLst/>
              <a:latin typeface="Söhne"/>
            </a:endParaRPr>
          </a:p>
          <a:p>
            <a:pPr algn="l">
              <a:buFont typeface="+mj-lt"/>
              <a:buAutoNum type="arabicPeriod"/>
            </a:pPr>
            <a:r>
              <a:rPr lang="en-US" sz="1600" b="1" i="0" dirty="0">
                <a:solidFill>
                  <a:srgbClr val="0D0D0D"/>
                </a:solidFill>
                <a:effectLst/>
                <a:latin typeface="Söhne"/>
              </a:rPr>
              <a:t>Exhaust Emissions</a:t>
            </a:r>
            <a:r>
              <a:rPr lang="en-US" sz="1600" b="0" i="0" dirty="0">
                <a:solidFill>
                  <a:srgbClr val="0D0D0D"/>
                </a:solidFill>
                <a:effectLst/>
                <a:latin typeface="Söhne"/>
              </a:rPr>
              <a:t>: Blending alternative fuels such as butanol or gasoline with diesel improves fuel volatility and reduces NOx emissions, although effects on HC and CO emissions vary. Optimal fuel injection timing is crucial for managing combustion phasing.</a:t>
            </a:r>
          </a:p>
          <a:p>
            <a:pPr algn="l">
              <a:buFont typeface="+mj-lt"/>
              <a:buAutoNum type="arabicPeriod"/>
            </a:pPr>
            <a:endParaRPr lang="en-US" sz="1600" b="0" i="0" dirty="0">
              <a:solidFill>
                <a:srgbClr val="0D0D0D"/>
              </a:solidFill>
              <a:effectLst/>
              <a:latin typeface="Söhne"/>
            </a:endParaRPr>
          </a:p>
          <a:p>
            <a:endParaRPr lang="en-IN" dirty="0"/>
          </a:p>
        </p:txBody>
      </p:sp>
    </p:spTree>
    <p:extLst>
      <p:ext uri="{BB962C8B-B14F-4D97-AF65-F5344CB8AC3E}">
        <p14:creationId xmlns:p14="http://schemas.microsoft.com/office/powerpoint/2010/main" val="2666553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TotalTime>
  <Words>2456</Words>
  <Application>Microsoft Office PowerPoint</Application>
  <PresentationFormat>On-screen Show (4:3)</PresentationFormat>
  <Paragraphs>204</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Century Schoolbook</vt:lpstr>
      <vt:lpstr>Garamond</vt:lpstr>
      <vt:lpstr>Georgia</vt:lpstr>
      <vt:lpstr>Open Sans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joe</dc:creator>
  <cp:lastModifiedBy>Dharmendra Yadav</cp:lastModifiedBy>
  <cp:revision>35</cp:revision>
  <cp:lastPrinted>2024-03-22T05:28:57Z</cp:lastPrinted>
  <dcterms:created xsi:type="dcterms:W3CDTF">2020-08-22T15:20:14Z</dcterms:created>
  <dcterms:modified xsi:type="dcterms:W3CDTF">2024-04-05T11:21:09Z</dcterms:modified>
</cp:coreProperties>
</file>