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 Mon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D11A375-8959-43BE-B47A-47286D0F77AA}">
  <a:tblStyle styleId="{8D11A375-8959-43BE-B47A-47286D0F77A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2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2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obotoMon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kaggle.com/c/statoil-iceberg-classifier-challenge/data" TargetMode="External"/><Relationship Id="rId4" Type="http://schemas.openxmlformats.org/officeDocument/2006/relationships/hyperlink" Target="https://www.tensorflow.org/tensorboard/get_started" TargetMode="External"/><Relationship Id="rId5" Type="http://schemas.openxmlformats.org/officeDocument/2006/relationships/hyperlink" Target="https://keras.io/getting_started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2.png"/><Relationship Id="rId7" Type="http://schemas.openxmlformats.org/officeDocument/2006/relationships/image" Target="../media/image8.png"/><Relationship Id="rId8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Relationship Id="rId4" Type="http://schemas.openxmlformats.org/officeDocument/2006/relationships/image" Target="../media/image7.jpg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ctrTitle"/>
          </p:nvPr>
        </p:nvSpPr>
        <p:spPr>
          <a:xfrm>
            <a:off x="448050" y="74175"/>
            <a:ext cx="8290314" cy="14007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3200">
                <a:solidFill>
                  <a:srgbClr val="0B539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Classification of Ships and Icebergs using SAR satellite Images</a:t>
            </a:r>
            <a:endParaRPr b="1" sz="3200">
              <a:solidFill>
                <a:srgbClr val="0B539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3" name="Google Shape;5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755725"/>
            <a:ext cx="3476700" cy="294467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2"/>
          <p:cNvSpPr txBox="1"/>
          <p:nvPr/>
        </p:nvSpPr>
        <p:spPr>
          <a:xfrm>
            <a:off x="5089664" y="3940771"/>
            <a:ext cx="3985584" cy="10452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Anshul Shrivastava(183310001)</a:t>
            </a:r>
            <a:endParaRPr b="1" i="0" sz="16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Ali Nasir Bandukwala(193310004)</a:t>
            </a:r>
            <a:endParaRPr b="1" i="0" sz="16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Guided by: Dr. Gulab Singh</a:t>
            </a:r>
            <a:endParaRPr b="1" i="0" sz="16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5" name="Google Shape;5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0925" y="1611050"/>
            <a:ext cx="1724379" cy="181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55218" y="1662625"/>
            <a:ext cx="1835032" cy="17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Google Shape;139;p21"/>
          <p:cNvGraphicFramePr/>
          <p:nvPr/>
        </p:nvGraphicFramePr>
        <p:xfrm>
          <a:off x="1639171" y="20110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{8D11A375-8959-43BE-B47A-47286D0F77AA}</a:tableStyleId>
              </a:tblPr>
              <a:tblGrid>
                <a:gridCol w="509575"/>
                <a:gridCol w="1629575"/>
                <a:gridCol w="1325900"/>
                <a:gridCol w="1374500"/>
                <a:gridCol w="1510825"/>
              </a:tblGrid>
              <a:tr h="56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highlight>
                            <a:srgbClr val="FFFFFF"/>
                          </a:highlight>
                        </a:rPr>
                        <a:t>precision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highlight>
                            <a:srgbClr val="FFFFFF"/>
                          </a:highlight>
                        </a:rPr>
                        <a:t>recall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highlight>
                            <a:srgbClr val="FFFFFF"/>
                          </a:highlight>
                        </a:rPr>
                        <a:t>f1-score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highlight>
                            <a:srgbClr val="FFFFFF"/>
                          </a:highlight>
                        </a:rPr>
                        <a:t>support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56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 </a:t>
                      </a:r>
                      <a:r>
                        <a:rPr lang="en" sz="1400" u="none" cap="none" strike="noStrike">
                          <a:highlight>
                            <a:srgbClr val="FFFFFF"/>
                          </a:highlight>
                        </a:rPr>
                        <a:t>0.0</a:t>
                      </a:r>
                      <a:r>
                        <a:rPr lang="en" sz="1400" u="none" cap="none" strike="noStrike"/>
                        <a:t>  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highlight>
                            <a:srgbClr val="FFFFFF"/>
                          </a:highlight>
                        </a:rPr>
                        <a:t>0.73 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highlight>
                            <a:srgbClr val="FFFFFF"/>
                          </a:highlight>
                        </a:rPr>
                        <a:t>0.96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highlight>
                            <a:srgbClr val="FFFFFF"/>
                          </a:highlight>
                        </a:rPr>
                        <a:t>0.83 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highlight>
                            <a:srgbClr val="FFFFFF"/>
                          </a:highlight>
                        </a:rPr>
                        <a:t>276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64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highlight>
                            <a:srgbClr val="FFFFFF"/>
                          </a:highlight>
                        </a:rPr>
                        <a:t>1.0 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highlight>
                            <a:srgbClr val="FFFFFF"/>
                          </a:highlight>
                        </a:rPr>
                        <a:t>0.95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highlight>
                            <a:srgbClr val="FFFFFF"/>
                          </a:highlight>
                        </a:rPr>
                        <a:t>0.70 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highlight>
                            <a:srgbClr val="FFFFFF"/>
                          </a:highlight>
                        </a:rPr>
                        <a:t>0.80 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highlight>
                            <a:srgbClr val="FFFFFF"/>
                          </a:highlight>
                        </a:rPr>
                        <a:t>328</a:t>
                      </a:r>
                      <a:endParaRPr sz="1800" u="none" cap="none" strike="noStrike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0" name="Google Shape;140;p21"/>
          <p:cNvSpPr/>
          <p:nvPr/>
        </p:nvSpPr>
        <p:spPr>
          <a:xfrm>
            <a:off x="0" y="0"/>
            <a:ext cx="9144000" cy="261257"/>
          </a:xfrm>
          <a:prstGeom prst="rect">
            <a:avLst/>
          </a:prstGeom>
          <a:solidFill>
            <a:srgbClr val="0071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Model Summary</a:t>
            </a:r>
            <a:endParaRPr b="1" i="0" sz="2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2258498" y="618083"/>
            <a:ext cx="4506687" cy="1036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9F5900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Validation Loss - 0.35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9F5900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Validation Accuracy - 81 percent</a:t>
            </a:r>
            <a:endParaRPr b="1" i="0" sz="2400" u="none" cap="none" strike="noStrike">
              <a:solidFill>
                <a:srgbClr val="9F5900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/>
          <p:nvPr/>
        </p:nvSpPr>
        <p:spPr>
          <a:xfrm>
            <a:off x="0" y="0"/>
            <a:ext cx="9144000" cy="261257"/>
          </a:xfrm>
          <a:prstGeom prst="rect">
            <a:avLst/>
          </a:prstGeom>
          <a:solidFill>
            <a:srgbClr val="0071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REFERENCES</a:t>
            </a:r>
            <a:endParaRPr b="1" i="0" sz="2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1020514" y="916474"/>
            <a:ext cx="645772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(2018). Retrieved from Kaggle.com: </a:t>
            </a:r>
            <a:r>
              <a:rPr b="0" i="0" lang="en" sz="2000" u="sng" cap="none" strike="noStrike">
                <a:solidFill>
                  <a:schemeClr val="hlink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3"/>
              </a:rPr>
              <a:t>https://www.kaggle.com/c/statoil-iceberg-classifier-challenge/data</a:t>
            </a:r>
            <a:endParaRPr b="0" i="0" sz="105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71450" lvl="0" marL="1714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(2020, may 20). Retrieved from Tensorflow.org: </a:t>
            </a:r>
            <a:r>
              <a:rPr b="0" i="0" lang="en" sz="2000" u="sng" cap="none" strike="noStrike">
                <a:solidFill>
                  <a:schemeClr val="hlink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4"/>
              </a:rPr>
              <a:t>https://www.tensorflow.org/tensorboard/get_started</a:t>
            </a:r>
            <a:endParaRPr b="0" i="0" sz="105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71450" lvl="0" marL="1714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1" lang="en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Getting started </a:t>
            </a:r>
            <a:r>
              <a:rPr b="0" i="0" lang="en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 (n.d.). Retrieved from Keras.io: </a:t>
            </a:r>
            <a:r>
              <a:rPr b="0" i="0" lang="en" sz="2000" u="sng" cap="none" strike="noStrike">
                <a:solidFill>
                  <a:schemeClr val="hlink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5"/>
              </a:rPr>
              <a:t>https://keras.io/getting_started/</a:t>
            </a:r>
            <a:endParaRPr b="0" i="0" sz="20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333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158129" y="1121049"/>
            <a:ext cx="4762450" cy="27840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Char char="●"/>
            </a:pPr>
            <a:r>
              <a:rPr lang="en" sz="24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We had 1604 images (75, 75, 2) of Iceberg and Ships</a:t>
            </a:r>
            <a:endParaRPr sz="24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Char char="●"/>
            </a:pPr>
            <a:r>
              <a:rPr lang="en" sz="24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Each image had 2 channel bands HH and HV</a:t>
            </a:r>
            <a:endParaRPr sz="24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Char char="●"/>
            </a:pPr>
            <a:r>
              <a:rPr lang="en" sz="24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We used the average of 2 bands as the third band to represent the image into 3 channels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9152" y="866667"/>
            <a:ext cx="37719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/>
          <p:nvPr/>
        </p:nvSpPr>
        <p:spPr>
          <a:xfrm>
            <a:off x="0" y="0"/>
            <a:ext cx="9144000" cy="261257"/>
          </a:xfrm>
          <a:prstGeom prst="rect">
            <a:avLst/>
          </a:prstGeom>
          <a:solidFill>
            <a:srgbClr val="0071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DATASET</a:t>
            </a:r>
            <a:endParaRPr b="0" i="0" sz="20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323" y="698200"/>
            <a:ext cx="1996675" cy="21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7323" y="2838212"/>
            <a:ext cx="1996675" cy="2100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5">
            <a:alphaModFix/>
          </a:blip>
          <a:srcRect b="0" l="-5970" r="5970" t="0"/>
          <a:stretch/>
        </p:blipFill>
        <p:spPr>
          <a:xfrm>
            <a:off x="3142498" y="2796825"/>
            <a:ext cx="2075350" cy="2182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29248" y="656825"/>
            <a:ext cx="2075350" cy="218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26350" y="590488"/>
            <a:ext cx="2146025" cy="2169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26349" y="2759662"/>
            <a:ext cx="2146026" cy="2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/>
          <p:nvPr/>
        </p:nvSpPr>
        <p:spPr>
          <a:xfrm>
            <a:off x="0" y="0"/>
            <a:ext cx="9144000" cy="261257"/>
          </a:xfrm>
          <a:prstGeom prst="rect">
            <a:avLst/>
          </a:prstGeom>
          <a:solidFill>
            <a:srgbClr val="0071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Visualisation of Images in the Dataset</a:t>
            </a:r>
            <a:endParaRPr b="1" i="0" sz="2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0" y="348078"/>
            <a:ext cx="9144000" cy="1879483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Char char="●"/>
            </a:pPr>
            <a:r>
              <a:rPr lang="en" sz="22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It is important to normalize the data before feeding to any network.</a:t>
            </a:r>
            <a:endParaRPr sz="22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Char char="●"/>
            </a:pPr>
            <a:r>
              <a:rPr lang="en" sz="22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We have tried to rescale all the decibel values to the range of 0 to 1</a:t>
            </a:r>
            <a:endParaRPr sz="22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Char char="●"/>
            </a:pPr>
            <a:r>
              <a:rPr lang="en" sz="22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Pixel values = </a:t>
            </a:r>
            <a:r>
              <a:rPr i="1" lang="en" sz="22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exponent(decibel/20)</a:t>
            </a:r>
            <a:endParaRPr i="1" sz="22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0365" y="2500941"/>
            <a:ext cx="2283850" cy="22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3592" y="2500941"/>
            <a:ext cx="2283850" cy="2224857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/>
          <p:nvPr/>
        </p:nvSpPr>
        <p:spPr>
          <a:xfrm>
            <a:off x="0" y="0"/>
            <a:ext cx="9144000" cy="261257"/>
          </a:xfrm>
          <a:prstGeom prst="rect">
            <a:avLst/>
          </a:prstGeom>
          <a:solidFill>
            <a:srgbClr val="0071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Normalising or Scaling the Pixel values</a:t>
            </a:r>
            <a:endParaRPr b="1" i="0" sz="2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254775" y="673770"/>
            <a:ext cx="8811675" cy="1189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As we Know the SAR images are not smooth as the Optical images.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85750" lvl="0" marL="2857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We have used median filtering to remove the speckling effect.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1863" y="2410625"/>
            <a:ext cx="2543175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9988" y="2410625"/>
            <a:ext cx="2619375" cy="2514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6"/>
          <p:cNvCxnSpPr>
            <a:stCxn id="89" idx="3"/>
            <a:endCxn id="88" idx="1"/>
          </p:cNvCxnSpPr>
          <p:nvPr/>
        </p:nvCxnSpPr>
        <p:spPr>
          <a:xfrm>
            <a:off x="3119363" y="3667925"/>
            <a:ext cx="30825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1" name="Google Shape;91;p16"/>
          <p:cNvSpPr txBox="1"/>
          <p:nvPr/>
        </p:nvSpPr>
        <p:spPr>
          <a:xfrm>
            <a:off x="3119375" y="3296125"/>
            <a:ext cx="29763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After Median Filtering</a:t>
            </a:r>
            <a:endParaRPr b="0" i="0" sz="16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0" y="0"/>
            <a:ext cx="9144000" cy="261257"/>
          </a:xfrm>
          <a:prstGeom prst="rect">
            <a:avLst/>
          </a:prstGeom>
          <a:solidFill>
            <a:srgbClr val="0071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Removing the Speckling Effect</a:t>
            </a:r>
            <a:endParaRPr b="1" i="0" sz="2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653582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Char char="●"/>
            </a:pPr>
            <a:r>
              <a:rPr lang="en" sz="20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We have used Keras with TensorFlow at the backend.</a:t>
            </a:r>
            <a:endParaRPr sz="20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Char char="●"/>
            </a:pPr>
            <a:r>
              <a:rPr lang="en" sz="20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Compiled the model with Adam Optimizer</a:t>
            </a:r>
            <a:endParaRPr sz="20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Char char="●"/>
            </a:pPr>
            <a:r>
              <a:rPr lang="en" sz="20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Since it is a binary classification therefore it’s obvious to use binary cross-entropy as the loss function</a:t>
            </a:r>
            <a:endParaRPr sz="20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Char char="●"/>
            </a:pPr>
            <a:r>
              <a:rPr lang="en" sz="20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Used Randomized Search method of Keas-tuner to optimize the model </a:t>
            </a:r>
            <a:endParaRPr sz="20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0" y="0"/>
            <a:ext cx="9144000" cy="261257"/>
          </a:xfrm>
          <a:prstGeom prst="rect">
            <a:avLst/>
          </a:prstGeom>
          <a:solidFill>
            <a:srgbClr val="0071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Developing the CNN model</a:t>
            </a:r>
            <a:endParaRPr b="1" i="0" sz="2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01077" y="78809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❖"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Dataset was split into 1000 training images and 607 test images to evaluate the model.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❖"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Trained the model on 30 epochs with batch size of 300.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❖"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Model have 4 convolution layers and 3 dense layers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❖"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Activation function in the inner layers is ‘</a:t>
            </a:r>
            <a:r>
              <a:rPr b="1" lang="en" sz="2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Relu</a:t>
            </a: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’ and in the outer layer activation function  is ‘</a:t>
            </a:r>
            <a:r>
              <a:rPr b="1" lang="en" sz="2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Sigmoid</a:t>
            </a: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’.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0" y="0"/>
            <a:ext cx="9144000" cy="261257"/>
          </a:xfrm>
          <a:prstGeom prst="rect">
            <a:avLst/>
          </a:prstGeom>
          <a:solidFill>
            <a:srgbClr val="0071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Fitting the CNN model</a:t>
            </a:r>
            <a:endParaRPr b="1" i="0" sz="2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1675" y="1087216"/>
            <a:ext cx="3843850" cy="27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2" y="1087215"/>
            <a:ext cx="4067450" cy="27002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9"/>
          <p:cNvCxnSpPr/>
          <p:nvPr/>
        </p:nvCxnSpPr>
        <p:spPr>
          <a:xfrm>
            <a:off x="7309948" y="1174724"/>
            <a:ext cx="805500" cy="12300"/>
          </a:xfrm>
          <a:prstGeom prst="straightConnector1">
            <a:avLst/>
          </a:prstGeom>
          <a:noFill/>
          <a:ln cap="flat" cmpd="sng" w="1905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" name="Google Shape;112;p19"/>
          <p:cNvCxnSpPr/>
          <p:nvPr/>
        </p:nvCxnSpPr>
        <p:spPr>
          <a:xfrm>
            <a:off x="7297498" y="939224"/>
            <a:ext cx="8304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19"/>
          <p:cNvSpPr txBox="1"/>
          <p:nvPr/>
        </p:nvSpPr>
        <p:spPr>
          <a:xfrm>
            <a:off x="8288998" y="703724"/>
            <a:ext cx="14748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8288998" y="979324"/>
            <a:ext cx="19581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1147151" y="3787455"/>
            <a:ext cx="2702954" cy="516413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Accuracy Vs Epoch</a:t>
            </a:r>
            <a:endParaRPr b="0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0" y="0"/>
            <a:ext cx="9144000" cy="261257"/>
          </a:xfrm>
          <a:prstGeom prst="rect">
            <a:avLst/>
          </a:prstGeom>
          <a:solidFill>
            <a:srgbClr val="0071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Evaluating the Model after 10 epochs</a:t>
            </a:r>
            <a:endParaRPr b="1" i="0" sz="2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468831" y="4613413"/>
            <a:ext cx="27061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*</a:t>
            </a:r>
            <a:r>
              <a:rPr b="0" i="1" lang="en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After 10 epochs of training</a:t>
            </a:r>
            <a:endParaRPr b="0" i="1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5651073" y="3787454"/>
            <a:ext cx="2702954" cy="516413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Loss Vs Epoch</a:t>
            </a:r>
            <a:endParaRPr b="0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19" name="Google Shape;119;p19"/>
          <p:cNvCxnSpPr/>
          <p:nvPr/>
        </p:nvCxnSpPr>
        <p:spPr>
          <a:xfrm>
            <a:off x="2521073" y="1172270"/>
            <a:ext cx="805500" cy="12300"/>
          </a:xfrm>
          <a:prstGeom prst="straightConnector1">
            <a:avLst/>
          </a:prstGeom>
          <a:noFill/>
          <a:ln cap="flat" cmpd="sng" w="1905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" name="Google Shape;120;p19"/>
          <p:cNvCxnSpPr/>
          <p:nvPr/>
        </p:nvCxnSpPr>
        <p:spPr>
          <a:xfrm>
            <a:off x="2508623" y="936770"/>
            <a:ext cx="8304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Google Shape;121;p19"/>
          <p:cNvSpPr txBox="1"/>
          <p:nvPr/>
        </p:nvSpPr>
        <p:spPr>
          <a:xfrm>
            <a:off x="3500123" y="701270"/>
            <a:ext cx="14748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3500123" y="976870"/>
            <a:ext cx="19581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8417" y="1171121"/>
            <a:ext cx="3989783" cy="25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628" y="1058869"/>
            <a:ext cx="4088000" cy="268737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/>
          <p:nvPr/>
        </p:nvSpPr>
        <p:spPr>
          <a:xfrm>
            <a:off x="0" y="0"/>
            <a:ext cx="9144000" cy="261257"/>
          </a:xfrm>
          <a:prstGeom prst="rect">
            <a:avLst/>
          </a:prstGeom>
          <a:solidFill>
            <a:srgbClr val="0071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Evaluating the Model after 30 epochs</a:t>
            </a:r>
            <a:endParaRPr b="1" i="0" sz="2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78350" y="553850"/>
            <a:ext cx="202443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93628" y="562971"/>
            <a:ext cx="2024431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1147151" y="3787455"/>
            <a:ext cx="2702954" cy="516413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Accuracy Vs Epoch</a:t>
            </a:r>
            <a:endParaRPr b="0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468831" y="4613413"/>
            <a:ext cx="27061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*</a:t>
            </a:r>
            <a:r>
              <a:rPr b="0" i="1" lang="en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After 30 epochs of training</a:t>
            </a:r>
            <a:endParaRPr b="0" i="1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5651073" y="3787454"/>
            <a:ext cx="2702954" cy="516413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Loss Vs Epoch</a:t>
            </a:r>
            <a:endParaRPr b="0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