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60" r:id="rId5"/>
    <p:sldId id="263" r:id="rId6"/>
    <p:sldId id="265" r:id="rId7"/>
    <p:sldId id="266" r:id="rId8"/>
    <p:sldId id="267" r:id="rId9"/>
    <p:sldId id="269" r:id="rId10"/>
    <p:sldId id="275" r:id="rId11"/>
    <p:sldId id="276" r:id="rId12"/>
    <p:sldId id="270" r:id="rId13"/>
    <p:sldId id="274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A51D1-995A-4DF7-A23E-25CC95D60471}" v="290" dt="2022-08-16T10:34:29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63F7-0422-890C-D2F4-D3AE377B4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977E4-85E0-9172-796A-33A842374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25E6-0C80-F939-79D9-0CEC558D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16-08-2022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58695-90F1-7DCB-5C53-8A08A288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A67F6-A7AC-839D-636D-904F4EFB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05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2819-27F7-D442-186A-366F135A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CABEF-3B5F-5AA0-FE85-74F9458D3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90B6F-CA75-9F57-72D9-BE7F3D20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16-08-2022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B49E8-AC2C-742C-E255-2D4698C5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7FA6D-8E99-C386-9459-5C039A07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03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CA6BE-749D-1DD7-43A6-327A95229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866E3-2B4D-8F1A-868B-5F6649DC7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EA2B-9FAA-A7ED-04C8-FDB4BB70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16-08-2022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3CACF-EE1B-7CD9-12F1-79131D89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62731-F92F-8216-376E-2F5A7E7F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8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EFE1-C26F-C858-56A4-572A368A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80BD-4BD4-52E6-E21E-D20CB503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9884A-19D7-5471-F6E4-F46E2DD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16-08-2022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657D8-8B07-B476-E862-AA521AB8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0E63F-0C08-A899-DC7E-599EFF50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30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A92D-7CB2-D841-7470-D563FD38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49B50-1C41-664D-2281-97A625B1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4CD3E-D9DC-4A66-3F30-84628846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16-08-2022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00B28-4A1F-82DF-C0E3-C2D36150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404F-3B4F-9559-BCD4-7777CAF4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0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C016-A7CD-EA23-36CA-7601A9F7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2280-1EF7-C5D4-7D3D-3CDDD619E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F35B7-0970-E22B-2E70-9AAFD26F2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BAA99-5A3D-A08F-CF19-8591D76B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16-08-2022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513E9-106C-0A5F-4B46-9E37409B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9200D-9E45-3AE6-8468-7547B392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20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BC25-4BB8-3BB3-D06E-E98C9D09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9160C-06A5-4EAF-19FE-A50DE68F8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3B3E8-B863-D5C5-F272-A289623A0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CEA46-73D3-DD62-5FBD-400E295C9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B6F94-F513-13DF-6702-0459C551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E1C66-EDFF-9ADF-1E61-9219BB43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16-08-2022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1B3E9-69B6-12DF-117E-C6CB73C4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36DF4-3163-74B6-29E0-5BE9DD9F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56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0934-B864-CA30-48C8-4B282584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B7056-31B2-9464-3E2E-F258CF63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16-08-2022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35828-A1DA-E3FD-D112-2F5974C0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98B2A-DD63-61D3-FC3B-E96183BD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92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494CD-18CF-C814-A4C1-F3DF7242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16-08-2022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4A9AD-0143-81B8-910B-B6CBA8E4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67902-A3F6-7B0D-D054-7493F24A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21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E34F-6997-170C-A02A-404D3324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D7993-5588-508B-84E2-6AD05349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ADBF0-2E9D-6BAD-2FFD-399038496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47C2C-A9CA-C83B-056B-7DB0F5FB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16-08-2022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A1B1E-C50E-4CF4-AE5D-64BB74C9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F06DE-70B8-509D-9374-FA541866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E5B7-DFB0-387C-64C6-70B9F666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F808C-D247-D3F2-36E7-375B968C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B9B0F-74F0-1C97-0D1D-4E0930540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0BA0F-FC86-066C-9BF8-4B30FE13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8C2-125D-4F56-94C0-288676B2A2DA}" type="datetimeFigureOut">
              <a:rPr lang="en-IN" smtClean="0"/>
              <a:t>16-08-2022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5AE77-918F-A62A-29D3-6758E1EB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80FAC-ED45-3FCE-B70F-5704E909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54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FF21C-BE03-7FDC-BC5F-B0525BD5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563C2-05D9-EAA0-DD5D-3B0466DD4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F8B7-A347-FCD8-C03D-6B67C0724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548C2-125D-4F56-94C0-288676B2A2DA}" type="datetimeFigureOut">
              <a:rPr lang="en-IN" smtClean="0"/>
              <a:t>16-08-2022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79682-6EFE-6975-F838-3E4CFC69E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8140-C2D0-E3F5-A67B-9170C96C0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2C2AA-866B-4687-8EEB-2C17EADBA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03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hand&#10;&#10;Description automatically generated">
            <a:extLst>
              <a:ext uri="{FF2B5EF4-FFF2-40B4-BE49-F238E27FC236}">
                <a16:creationId xmlns:a16="http://schemas.microsoft.com/office/drawing/2014/main" id="{8C61B999-D392-72AE-41A9-03AA90007C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113F7E-BB7B-6F3E-BCAF-24C15CF04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497" y="3428995"/>
            <a:ext cx="5215583" cy="1637489"/>
          </a:xfrm>
        </p:spPr>
        <p:txBody>
          <a:bodyPr>
            <a:noAutofit/>
          </a:bodyPr>
          <a:lstStyle/>
          <a:p>
            <a:pPr algn="l"/>
            <a:r>
              <a:rPr lang="en-IN" sz="36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Virtual Private </a:t>
            </a:r>
            <a:r>
              <a:rPr lang="en-IN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Cloud(VPC)</a:t>
            </a:r>
            <a:br>
              <a:rPr lang="en-IN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IN" sz="3600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698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3B81A-B048-B88C-0CC2-22CD1BD2B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2370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0FEA0BB-5738-89B7-07EE-0B4BFC30D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9389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VPC Endpoints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BAFF41-78E4-434E-612D-78AE4C57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1" y="2176272"/>
            <a:ext cx="6136638" cy="4041648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IN" sz="2400" b="1" dirty="0"/>
              <a:t>Endpoints</a:t>
            </a:r>
            <a:r>
              <a:rPr lang="en-IN" sz="2400" dirty="0"/>
              <a:t> allow you to connect to AWS Services using a </a:t>
            </a:r>
            <a:r>
              <a:rPr lang="en-IN" sz="2400" b="1" dirty="0"/>
              <a:t>private</a:t>
            </a:r>
            <a:r>
              <a:rPr lang="en-IN" sz="2400" dirty="0"/>
              <a:t> network instead of public 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WWW</a:t>
            </a:r>
            <a:r>
              <a:rPr lang="en-IN" sz="2400" dirty="0"/>
              <a:t> network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This gives you </a:t>
            </a:r>
            <a:r>
              <a:rPr lang="en-IN" sz="2400" b="1" dirty="0"/>
              <a:t>enhanced security </a:t>
            </a:r>
            <a:r>
              <a:rPr lang="en-IN" sz="2400" dirty="0"/>
              <a:t>and </a:t>
            </a:r>
            <a:r>
              <a:rPr lang="en-IN" sz="2400" b="1" dirty="0"/>
              <a:t>lower latency </a:t>
            </a:r>
            <a:r>
              <a:rPr lang="en-IN" sz="2400" dirty="0"/>
              <a:t>to access AWS services</a:t>
            </a:r>
          </a:p>
          <a:p>
            <a:pPr>
              <a:lnSpc>
                <a:spcPct val="100000"/>
              </a:lnSpc>
            </a:pPr>
            <a:endParaRPr lang="en-IN" sz="2400" dirty="0"/>
          </a:p>
          <a:p>
            <a:pPr>
              <a:lnSpc>
                <a:spcPct val="100000"/>
              </a:lnSpc>
            </a:pPr>
            <a:r>
              <a:rPr lang="en-IN" sz="2400" b="1" dirty="0"/>
              <a:t>VPC Endpoint Gateway </a:t>
            </a:r>
            <a:r>
              <a:rPr lang="en-IN" sz="2400" dirty="0"/>
              <a:t>: 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S3 &amp; DynamoDB</a:t>
            </a:r>
          </a:p>
          <a:p>
            <a:pPr>
              <a:lnSpc>
                <a:spcPct val="100000"/>
              </a:lnSpc>
            </a:pPr>
            <a:r>
              <a:rPr lang="en-IN" sz="2400" b="1" dirty="0"/>
              <a:t>VPC Endpoint Interface</a:t>
            </a:r>
            <a:r>
              <a:rPr lang="en-IN" sz="2400" dirty="0"/>
              <a:t>: 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the rest</a:t>
            </a:r>
          </a:p>
          <a:p>
            <a:pPr>
              <a:lnSpc>
                <a:spcPct val="100000"/>
              </a:lnSpc>
            </a:pPr>
            <a:endParaRPr lang="en-IN" sz="2400" dirty="0"/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Only used within your VPC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BBAF57B-21FA-BB2C-24E8-C131A8A0F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40" y="1687908"/>
            <a:ext cx="5191759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0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Site to Site VPN &amp; Direct Connect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718CE0-DBFC-E74F-A285-E47A2F7AC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1" y="2176271"/>
            <a:ext cx="5974079" cy="4681729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IN" sz="2400" b="1" dirty="0"/>
              <a:t>Site to site VPN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Connect an 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on-premises</a:t>
            </a:r>
            <a:r>
              <a:rPr lang="en-IN" sz="2000" dirty="0"/>
              <a:t> VPN to AWS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The Connection is 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automatically</a:t>
            </a:r>
            <a:r>
              <a:rPr lang="en-IN" sz="2000" dirty="0"/>
              <a:t> 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encrypted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Goes over the 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public internet</a:t>
            </a:r>
          </a:p>
          <a:p>
            <a:pPr lvl="1">
              <a:lnSpc>
                <a:spcPct val="100000"/>
              </a:lnSpc>
            </a:pPr>
            <a:endParaRPr lang="en-IN" sz="2000" dirty="0"/>
          </a:p>
          <a:p>
            <a:pPr>
              <a:lnSpc>
                <a:spcPct val="100000"/>
              </a:lnSpc>
            </a:pPr>
            <a:r>
              <a:rPr lang="en-IN" sz="2400" b="1" dirty="0"/>
              <a:t>Direct Connect( DX )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Establish a 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physical</a:t>
            </a:r>
            <a:r>
              <a:rPr lang="en-IN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connection</a:t>
            </a:r>
            <a:r>
              <a:rPr lang="en-IN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sz="2000" dirty="0"/>
              <a:t>between 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on-premises</a:t>
            </a:r>
            <a:r>
              <a:rPr lang="en-IN" sz="2000" dirty="0"/>
              <a:t> and AWS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The connection is 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private</a:t>
            </a:r>
            <a:r>
              <a:rPr lang="en-IN" sz="20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secure</a:t>
            </a:r>
            <a:r>
              <a:rPr lang="en-IN" sz="2000" dirty="0">
                <a:solidFill>
                  <a:schemeClr val="accent5">
                    <a:lumMod val="50000"/>
                  </a:schemeClr>
                </a:solidFill>
              </a:rPr>
              <a:t> and 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fast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Goes over a 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private</a:t>
            </a:r>
            <a:r>
              <a:rPr lang="en-IN" sz="2000" dirty="0"/>
              <a:t> network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Takes at least 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IN" sz="2000" dirty="0"/>
              <a:t> 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month</a:t>
            </a:r>
            <a:r>
              <a:rPr lang="en-IN" sz="2000" dirty="0"/>
              <a:t> to establish</a:t>
            </a:r>
          </a:p>
          <a:p>
            <a:pPr lvl="1">
              <a:lnSpc>
                <a:spcPct val="100000"/>
              </a:lnSpc>
            </a:pPr>
            <a:endParaRPr lang="en-IN" sz="2000" dirty="0"/>
          </a:p>
          <a:p>
            <a:pPr lvl="1">
              <a:lnSpc>
                <a:spcPct val="100000"/>
              </a:lnSpc>
            </a:pPr>
            <a:endParaRPr lang="en-IN" sz="2000" dirty="0"/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Site to site VPN and Direct connect cannot access VPC endpoints</a:t>
            </a:r>
          </a:p>
          <a:p>
            <a:pPr lvl="1">
              <a:lnSpc>
                <a:spcPct val="100000"/>
              </a:lnSpc>
            </a:pPr>
            <a:endParaRPr lang="en-IN" sz="20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CBCCC4B-B3CE-25F2-3B27-C4C86677B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1687908"/>
            <a:ext cx="5740399" cy="524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15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1570AB64-9B88-A85C-A33B-2DBEF8CF1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2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Overview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CBA57-0B41-21B9-335F-BB36F3B2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en-IN" sz="2400" dirty="0"/>
              <a:t>  VPC &amp; Subnets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en-IN" sz="2400" dirty="0"/>
              <a:t>  Internet Gateway &amp; NAT Gateway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en-IN" sz="2400" dirty="0"/>
              <a:t>  Network ACL( NACL ) &amp; Security Groups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en-IN" sz="2400" dirty="0"/>
              <a:t>  VPC Flow Logs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en-IN" sz="2400" dirty="0"/>
              <a:t>  VPC Peering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en-IN" sz="2400" dirty="0"/>
              <a:t>  VPC Endpoints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en-IN" sz="2400" dirty="0"/>
              <a:t>  Site-to-Site &amp; Direct Connection( DX )</a:t>
            </a:r>
          </a:p>
        </p:txBody>
      </p:sp>
    </p:spTree>
    <p:extLst>
      <p:ext uri="{BB962C8B-B14F-4D97-AF65-F5344CB8AC3E}">
        <p14:creationId xmlns:p14="http://schemas.microsoft.com/office/powerpoint/2010/main" val="12392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VPC &amp; Subnets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CBA57-0B41-21B9-335F-BB36F3B2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817277" cy="468172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Virtual Private Cloud</a:t>
            </a:r>
            <a:r>
              <a:rPr lang="en-US" sz="2400" b="1" dirty="0">
                <a:solidFill>
                  <a:srgbClr val="080808"/>
                </a:solidFill>
                <a:latin typeface="JetBrains Mono"/>
              </a:rPr>
              <a:t>(VPC) 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enables you to launch Amazon Web Services resources into a virtual network you've defined.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80808"/>
                </a:solidFill>
                <a:latin typeface="JetBrains Mono"/>
              </a:rPr>
              <a:t>Subnets</a:t>
            </a:r>
            <a:r>
              <a:rPr lang="en-US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are regional resources and have IP address ranges associated with them.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 </a:t>
            </a:r>
            <a:r>
              <a:rPr lang="en-US" sz="2000" b="1" dirty="0">
                <a:solidFill>
                  <a:srgbClr val="202124"/>
                </a:solidFill>
                <a:latin typeface="arial" panose="020B0604020202020204" pitchFamily="34" charset="0"/>
              </a:rPr>
              <a:t>Public Subnet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a subnet that is accessible from the internet.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 </a:t>
            </a:r>
            <a:r>
              <a:rPr lang="en-US" sz="2000" b="1" dirty="0">
                <a:solidFill>
                  <a:srgbClr val="202124"/>
                </a:solidFill>
                <a:latin typeface="arial" panose="020B0604020202020204" pitchFamily="34" charset="0"/>
              </a:rPr>
              <a:t>Private Subnet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that is not accessible from the internet.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To define access to the internet and between subnets, we use Route Tables.</a:t>
            </a:r>
          </a:p>
          <a:p>
            <a:pPr>
              <a:lnSpc>
                <a:spcPct val="150000"/>
              </a:lnSpc>
            </a:pPr>
            <a:endParaRPr lang="en-US" sz="16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en-US" sz="5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Blip>
                <a:blip r:embed="rId2"/>
              </a:buBlip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8898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VPC Diagram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A17B9E3-6C2B-BCD6-C8CC-5C817E307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4480"/>
            <a:ext cx="12191999" cy="5299788"/>
          </a:xfrm>
        </p:spPr>
      </p:pic>
    </p:spTree>
    <p:extLst>
      <p:ext uri="{BB962C8B-B14F-4D97-AF65-F5344CB8AC3E}">
        <p14:creationId xmlns:p14="http://schemas.microsoft.com/office/powerpoint/2010/main" val="108081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Internet Gateway &amp; NAT Gateways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BAFF41-78E4-434E-612D-78AE4C57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049" y="2176272"/>
            <a:ext cx="5523832" cy="4041648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IN" sz="2400" b="1" dirty="0"/>
              <a:t>Internet Gateways </a:t>
            </a:r>
            <a:r>
              <a:rPr lang="en-IN" sz="2400" dirty="0"/>
              <a:t>helps our VPC instances connect with the internet</a:t>
            </a:r>
          </a:p>
          <a:p>
            <a:pPr>
              <a:lnSpc>
                <a:spcPct val="100000"/>
              </a:lnSpc>
            </a:pPr>
            <a:r>
              <a:rPr lang="en-IN" sz="2400" b="1" dirty="0"/>
              <a:t>Public Subnets </a:t>
            </a:r>
            <a:r>
              <a:rPr lang="en-IN" sz="2400" dirty="0"/>
              <a:t>have a route to the </a:t>
            </a:r>
            <a:r>
              <a:rPr lang="en-IN" sz="2400" b="1" dirty="0"/>
              <a:t>internet gateway</a:t>
            </a:r>
            <a:r>
              <a:rPr lang="en-IN" sz="2400" dirty="0"/>
              <a:t>.</a:t>
            </a:r>
          </a:p>
          <a:p>
            <a:pPr>
              <a:lnSpc>
                <a:spcPct val="100000"/>
              </a:lnSpc>
            </a:pPr>
            <a:endParaRPr lang="en-IN" sz="2400" dirty="0"/>
          </a:p>
          <a:p>
            <a:pPr>
              <a:lnSpc>
                <a:spcPct val="100000"/>
              </a:lnSpc>
            </a:pPr>
            <a:r>
              <a:rPr lang="en-IN" sz="2400" b="1" dirty="0"/>
              <a:t>NAT Gateways</a:t>
            </a:r>
            <a:r>
              <a:rPr lang="en-IN" sz="2400" dirty="0"/>
              <a:t>(AWS- managed) &amp; </a:t>
            </a:r>
            <a:r>
              <a:rPr lang="en-IN" sz="2400" b="1" dirty="0"/>
              <a:t>NAT Instances</a:t>
            </a:r>
            <a:r>
              <a:rPr lang="en-IN" sz="2400" dirty="0"/>
              <a:t>( self-managed) allow your instances in your Private Subnets to access the internet while remaining private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172C9C-22A9-3A79-4873-6BF3234F7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60" y="1691640"/>
            <a:ext cx="5831840" cy="515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5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Network ACL &amp; Security Groups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BAFF41-78E4-434E-612D-78AE4C57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1" y="2176272"/>
            <a:ext cx="5821680" cy="4041648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IN" b="1" dirty="0"/>
              <a:t>NACL( Network ACL )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A </a:t>
            </a:r>
            <a:r>
              <a:rPr lang="en-IN" b="1" dirty="0"/>
              <a:t>firewall </a:t>
            </a:r>
            <a:r>
              <a:rPr lang="en-IN" dirty="0"/>
              <a:t>which controls traffic from and to subnet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Can have </a:t>
            </a:r>
            <a:r>
              <a:rPr lang="en-IN" b="1" dirty="0"/>
              <a:t>ALLOW</a:t>
            </a:r>
            <a:r>
              <a:rPr lang="en-IN" dirty="0"/>
              <a:t> and </a:t>
            </a:r>
            <a:r>
              <a:rPr lang="en-IN" b="1" dirty="0"/>
              <a:t>DENY</a:t>
            </a:r>
            <a:r>
              <a:rPr lang="en-IN" dirty="0"/>
              <a:t> rules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Are attached at the </a:t>
            </a:r>
            <a:r>
              <a:rPr lang="en-IN" b="1" dirty="0"/>
              <a:t>Subnet level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Rules only include </a:t>
            </a:r>
            <a:r>
              <a:rPr lang="en-IN" b="1" dirty="0"/>
              <a:t>IP addresses</a:t>
            </a:r>
          </a:p>
          <a:p>
            <a:pPr>
              <a:lnSpc>
                <a:spcPct val="100000"/>
              </a:lnSpc>
            </a:pPr>
            <a:endParaRPr lang="en-IN" dirty="0"/>
          </a:p>
          <a:p>
            <a:pPr>
              <a:lnSpc>
                <a:spcPct val="100000"/>
              </a:lnSpc>
            </a:pPr>
            <a:r>
              <a:rPr lang="en-IN" b="1" dirty="0"/>
              <a:t>Security Groups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A </a:t>
            </a:r>
            <a:r>
              <a:rPr lang="en-IN" b="1" dirty="0"/>
              <a:t>firewall</a:t>
            </a:r>
            <a:r>
              <a:rPr lang="en-IN" dirty="0"/>
              <a:t> that controls traffic to and from an </a:t>
            </a:r>
            <a:r>
              <a:rPr lang="en-IN" b="1" dirty="0"/>
              <a:t>ENI / an EC2 instance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Can have only </a:t>
            </a:r>
            <a:r>
              <a:rPr lang="en-IN" b="1" dirty="0"/>
              <a:t>ALLOW</a:t>
            </a:r>
            <a:r>
              <a:rPr lang="en-IN" dirty="0"/>
              <a:t> rules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Rules include </a:t>
            </a:r>
            <a:r>
              <a:rPr lang="en-IN" b="1" dirty="0"/>
              <a:t>IP addresses </a:t>
            </a:r>
            <a:r>
              <a:rPr lang="en-IN" dirty="0"/>
              <a:t>and </a:t>
            </a:r>
            <a:r>
              <a:rPr lang="en-IN" b="1" dirty="0"/>
              <a:t>other security groups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60A3645-5B2D-A9AE-DEC9-C04AD597C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560" y="1687908"/>
            <a:ext cx="5171440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1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Content Placeholder 3" descr="Text&#10;&#10;Description automatically generated with medium confidence">
            <a:extLst>
              <a:ext uri="{FF2B5EF4-FFF2-40B4-BE49-F238E27FC236}">
                <a16:creationId xmlns:a16="http://schemas.microsoft.com/office/drawing/2014/main" id="{FC60DC64-F1B0-ADF8-C8CA-89A3934A8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259"/>
            <a:ext cx="12192001" cy="6834741"/>
          </a:xfrm>
        </p:spPr>
      </p:pic>
    </p:spTree>
    <p:extLst>
      <p:ext uri="{BB962C8B-B14F-4D97-AF65-F5344CB8AC3E}">
        <p14:creationId xmlns:p14="http://schemas.microsoft.com/office/powerpoint/2010/main" val="219538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VPC Flow Logs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BAFF41-78E4-434E-612D-78AE4C57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2176272"/>
            <a:ext cx="10993119" cy="4041648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IN" sz="2400" b="1" dirty="0"/>
              <a:t>Capture information about IP traffic going into you interfaces</a:t>
            </a:r>
            <a:r>
              <a:rPr lang="en-IN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VPC Flow Logs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Subnet Flow Logs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Elastic Network Interfaces Flow Logs</a:t>
            </a:r>
          </a:p>
          <a:p>
            <a:pPr>
              <a:lnSpc>
                <a:spcPct val="100000"/>
              </a:lnSpc>
            </a:pPr>
            <a:r>
              <a:rPr lang="en-IN" sz="2400" b="1" dirty="0"/>
              <a:t>Helps to monitor &amp; troubleshoot connectivity issues</a:t>
            </a:r>
            <a:r>
              <a:rPr lang="en-IN" sz="2400" dirty="0"/>
              <a:t>. Ex: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Subnet to internet 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Subnet to subnet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Internet to subnet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Captures network info from AWS managed interfaces too: ELB, </a:t>
            </a:r>
            <a:r>
              <a:rPr lang="en-IN" sz="2400" dirty="0" err="1">
                <a:solidFill>
                  <a:schemeClr val="accent5">
                    <a:lumMod val="50000"/>
                  </a:schemeClr>
                </a:solidFill>
              </a:rPr>
              <a:t>Elasticache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 etc…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VPC flow logs data can go to S3 / CloudWatch Logs</a:t>
            </a:r>
          </a:p>
        </p:txBody>
      </p:sp>
    </p:spTree>
    <p:extLst>
      <p:ext uri="{BB962C8B-B14F-4D97-AF65-F5344CB8AC3E}">
        <p14:creationId xmlns:p14="http://schemas.microsoft.com/office/powerpoint/2010/main" val="403380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671-A5E3-58AD-D2E4-E4498A3E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b="1" dirty="0"/>
              <a:t>VPC Peering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BAFF41-78E4-434E-612D-78AE4C57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2176272"/>
            <a:ext cx="10993119" cy="404164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Connect two VPC </a:t>
            </a:r>
            <a:r>
              <a:rPr lang="en-IN" b="1" dirty="0"/>
              <a:t>privately</a:t>
            </a:r>
            <a:r>
              <a:rPr lang="en-IN" dirty="0"/>
              <a:t> using AWS’ network</a:t>
            </a:r>
          </a:p>
          <a:p>
            <a:pPr>
              <a:lnSpc>
                <a:spcPct val="100000"/>
              </a:lnSpc>
            </a:pPr>
            <a:r>
              <a:rPr lang="en-IN" dirty="0"/>
              <a:t>Make them behave as if they were in the </a:t>
            </a:r>
            <a:r>
              <a:rPr lang="en-IN" b="1" dirty="0"/>
              <a:t>same network</a:t>
            </a:r>
          </a:p>
          <a:p>
            <a:pPr>
              <a:lnSpc>
                <a:spcPct val="100000"/>
              </a:lnSpc>
            </a:pPr>
            <a:r>
              <a:rPr lang="en-IN" dirty="0"/>
              <a:t>Must not have </a:t>
            </a:r>
            <a:r>
              <a:rPr lang="en-IN" b="1" dirty="0"/>
              <a:t>overlapping IP </a:t>
            </a:r>
            <a:r>
              <a:rPr lang="en-IN" dirty="0"/>
              <a:t>address range</a:t>
            </a:r>
          </a:p>
          <a:p>
            <a:pPr>
              <a:lnSpc>
                <a:spcPct val="100000"/>
              </a:lnSpc>
            </a:pPr>
            <a:r>
              <a:rPr lang="en-IN" dirty="0"/>
              <a:t>VPC peering connection is not </a:t>
            </a:r>
            <a:r>
              <a:rPr lang="en-IN" b="1" dirty="0"/>
              <a:t>transitive</a:t>
            </a:r>
          </a:p>
        </p:txBody>
      </p:sp>
    </p:spTree>
    <p:extLst>
      <p:ext uri="{BB962C8B-B14F-4D97-AF65-F5344CB8AC3E}">
        <p14:creationId xmlns:p14="http://schemas.microsoft.com/office/powerpoint/2010/main" val="31278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461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JetBrains Mono</vt:lpstr>
      <vt:lpstr>Office Theme</vt:lpstr>
      <vt:lpstr>Virtual Private Cloud(VPC) </vt:lpstr>
      <vt:lpstr>Overview</vt:lpstr>
      <vt:lpstr>VPC &amp; Subnets</vt:lpstr>
      <vt:lpstr>VPC Diagram</vt:lpstr>
      <vt:lpstr>Internet Gateway &amp; NAT Gateways</vt:lpstr>
      <vt:lpstr>Network ACL &amp; Security Groups</vt:lpstr>
      <vt:lpstr>PowerPoint Presentation</vt:lpstr>
      <vt:lpstr>VPC Flow Logs</vt:lpstr>
      <vt:lpstr>VPC Peering </vt:lpstr>
      <vt:lpstr>PowerPoint Presentation</vt:lpstr>
      <vt:lpstr>PowerPoint Presentation</vt:lpstr>
      <vt:lpstr>VPC Endpoints</vt:lpstr>
      <vt:lpstr>Site to Site VPN &amp; Direct Connect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          + AWS EC2 &amp; S3</dc:title>
  <dc:creator>Dharmendra Sharma</dc:creator>
  <cp:lastModifiedBy>Dharmendra Sharma</cp:lastModifiedBy>
  <cp:revision>3</cp:revision>
  <dcterms:created xsi:type="dcterms:W3CDTF">2022-07-31T05:52:27Z</dcterms:created>
  <dcterms:modified xsi:type="dcterms:W3CDTF">2022-08-16T10:35:21Z</dcterms:modified>
</cp:coreProperties>
</file>