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4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0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07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7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4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6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6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2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0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CD9C46-B260-44B7-87B9-B4318C2E28D8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C99F6D-3B83-4902-9E8C-425746904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22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6DC6-31DC-F18A-EDCA-0C66211F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IN" sz="4800"/>
              <a:t>Junit4 </a:t>
            </a:r>
            <a:br>
              <a:rPr lang="en-IN" sz="4800"/>
            </a:br>
            <a:r>
              <a:rPr lang="en-IN" sz="4800"/>
              <a:t>Annotations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6BD2-5725-EA03-B8A3-12488A2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Annotations in Junit4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FDFF-E345-0C38-B1EF-B3E641F1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1115645" cy="4058751"/>
          </a:xfrm>
        </p:spPr>
        <p:txBody>
          <a:bodyPr numCol="2">
            <a:normAutofit fontScale="92500" lnSpcReduction="10000"/>
          </a:bodyPr>
          <a:lstStyle/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@BeforeClass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@AfterClass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@Before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@After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@Test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@Ignore</a:t>
            </a:r>
          </a:p>
          <a:p>
            <a:pPr marL="36900" indent="0">
              <a:buNone/>
            </a:pPr>
            <a:endParaRPr lang="en-IN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@Deprecated</a:t>
            </a:r>
          </a:p>
          <a:p>
            <a:r>
              <a:rPr lang="en-IN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Work Sans" panose="020B0604020202020204" pitchFamily="2" charset="0"/>
              </a:rPr>
              <a:t>@</a:t>
            </a: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FixMethodOrder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@Rule and @ClassRule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@Category</a:t>
            </a:r>
          </a:p>
          <a:p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@RunWith(Parameterized.class)</a:t>
            </a:r>
            <a:b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@Parameterized.Parameters</a:t>
            </a:r>
            <a:b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F5FC-F9C4-4656-41D9-037963D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4A36F-3EB2-DCBE-721B-6100A53AA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8330"/>
            <a:ext cx="532767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&gt;4.13.1&lt;/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0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02C7-56FC-BA0E-E52A-496B1159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9280"/>
            <a:ext cx="10353762" cy="970450"/>
          </a:xfrm>
        </p:spPr>
        <p:txBody>
          <a:bodyPr/>
          <a:lstStyle/>
          <a:p>
            <a:r>
              <a:rPr lang="en-IN" b="1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04D7-8F73-C0D2-DFF5-2BFCF0C4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485725" cy="4058751"/>
          </a:xfrm>
        </p:spPr>
        <p:txBody>
          <a:bodyPr/>
          <a:lstStyle/>
          <a:p>
            <a:pPr marL="36900" indent="0">
              <a:buNone/>
            </a:pPr>
            <a:endParaRPr lang="en-IN" b="1" dirty="0"/>
          </a:p>
          <a:p>
            <a:r>
              <a:rPr lang="en-IN" sz="2400" b="1" dirty="0"/>
              <a:t>@Test : </a:t>
            </a:r>
            <a:r>
              <a:rPr lang="en-IN" sz="2400" dirty="0"/>
              <a:t>public void method, annotated by this annotation is run as test    </a:t>
            </a:r>
            <a:br>
              <a:rPr lang="en-IN" sz="2400" dirty="0"/>
            </a:br>
            <a:r>
              <a:rPr lang="en-IN" sz="2400" dirty="0"/>
              <a:t>              case.</a:t>
            </a:r>
          </a:p>
          <a:p>
            <a:pPr marL="36900" indent="0">
              <a:buNone/>
            </a:pPr>
            <a:endParaRPr lang="en-IN" sz="2400" b="1" dirty="0"/>
          </a:p>
          <a:p>
            <a:r>
              <a:rPr lang="en-IN" sz="2400" b="1" dirty="0"/>
              <a:t>@Ignore: </a:t>
            </a:r>
            <a:r>
              <a:rPr lang="en-IN" sz="2400" dirty="0"/>
              <a:t>It is used to temporary disable a test or group of tests to be </a:t>
            </a:r>
            <a:br>
              <a:rPr lang="en-IN" sz="2400" dirty="0"/>
            </a:br>
            <a:r>
              <a:rPr lang="en-IN" sz="2400" dirty="0"/>
              <a:t>			   executed. If a class is annotated by @Ignore then all test methods </a:t>
            </a:r>
            <a:br>
              <a:rPr lang="en-IN" sz="2400" dirty="0"/>
            </a:br>
            <a:r>
              <a:rPr lang="en-IN" sz="2400" dirty="0"/>
              <a:t>                of this class will be ignored</a:t>
            </a:r>
            <a:r>
              <a:rPr lang="en-IN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980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B66-FEDD-0B30-D8F9-2DB9A2A2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041" y="13349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Junit4 </a:t>
            </a:r>
            <a:r>
              <a:rPr lang="en-US" sz="5400" dirty="0" err="1"/>
              <a:t>LifeCycle</a:t>
            </a:r>
            <a:endParaRPr lang="en-US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F6D7D-004A-4CAE-B291-06EF058C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Chart, funnel chart">
            <a:extLst>
              <a:ext uri="{FF2B5EF4-FFF2-40B4-BE49-F238E27FC236}">
                <a16:creationId xmlns:a16="http://schemas.microsoft.com/office/drawing/2014/main" id="{F7DA5AB1-9C67-B730-3648-92FFFAB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" r="2" b="2"/>
          <a:stretch/>
        </p:blipFill>
        <p:spPr>
          <a:xfrm>
            <a:off x="125177" y="54184"/>
            <a:ext cx="6107863" cy="66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3AFE-13A9-5051-7454-CD5C60D7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3391-B417-87F6-125A-ABFB7F7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Work Sans" pitchFamily="2" charset="0"/>
              </a:rPr>
              <a:t>@FixMethodOrder : </a:t>
            </a:r>
            <a:r>
              <a:rPr lang="en-US" b="0" i="0" dirty="0">
                <a:solidFill>
                  <a:schemeClr val="tx1"/>
                </a:solidFill>
                <a:effectLst/>
                <a:latin typeface="Work Sans" pitchFamily="2" charset="0"/>
              </a:rPr>
              <a:t>This annotations allow the user to choose the order of 							 execution of the methods within a test class.</a:t>
            </a:r>
          </a:p>
          <a:p>
            <a:endParaRPr lang="en-IN" b="1" dirty="0">
              <a:solidFill>
                <a:schemeClr val="tx1"/>
              </a:solidFill>
              <a:effectLst/>
              <a:latin typeface="Work Sans" pitchFamily="2" charset="0"/>
            </a:endParaRPr>
          </a:p>
          <a:p>
            <a:r>
              <a:rPr lang="en-IN" b="1" dirty="0">
                <a:solidFill>
                  <a:schemeClr val="tx1"/>
                </a:solidFill>
                <a:effectLst/>
                <a:latin typeface="Work Sans" pitchFamily="2" charset="0"/>
              </a:rPr>
              <a:t>@Rule &amp; @ClassRule : </a:t>
            </a:r>
            <a:r>
              <a:rPr lang="en-US" dirty="0">
                <a:solidFill>
                  <a:schemeClr val="tx1"/>
                </a:solidFill>
                <a:effectLst/>
                <a:latin typeface="Work Sans" pitchFamily="2" charset="0"/>
              </a:rPr>
              <a:t>The annotation is extended from the class </a:t>
            </a:r>
            <a:r>
              <a:rPr lang="en-US" dirty="0" err="1">
                <a:solidFill>
                  <a:schemeClr val="tx1"/>
                </a:solidFill>
                <a:effectLst/>
                <a:latin typeface="Work Sans" pitchFamily="2" charset="0"/>
              </a:rPr>
              <a:t>TestRule</a:t>
            </a:r>
            <a:r>
              <a:rPr lang="en-US" dirty="0">
                <a:solidFill>
                  <a:schemeClr val="tx1"/>
                </a:solidFill>
                <a:effectLst/>
                <a:latin typeface="Work Sans" pitchFamily="2" charset="0"/>
              </a:rPr>
              <a:t> 								that helps apply certain rules on the test cases.</a:t>
            </a:r>
            <a:r>
              <a:rPr lang="en-IN" dirty="0">
                <a:solidFill>
                  <a:schemeClr val="tx1"/>
                </a:solidFill>
                <a:effectLst/>
                <a:latin typeface="Work Sans" pitchFamily="2" charset="0"/>
              </a:rPr>
              <a:t> </a:t>
            </a:r>
            <a:br>
              <a:rPr lang="en-IN" dirty="0">
                <a:solidFill>
                  <a:schemeClr val="tx1"/>
                </a:solidFill>
                <a:effectLst/>
                <a:latin typeface="Work Sans" pitchFamily="2" charset="0"/>
              </a:rPr>
            </a:br>
            <a:r>
              <a:rPr lang="en-IN" dirty="0">
                <a:solidFill>
                  <a:schemeClr val="tx1"/>
                </a:solidFill>
                <a:effectLst/>
                <a:latin typeface="Work Sans" pitchFamily="2" charset="0"/>
              </a:rPr>
              <a:t>Ex:- </a:t>
            </a:r>
            <a:r>
              <a:rPr lang="en-US" dirty="0">
                <a:solidFill>
                  <a:schemeClr val="tx1"/>
                </a:solidFill>
                <a:effectLst/>
                <a:latin typeface="Work Sans" pitchFamily="2" charset="0"/>
              </a:rPr>
              <a:t>creating a temporary folder prior to test case execution and deleting the folder post-execution can be set through a Rule.</a:t>
            </a:r>
          </a:p>
          <a:p>
            <a:endParaRPr lang="en-US" b="1" dirty="0">
              <a:solidFill>
                <a:schemeClr val="tx1"/>
              </a:solidFill>
              <a:effectLst/>
              <a:latin typeface="Work Sans" pitchFamily="2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Work Sans" pitchFamily="2" charset="0"/>
              </a:rPr>
              <a:t>@Category : </a:t>
            </a:r>
            <a:r>
              <a:rPr lang="en-US" dirty="0">
                <a:solidFill>
                  <a:schemeClr val="tx1"/>
                </a:solidFill>
                <a:effectLst/>
                <a:latin typeface="Work Sans" pitchFamily="2" charset="0"/>
              </a:rPr>
              <a:t>This annotation helps for tagging and filtering the tests</a:t>
            </a:r>
          </a:p>
          <a:p>
            <a:endParaRPr lang="en-IN" dirty="0">
              <a:solidFill>
                <a:schemeClr val="tx1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7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A2E5-3160-9151-B215-B904A7D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1920"/>
            <a:ext cx="10353762" cy="1610529"/>
          </a:xfrm>
        </p:spPr>
        <p:txBody>
          <a:bodyPr>
            <a:normAutofit/>
          </a:bodyPr>
          <a:lstStyle/>
          <a:p>
            <a:r>
              <a:rPr lang="en-IN" b="1" dirty="0"/>
              <a:t>@Runwith(Parameterized.class) &amp; @Parameterized.Parameters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D661-0135-C943-BB90-4E85E98A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35" y="2151295"/>
            <a:ext cx="10353762" cy="405875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Work Sans" pitchFamily="2" charset="0"/>
              </a:rPr>
              <a:t>This annotation is used to run a method with test data variations multiple times. 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allows a developer to run the same test over and over again using different values. Follow 5 steps :-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Annotate test class with @RunWith(Parameterized.class).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Create a public static method annotated with @Parameters that returns a Collection of Objects (as Array) as test data set.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Create a public constructor that takes in what is equivalent to one "row" of test data.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Create an instance variable for each "column" of test data.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Nunito" panose="020B0604020202020204" pitchFamily="2" charset="0"/>
              </a:rPr>
              <a:t>Create your test case(s) using the instance variables as the source of the test data.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FC80C35C-70B0-6FC9-8F4D-AF7CD0D3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745"/>
          </a:xfrm>
        </p:spPr>
      </p:pic>
    </p:spTree>
    <p:extLst>
      <p:ext uri="{BB962C8B-B14F-4D97-AF65-F5344CB8AC3E}">
        <p14:creationId xmlns:p14="http://schemas.microsoft.com/office/powerpoint/2010/main" val="2418158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</TotalTime>
  <Words>386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Calisto MT</vt:lpstr>
      <vt:lpstr>JetBrains Mono</vt:lpstr>
      <vt:lpstr>Nunito</vt:lpstr>
      <vt:lpstr>Wingdings 2</vt:lpstr>
      <vt:lpstr>Work Sans</vt:lpstr>
      <vt:lpstr>Slate</vt:lpstr>
      <vt:lpstr>Junit4  Annotations</vt:lpstr>
      <vt:lpstr>Annotations in Junit4 </vt:lpstr>
      <vt:lpstr>Dependency </vt:lpstr>
      <vt:lpstr>Annotations</vt:lpstr>
      <vt:lpstr>Junit4 LifeCycle</vt:lpstr>
      <vt:lpstr>Annotations</vt:lpstr>
      <vt:lpstr>@Runwith(Parameterized.class) &amp; @Parameterized.Parameters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Junit4  Annotations</dc:title>
  <dc:creator>Dharmendra Sharma</dc:creator>
  <cp:lastModifiedBy>Dharmendra Sharma</cp:lastModifiedBy>
  <cp:revision>1</cp:revision>
  <dcterms:created xsi:type="dcterms:W3CDTF">2022-08-26T09:10:03Z</dcterms:created>
  <dcterms:modified xsi:type="dcterms:W3CDTF">2022-08-26T10:56:16Z</dcterms:modified>
</cp:coreProperties>
</file>