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57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41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779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270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211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951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90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455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109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19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57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99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79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53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57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81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47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12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2D7BD43-6E2E-4F72-A4C1-7E5E3B6522F0}" type="datetimeFigureOut">
              <a:rPr lang="en-IN" smtClean="0"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2F2C38-7169-43CB-ACD9-0ECA5C1EDC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8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3252-30D7-1A7F-3DC9-23601629C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960" y="3237642"/>
            <a:ext cx="6438317" cy="1297115"/>
          </a:xfrm>
        </p:spPr>
        <p:txBody>
          <a:bodyPr anchor="t">
            <a:normAutofit/>
          </a:bodyPr>
          <a:lstStyle/>
          <a:p>
            <a:pPr algn="l"/>
            <a:r>
              <a:rPr lang="en-IN" sz="4800" b="1" dirty="0">
                <a:effectLst>
                  <a:reflection blurRad="6350" stA="55000" endA="50" endPos="85000" dist="60007" dir="5400000" sy="-100000" algn="bl" rotWithShape="0"/>
                </a:effectLst>
              </a:rPr>
              <a:t>Reflection in Java</a:t>
            </a:r>
          </a:p>
        </p:txBody>
      </p:sp>
      <p:pic>
        <p:nvPicPr>
          <p:cNvPr id="60" name="Graphic 59" descr="Head with Gears">
            <a:extLst>
              <a:ext uri="{FF2B5EF4-FFF2-40B4-BE49-F238E27FC236}">
                <a16:creationId xmlns:a16="http://schemas.microsoft.com/office/drawing/2014/main" id="{D6520C9F-4322-85A6-302B-0975AF13A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23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656549-91E1-2BC7-5094-C8ACFC12789E}"/>
              </a:ext>
            </a:extLst>
          </p:cNvPr>
          <p:cNvSpPr txBox="1"/>
          <p:nvPr/>
        </p:nvSpPr>
        <p:spPr>
          <a:xfrm>
            <a:off x="772160" y="833120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Reflection in 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56D92-669C-3A83-567E-666A6A671024}"/>
              </a:ext>
            </a:extLst>
          </p:cNvPr>
          <p:cNvSpPr txBox="1"/>
          <p:nvPr/>
        </p:nvSpPr>
        <p:spPr>
          <a:xfrm>
            <a:off x="843280" y="1483360"/>
            <a:ext cx="10657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Reflection API in Java provides the ability to examine or modify the runtime behaviour of applications running in the Java virtual machine.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B4F5A-595E-6F10-89BD-BCA723F06178}"/>
              </a:ext>
            </a:extLst>
          </p:cNvPr>
          <p:cNvSpPr txBox="1"/>
          <p:nvPr/>
        </p:nvSpPr>
        <p:spPr>
          <a:xfrm>
            <a:off x="701040" y="2760548"/>
            <a:ext cx="11216640" cy="373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/>
              <a:t>Uses of Reflection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We can inspect a class and get information about the fields, methods, constructors, implemented interfaces, super classes at run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We can even access a private field and invoke a private method from another class.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232629"/>
                </a:solidFill>
                <a:latin typeface="-apple-system"/>
              </a:rPr>
              <a:t>Mainly used in - </a:t>
            </a:r>
            <a:r>
              <a:rPr lang="en-IN" sz="2200" b="0" i="0" dirty="0">
                <a:solidFill>
                  <a:srgbClr val="232629"/>
                </a:solidFill>
                <a:effectLst/>
                <a:latin typeface="-apple-system"/>
              </a:rPr>
              <a:t>IDE (Integrated Development Environment) e.g. Eclipse, MyEclipse, NetBeans etc.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32629"/>
                </a:solidFill>
                <a:effectLst/>
                <a:latin typeface="-apple-system"/>
              </a:rPr>
              <a:t>Debugger and Test Tools etc.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6541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4850-D5D0-89F6-17AA-3CAA1B138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32" y="894080"/>
            <a:ext cx="8915400" cy="44500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  <a:t>Disadvantages of using Java Reflection API</a:t>
            </a:r>
          </a:p>
          <a:p>
            <a:pPr marL="0" indent="0" algn="l">
              <a:buNone/>
            </a:pPr>
            <a:endParaRPr lang="en-US" sz="2400" b="1" i="0" dirty="0">
              <a:solidFill>
                <a:srgbClr val="292929"/>
              </a:solidFill>
              <a:effectLst/>
              <a:latin typeface="so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Performance Overhead: </a:t>
            </a:r>
            <a:r>
              <a:rPr lang="en-US" b="0" i="0" cap="none" dirty="0">
                <a:solidFill>
                  <a:srgbClr val="292929"/>
                </a:solidFill>
                <a:effectLst/>
                <a:latin typeface="charter"/>
              </a:rPr>
              <a:t>reflective operations have slower performance than their non-reflective counter parts and should be avoided in sections of code which are called frequently in performance-sensitive applications.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Exposure of Internals: </a:t>
            </a:r>
            <a:r>
              <a:rPr lang="en-US" cap="none" dirty="0">
                <a:solidFill>
                  <a:srgbClr val="292929"/>
                </a:solidFill>
                <a:latin typeface="charter"/>
              </a:rPr>
              <a:t>Reflective code breaks abstractions and therefore may change behavior with upgrades of the platform.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92929"/>
                </a:solidFill>
                <a:latin typeface="charter"/>
              </a:rPr>
              <a:t>Security restrictions</a:t>
            </a:r>
          </a:p>
          <a:p>
            <a:pPr marL="0" indent="0" algn="l">
              <a:buNone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2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DC9F-378D-D823-F7C4-DF74A57DE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629920"/>
            <a:ext cx="11562080" cy="60045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cap="none" dirty="0">
                <a:solidFill>
                  <a:srgbClr val="292929"/>
                </a:solidFill>
                <a:effectLst/>
                <a:latin typeface="sohne"/>
              </a:rPr>
              <a:t>Class in java.Lang.Reflect package  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  <a:t>:-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Following is a list of various Java classes in java.lang.package to implement reflection-</a:t>
            </a:r>
          </a:p>
          <a:p>
            <a:pPr marL="0" indent="0" algn="l">
              <a:buNone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Field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This class is used to gather declarative information such as datatype, access modifier, name and value of a variable.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Method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This class is used to gather declarative information such as access modifier, return type, name, parameter types and exception type of a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Constructor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This class is used to gather declarative information such as access modifier, name and parameter types of a constructor.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Modifier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This class is used to gather information about a particular access modifier.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5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E8B9-6378-A730-51E0-A338DA84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92" y="619760"/>
            <a:ext cx="11309668" cy="5902960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1" i="0" cap="none" dirty="0">
                <a:solidFill>
                  <a:srgbClr val="292929"/>
                </a:solidFill>
                <a:effectLst/>
                <a:latin typeface="sohne"/>
              </a:rPr>
              <a:t>How to get the object of class </a:t>
            </a:r>
            <a:r>
              <a:rPr lang="en-US" sz="2400" b="1" cap="none" dirty="0">
                <a:solidFill>
                  <a:srgbClr val="292929"/>
                </a:solidFill>
                <a:latin typeface="sohne"/>
              </a:rPr>
              <a:t>C</a:t>
            </a:r>
            <a:r>
              <a:rPr lang="en-US" sz="2400" b="1" i="0" cap="none" dirty="0">
                <a:solidFill>
                  <a:srgbClr val="292929"/>
                </a:solidFill>
                <a:effectLst/>
                <a:latin typeface="sohne"/>
              </a:rPr>
              <a:t>lass </a:t>
            </a:r>
            <a:r>
              <a:rPr lang="en-US" sz="2400" b="1" dirty="0">
                <a:solidFill>
                  <a:srgbClr val="292929"/>
                </a:solidFill>
                <a:latin typeface="sohne"/>
              </a:rPr>
              <a:t>:-</a:t>
            </a:r>
            <a:endParaRPr lang="en-US" sz="2400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There are 3 ways to get the instance of Class class. They are as follows:</a:t>
            </a:r>
            <a:br>
              <a:rPr lang="en-US" b="0" i="0" dirty="0">
                <a:solidFill>
                  <a:srgbClr val="292929"/>
                </a:solidFill>
                <a:effectLst/>
                <a:latin typeface="charter"/>
              </a:rPr>
            </a:b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forName() method of Class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getClass() method of Object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.class syntax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61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FFC232-58E1-13D1-15B1-E76CBE62F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19782"/>
              </p:ext>
            </p:extLst>
          </p:nvPr>
        </p:nvGraphicFramePr>
        <p:xfrm>
          <a:off x="0" y="0"/>
          <a:ext cx="12192000" cy="6874953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138187608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377810387"/>
                    </a:ext>
                  </a:extLst>
                </a:gridCol>
              </a:tblGrid>
              <a:tr h="2390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21313" marR="21313" marT="21313" marB="21313">
                    <a:lnL w="6350" cap="flat" cmpd="sng" algn="ctr">
                      <a:solidFill>
                        <a:srgbClr val="009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1313" marR="21313" marT="21313" marB="21313">
                    <a:lnL w="6350" cap="flat" cmpd="sng" algn="ctr">
                      <a:solidFill>
                        <a:srgbClr val="009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48330"/>
                  </a:ext>
                </a:extLst>
              </a:tr>
              <a:tr h="36424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public String getName()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class name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101139"/>
                  </a:ext>
                </a:extLst>
              </a:tr>
              <a:tr h="8252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public static Class forName(String className)throws ClassNotFoundException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loads the class and returns the reference of Class class.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52399"/>
                  </a:ext>
                </a:extLst>
              </a:tr>
              <a:tr h="82523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 public Object newInstance()throws InstantiationException,IllegalAccessException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new instance.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9821"/>
                  </a:ext>
                </a:extLst>
              </a:tr>
              <a:tr h="36424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4) public boolean isInterface()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if it is interface.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514462"/>
                  </a:ext>
                </a:extLst>
              </a:tr>
              <a:tr h="36424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5) public boolean isArray()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if it is array.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08576"/>
                  </a:ext>
                </a:extLst>
              </a:tr>
              <a:tr h="36424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6) public boolean isPrimitive()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if it is primitive.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125035"/>
                  </a:ext>
                </a:extLst>
              </a:tr>
              <a:tr h="36424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7) public Class getSuperclass()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superclass class reference.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046032"/>
                  </a:ext>
                </a:extLst>
              </a:tr>
              <a:tr h="5179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8) public Field[] getDeclaredFields()throws SecurityException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total number of fields of this class.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45981"/>
                  </a:ext>
                </a:extLst>
              </a:tr>
              <a:tr h="6715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9) public Method[] getDeclaredMethods()throws SecurityException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total number of methods of this class.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948721"/>
                  </a:ext>
                </a:extLst>
              </a:tr>
              <a:tr h="8252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10) public Constructor[] getDeclaredConstructors()throws SecurityException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total number of constructors of this class.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76623"/>
                  </a:ext>
                </a:extLst>
              </a:tr>
              <a:tr h="113256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11) public Method getDeclaredMethod(String name,Class[] parameterTypes)throws NoSuchMethodException,SecurityException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method class instance.</a:t>
                      </a:r>
                    </a:p>
                  </a:txBody>
                  <a:tcPr marL="14208" marR="14208" marT="14208" marB="1420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968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13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11D77A5-CF1A-5486-9E12-A92343CB8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 t="5037" r="12333" b="5630"/>
          <a:stretch/>
        </p:blipFill>
        <p:spPr>
          <a:xfrm>
            <a:off x="-3" y="8965"/>
            <a:ext cx="12192003" cy="68580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3274B0C-1CB3-4AA4-A183-20B7FE5DB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640319-3BB6-49BF-BAF4-D63FEC73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picture containing outdoor, plant, green&#10;&#10;Description automatically generated">
            <a:extLst>
              <a:ext uri="{FF2B5EF4-FFF2-40B4-BE49-F238E27FC236}">
                <a16:creationId xmlns:a16="http://schemas.microsoft.com/office/drawing/2014/main" id="{DCFDC13F-40AA-2AC7-B935-E4EC75B57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26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955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248</TotalTime>
  <Words>493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charter</vt:lpstr>
      <vt:lpstr>inter-regular</vt:lpstr>
      <vt:lpstr>sohne</vt:lpstr>
      <vt:lpstr>Times New Roman</vt:lpstr>
      <vt:lpstr>Tw Cen MT</vt:lpstr>
      <vt:lpstr>Droplet</vt:lpstr>
      <vt:lpstr>Reflection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Dharmendra Sharma</dc:creator>
  <cp:lastModifiedBy>Dharmendra Sharma</cp:lastModifiedBy>
  <cp:revision>3</cp:revision>
  <dcterms:created xsi:type="dcterms:W3CDTF">2022-06-29T07:54:44Z</dcterms:created>
  <dcterms:modified xsi:type="dcterms:W3CDTF">2022-06-29T12:03:06Z</dcterms:modified>
</cp:coreProperties>
</file>