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1" r:id="rId3"/>
    <p:sldId id="300" r:id="rId4"/>
    <p:sldId id="258" r:id="rId5"/>
    <p:sldId id="276" r:id="rId6"/>
    <p:sldId id="257" r:id="rId7"/>
    <p:sldId id="291" r:id="rId8"/>
    <p:sldId id="272" r:id="rId9"/>
    <p:sldId id="263" r:id="rId10"/>
    <p:sldId id="267" r:id="rId11"/>
    <p:sldId id="277" r:id="rId12"/>
    <p:sldId id="278" r:id="rId13"/>
    <p:sldId id="295" r:id="rId14"/>
    <p:sldId id="296" r:id="rId15"/>
    <p:sldId id="283" r:id="rId16"/>
    <p:sldId id="285" r:id="rId17"/>
    <p:sldId id="299" r:id="rId18"/>
    <p:sldId id="297" r:id="rId19"/>
    <p:sldId id="298" r:id="rId20"/>
    <p:sldId id="287" r:id="rId21"/>
    <p:sldId id="288" r:id="rId22"/>
    <p:sldId id="289" r:id="rId23"/>
    <p:sldId id="290" r:id="rId24"/>
    <p:sldId id="293" r:id="rId25"/>
    <p:sldId id="29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6CB41-9B48-4E0D-AED7-E1C2A676204E}">
          <p14:sldIdLst>
            <p14:sldId id="256"/>
            <p14:sldId id="301"/>
            <p14:sldId id="300"/>
            <p14:sldId id="258"/>
            <p14:sldId id="276"/>
            <p14:sldId id="257"/>
            <p14:sldId id="291"/>
            <p14:sldId id="272"/>
            <p14:sldId id="263"/>
            <p14:sldId id="267"/>
            <p14:sldId id="277"/>
            <p14:sldId id="278"/>
            <p14:sldId id="295"/>
            <p14:sldId id="296"/>
            <p14:sldId id="283"/>
            <p14:sldId id="285"/>
            <p14:sldId id="299"/>
            <p14:sldId id="297"/>
            <p14:sldId id="298"/>
            <p14:sldId id="287"/>
            <p14:sldId id="288"/>
            <p14:sldId id="289"/>
            <p14:sldId id="290"/>
            <p14:sldId id="293"/>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rmesh Waran" initials="DW" lastIdx="1" clrIdx="0">
    <p:extLst>
      <p:ext uri="{19B8F6BF-5375-455C-9EA6-DF929625EA0E}">
        <p15:presenceInfo xmlns:p15="http://schemas.microsoft.com/office/powerpoint/2012/main" userId="f90298a11af109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209638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9092EB-A4CF-4E2A-ACF0-BA69C9E15ACA}"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410845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425904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4769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3264541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371043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1952710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205606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427774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353787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63595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9092EB-A4CF-4E2A-ACF0-BA69C9E15ACA}"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118020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9092EB-A4CF-4E2A-ACF0-BA69C9E15ACA}"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160951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267846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3262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39092EB-A4CF-4E2A-ACF0-BA69C9E15ACA}" type="datetimeFigureOut">
              <a:rPr lang="en-US" smtClean="0"/>
              <a:t>8/13/2020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22294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9092EB-A4CF-4E2A-ACF0-BA69C9E15ACA}"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F4397-1660-40DC-B82F-8AF8C72083E4}" type="slidenum">
              <a:rPr lang="en-US" smtClean="0"/>
              <a:t>‹#›</a:t>
            </a:fld>
            <a:endParaRPr lang="en-US"/>
          </a:p>
        </p:txBody>
      </p:sp>
    </p:spTree>
    <p:extLst>
      <p:ext uri="{BB962C8B-B14F-4D97-AF65-F5344CB8AC3E}">
        <p14:creationId xmlns:p14="http://schemas.microsoft.com/office/powerpoint/2010/main" val="114005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9092EB-A4CF-4E2A-ACF0-BA69C9E15ACA}" type="datetimeFigureOut">
              <a:rPr lang="en-US" smtClean="0"/>
              <a:t>8/13/2020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EF4397-1660-40DC-B82F-8AF8C72083E4}" type="slidenum">
              <a:rPr lang="en-US" smtClean="0"/>
              <a:t>‹#›</a:t>
            </a:fld>
            <a:endParaRPr lang="en-US"/>
          </a:p>
        </p:txBody>
      </p:sp>
    </p:spTree>
    <p:extLst>
      <p:ext uri="{BB962C8B-B14F-4D97-AF65-F5344CB8AC3E}">
        <p14:creationId xmlns:p14="http://schemas.microsoft.com/office/powerpoint/2010/main" val="1067435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6C5C-765A-484D-8FEB-5740F8CEB8EE}"/>
              </a:ext>
            </a:extLst>
          </p:cNvPr>
          <p:cNvSpPr>
            <a:spLocks noGrp="1"/>
          </p:cNvSpPr>
          <p:nvPr>
            <p:ph type="ctrTitle"/>
          </p:nvPr>
        </p:nvSpPr>
        <p:spPr>
          <a:xfrm>
            <a:off x="682625" y="1244889"/>
            <a:ext cx="11639550" cy="2295525"/>
          </a:xfrm>
        </p:spPr>
        <p:txBody>
          <a:bodyPr>
            <a:noAutofit/>
          </a:bodyPr>
          <a:lstStyle/>
          <a:p>
            <a:r>
              <a:rPr lang="en-US" sz="3600" dirty="0">
                <a:latin typeface="Bahnschrift" panose="020B0502040204020203" pitchFamily="34" charset="0"/>
                <a:cs typeface="Times New Roman" panose="02020603050405020304" pitchFamily="18" charset="0"/>
              </a:rPr>
              <a:t>ONLINE BEHAVIORAL CUSTOMER </a:t>
            </a:r>
            <a:r>
              <a:rPr lang="en-US" sz="3600" dirty="0" smtClean="0">
                <a:latin typeface="Bahnschrift" panose="020B0502040204020203" pitchFamily="34" charset="0"/>
                <a:cs typeface="Times New Roman" panose="02020603050405020304" pitchFamily="18" charset="0"/>
              </a:rPr>
              <a:t>SEGMENTATION</a:t>
            </a:r>
            <a:br>
              <a:rPr lang="en-US" sz="3600" dirty="0" smtClean="0">
                <a:latin typeface="Bahnschrift" panose="020B0502040204020203" pitchFamily="34" charset="0"/>
                <a:cs typeface="Times New Roman" panose="02020603050405020304" pitchFamily="18" charset="0"/>
              </a:rPr>
            </a:br>
            <a:r>
              <a:rPr lang="en-US" sz="3600" dirty="0">
                <a:latin typeface="Bahnschrift" panose="020B0502040204020203" pitchFamily="34" charset="0"/>
                <a:cs typeface="Times New Roman" panose="02020603050405020304" pitchFamily="18" charset="0"/>
              </a:rPr>
              <a:t/>
            </a:r>
            <a:br>
              <a:rPr lang="en-US" sz="3600" dirty="0">
                <a:latin typeface="Bahnschrift" panose="020B0502040204020203" pitchFamily="34" charset="0"/>
                <a:cs typeface="Times New Roman" panose="02020603050405020304" pitchFamily="18" charset="0"/>
              </a:rPr>
            </a:br>
            <a:endParaRPr lang="en-US" sz="3600" dirty="0">
              <a:latin typeface="Bahnschrift" panose="020B0502040204020203" pitchFamily="34" charset="0"/>
              <a:cs typeface="Times New Roman" panose="02020603050405020304" pitchFamily="18" charset="0"/>
            </a:endParaRPr>
          </a:p>
        </p:txBody>
      </p:sp>
      <p:sp>
        <p:nvSpPr>
          <p:cNvPr id="3" name="TextBox 2"/>
          <p:cNvSpPr txBox="1"/>
          <p:nvPr/>
        </p:nvSpPr>
        <p:spPr>
          <a:xfrm>
            <a:off x="6585527" y="5135418"/>
            <a:ext cx="5191702" cy="830997"/>
          </a:xfrm>
          <a:prstGeom prst="rect">
            <a:avLst/>
          </a:prstGeom>
          <a:noFill/>
        </p:spPr>
        <p:txBody>
          <a:bodyPr wrap="square" rtlCol="0">
            <a:spAutoFit/>
          </a:bodyPr>
          <a:lstStyle/>
          <a:p>
            <a:pPr algn="r"/>
            <a:r>
              <a:rPr lang="en-US" sz="2400" dirty="0" smtClean="0">
                <a:latin typeface="Times New Roman" panose="02020603050405020304" pitchFamily="18" charset="0"/>
                <a:cs typeface="Times New Roman" panose="02020603050405020304" pitchFamily="18" charset="0"/>
              </a:rPr>
              <a:t>Done by</a:t>
            </a:r>
          </a:p>
          <a:p>
            <a:pPr algn="r"/>
            <a:r>
              <a:rPr lang="en-US" sz="2400" dirty="0" smtClean="0">
                <a:latin typeface="Times New Roman" panose="02020603050405020304" pitchFamily="18" charset="0"/>
                <a:cs typeface="Times New Roman" panose="02020603050405020304" pitchFamily="18" charset="0"/>
              </a:rPr>
              <a:t>DHARMESH WARAN </a:t>
            </a:r>
            <a:r>
              <a:rPr lang="en-US" sz="2400" dirty="0" smtClean="0">
                <a:latin typeface="Times New Roman" panose="02020603050405020304" pitchFamily="18" charset="0"/>
                <a:cs typeface="Times New Roman" panose="02020603050405020304" pitchFamily="18" charset="0"/>
              </a:rPr>
              <a:t>C</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905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5A5A-40FA-412F-BA82-FCD4F9FE1528}"/>
              </a:ext>
            </a:extLst>
          </p:cNvPr>
          <p:cNvSpPr>
            <a:spLocks noGrp="1"/>
          </p:cNvSpPr>
          <p:nvPr>
            <p:ph type="title"/>
          </p:nvPr>
        </p:nvSpPr>
        <p:spPr>
          <a:xfrm>
            <a:off x="838200" y="0"/>
            <a:ext cx="10515600" cy="1325563"/>
          </a:xfrm>
        </p:spPr>
        <p:txBody>
          <a:bodyPr>
            <a:normAutofit/>
          </a:bodyPr>
          <a:lstStyle/>
          <a:p>
            <a:r>
              <a:rPr lang="en-US" sz="3600" b="1" u="sng" dirty="0">
                <a:latin typeface="Times New Roman" panose="02020603050405020304" pitchFamily="18" charset="0"/>
                <a:cs typeface="Times New Roman" panose="02020603050405020304" pitchFamily="18" charset="0"/>
              </a:rPr>
              <a:t>DATA ANALYSIS TOOL</a:t>
            </a:r>
          </a:p>
        </p:txBody>
      </p:sp>
      <p:sp>
        <p:nvSpPr>
          <p:cNvPr id="3" name="Content Placeholder 2">
            <a:extLst>
              <a:ext uri="{FF2B5EF4-FFF2-40B4-BE49-F238E27FC236}">
                <a16:creationId xmlns:a16="http://schemas.microsoft.com/office/drawing/2014/main" id="{40B6C1BE-D99B-4307-BB0A-BCA6FDAD4FE9}"/>
              </a:ext>
            </a:extLst>
          </p:cNvPr>
          <p:cNvSpPr>
            <a:spLocks noGrp="1"/>
          </p:cNvSpPr>
          <p:nvPr>
            <p:ph idx="1"/>
          </p:nvPr>
        </p:nvSpPr>
        <p:spPr>
          <a:xfrm>
            <a:off x="838200" y="1190625"/>
            <a:ext cx="10668000" cy="5229225"/>
          </a:xfrm>
        </p:spPr>
        <p:txBody>
          <a:bodyPr/>
          <a:lstStyle/>
          <a:p>
            <a:pPr marL="0" indent="0">
              <a:buNone/>
            </a:pPr>
            <a:endParaRPr lang="en-US" dirty="0"/>
          </a:p>
          <a:p>
            <a:pPr marL="0" indent="0">
              <a:buNone/>
            </a:pPr>
            <a:endParaRPr lang="en-US" dirty="0"/>
          </a:p>
          <a:p>
            <a:r>
              <a:rPr lang="en-US" sz="3200" dirty="0" smtClean="0"/>
              <a:t>PYTHON PROGRAMMING</a:t>
            </a:r>
            <a:endParaRPr lang="en-US" sz="3200" dirty="0"/>
          </a:p>
        </p:txBody>
      </p:sp>
    </p:spTree>
    <p:extLst>
      <p:ext uri="{BB962C8B-B14F-4D97-AF65-F5344CB8AC3E}">
        <p14:creationId xmlns:p14="http://schemas.microsoft.com/office/powerpoint/2010/main" val="1721129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D63A-E71D-4662-8EA9-5DF49509AAC7}"/>
              </a:ext>
            </a:extLst>
          </p:cNvPr>
          <p:cNvSpPr>
            <a:spLocks noGrp="1"/>
          </p:cNvSpPr>
          <p:nvPr>
            <p:ph type="title"/>
          </p:nvPr>
        </p:nvSpPr>
        <p:spPr>
          <a:xfrm>
            <a:off x="209550" y="0"/>
            <a:ext cx="11144250" cy="904876"/>
          </a:xfrm>
        </p:spPr>
        <p:txBody>
          <a:bodyPr>
            <a:normAutofit/>
          </a:bodyPr>
          <a:lstStyle/>
          <a:p>
            <a:r>
              <a:rPr lang="en-US" sz="3600" b="1" u="sng" dirty="0">
                <a:latin typeface="Times New Roman" panose="02020603050405020304" pitchFamily="18" charset="0"/>
                <a:cs typeface="Times New Roman" panose="02020603050405020304" pitchFamily="18" charset="0"/>
              </a:rPr>
              <a:t>ANALYSIS</a:t>
            </a:r>
          </a:p>
        </p:txBody>
      </p:sp>
      <p:pic>
        <p:nvPicPr>
          <p:cNvPr id="4" name="Content Placeholder 3">
            <a:extLst>
              <a:ext uri="{FF2B5EF4-FFF2-40B4-BE49-F238E27FC236}">
                <a16:creationId xmlns:a16="http://schemas.microsoft.com/office/drawing/2014/main" id="{074F28FA-71DD-4EB6-8D93-ED263F8D079F}"/>
              </a:ext>
            </a:extLst>
          </p:cNvPr>
          <p:cNvPicPr>
            <a:picLocks noGrp="1"/>
          </p:cNvPicPr>
          <p:nvPr>
            <p:ph idx="1"/>
          </p:nvPr>
        </p:nvPicPr>
        <p:blipFill rotWithShape="1">
          <a:blip r:embed="rId2"/>
          <a:srcRect l="42308" t="45394" r="37073" b="26087"/>
          <a:stretch/>
        </p:blipFill>
        <p:spPr bwMode="auto">
          <a:xfrm>
            <a:off x="3729341" y="1333500"/>
            <a:ext cx="4733318" cy="4190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5262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2B486D-523D-4592-B321-CE262E5C2C3D}"/>
              </a:ext>
            </a:extLst>
          </p:cNvPr>
          <p:cNvPicPr>
            <a:picLocks noGrp="1"/>
          </p:cNvPicPr>
          <p:nvPr>
            <p:ph idx="1"/>
          </p:nvPr>
        </p:nvPicPr>
        <p:blipFill>
          <a:blip r:embed="rId2"/>
          <a:stretch>
            <a:fillRect/>
          </a:stretch>
        </p:blipFill>
        <p:spPr>
          <a:xfrm>
            <a:off x="1895474" y="240574"/>
            <a:ext cx="7686675" cy="3188426"/>
          </a:xfrm>
          <a:prstGeom prst="rect">
            <a:avLst/>
          </a:prstGeom>
        </p:spPr>
      </p:pic>
      <p:pic>
        <p:nvPicPr>
          <p:cNvPr id="5" name="Picture 4">
            <a:extLst>
              <a:ext uri="{FF2B5EF4-FFF2-40B4-BE49-F238E27FC236}">
                <a16:creationId xmlns:a16="http://schemas.microsoft.com/office/drawing/2014/main" id="{30643082-9853-47D4-83EF-E6007E2F3A45}"/>
              </a:ext>
            </a:extLst>
          </p:cNvPr>
          <p:cNvPicPr/>
          <p:nvPr/>
        </p:nvPicPr>
        <p:blipFill>
          <a:blip r:embed="rId3"/>
          <a:stretch>
            <a:fillRect/>
          </a:stretch>
        </p:blipFill>
        <p:spPr>
          <a:xfrm>
            <a:off x="1895474" y="3600450"/>
            <a:ext cx="7686675" cy="3016976"/>
          </a:xfrm>
          <a:prstGeom prst="rect">
            <a:avLst/>
          </a:prstGeom>
        </p:spPr>
      </p:pic>
    </p:spTree>
    <p:extLst>
      <p:ext uri="{BB962C8B-B14F-4D97-AF65-F5344CB8AC3E}">
        <p14:creationId xmlns:p14="http://schemas.microsoft.com/office/powerpoint/2010/main" val="3731830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B8A691-F5BF-460D-A219-0B836E475F14}"/>
              </a:ext>
            </a:extLst>
          </p:cNvPr>
          <p:cNvPicPr/>
          <p:nvPr/>
        </p:nvPicPr>
        <p:blipFill>
          <a:blip r:embed="rId2"/>
          <a:stretch>
            <a:fillRect/>
          </a:stretch>
        </p:blipFill>
        <p:spPr>
          <a:xfrm>
            <a:off x="1352550" y="1252538"/>
            <a:ext cx="9486900" cy="4352924"/>
          </a:xfrm>
          <a:prstGeom prst="rect">
            <a:avLst/>
          </a:prstGeom>
        </p:spPr>
      </p:pic>
    </p:spTree>
    <p:extLst>
      <p:ext uri="{BB962C8B-B14F-4D97-AF65-F5344CB8AC3E}">
        <p14:creationId xmlns:p14="http://schemas.microsoft.com/office/powerpoint/2010/main" val="4238687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50DC31-89D8-40FC-8F52-7834B2CB7AC4}"/>
              </a:ext>
            </a:extLst>
          </p:cNvPr>
          <p:cNvPicPr/>
          <p:nvPr/>
        </p:nvPicPr>
        <p:blipFill>
          <a:blip r:embed="rId2"/>
          <a:stretch>
            <a:fillRect/>
          </a:stretch>
        </p:blipFill>
        <p:spPr>
          <a:xfrm>
            <a:off x="2705101" y="89852"/>
            <a:ext cx="6923086" cy="1763395"/>
          </a:xfrm>
          <a:prstGeom prst="rect">
            <a:avLst/>
          </a:prstGeom>
        </p:spPr>
      </p:pic>
      <p:pic>
        <p:nvPicPr>
          <p:cNvPr id="5" name="Picture 4">
            <a:extLst>
              <a:ext uri="{FF2B5EF4-FFF2-40B4-BE49-F238E27FC236}">
                <a16:creationId xmlns:a16="http://schemas.microsoft.com/office/drawing/2014/main" id="{42EA1EA6-1F44-451E-8B8D-B4F714C9B2CC}"/>
              </a:ext>
            </a:extLst>
          </p:cNvPr>
          <p:cNvPicPr/>
          <p:nvPr/>
        </p:nvPicPr>
        <p:blipFill>
          <a:blip r:embed="rId3"/>
          <a:stretch>
            <a:fillRect/>
          </a:stretch>
        </p:blipFill>
        <p:spPr>
          <a:xfrm>
            <a:off x="2705101" y="2057717"/>
            <a:ext cx="6923086" cy="2152015"/>
          </a:xfrm>
          <a:prstGeom prst="rect">
            <a:avLst/>
          </a:prstGeom>
        </p:spPr>
      </p:pic>
      <p:pic>
        <p:nvPicPr>
          <p:cNvPr id="6" name="Picture 5">
            <a:extLst>
              <a:ext uri="{FF2B5EF4-FFF2-40B4-BE49-F238E27FC236}">
                <a16:creationId xmlns:a16="http://schemas.microsoft.com/office/drawing/2014/main" id="{B39F81C0-7A0B-43A5-A323-CFB71BB8A316}"/>
              </a:ext>
            </a:extLst>
          </p:cNvPr>
          <p:cNvPicPr/>
          <p:nvPr/>
        </p:nvPicPr>
        <p:blipFill>
          <a:blip r:embed="rId4"/>
          <a:stretch>
            <a:fillRect/>
          </a:stretch>
        </p:blipFill>
        <p:spPr>
          <a:xfrm>
            <a:off x="2705101" y="4414201"/>
            <a:ext cx="6923085" cy="2152015"/>
          </a:xfrm>
          <a:prstGeom prst="rect">
            <a:avLst/>
          </a:prstGeom>
        </p:spPr>
      </p:pic>
    </p:spTree>
    <p:extLst>
      <p:ext uri="{BB962C8B-B14F-4D97-AF65-F5344CB8AC3E}">
        <p14:creationId xmlns:p14="http://schemas.microsoft.com/office/powerpoint/2010/main" val="1445631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2A02-3FEF-49F7-9E74-8105A73F86D8}"/>
              </a:ext>
            </a:extLst>
          </p:cNvPr>
          <p:cNvSpPr>
            <a:spLocks noGrp="1"/>
          </p:cNvSpPr>
          <p:nvPr>
            <p:ph type="title"/>
          </p:nvPr>
        </p:nvSpPr>
        <p:spPr>
          <a:xfrm>
            <a:off x="152401" y="67664"/>
            <a:ext cx="5614987" cy="1008661"/>
          </a:xfrm>
        </p:spPr>
        <p:txBody>
          <a:bodyPr>
            <a:normAutofit/>
          </a:bodyPr>
          <a:lstStyle/>
          <a:p>
            <a:r>
              <a:rPr lang="en-US" sz="2800" u="sng" dirty="0"/>
              <a:t>DIFFERENT COMBINATIONS OF RFM SCORES</a:t>
            </a:r>
          </a:p>
        </p:txBody>
      </p:sp>
      <p:pic>
        <p:nvPicPr>
          <p:cNvPr id="4" name="Content Placeholder 3">
            <a:extLst>
              <a:ext uri="{FF2B5EF4-FFF2-40B4-BE49-F238E27FC236}">
                <a16:creationId xmlns:a16="http://schemas.microsoft.com/office/drawing/2014/main" id="{681B8410-096D-4388-97C3-C1E16515A8A8}"/>
              </a:ext>
            </a:extLst>
          </p:cNvPr>
          <p:cNvPicPr>
            <a:picLocks noGrp="1"/>
          </p:cNvPicPr>
          <p:nvPr>
            <p:ph idx="1"/>
          </p:nvPr>
        </p:nvPicPr>
        <p:blipFill>
          <a:blip r:embed="rId2"/>
          <a:stretch>
            <a:fillRect/>
          </a:stretch>
        </p:blipFill>
        <p:spPr>
          <a:xfrm>
            <a:off x="152401" y="2525712"/>
            <a:ext cx="5614987" cy="2019300"/>
          </a:xfrm>
          <a:prstGeom prst="rect">
            <a:avLst/>
          </a:prstGeom>
        </p:spPr>
      </p:pic>
      <p:pic>
        <p:nvPicPr>
          <p:cNvPr id="5" name="Picture 4">
            <a:extLst>
              <a:ext uri="{FF2B5EF4-FFF2-40B4-BE49-F238E27FC236}">
                <a16:creationId xmlns:a16="http://schemas.microsoft.com/office/drawing/2014/main" id="{29F02AE9-46DB-4AFC-9C64-4D9928050032}"/>
              </a:ext>
            </a:extLst>
          </p:cNvPr>
          <p:cNvPicPr/>
          <p:nvPr/>
        </p:nvPicPr>
        <p:blipFill>
          <a:blip r:embed="rId3"/>
          <a:stretch>
            <a:fillRect/>
          </a:stretch>
        </p:blipFill>
        <p:spPr>
          <a:xfrm>
            <a:off x="6084093" y="2525712"/>
            <a:ext cx="5943600" cy="2019300"/>
          </a:xfrm>
          <a:prstGeom prst="rect">
            <a:avLst/>
          </a:prstGeom>
        </p:spPr>
      </p:pic>
      <p:pic>
        <p:nvPicPr>
          <p:cNvPr id="6" name="Picture 5">
            <a:extLst>
              <a:ext uri="{FF2B5EF4-FFF2-40B4-BE49-F238E27FC236}">
                <a16:creationId xmlns:a16="http://schemas.microsoft.com/office/drawing/2014/main" id="{0FBF1E1D-50B5-4625-82EE-82ABFBAA848A}"/>
              </a:ext>
            </a:extLst>
          </p:cNvPr>
          <p:cNvPicPr/>
          <p:nvPr/>
        </p:nvPicPr>
        <p:blipFill>
          <a:blip r:embed="rId4"/>
          <a:stretch>
            <a:fillRect/>
          </a:stretch>
        </p:blipFill>
        <p:spPr>
          <a:xfrm>
            <a:off x="6084094" y="353714"/>
            <a:ext cx="5943599" cy="2019299"/>
          </a:xfrm>
          <a:prstGeom prst="rect">
            <a:avLst/>
          </a:prstGeom>
        </p:spPr>
      </p:pic>
      <p:pic>
        <p:nvPicPr>
          <p:cNvPr id="7" name="Picture 6">
            <a:extLst>
              <a:ext uri="{FF2B5EF4-FFF2-40B4-BE49-F238E27FC236}">
                <a16:creationId xmlns:a16="http://schemas.microsoft.com/office/drawing/2014/main" id="{D14BF5CF-0711-42A2-AB79-0081AB99457A}"/>
              </a:ext>
            </a:extLst>
          </p:cNvPr>
          <p:cNvPicPr/>
          <p:nvPr/>
        </p:nvPicPr>
        <p:blipFill>
          <a:blip r:embed="rId5"/>
          <a:stretch>
            <a:fillRect/>
          </a:stretch>
        </p:blipFill>
        <p:spPr>
          <a:xfrm>
            <a:off x="6084093" y="4702475"/>
            <a:ext cx="5943600" cy="2019301"/>
          </a:xfrm>
          <a:prstGeom prst="rect">
            <a:avLst/>
          </a:prstGeom>
        </p:spPr>
      </p:pic>
      <p:pic>
        <p:nvPicPr>
          <p:cNvPr id="8" name="Picture 7">
            <a:extLst>
              <a:ext uri="{FF2B5EF4-FFF2-40B4-BE49-F238E27FC236}">
                <a16:creationId xmlns:a16="http://schemas.microsoft.com/office/drawing/2014/main" id="{DD6D8B93-E5EF-4E10-AA5A-ADCDAC613876}"/>
              </a:ext>
            </a:extLst>
          </p:cNvPr>
          <p:cNvPicPr/>
          <p:nvPr/>
        </p:nvPicPr>
        <p:blipFill>
          <a:blip r:embed="rId6"/>
          <a:stretch>
            <a:fillRect/>
          </a:stretch>
        </p:blipFill>
        <p:spPr>
          <a:xfrm>
            <a:off x="152401" y="4702476"/>
            <a:ext cx="5614987" cy="2019301"/>
          </a:xfrm>
          <a:prstGeom prst="rect">
            <a:avLst/>
          </a:prstGeom>
        </p:spPr>
      </p:pic>
    </p:spTree>
    <p:extLst>
      <p:ext uri="{BB962C8B-B14F-4D97-AF65-F5344CB8AC3E}">
        <p14:creationId xmlns:p14="http://schemas.microsoft.com/office/powerpoint/2010/main" val="1713721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7AE1-9027-46DB-81C3-43B268C346BE}"/>
              </a:ext>
            </a:extLst>
          </p:cNvPr>
          <p:cNvSpPr>
            <a:spLocks noGrp="1"/>
          </p:cNvSpPr>
          <p:nvPr>
            <p:ph idx="1"/>
          </p:nvPr>
        </p:nvSpPr>
        <p:spPr>
          <a:xfrm>
            <a:off x="8258176" y="933450"/>
            <a:ext cx="3933824" cy="2228850"/>
          </a:xfrm>
        </p:spPr>
        <p:txBody>
          <a:bodyPr>
            <a:normAutofit/>
          </a:bodyPr>
          <a:lstStyle/>
          <a:p>
            <a:r>
              <a:rPr lang="en-US" sz="2400" dirty="0">
                <a:latin typeface="Times New Roman" panose="02020603050405020304" pitchFamily="18" charset="0"/>
                <a:cs typeface="Times New Roman" panose="02020603050405020304" pitchFamily="18" charset="0"/>
              </a:rPr>
              <a:t>RED = Impulsive Customers (CL-1)</a:t>
            </a:r>
          </a:p>
          <a:p>
            <a:r>
              <a:rPr lang="en-US" sz="2400" dirty="0">
                <a:latin typeface="Times New Roman" panose="02020603050405020304" pitchFamily="18" charset="0"/>
                <a:cs typeface="Times New Roman" panose="02020603050405020304" pitchFamily="18" charset="0"/>
              </a:rPr>
              <a:t>GREEN = MVP’s (CL-2)</a:t>
            </a:r>
          </a:p>
          <a:p>
            <a:r>
              <a:rPr lang="en-US" sz="2400" dirty="0">
                <a:latin typeface="Times New Roman" panose="02020603050405020304" pitchFamily="18" charset="0"/>
                <a:cs typeface="Times New Roman" panose="02020603050405020304" pitchFamily="18" charset="0"/>
              </a:rPr>
              <a:t>BLUE = Loyal Customers (CL-0)</a:t>
            </a:r>
          </a:p>
        </p:txBody>
      </p:sp>
      <p:pic>
        <p:nvPicPr>
          <p:cNvPr id="4" name="Picture 3">
            <a:extLst>
              <a:ext uri="{FF2B5EF4-FFF2-40B4-BE49-F238E27FC236}">
                <a16:creationId xmlns:a16="http://schemas.microsoft.com/office/drawing/2014/main" id="{1396BF4B-1E9C-466D-9EF9-540F9192CB5C}"/>
              </a:ext>
            </a:extLst>
          </p:cNvPr>
          <p:cNvPicPr/>
          <p:nvPr/>
        </p:nvPicPr>
        <p:blipFill>
          <a:blip r:embed="rId2"/>
          <a:stretch>
            <a:fillRect/>
          </a:stretch>
        </p:blipFill>
        <p:spPr>
          <a:xfrm>
            <a:off x="104775" y="933450"/>
            <a:ext cx="8067675" cy="5575300"/>
          </a:xfrm>
          <a:prstGeom prst="rect">
            <a:avLst/>
          </a:prstGeom>
        </p:spPr>
      </p:pic>
      <p:pic>
        <p:nvPicPr>
          <p:cNvPr id="5" name="Picture 4">
            <a:extLst>
              <a:ext uri="{FF2B5EF4-FFF2-40B4-BE49-F238E27FC236}">
                <a16:creationId xmlns:a16="http://schemas.microsoft.com/office/drawing/2014/main" id="{1DD21CB9-C456-4B42-A3A0-30BFB9306565}"/>
              </a:ext>
            </a:extLst>
          </p:cNvPr>
          <p:cNvPicPr/>
          <p:nvPr/>
        </p:nvPicPr>
        <p:blipFill>
          <a:blip r:embed="rId3"/>
          <a:stretch>
            <a:fillRect/>
          </a:stretch>
        </p:blipFill>
        <p:spPr>
          <a:xfrm>
            <a:off x="8658226" y="4231481"/>
            <a:ext cx="3362324" cy="1607343"/>
          </a:xfrm>
          <a:prstGeom prst="rect">
            <a:avLst/>
          </a:prstGeom>
        </p:spPr>
      </p:pic>
    </p:spTree>
    <p:extLst>
      <p:ext uri="{BB962C8B-B14F-4D97-AF65-F5344CB8AC3E}">
        <p14:creationId xmlns:p14="http://schemas.microsoft.com/office/powerpoint/2010/main" val="1137201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F817-FE57-49F9-A800-BBBB0793A820}"/>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RECENCY Vs FREQUENCY</a:t>
            </a:r>
          </a:p>
        </p:txBody>
      </p:sp>
      <p:pic>
        <p:nvPicPr>
          <p:cNvPr id="4" name="Content Placeholder 3">
            <a:extLst>
              <a:ext uri="{FF2B5EF4-FFF2-40B4-BE49-F238E27FC236}">
                <a16:creationId xmlns:a16="http://schemas.microsoft.com/office/drawing/2014/main" id="{95A02E1A-CE00-4386-BED9-DAF5074E421F}"/>
              </a:ext>
            </a:extLst>
          </p:cNvPr>
          <p:cNvPicPr>
            <a:picLocks noGrp="1"/>
          </p:cNvPicPr>
          <p:nvPr>
            <p:ph idx="1"/>
          </p:nvPr>
        </p:nvPicPr>
        <p:blipFill>
          <a:blip r:embed="rId2"/>
          <a:stretch>
            <a:fillRect/>
          </a:stretch>
        </p:blipFill>
        <p:spPr>
          <a:xfrm>
            <a:off x="1089892" y="1853248"/>
            <a:ext cx="10141526" cy="4279697"/>
          </a:xfrm>
          <a:prstGeom prst="rect">
            <a:avLst/>
          </a:prstGeom>
        </p:spPr>
      </p:pic>
    </p:spTree>
    <p:extLst>
      <p:ext uri="{BB962C8B-B14F-4D97-AF65-F5344CB8AC3E}">
        <p14:creationId xmlns:p14="http://schemas.microsoft.com/office/powerpoint/2010/main" val="2952465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9215-B819-4AD7-84B5-AFA6A2A1B13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RECENCY Vs MONETARY</a:t>
            </a:r>
          </a:p>
        </p:txBody>
      </p:sp>
      <p:pic>
        <p:nvPicPr>
          <p:cNvPr id="4" name="Content Placeholder 3">
            <a:extLst>
              <a:ext uri="{FF2B5EF4-FFF2-40B4-BE49-F238E27FC236}">
                <a16:creationId xmlns:a16="http://schemas.microsoft.com/office/drawing/2014/main" id="{C1329B70-1410-452A-AF35-22C701FD1599}"/>
              </a:ext>
            </a:extLst>
          </p:cNvPr>
          <p:cNvPicPr>
            <a:picLocks noGrp="1"/>
          </p:cNvPicPr>
          <p:nvPr>
            <p:ph idx="1"/>
          </p:nvPr>
        </p:nvPicPr>
        <p:blipFill>
          <a:blip r:embed="rId2"/>
          <a:stretch>
            <a:fillRect/>
          </a:stretch>
        </p:blipFill>
        <p:spPr>
          <a:xfrm>
            <a:off x="1089891" y="1846262"/>
            <a:ext cx="10151642" cy="4351338"/>
          </a:xfrm>
          <a:prstGeom prst="rect">
            <a:avLst/>
          </a:prstGeom>
        </p:spPr>
      </p:pic>
    </p:spTree>
    <p:extLst>
      <p:ext uri="{BB962C8B-B14F-4D97-AF65-F5344CB8AC3E}">
        <p14:creationId xmlns:p14="http://schemas.microsoft.com/office/powerpoint/2010/main" val="2274640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7A02-5201-4115-98E5-1B0F3421ED69}"/>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MONETARY Vs FREQUENCY</a:t>
            </a:r>
          </a:p>
        </p:txBody>
      </p:sp>
      <p:pic>
        <p:nvPicPr>
          <p:cNvPr id="4" name="Content Placeholder 3">
            <a:extLst>
              <a:ext uri="{FF2B5EF4-FFF2-40B4-BE49-F238E27FC236}">
                <a16:creationId xmlns:a16="http://schemas.microsoft.com/office/drawing/2014/main" id="{787AA72D-687D-4935-B511-0E86F64527F0}"/>
              </a:ext>
            </a:extLst>
          </p:cNvPr>
          <p:cNvPicPr>
            <a:picLocks noGrp="1"/>
          </p:cNvPicPr>
          <p:nvPr>
            <p:ph idx="1"/>
          </p:nvPr>
        </p:nvPicPr>
        <p:blipFill>
          <a:blip r:embed="rId2"/>
          <a:stretch>
            <a:fillRect/>
          </a:stretch>
        </p:blipFill>
        <p:spPr>
          <a:xfrm>
            <a:off x="766618" y="1717964"/>
            <a:ext cx="10510982" cy="4303689"/>
          </a:xfrm>
          <a:prstGeom prst="rect">
            <a:avLst/>
          </a:prstGeom>
        </p:spPr>
      </p:pic>
    </p:spTree>
    <p:extLst>
      <p:ext uri="{BB962C8B-B14F-4D97-AF65-F5344CB8AC3E}">
        <p14:creationId xmlns:p14="http://schemas.microsoft.com/office/powerpoint/2010/main" val="2641909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Times New Roman" panose="02020603050405020304" pitchFamily="18" charset="0"/>
                <a:cs typeface="Times New Roman" panose="02020603050405020304" pitchFamily="18" charset="0"/>
              </a:rPr>
              <a:t>INTRODUCTION</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Customer Segmentation is a methodology using which we can divide our customer base into group of individuals who are similar in terms of either gender, spending behavior, frequency to visit, age or other demographics. Customer segmentation allows companies to precisely target the customers who has a specific needs and desires.</a:t>
            </a:r>
          </a:p>
        </p:txBody>
      </p:sp>
    </p:spTree>
    <p:extLst>
      <p:ext uri="{BB962C8B-B14F-4D97-AF65-F5344CB8AC3E}">
        <p14:creationId xmlns:p14="http://schemas.microsoft.com/office/powerpoint/2010/main" val="2288938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135C-216F-470B-838D-5FB27877BBD0}"/>
              </a:ext>
            </a:extLst>
          </p:cNvPr>
          <p:cNvSpPr>
            <a:spLocks noGrp="1"/>
          </p:cNvSpPr>
          <p:nvPr>
            <p:ph type="title"/>
          </p:nvPr>
        </p:nvSpPr>
        <p:spPr>
          <a:xfrm>
            <a:off x="419100" y="79375"/>
            <a:ext cx="10515600" cy="758825"/>
          </a:xfrm>
        </p:spPr>
        <p:txBody>
          <a:bodyPr/>
          <a:lstStyle/>
          <a:p>
            <a:r>
              <a:rPr lang="en-US" sz="4000" b="1" u="sng" dirty="0">
                <a:latin typeface="Times New Roman" panose="02020603050405020304" pitchFamily="18" charset="0"/>
                <a:cs typeface="Times New Roman" panose="02020603050405020304" pitchFamily="18" charset="0"/>
              </a:rPr>
              <a:t>SUGGESTIONS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CB2ECC-F140-48CF-8DCD-6CCFE507CD16}"/>
              </a:ext>
            </a:extLst>
          </p:cNvPr>
          <p:cNvSpPr>
            <a:spLocks noGrp="1"/>
          </p:cNvSpPr>
          <p:nvPr>
            <p:ph idx="1"/>
          </p:nvPr>
        </p:nvSpPr>
        <p:spPr>
          <a:xfrm>
            <a:off x="419100" y="952500"/>
            <a:ext cx="10934700" cy="5224463"/>
          </a:xfrm>
        </p:spPr>
        <p:txBody>
          <a:bodyPr>
            <a:normAutofit/>
          </a:bodyPr>
          <a:lstStyle/>
          <a:p>
            <a:pPr marL="0" lvl="0" indent="0">
              <a:buNone/>
            </a:pPr>
            <a:r>
              <a:rPr lang="en-US" u="sng" dirty="0"/>
              <a:t>MVP Customers</a:t>
            </a:r>
          </a:p>
          <a:p>
            <a:pPr marL="0" lvl="0" indent="0">
              <a:buNone/>
            </a:pPr>
            <a:endParaRPr lang="en-US" dirty="0"/>
          </a:p>
          <a:p>
            <a:pPr lvl="0"/>
            <a:r>
              <a:rPr lang="en-US" dirty="0"/>
              <a:t>Cross sell the products related to the product they purchase</a:t>
            </a:r>
          </a:p>
          <a:p>
            <a:pPr lvl="0"/>
            <a:r>
              <a:rPr lang="en-US" dirty="0"/>
              <a:t>Advertise our high value products </a:t>
            </a:r>
          </a:p>
          <a:p>
            <a:pPr lvl="0"/>
            <a:r>
              <a:rPr lang="en-US" dirty="0"/>
              <a:t>Upsell higher value products</a:t>
            </a:r>
          </a:p>
          <a:p>
            <a:pPr lvl="0"/>
            <a:r>
              <a:rPr lang="en-US" dirty="0"/>
              <a:t>They can easily become early adopters for new products and can recommend to others prospects</a:t>
            </a:r>
          </a:p>
          <a:p>
            <a:pPr lvl="0"/>
            <a:r>
              <a:rPr lang="en-US" dirty="0"/>
              <a:t>These loyal customers need to be given a discounted price</a:t>
            </a:r>
          </a:p>
          <a:p>
            <a:pPr lvl="0"/>
            <a:r>
              <a:rPr lang="en-US" dirty="0"/>
              <a:t>Increase the customers spent through value added offers based on previous purchase</a:t>
            </a:r>
          </a:p>
          <a:p>
            <a:pPr lvl="0"/>
            <a:r>
              <a:rPr lang="en-US" dirty="0"/>
              <a:t>These customers have proven to have a higher willingness to pay, so no need to use discount pricing to generate incremental sales. </a:t>
            </a:r>
          </a:p>
        </p:txBody>
      </p:sp>
    </p:spTree>
    <p:extLst>
      <p:ext uri="{BB962C8B-B14F-4D97-AF65-F5344CB8AC3E}">
        <p14:creationId xmlns:p14="http://schemas.microsoft.com/office/powerpoint/2010/main" val="4266437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FCFD3-5D6E-477A-BEBC-8F52CF037A81}"/>
              </a:ext>
            </a:extLst>
          </p:cNvPr>
          <p:cNvSpPr>
            <a:spLocks noGrp="1"/>
          </p:cNvSpPr>
          <p:nvPr>
            <p:ph idx="1"/>
          </p:nvPr>
        </p:nvSpPr>
        <p:spPr>
          <a:xfrm>
            <a:off x="761134" y="630959"/>
            <a:ext cx="10620375" cy="5776913"/>
          </a:xfrm>
        </p:spPr>
        <p:txBody>
          <a:bodyPr/>
          <a:lstStyle/>
          <a:p>
            <a:pPr marL="0" lvl="0" indent="0">
              <a:buNone/>
            </a:pPr>
            <a:r>
              <a:rPr lang="en-US" u="sng" dirty="0"/>
              <a:t>Loyal Customers</a:t>
            </a:r>
          </a:p>
          <a:p>
            <a:pPr marL="0" lvl="0" indent="0">
              <a:buNone/>
            </a:pPr>
            <a:endParaRPr lang="en-US" dirty="0"/>
          </a:p>
          <a:p>
            <a:pPr marL="0" indent="0">
              <a:buNone/>
            </a:pPr>
            <a:r>
              <a:rPr lang="en-US" dirty="0"/>
              <a:t>Customers in this segment is most likely be our newest customers as they have a high recency, low frequency and low monetary value</a:t>
            </a:r>
          </a:p>
          <a:p>
            <a:pPr lvl="0"/>
            <a:r>
              <a:rPr lang="en-US" dirty="0"/>
              <a:t>Building relationship with this customers by providing onboarding support</a:t>
            </a:r>
          </a:p>
          <a:p>
            <a:pPr lvl="0"/>
            <a:r>
              <a:rPr lang="en-US" dirty="0"/>
              <a:t>Providing special offers to increase their visits </a:t>
            </a:r>
          </a:p>
          <a:p>
            <a:pPr lvl="0"/>
            <a:r>
              <a:rPr lang="en-US" dirty="0"/>
              <a:t>Make limited offers, based on past purchases</a:t>
            </a:r>
          </a:p>
          <a:p>
            <a:pPr lvl="0"/>
            <a:r>
              <a:rPr lang="en-US" dirty="0"/>
              <a:t>Giving Price incentives to these group of customers</a:t>
            </a:r>
          </a:p>
          <a:p>
            <a:endParaRPr lang="en-US" dirty="0"/>
          </a:p>
        </p:txBody>
      </p:sp>
    </p:spTree>
    <p:extLst>
      <p:ext uri="{BB962C8B-B14F-4D97-AF65-F5344CB8AC3E}">
        <p14:creationId xmlns:p14="http://schemas.microsoft.com/office/powerpoint/2010/main" val="2420955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B6F4F-F58E-4353-B294-AA18C7BAC6A9}"/>
              </a:ext>
            </a:extLst>
          </p:cNvPr>
          <p:cNvSpPr>
            <a:spLocks noGrp="1"/>
          </p:cNvSpPr>
          <p:nvPr>
            <p:ph idx="1"/>
          </p:nvPr>
        </p:nvSpPr>
        <p:spPr>
          <a:xfrm>
            <a:off x="605560" y="552739"/>
            <a:ext cx="10877550" cy="5919788"/>
          </a:xfrm>
        </p:spPr>
        <p:txBody>
          <a:bodyPr>
            <a:normAutofit/>
          </a:bodyPr>
          <a:lstStyle/>
          <a:p>
            <a:pPr marL="0" lvl="0" indent="0">
              <a:buNone/>
            </a:pPr>
            <a:r>
              <a:rPr lang="en-US" u="sng" dirty="0"/>
              <a:t>Impulsive </a:t>
            </a:r>
            <a:r>
              <a:rPr lang="en-US" u="sng" dirty="0" smtClean="0"/>
              <a:t>customers</a:t>
            </a:r>
          </a:p>
          <a:p>
            <a:pPr marL="0" lvl="0" indent="0">
              <a:buNone/>
            </a:pPr>
            <a:endParaRPr lang="en-US" u="sng" dirty="0"/>
          </a:p>
          <a:p>
            <a:pPr marL="0" indent="0">
              <a:buNone/>
            </a:pPr>
            <a:r>
              <a:rPr lang="en-US" dirty="0"/>
              <a:t>Customers falling into RFM Group like 111 (Inactive or </a:t>
            </a:r>
            <a:r>
              <a:rPr lang="en-US" dirty="0" smtClean="0"/>
              <a:t>least buying)</a:t>
            </a:r>
            <a:endParaRPr lang="en-US" dirty="0"/>
          </a:p>
          <a:p>
            <a:pPr marL="0" indent="0">
              <a:buNone/>
            </a:pPr>
            <a:endParaRPr lang="en-US" dirty="0"/>
          </a:p>
          <a:p>
            <a:pPr lvl="0"/>
            <a:r>
              <a:rPr lang="en-US" dirty="0"/>
              <a:t>Conduct surveys to find out what went wrong and avoid losing them </a:t>
            </a:r>
          </a:p>
          <a:p>
            <a:r>
              <a:rPr lang="en-US" dirty="0"/>
              <a:t>Send personalized emails to get them </a:t>
            </a:r>
            <a:r>
              <a:rPr lang="en-US" dirty="0" smtClean="0"/>
              <a:t>back</a:t>
            </a:r>
          </a:p>
          <a:p>
            <a:pPr lvl="0"/>
            <a:r>
              <a:rPr lang="en-US" dirty="0" smtClean="0"/>
              <a:t>No </a:t>
            </a:r>
            <a:r>
              <a:rPr lang="en-US" dirty="0"/>
              <a:t>need to spend too much to re-acquire</a:t>
            </a:r>
          </a:p>
          <a:p>
            <a:pPr lvl="0"/>
            <a:r>
              <a:rPr lang="en-US" dirty="0" smtClean="0"/>
              <a:t>Company </a:t>
            </a:r>
            <a:r>
              <a:rPr lang="en-US" dirty="0"/>
              <a:t>may try to offer some reward to these group of customers</a:t>
            </a:r>
          </a:p>
          <a:p>
            <a:pPr lvl="0"/>
            <a:r>
              <a:rPr lang="en-US" dirty="0"/>
              <a:t>Aggressive Price incentives</a:t>
            </a:r>
          </a:p>
          <a:p>
            <a:pPr lvl="0"/>
            <a:r>
              <a:rPr lang="en-US" dirty="0"/>
              <a:t>Offer other relevant products and special discounts. </a:t>
            </a:r>
          </a:p>
          <a:p>
            <a:endParaRPr lang="en-US" dirty="0"/>
          </a:p>
        </p:txBody>
      </p:sp>
    </p:spTree>
    <p:extLst>
      <p:ext uri="{BB962C8B-B14F-4D97-AF65-F5344CB8AC3E}">
        <p14:creationId xmlns:p14="http://schemas.microsoft.com/office/powerpoint/2010/main" val="3192127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2575-A46C-4196-A91E-9ACFD3D30297}"/>
              </a:ext>
            </a:extLst>
          </p:cNvPr>
          <p:cNvSpPr>
            <a:spLocks noGrp="1"/>
          </p:cNvSpPr>
          <p:nvPr>
            <p:ph type="title"/>
          </p:nvPr>
        </p:nvSpPr>
        <p:spPr>
          <a:xfrm>
            <a:off x="838200" y="18255"/>
            <a:ext cx="10515600" cy="1325563"/>
          </a:xfrm>
        </p:spPr>
        <p:txBody>
          <a:bodyPr>
            <a:normAutofit/>
          </a:bodyPr>
          <a:lstStyle/>
          <a:p>
            <a:r>
              <a:rPr lang="en-US"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9D2487-0FCE-468C-9854-CEC1DD2FB80F}"/>
              </a:ext>
            </a:extLst>
          </p:cNvPr>
          <p:cNvSpPr>
            <a:spLocks noGrp="1"/>
          </p:cNvSpPr>
          <p:nvPr>
            <p:ph idx="1"/>
          </p:nvPr>
        </p:nvSpPr>
        <p:spPr>
          <a:xfrm>
            <a:off x="395287" y="1343818"/>
            <a:ext cx="11401425" cy="5325270"/>
          </a:xfrm>
        </p:spPr>
        <p:txBody>
          <a:bodyPr>
            <a:normAutofit/>
          </a:bodyPr>
          <a:lstStyle/>
          <a:p>
            <a:pPr marL="0" indent="0" algn="just">
              <a:buNone/>
            </a:pPr>
            <a:r>
              <a:rPr lang="en-US" dirty="0"/>
              <a:t>RFM is a data driven customer segmentation technique that allows marketers to take tactical decisions. It empowers marketers to quickly identify and segments users into homogeneous groups and target them with differentiated and personalized marketing strategies. This in turn improves user engagement and retention. </a:t>
            </a:r>
          </a:p>
          <a:p>
            <a:pPr marL="0" indent="0" algn="just">
              <a:buNone/>
            </a:pPr>
            <a:r>
              <a:rPr lang="en-US" dirty="0"/>
              <a:t>Constant improvements in data analytics have ensured that the practical application of models like RFM are seemingly endless. The RFM model ensures effective marketing practices in a world where creating a customer centric experience is of importance. Since segmentation is done based on the values of recency, frequency and monetary values, the company can customize their marketing strategies to the customers based on their buying behavior. </a:t>
            </a:r>
            <a:endParaRPr lang="en-US" sz="1800" dirty="0"/>
          </a:p>
        </p:txBody>
      </p:sp>
    </p:spTree>
    <p:extLst>
      <p:ext uri="{BB962C8B-B14F-4D97-AF65-F5344CB8AC3E}">
        <p14:creationId xmlns:p14="http://schemas.microsoft.com/office/powerpoint/2010/main" val="3375241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5FF6-2A87-456B-81C9-9B0D63E79BA2}"/>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SCOPE FOR FURTHER STUDY</a:t>
            </a:r>
          </a:p>
        </p:txBody>
      </p:sp>
      <p:sp>
        <p:nvSpPr>
          <p:cNvPr id="3" name="Content Placeholder 2">
            <a:extLst>
              <a:ext uri="{FF2B5EF4-FFF2-40B4-BE49-F238E27FC236}">
                <a16:creationId xmlns:a16="http://schemas.microsoft.com/office/drawing/2014/main" id="{33387BC0-002A-413F-96E8-F69EFA315641}"/>
              </a:ext>
            </a:extLst>
          </p:cNvPr>
          <p:cNvSpPr>
            <a:spLocks noGrp="1"/>
          </p:cNvSpPr>
          <p:nvPr>
            <p:ph idx="1"/>
          </p:nvPr>
        </p:nvSpPr>
        <p:spPr/>
        <p:txBody>
          <a:bodyPr/>
          <a:lstStyle/>
          <a:p>
            <a:pPr marL="0" indent="0">
              <a:buNone/>
            </a:pPr>
            <a:r>
              <a:rPr lang="en-US" dirty="0"/>
              <a:t>Future work includes </a:t>
            </a:r>
          </a:p>
          <a:p>
            <a:pPr>
              <a:buFont typeface="Wingdings" panose="05000000000000000000" pitchFamily="2" charset="2"/>
              <a:buChar char="Ø"/>
            </a:pPr>
            <a:r>
              <a:rPr lang="en-US" dirty="0"/>
              <a:t>studying the performance of the customers in each segment such as the products which are bought frequently by the members of each segment. This would help better in providing better promotional offers to specific products.</a:t>
            </a:r>
          </a:p>
          <a:p>
            <a:pPr>
              <a:buFont typeface="Wingdings" panose="05000000000000000000" pitchFamily="2" charset="2"/>
              <a:buChar char="Ø"/>
            </a:pPr>
            <a:r>
              <a:rPr lang="en-US" dirty="0"/>
              <a:t>Experimental results obtained using the US patent data show that recency, frequency, and monetary are efficient variables to identify the future core patents.</a:t>
            </a:r>
          </a:p>
          <a:p>
            <a:pPr marL="0" indent="0">
              <a:buNone/>
            </a:pPr>
            <a:endParaRPr lang="en-US" dirty="0"/>
          </a:p>
        </p:txBody>
      </p:sp>
    </p:spTree>
    <p:extLst>
      <p:ext uri="{BB962C8B-B14F-4D97-AF65-F5344CB8AC3E}">
        <p14:creationId xmlns:p14="http://schemas.microsoft.com/office/powerpoint/2010/main" val="82645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8F757-5496-4F4B-9073-E6AC22722BE8}"/>
              </a:ext>
            </a:extLst>
          </p:cNvPr>
          <p:cNvSpPr>
            <a:spLocks noGrp="1"/>
          </p:cNvSpPr>
          <p:nvPr>
            <p:ph idx="1"/>
          </p:nvPr>
        </p:nvSpPr>
        <p:spPr>
          <a:xfrm>
            <a:off x="838200" y="2705100"/>
            <a:ext cx="10515600" cy="3157538"/>
          </a:xfrm>
        </p:spPr>
        <p:txBody>
          <a:bodyPr>
            <a:normAutofit/>
          </a:bodyPr>
          <a:lstStyle/>
          <a:p>
            <a:pPr marL="0" indent="0" algn="ctr">
              <a:buNone/>
            </a:pPr>
            <a:r>
              <a:rPr lang="en-US" sz="4400" b="1"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4917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91" y="78797"/>
            <a:ext cx="10515600" cy="540039"/>
          </a:xfrm>
        </p:spPr>
        <p:txBody>
          <a:bodyPr>
            <a:normAutofit fontScale="90000"/>
          </a:bodyPr>
          <a:lstStyle/>
          <a:p>
            <a:r>
              <a:rPr lang="en-US" sz="3600" b="1" u="sng" dirty="0" smtClean="0">
                <a:latin typeface="Times New Roman" panose="02020603050405020304" pitchFamily="18" charset="0"/>
                <a:cs typeface="Times New Roman" panose="02020603050405020304" pitchFamily="18" charset="0"/>
              </a:rPr>
              <a:t>COMPANY PROFILE</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5891" y="1080655"/>
            <a:ext cx="10517909" cy="5096308"/>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360digiTMG (Innodatatics) </a:t>
            </a:r>
          </a:p>
          <a:p>
            <a:pPr marL="0" indent="0" algn="ctr">
              <a:buNone/>
            </a:pPr>
            <a:endParaRPr lang="en-US"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dirty="0"/>
              <a:t>We partner with clients to build innovative solutions for core business problems. Team at Innodatatics is constantly engaged in solving the problems of clients by closely working with them at each level</a:t>
            </a:r>
            <a:r>
              <a:rPr lang="en-US" dirty="0" smtClean="0"/>
              <a:t>.</a:t>
            </a:r>
          </a:p>
          <a:p>
            <a:pPr marL="0" indent="0">
              <a:buNone/>
            </a:pPr>
            <a:r>
              <a:rPr lang="en-US" dirty="0"/>
              <a:t>Based on a survey, Data is going to grow manifold in the near future. It is quite complex to explore the hidden insights in the data. We at </a:t>
            </a:r>
            <a:r>
              <a:rPr lang="en-US" dirty="0" smtClean="0"/>
              <a:t>360digiTMG </a:t>
            </a:r>
            <a:r>
              <a:rPr lang="en-US" dirty="0"/>
              <a:t>put our world-class Innovative, Advanced &amp; Robust Analytical capabilities comprising of descriptive, prescriptive, predictive analytics into action to build solutions using Open Source tools for cost effectiveness &amp; efficiency. Data security is given the utmost priority.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527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D21-A2B0-44B4-857A-D2803AD4DC1E}"/>
              </a:ext>
            </a:extLst>
          </p:cNvPr>
          <p:cNvSpPr>
            <a:spLocks noGrp="1"/>
          </p:cNvSpPr>
          <p:nvPr>
            <p:ph type="title"/>
          </p:nvPr>
        </p:nvSpPr>
        <p:spPr>
          <a:xfrm>
            <a:off x="838200" y="98426"/>
            <a:ext cx="10515600" cy="692150"/>
          </a:xfrm>
        </p:spPr>
        <p:txBody>
          <a:bodyPr>
            <a:normAutofit/>
          </a:bodyPr>
          <a:lstStyle/>
          <a:p>
            <a:r>
              <a:rPr lang="en-US" sz="3600" b="1" u="sng" dirty="0">
                <a:latin typeface="Times New Roman" panose="02020603050405020304" pitchFamily="18" charset="0"/>
                <a:cs typeface="Times New Roman" panose="02020603050405020304" pitchFamily="18" charset="0"/>
              </a:rPr>
              <a:t>OBJECTIVES OF STUDY</a:t>
            </a:r>
          </a:p>
        </p:txBody>
      </p:sp>
      <p:sp>
        <p:nvSpPr>
          <p:cNvPr id="3" name="Content Placeholder 2">
            <a:extLst>
              <a:ext uri="{FF2B5EF4-FFF2-40B4-BE49-F238E27FC236}">
                <a16:creationId xmlns:a16="http://schemas.microsoft.com/office/drawing/2014/main" id="{F8018E89-65B3-44E0-BB78-852F40CB45AB}"/>
              </a:ext>
            </a:extLst>
          </p:cNvPr>
          <p:cNvSpPr>
            <a:spLocks noGrp="1"/>
          </p:cNvSpPr>
          <p:nvPr>
            <p:ph idx="1"/>
          </p:nvPr>
        </p:nvSpPr>
        <p:spPr>
          <a:xfrm>
            <a:off x="1000125" y="2209800"/>
            <a:ext cx="10515599" cy="4114800"/>
          </a:xfrm>
        </p:spPr>
        <p:txBody>
          <a:bodyPr>
            <a:normAutofit/>
          </a:bodyPr>
          <a:lstStyle/>
          <a:p>
            <a:pPr marL="0" indent="0" algn="ctr">
              <a:buNone/>
            </a:pPr>
            <a:r>
              <a:rPr lang="en-US" sz="3600" dirty="0"/>
              <a:t>PRIMARY OBJECTIVE</a:t>
            </a:r>
          </a:p>
          <a:p>
            <a:pPr marL="0" indent="0" algn="just">
              <a:buNone/>
            </a:pPr>
            <a:endParaRPr lang="en-US" dirty="0"/>
          </a:p>
          <a:p>
            <a:pPr marL="0" indent="0" algn="just">
              <a:buNone/>
            </a:pPr>
            <a:endParaRPr lang="en-US" dirty="0"/>
          </a:p>
          <a:p>
            <a:pPr marL="0" indent="0" algn="just">
              <a:buNone/>
            </a:pPr>
            <a:r>
              <a:rPr lang="en-US" dirty="0"/>
              <a:t>Online behavioral customer segmentation with reference to 360digiTMG by using secondary data.</a:t>
            </a:r>
          </a:p>
        </p:txBody>
      </p:sp>
    </p:spTree>
    <p:extLst>
      <p:ext uri="{BB962C8B-B14F-4D97-AF65-F5344CB8AC3E}">
        <p14:creationId xmlns:p14="http://schemas.microsoft.com/office/powerpoint/2010/main" val="2892208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6326-0D03-4516-B799-621513532C01}"/>
              </a:ext>
            </a:extLst>
          </p:cNvPr>
          <p:cNvSpPr>
            <a:spLocks noGrp="1"/>
          </p:cNvSpPr>
          <p:nvPr>
            <p:ph type="title"/>
          </p:nvPr>
        </p:nvSpPr>
        <p:spPr>
          <a:xfrm>
            <a:off x="838200" y="650875"/>
            <a:ext cx="10515600" cy="701675"/>
          </a:xfrm>
        </p:spPr>
        <p:txBody>
          <a:bodyPr>
            <a:noAutofit/>
          </a:bodyPr>
          <a:lstStyle/>
          <a:p>
            <a:r>
              <a:rPr lang="en-US" sz="3600" b="1" u="sng" dirty="0">
                <a:latin typeface="Times New Roman" panose="02020603050405020304" pitchFamily="18" charset="0"/>
                <a:cs typeface="Times New Roman" panose="02020603050405020304" pitchFamily="18" charset="0"/>
              </a:rPr>
              <a:t>SECONDARY OBJECTIVES</a:t>
            </a:r>
            <a:br>
              <a:rPr lang="en-US" sz="3600" b="1" u="sng" dirty="0">
                <a:latin typeface="Times New Roman" panose="02020603050405020304" pitchFamily="18" charset="0"/>
                <a:cs typeface="Times New Roman" panose="02020603050405020304" pitchFamily="18" charset="0"/>
              </a:rPr>
            </a:br>
            <a:endParaRPr lang="en-US" sz="3600" b="1" dirty="0"/>
          </a:p>
        </p:txBody>
      </p:sp>
      <p:sp>
        <p:nvSpPr>
          <p:cNvPr id="3" name="Content Placeholder 2">
            <a:extLst>
              <a:ext uri="{FF2B5EF4-FFF2-40B4-BE49-F238E27FC236}">
                <a16:creationId xmlns:a16="http://schemas.microsoft.com/office/drawing/2014/main" id="{57E353D5-F706-4276-BF63-CD0D44DA1E78}"/>
              </a:ext>
            </a:extLst>
          </p:cNvPr>
          <p:cNvSpPr>
            <a:spLocks noGrp="1"/>
          </p:cNvSpPr>
          <p:nvPr>
            <p:ph idx="1"/>
          </p:nvPr>
        </p:nvSpPr>
        <p:spPr>
          <a:xfrm>
            <a:off x="838200" y="1666875"/>
            <a:ext cx="10515600" cy="5024438"/>
          </a:xfrm>
        </p:spPr>
        <p:txBody>
          <a:bodyPr/>
          <a:lstStyle/>
          <a:p>
            <a:r>
              <a:rPr lang="en-US" dirty="0"/>
              <a:t>To create marketing strategies for each group of customers.</a:t>
            </a:r>
          </a:p>
          <a:p>
            <a:r>
              <a:rPr lang="en-US" dirty="0" smtClean="0"/>
              <a:t>To </a:t>
            </a:r>
            <a:r>
              <a:rPr lang="en-US" dirty="0"/>
              <a:t>find out the most effective channel e.g. coupons, price-off etc. </a:t>
            </a:r>
          </a:p>
          <a:p>
            <a:r>
              <a:rPr lang="en-US" dirty="0"/>
              <a:t>To find out the customers we </a:t>
            </a:r>
            <a:r>
              <a:rPr lang="en-US"/>
              <a:t>must </a:t>
            </a:r>
            <a:r>
              <a:rPr lang="en-US" smtClean="0"/>
              <a:t>retain, </a:t>
            </a:r>
            <a:r>
              <a:rPr lang="en-US" dirty="0" smtClean="0"/>
              <a:t>based on total amount of purchase.</a:t>
            </a:r>
            <a:endParaRPr lang="en-US" dirty="0"/>
          </a:p>
          <a:p>
            <a:r>
              <a:rPr lang="en-US" dirty="0"/>
              <a:t>To find out the customer lifetime value.</a:t>
            </a:r>
          </a:p>
        </p:txBody>
      </p:sp>
    </p:spTree>
    <p:extLst>
      <p:ext uri="{BB962C8B-B14F-4D97-AF65-F5344CB8AC3E}">
        <p14:creationId xmlns:p14="http://schemas.microsoft.com/office/powerpoint/2010/main" val="1394507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5161-9F48-44BA-A443-B2E2D4961DE0}"/>
              </a:ext>
            </a:extLst>
          </p:cNvPr>
          <p:cNvSpPr>
            <a:spLocks noGrp="1"/>
          </p:cNvSpPr>
          <p:nvPr>
            <p:ph type="title"/>
          </p:nvPr>
        </p:nvSpPr>
        <p:spPr>
          <a:xfrm>
            <a:off x="838200" y="117475"/>
            <a:ext cx="10515600" cy="1325563"/>
          </a:xfrm>
        </p:spPr>
        <p:txBody>
          <a:bodyPr>
            <a:normAutofit/>
          </a:bodyPr>
          <a:lstStyle/>
          <a:p>
            <a:r>
              <a:rPr lang="en-US" sz="3600" b="1" u="sng" dirty="0">
                <a:latin typeface="Times New Roman" panose="02020603050405020304" pitchFamily="18" charset="0"/>
                <a:cs typeface="Times New Roman" panose="02020603050405020304" pitchFamily="18" charset="0"/>
              </a:rPr>
              <a:t>NEED FOR THE STUDY</a:t>
            </a:r>
          </a:p>
        </p:txBody>
      </p:sp>
      <p:sp>
        <p:nvSpPr>
          <p:cNvPr id="3" name="Content Placeholder 2">
            <a:extLst>
              <a:ext uri="{FF2B5EF4-FFF2-40B4-BE49-F238E27FC236}">
                <a16:creationId xmlns:a16="http://schemas.microsoft.com/office/drawing/2014/main" id="{7409490C-CB04-49C8-9CAD-3561A93EB5F8}"/>
              </a:ext>
            </a:extLst>
          </p:cNvPr>
          <p:cNvSpPr>
            <a:spLocks noGrp="1"/>
          </p:cNvSpPr>
          <p:nvPr>
            <p:ph idx="1"/>
          </p:nvPr>
        </p:nvSpPr>
        <p:spPr/>
        <p:txBody>
          <a:bodyPr>
            <a:normAutofit/>
          </a:bodyPr>
          <a:lstStyle/>
          <a:p>
            <a:r>
              <a:rPr lang="en-US" dirty="0"/>
              <a:t>Behavioral segmentation of different group of customers</a:t>
            </a:r>
          </a:p>
          <a:p>
            <a:r>
              <a:rPr lang="en-US" dirty="0">
                <a:cs typeface="Times New Roman" panose="02020603050405020304" pitchFamily="18" charset="0"/>
              </a:rPr>
              <a:t>To identify ideal customers to whom we can definitely sell</a:t>
            </a:r>
            <a:endParaRPr lang="en-US" dirty="0"/>
          </a:p>
          <a:p>
            <a:r>
              <a:rPr lang="en-US" dirty="0"/>
              <a:t>Target offers by various segments</a:t>
            </a:r>
          </a:p>
          <a:p>
            <a:r>
              <a:rPr lang="en-US" dirty="0"/>
              <a:t>To implement loyalty schemes</a:t>
            </a:r>
          </a:p>
          <a:p>
            <a:endParaRPr lang="en-US" dirty="0"/>
          </a:p>
        </p:txBody>
      </p:sp>
    </p:spTree>
    <p:extLst>
      <p:ext uri="{BB962C8B-B14F-4D97-AF65-F5344CB8AC3E}">
        <p14:creationId xmlns:p14="http://schemas.microsoft.com/office/powerpoint/2010/main" val="380862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BCAF-6480-4083-AA4E-D362CC32F9EC}"/>
              </a:ext>
            </a:extLst>
          </p:cNvPr>
          <p:cNvSpPr>
            <a:spLocks noGrp="1"/>
          </p:cNvSpPr>
          <p:nvPr>
            <p:ph type="title"/>
          </p:nvPr>
        </p:nvSpPr>
        <p:spPr/>
        <p:txBody>
          <a:bodyPr>
            <a:normAutofit/>
          </a:bodyPr>
          <a:lstStyle/>
          <a:p>
            <a:r>
              <a:rPr lang="en-US" sz="3600" b="1" u="sng" dirty="0">
                <a:latin typeface="Times New Roman" panose="02020603050405020304" pitchFamily="18" charset="0"/>
                <a:cs typeface="Times New Roman" panose="02020603050405020304" pitchFamily="18" charset="0"/>
              </a:rPr>
              <a:t>RESEARCH DESIGN</a:t>
            </a:r>
          </a:p>
        </p:txBody>
      </p:sp>
      <p:pic>
        <p:nvPicPr>
          <p:cNvPr id="4" name="Content Placeholder 3">
            <a:extLst>
              <a:ext uri="{FF2B5EF4-FFF2-40B4-BE49-F238E27FC236}">
                <a16:creationId xmlns:a16="http://schemas.microsoft.com/office/drawing/2014/main" id="{B67DAC66-4E28-4BF1-8666-7BC97DC10B88}"/>
              </a:ext>
            </a:extLst>
          </p:cNvPr>
          <p:cNvPicPr>
            <a:picLocks noGrp="1"/>
          </p:cNvPicPr>
          <p:nvPr>
            <p:ph idx="1"/>
          </p:nvPr>
        </p:nvPicPr>
        <p:blipFill>
          <a:blip r:embed="rId2"/>
          <a:stretch>
            <a:fillRect/>
          </a:stretch>
        </p:blipFill>
        <p:spPr>
          <a:xfrm>
            <a:off x="1633335" y="1853248"/>
            <a:ext cx="9163974" cy="3882534"/>
          </a:xfrm>
          <a:prstGeom prst="rect">
            <a:avLst/>
          </a:prstGeom>
        </p:spPr>
      </p:pic>
    </p:spTree>
    <p:extLst>
      <p:ext uri="{BB962C8B-B14F-4D97-AF65-F5344CB8AC3E}">
        <p14:creationId xmlns:p14="http://schemas.microsoft.com/office/powerpoint/2010/main" val="1731827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8F76-395D-46F5-AAB8-D036FE94748F}"/>
              </a:ext>
            </a:extLst>
          </p:cNvPr>
          <p:cNvSpPr>
            <a:spLocks noGrp="1"/>
          </p:cNvSpPr>
          <p:nvPr>
            <p:ph type="title"/>
          </p:nvPr>
        </p:nvSpPr>
        <p:spPr>
          <a:xfrm>
            <a:off x="838200" y="107950"/>
            <a:ext cx="10515600" cy="1325563"/>
          </a:xfrm>
        </p:spPr>
        <p:txBody>
          <a:bodyPr>
            <a:normAutofit/>
          </a:bodyPr>
          <a:lstStyle/>
          <a:p>
            <a:r>
              <a:rPr lang="en-US" sz="3600" b="1" u="sng" dirty="0">
                <a:latin typeface="Times New Roman" panose="02020603050405020304" pitchFamily="18" charset="0"/>
                <a:cs typeface="Times New Roman" panose="02020603050405020304" pitchFamily="18" charset="0"/>
              </a:rPr>
              <a:t>RESEARCH METHODOLOGY</a:t>
            </a:r>
            <a:endParaRPr lang="en-US" sz="3600" dirty="0"/>
          </a:p>
        </p:txBody>
      </p:sp>
      <p:sp>
        <p:nvSpPr>
          <p:cNvPr id="3" name="Content Placeholder 2">
            <a:extLst>
              <a:ext uri="{FF2B5EF4-FFF2-40B4-BE49-F238E27FC236}">
                <a16:creationId xmlns:a16="http://schemas.microsoft.com/office/drawing/2014/main" id="{0414B786-3BEB-4717-8E0C-6B58FA2BBFED}"/>
              </a:ext>
            </a:extLst>
          </p:cNvPr>
          <p:cNvSpPr>
            <a:spLocks noGrp="1"/>
          </p:cNvSpPr>
          <p:nvPr>
            <p:ph idx="1"/>
          </p:nvPr>
        </p:nvSpPr>
        <p:spPr>
          <a:xfrm>
            <a:off x="838200" y="1549399"/>
            <a:ext cx="10515600" cy="5051425"/>
          </a:xfrm>
        </p:spPr>
        <p:txBody>
          <a:bodyPr>
            <a:normAutofit/>
          </a:bodyPr>
          <a:lstStyle/>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Data Collection by secondary data</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To ensure data is accurate and specific</a:t>
            </a:r>
          </a:p>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Using statistical measures to identify the data patterns</a:t>
            </a:r>
          </a:p>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To identify customer behavior</a:t>
            </a:r>
          </a:p>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To identify the customer segments</a:t>
            </a:r>
            <a:endParaRPr lang="en-US" u="sng"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189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AFE-2253-42AB-858E-BAD8634C4026}"/>
              </a:ext>
            </a:extLst>
          </p:cNvPr>
          <p:cNvSpPr>
            <a:spLocks noGrp="1"/>
          </p:cNvSpPr>
          <p:nvPr>
            <p:ph type="title"/>
          </p:nvPr>
        </p:nvSpPr>
        <p:spPr>
          <a:xfrm>
            <a:off x="838200" y="74612"/>
            <a:ext cx="10515600" cy="606425"/>
          </a:xfrm>
        </p:spPr>
        <p:txBody>
          <a:bodyPr>
            <a:normAutofit fontScale="90000"/>
          </a:bodyPr>
          <a:lstStyle/>
          <a:p>
            <a:r>
              <a:rPr lang="en-US" b="1" dirty="0"/>
              <a:t>RFM</a:t>
            </a:r>
          </a:p>
        </p:txBody>
      </p:sp>
      <p:sp>
        <p:nvSpPr>
          <p:cNvPr id="3" name="Content Placeholder 2">
            <a:extLst>
              <a:ext uri="{FF2B5EF4-FFF2-40B4-BE49-F238E27FC236}">
                <a16:creationId xmlns:a16="http://schemas.microsoft.com/office/drawing/2014/main" id="{30A0E122-6592-400B-951F-FDD6D34453CD}"/>
              </a:ext>
            </a:extLst>
          </p:cNvPr>
          <p:cNvSpPr>
            <a:spLocks noGrp="1"/>
          </p:cNvSpPr>
          <p:nvPr>
            <p:ph idx="1"/>
          </p:nvPr>
        </p:nvSpPr>
        <p:spPr>
          <a:xfrm>
            <a:off x="742950" y="681037"/>
            <a:ext cx="11144250" cy="5976938"/>
          </a:xfrm>
        </p:spPr>
        <p:txBody>
          <a:bodyPr/>
          <a:lstStyle/>
          <a:p>
            <a:r>
              <a:rPr lang="en-US" b="1" u="sng" dirty="0"/>
              <a:t>RFM</a:t>
            </a:r>
            <a:r>
              <a:rPr lang="en-US" dirty="0"/>
              <a:t> stands for </a:t>
            </a:r>
            <a:r>
              <a:rPr lang="en-US" b="1" u="sng" dirty="0"/>
              <a:t>Recency Frequency Monetary</a:t>
            </a:r>
          </a:p>
          <a:p>
            <a:endParaRPr lang="en-US" dirty="0"/>
          </a:p>
          <a:p>
            <a:r>
              <a:rPr lang="en-US" dirty="0"/>
              <a:t>RECENCY means how recently a customer purchased an product and product category?</a:t>
            </a:r>
          </a:p>
          <a:p>
            <a:pPr marL="0" indent="0" algn="ctr">
              <a:buNone/>
            </a:pPr>
            <a:r>
              <a:rPr lang="en-US" dirty="0"/>
              <a:t>The more the recent purchases the better the score would be </a:t>
            </a:r>
          </a:p>
          <a:p>
            <a:pPr marL="0" indent="0" algn="ctr">
              <a:buNone/>
            </a:pPr>
            <a:endParaRPr lang="en-US" dirty="0"/>
          </a:p>
          <a:p>
            <a:r>
              <a:rPr lang="en-US" dirty="0"/>
              <a:t>FREQUENCY represents how often a customer buys an product or item?</a:t>
            </a:r>
          </a:p>
          <a:p>
            <a:pPr marL="0" indent="0" algn="ctr">
              <a:buNone/>
            </a:pPr>
            <a:r>
              <a:rPr lang="en-US" dirty="0"/>
              <a:t>The more frequent the purchases the better the score would be </a:t>
            </a:r>
          </a:p>
          <a:p>
            <a:pPr marL="0" indent="0" algn="ctr">
              <a:buNone/>
            </a:pPr>
            <a:endParaRPr lang="en-US" dirty="0"/>
          </a:p>
          <a:p>
            <a:r>
              <a:rPr lang="en-US" dirty="0"/>
              <a:t>MONETARY represents how much the customer spent value?</a:t>
            </a:r>
          </a:p>
          <a:p>
            <a:pPr marL="0" indent="0" algn="ctr">
              <a:buNone/>
            </a:pPr>
            <a:r>
              <a:rPr lang="en-US" dirty="0"/>
              <a:t>The more the value the better the monetary score would be </a:t>
            </a:r>
          </a:p>
          <a:p>
            <a:pPr marL="0" indent="0">
              <a:buNone/>
            </a:pPr>
            <a:endParaRPr lang="en-US" dirty="0"/>
          </a:p>
          <a:p>
            <a:endParaRPr lang="en-US" dirty="0"/>
          </a:p>
        </p:txBody>
      </p:sp>
    </p:spTree>
    <p:extLst>
      <p:ext uri="{BB962C8B-B14F-4D97-AF65-F5344CB8AC3E}">
        <p14:creationId xmlns:p14="http://schemas.microsoft.com/office/powerpoint/2010/main" val="2363368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4742</TotalTime>
  <Words>823</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Bahnschrift</vt:lpstr>
      <vt:lpstr>Century Gothic</vt:lpstr>
      <vt:lpstr>Times New Roman</vt:lpstr>
      <vt:lpstr>Wingdings</vt:lpstr>
      <vt:lpstr>Wingdings 3</vt:lpstr>
      <vt:lpstr>Ion</vt:lpstr>
      <vt:lpstr>ONLINE BEHAVIORAL CUSTOMER SEGMENTATION  </vt:lpstr>
      <vt:lpstr>INTRODUCTION</vt:lpstr>
      <vt:lpstr>COMPANY PROFILE</vt:lpstr>
      <vt:lpstr>OBJECTIVES OF STUDY</vt:lpstr>
      <vt:lpstr>SECONDARY OBJECTIVES </vt:lpstr>
      <vt:lpstr>NEED FOR THE STUDY</vt:lpstr>
      <vt:lpstr>RESEARCH DESIGN</vt:lpstr>
      <vt:lpstr>RESEARCH METHODOLOGY</vt:lpstr>
      <vt:lpstr>RFM</vt:lpstr>
      <vt:lpstr>DATA ANALYSIS TOOL</vt:lpstr>
      <vt:lpstr>ANALYSIS</vt:lpstr>
      <vt:lpstr>PowerPoint Presentation</vt:lpstr>
      <vt:lpstr>PowerPoint Presentation</vt:lpstr>
      <vt:lpstr>PowerPoint Presentation</vt:lpstr>
      <vt:lpstr>DIFFERENT COMBINATIONS OF RFM SCORES</vt:lpstr>
      <vt:lpstr>PowerPoint Presentation</vt:lpstr>
      <vt:lpstr>RECENCY Vs FREQUENCY</vt:lpstr>
      <vt:lpstr>RECENCY Vs MONETARY</vt:lpstr>
      <vt:lpstr>MONETARY Vs FREQUENCY</vt:lpstr>
      <vt:lpstr>SUGGESTIONS</vt:lpstr>
      <vt:lpstr>PowerPoint Presentation</vt:lpstr>
      <vt:lpstr>PowerPoint Presentation</vt:lpstr>
      <vt:lpstr>CONCLUSION</vt:lpstr>
      <vt:lpstr>SCOPE FOR FURTHER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RMS ANALYSIS</dc:title>
  <dc:creator>C Dharmesh Waran</dc:creator>
  <cp:lastModifiedBy>C Dharmesh Waran</cp:lastModifiedBy>
  <cp:revision>129</cp:revision>
  <dcterms:created xsi:type="dcterms:W3CDTF">2020-01-12T07:45:18Z</dcterms:created>
  <dcterms:modified xsi:type="dcterms:W3CDTF">2020-08-13T05:37:29Z</dcterms:modified>
</cp:coreProperties>
</file>