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Golos Text"/>
      <p:regular r:id="rId22"/>
      <p:bold r:id="rId23"/>
    </p:embeddedFont>
    <p:embeddedFont>
      <p:font typeface="Golos Text Medium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GolosText-regular.fntdata"/><Relationship Id="rId21" Type="http://schemas.openxmlformats.org/officeDocument/2006/relationships/slide" Target="slides/slide15.xml"/><Relationship Id="rId24" Type="http://schemas.openxmlformats.org/officeDocument/2006/relationships/font" Target="fonts/GolosTextMedium-regular.fntdata"/><Relationship Id="rId23" Type="http://schemas.openxmlformats.org/officeDocument/2006/relationships/font" Target="fonts/GolosTex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5" Type="http://schemas.openxmlformats.org/officeDocument/2006/relationships/font" Target="fonts/GolosTextMedium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85af1948f3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g285af1948f3_0_5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85af1948f3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g285af1948f3_0_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85af1948f3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g285af1948f3_0_8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85af1948f3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g285af1948f3_0_1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285af1948f3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g285af1948f3_0_1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5af1948f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85af1948f3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5af1948f3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85af1948f3_0_8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85af1948f3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85af1948f3_0_7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5af1948f3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285af1948f3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85af1948f3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85af1948f3_0_14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85af1948f3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285af1948f3_0_9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85af1948f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g285af1948f3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714960" y="714240"/>
            <a:ext cx="4651920" cy="185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714960" y="1926000"/>
            <a:ext cx="7713720" cy="18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2" type="title"/>
          </p:nvPr>
        </p:nvSpPr>
        <p:spPr>
          <a:xfrm>
            <a:off x="714960" y="702000"/>
            <a:ext cx="2034720" cy="107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360" y="1"/>
            <a:ext cx="9143640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>
            <p:ph type="title"/>
          </p:nvPr>
        </p:nvSpPr>
        <p:spPr>
          <a:xfrm>
            <a:off x="714960" y="662400"/>
            <a:ext cx="7713600" cy="3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/>
          <p:nvPr>
            <p:ph type="title"/>
          </p:nvPr>
        </p:nvSpPr>
        <p:spPr>
          <a:xfrm>
            <a:off x="360000" y="2700000"/>
            <a:ext cx="4651920" cy="185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en" sz="1600"/>
            </a:br>
            <a:r>
              <a:rPr lang="en" sz="1600" strike="noStrike">
                <a:solidFill>
                  <a:srgbClr val="000000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Dharmeshkumar Madhukarbhai Padvi B00867068</a:t>
            </a:r>
            <a:b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</a:br>
            <a:b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</a:br>
            <a:r>
              <a:rPr lang="en" sz="1600" strike="noStrike">
                <a:solidFill>
                  <a:srgbClr val="000000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Supervisor: Muskan Singh </a:t>
            </a:r>
            <a:b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</a:br>
            <a:r>
              <a:rPr lang="en" sz="1600" strike="noStrike">
                <a:solidFill>
                  <a:srgbClr val="000000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Second Marker: Jim Harkin</a:t>
            </a:r>
            <a:b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</a:br>
            <a:br>
              <a:rPr lang="en" sz="1600">
                <a:latin typeface="Golos Text Medium"/>
                <a:ea typeface="Golos Text Medium"/>
                <a:cs typeface="Golos Text Medium"/>
                <a:sym typeface="Golos Text Medium"/>
              </a:rPr>
            </a:br>
            <a:r>
              <a:rPr lang="en" sz="1600" strike="noStrike">
                <a:solidFill>
                  <a:srgbClr val="000000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15/09/2023</a:t>
            </a:r>
            <a:endParaRPr sz="1600" strike="noStrike">
              <a:solidFill>
                <a:srgbClr val="000000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pic>
        <p:nvPicPr>
          <p:cNvPr id="167" name="Google Shape;1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000" y="138240"/>
            <a:ext cx="136188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0"/>
          <p:cNvSpPr txBox="1"/>
          <p:nvPr/>
        </p:nvSpPr>
        <p:spPr>
          <a:xfrm>
            <a:off x="360000" y="235725"/>
            <a:ext cx="67110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Golos Text Medium"/>
                <a:ea typeface="Golos Text Medium"/>
                <a:cs typeface="Golos Text Medium"/>
                <a:sym typeface="Golos Text Medium"/>
              </a:rPr>
              <a:t>Multilingual Named Entity Recognition using MultiCoNER-II</a:t>
            </a:r>
            <a:endParaRPr i="0" sz="2800" u="none" cap="none" strike="noStrike">
              <a:solidFill>
                <a:srgbClr val="000000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360000" y="1699600"/>
            <a:ext cx="51042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2000">
                <a:solidFill>
                  <a:srgbClr val="4F81BD"/>
                </a:solidFill>
                <a:latin typeface="Golos Text"/>
                <a:ea typeface="Golos Text"/>
                <a:cs typeface="Golos Text"/>
                <a:sym typeface="Golos Text"/>
              </a:rPr>
              <a:t>School of Computing, Engineering &amp; Intelligent Systems</a:t>
            </a:r>
            <a:endParaRPr b="1" sz="2000">
              <a:solidFill>
                <a:srgbClr val="4F81BD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70" name="Google Shape;170;p40"/>
          <p:cNvGrpSpPr/>
          <p:nvPr/>
        </p:nvGrpSpPr>
        <p:grpSpPr>
          <a:xfrm>
            <a:off x="5394914" y="2527900"/>
            <a:ext cx="3706956" cy="2549526"/>
            <a:chOff x="5795964" y="3333600"/>
            <a:chExt cx="3706956" cy="2549526"/>
          </a:xfrm>
        </p:grpSpPr>
        <p:sp>
          <p:nvSpPr>
            <p:cNvPr id="171" name="Google Shape;171;p40"/>
            <p:cNvSpPr/>
            <p:nvPr/>
          </p:nvSpPr>
          <p:spPr>
            <a:xfrm flipH="1">
              <a:off x="8809918" y="5530680"/>
              <a:ext cx="618122" cy="352446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0"/>
            <p:cNvSpPr/>
            <p:nvPr/>
          </p:nvSpPr>
          <p:spPr>
            <a:xfrm flipH="1">
              <a:off x="8748728" y="5315760"/>
              <a:ext cx="655912" cy="54179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0"/>
            <p:cNvSpPr/>
            <p:nvPr/>
          </p:nvSpPr>
          <p:spPr>
            <a:xfrm flipH="1">
              <a:off x="6904787" y="4249080"/>
              <a:ext cx="1252813" cy="719647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0"/>
            <p:cNvSpPr/>
            <p:nvPr/>
          </p:nvSpPr>
          <p:spPr>
            <a:xfrm flipH="1">
              <a:off x="7837923" y="4127760"/>
              <a:ext cx="1543317" cy="151559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0"/>
            <p:cNvSpPr/>
            <p:nvPr/>
          </p:nvSpPr>
          <p:spPr>
            <a:xfrm flipH="1">
              <a:off x="7818459" y="4101120"/>
              <a:ext cx="1281621" cy="467279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0"/>
            <p:cNvSpPr/>
            <p:nvPr/>
          </p:nvSpPr>
          <p:spPr>
            <a:xfrm flipH="1">
              <a:off x="7854123" y="4120560"/>
              <a:ext cx="1209237" cy="428752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0"/>
            <p:cNvSpPr/>
            <p:nvPr/>
          </p:nvSpPr>
          <p:spPr>
            <a:xfrm flipH="1">
              <a:off x="7791104" y="3975480"/>
              <a:ext cx="1272976" cy="485288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0"/>
            <p:cNvSpPr/>
            <p:nvPr/>
          </p:nvSpPr>
          <p:spPr>
            <a:xfrm flipH="1">
              <a:off x="7680234" y="3544560"/>
              <a:ext cx="1348206" cy="862553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0"/>
            <p:cNvSpPr/>
            <p:nvPr/>
          </p:nvSpPr>
          <p:spPr>
            <a:xfrm flipH="1">
              <a:off x="7914599" y="4640400"/>
              <a:ext cx="871201" cy="1002618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0"/>
            <p:cNvSpPr/>
            <p:nvPr/>
          </p:nvSpPr>
          <p:spPr>
            <a:xfrm flipH="1">
              <a:off x="8012879" y="4627800"/>
              <a:ext cx="801001" cy="997186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0"/>
            <p:cNvSpPr/>
            <p:nvPr/>
          </p:nvSpPr>
          <p:spPr>
            <a:xfrm flipH="1">
              <a:off x="6930718" y="4339800"/>
              <a:ext cx="186482" cy="140760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0550" lIns="91425" spcFirstLastPara="1" rIns="91425" wrap="square" tIns="70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0"/>
            <p:cNvSpPr/>
            <p:nvPr/>
          </p:nvSpPr>
          <p:spPr>
            <a:xfrm flipH="1">
              <a:off x="6851163" y="4223880"/>
              <a:ext cx="257757" cy="195481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0"/>
            <p:cNvSpPr/>
            <p:nvPr/>
          </p:nvSpPr>
          <p:spPr>
            <a:xfrm flipH="1">
              <a:off x="6838563" y="4201200"/>
              <a:ext cx="255237" cy="14076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70550" lIns="91425" spcFirstLastPara="1" rIns="91425" wrap="square" tIns="70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0"/>
            <p:cNvSpPr/>
            <p:nvPr/>
          </p:nvSpPr>
          <p:spPr>
            <a:xfrm flipH="1">
              <a:off x="7855912" y="3849840"/>
              <a:ext cx="783008" cy="458993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0"/>
            <p:cNvSpPr/>
            <p:nvPr/>
          </p:nvSpPr>
          <p:spPr>
            <a:xfrm flipH="1">
              <a:off x="7736392" y="3875760"/>
              <a:ext cx="783008" cy="458993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0"/>
            <p:cNvSpPr/>
            <p:nvPr/>
          </p:nvSpPr>
          <p:spPr>
            <a:xfrm flipH="1">
              <a:off x="7759428" y="3895200"/>
              <a:ext cx="736932" cy="420472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0"/>
            <p:cNvSpPr/>
            <p:nvPr/>
          </p:nvSpPr>
          <p:spPr>
            <a:xfrm flipH="1">
              <a:off x="7824958" y="4069440"/>
              <a:ext cx="110882" cy="192964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0"/>
            <p:cNvSpPr/>
            <p:nvPr/>
          </p:nvSpPr>
          <p:spPr>
            <a:xfrm flipH="1">
              <a:off x="8134558" y="4000680"/>
              <a:ext cx="110882" cy="192963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0"/>
            <p:cNvSpPr/>
            <p:nvPr/>
          </p:nvSpPr>
          <p:spPr>
            <a:xfrm flipH="1">
              <a:off x="6639482" y="4201200"/>
              <a:ext cx="313558" cy="151561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0"/>
            <p:cNvSpPr/>
            <p:nvPr/>
          </p:nvSpPr>
          <p:spPr>
            <a:xfrm flipH="1">
              <a:off x="6744596" y="4054320"/>
              <a:ext cx="213484" cy="229681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0"/>
            <p:cNvSpPr/>
            <p:nvPr/>
          </p:nvSpPr>
          <p:spPr>
            <a:xfrm flipH="1">
              <a:off x="8032327" y="3612600"/>
              <a:ext cx="417233" cy="240115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0"/>
            <p:cNvSpPr/>
            <p:nvPr/>
          </p:nvSpPr>
          <p:spPr>
            <a:xfrm flipH="1">
              <a:off x="8414640" y="3661560"/>
              <a:ext cx="34920" cy="5724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0"/>
            <p:cNvSpPr/>
            <p:nvPr/>
          </p:nvSpPr>
          <p:spPr>
            <a:xfrm flipH="1">
              <a:off x="8497078" y="3948840"/>
              <a:ext cx="108722" cy="154440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77400" lIns="91425" spcFirstLastPara="1" rIns="91425" wrap="square" tIns="77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0"/>
            <p:cNvSpPr/>
            <p:nvPr/>
          </p:nvSpPr>
          <p:spPr>
            <a:xfrm flipH="1">
              <a:off x="8524802" y="3945240"/>
              <a:ext cx="85678" cy="15192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0"/>
            <p:cNvSpPr/>
            <p:nvPr/>
          </p:nvSpPr>
          <p:spPr>
            <a:xfrm flipH="1">
              <a:off x="8452799" y="3526920"/>
              <a:ext cx="130321" cy="488152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0"/>
            <p:cNvSpPr/>
            <p:nvPr/>
          </p:nvSpPr>
          <p:spPr>
            <a:xfrm flipH="1">
              <a:off x="7025400" y="4507920"/>
              <a:ext cx="108720" cy="69479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34900" lIns="91425" spcFirstLastPara="1" rIns="91425" wrap="square" tIns="34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0"/>
            <p:cNvSpPr/>
            <p:nvPr/>
          </p:nvSpPr>
          <p:spPr>
            <a:xfrm flipH="1">
              <a:off x="7134120" y="4682160"/>
              <a:ext cx="102960" cy="81721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1025" lIns="91425" spcFirstLastPara="1" rIns="91425" wrap="square" tIns="4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0"/>
            <p:cNvSpPr/>
            <p:nvPr/>
          </p:nvSpPr>
          <p:spPr>
            <a:xfrm flipH="1">
              <a:off x="7279201" y="4791240"/>
              <a:ext cx="93599" cy="95759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7875" lIns="91425" spcFirstLastPara="1" rIns="9142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0"/>
            <p:cNvSpPr/>
            <p:nvPr/>
          </p:nvSpPr>
          <p:spPr>
            <a:xfrm flipH="1">
              <a:off x="7475040" y="4847760"/>
              <a:ext cx="64800" cy="112321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6150" lIns="91425" spcFirstLastPara="1" rIns="91425" wrap="square" tIns="56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0"/>
            <p:cNvSpPr/>
            <p:nvPr/>
          </p:nvSpPr>
          <p:spPr>
            <a:xfrm flipH="1">
              <a:off x="7714801" y="4826160"/>
              <a:ext cx="57599" cy="12996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65150" lIns="91425" spcFirstLastPara="1" rIns="91425" wrap="square" tIns="65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0"/>
            <p:cNvSpPr/>
            <p:nvPr/>
          </p:nvSpPr>
          <p:spPr>
            <a:xfrm flipH="1">
              <a:off x="8784726" y="5389560"/>
              <a:ext cx="495354" cy="408967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 flipH="1">
              <a:off x="5795964" y="3333600"/>
              <a:ext cx="1793916" cy="976319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 flipH="1">
              <a:off x="5859367" y="3512520"/>
              <a:ext cx="467993" cy="426243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0"/>
            <p:cNvSpPr/>
            <p:nvPr/>
          </p:nvSpPr>
          <p:spPr>
            <a:xfrm flipH="1">
              <a:off x="6420232" y="3562920"/>
              <a:ext cx="1077848" cy="342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0"/>
            <p:cNvSpPr/>
            <p:nvPr/>
          </p:nvSpPr>
          <p:spPr>
            <a:xfrm flipH="1">
              <a:off x="6420245" y="3691080"/>
              <a:ext cx="402475" cy="342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0"/>
            <p:cNvSpPr/>
            <p:nvPr/>
          </p:nvSpPr>
          <p:spPr>
            <a:xfrm flipH="1">
              <a:off x="6881027" y="3691080"/>
              <a:ext cx="625333" cy="342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0"/>
            <p:cNvSpPr/>
            <p:nvPr/>
          </p:nvSpPr>
          <p:spPr>
            <a:xfrm flipH="1">
              <a:off x="6420232" y="3819600"/>
              <a:ext cx="1077848" cy="342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0"/>
            <p:cNvSpPr/>
            <p:nvPr/>
          </p:nvSpPr>
          <p:spPr>
            <a:xfrm flipH="1">
              <a:off x="6420240" y="3947760"/>
              <a:ext cx="329040" cy="34560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0"/>
            <p:cNvSpPr/>
            <p:nvPr/>
          </p:nvSpPr>
          <p:spPr>
            <a:xfrm flipH="1">
              <a:off x="6805434" y="3947760"/>
              <a:ext cx="437766" cy="34560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0"/>
            <p:cNvSpPr/>
            <p:nvPr/>
          </p:nvSpPr>
          <p:spPr>
            <a:xfrm flipH="1">
              <a:off x="6952318" y="4001400"/>
              <a:ext cx="152282" cy="266043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0"/>
            <p:cNvSpPr/>
            <p:nvPr/>
          </p:nvSpPr>
          <p:spPr>
            <a:xfrm flipH="1">
              <a:off x="6855481" y="4214520"/>
              <a:ext cx="226799" cy="124921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2625" lIns="91425" spcFirstLastPara="1" rIns="91425" wrap="square" tIns="62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0"/>
            <p:cNvSpPr/>
            <p:nvPr/>
          </p:nvSpPr>
          <p:spPr>
            <a:xfrm flipH="1">
              <a:off x="6901920" y="4240080"/>
              <a:ext cx="129600" cy="7416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7075" lIns="91425" spcFirstLastPara="1" rIns="91425" wrap="square" tIns="37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0"/>
            <p:cNvSpPr/>
            <p:nvPr/>
          </p:nvSpPr>
          <p:spPr>
            <a:xfrm flipH="1">
              <a:off x="6915958" y="4257360"/>
              <a:ext cx="114122" cy="56881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0"/>
            <p:cNvSpPr/>
            <p:nvPr/>
          </p:nvSpPr>
          <p:spPr>
            <a:xfrm flipH="1">
              <a:off x="6987224" y="4439160"/>
              <a:ext cx="961936" cy="529212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0"/>
            <p:cNvSpPr/>
            <p:nvPr/>
          </p:nvSpPr>
          <p:spPr>
            <a:xfrm flipH="1">
              <a:off x="8844844" y="4295520"/>
              <a:ext cx="309596" cy="354247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0"/>
            <p:cNvSpPr/>
            <p:nvPr/>
          </p:nvSpPr>
          <p:spPr>
            <a:xfrm flipH="1">
              <a:off x="8904594" y="4325040"/>
              <a:ext cx="271446" cy="283677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0"/>
            <p:cNvSpPr/>
            <p:nvPr/>
          </p:nvSpPr>
          <p:spPr>
            <a:xfrm flipH="1">
              <a:off x="9020520" y="4386600"/>
              <a:ext cx="112680" cy="122397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0"/>
            <p:cNvSpPr/>
            <p:nvPr/>
          </p:nvSpPr>
          <p:spPr>
            <a:xfrm flipH="1">
              <a:off x="8992441" y="4390560"/>
              <a:ext cx="116639" cy="134637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7300" lIns="91425" spcFirstLastPara="1" rIns="91425" wrap="square" tIns="67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0"/>
            <p:cNvSpPr/>
            <p:nvPr/>
          </p:nvSpPr>
          <p:spPr>
            <a:xfrm flipH="1">
              <a:off x="8964008" y="4352760"/>
              <a:ext cx="538192" cy="843464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0"/>
            <p:cNvSpPr/>
            <p:nvPr/>
          </p:nvSpPr>
          <p:spPr>
            <a:xfrm flipH="1">
              <a:off x="9096841" y="5026680"/>
              <a:ext cx="85679" cy="100082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0025" lIns="91425" spcFirstLastPara="1" rIns="91425" wrap="square" tIns="50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0"/>
            <p:cNvSpPr/>
            <p:nvPr/>
          </p:nvSpPr>
          <p:spPr>
            <a:xfrm flipH="1">
              <a:off x="9234719" y="4950360"/>
              <a:ext cx="74161" cy="107281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0"/>
            <p:cNvSpPr/>
            <p:nvPr/>
          </p:nvSpPr>
          <p:spPr>
            <a:xfrm flipH="1">
              <a:off x="9339120" y="4848120"/>
              <a:ext cx="93240" cy="9756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0"/>
            <p:cNvSpPr/>
            <p:nvPr/>
          </p:nvSpPr>
          <p:spPr>
            <a:xfrm flipH="1">
              <a:off x="9381958" y="4715640"/>
              <a:ext cx="115562" cy="39239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19800" lIns="91425" spcFirstLastPara="1" rIns="91425" wrap="square" tIns="19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0"/>
            <p:cNvSpPr/>
            <p:nvPr/>
          </p:nvSpPr>
          <p:spPr>
            <a:xfrm flipH="1">
              <a:off x="9353880" y="4541040"/>
              <a:ext cx="118440" cy="48601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24475" lIns="91425" spcFirstLastPara="1" rIns="91425" wrap="square" tIns="24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0"/>
            <p:cNvSpPr/>
            <p:nvPr/>
          </p:nvSpPr>
          <p:spPr>
            <a:xfrm flipH="1">
              <a:off x="9273600" y="4402800"/>
              <a:ext cx="99360" cy="89639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5000" lIns="91425" spcFirstLastPara="1" rIns="91425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0"/>
            <p:cNvSpPr/>
            <p:nvPr/>
          </p:nvSpPr>
          <p:spPr>
            <a:xfrm flipH="1">
              <a:off x="9177119" y="4353120"/>
              <a:ext cx="55801" cy="116639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8300" lIns="91425" spcFirstLastPara="1" rIns="91425" wrap="square" tIns="58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0"/>
            <p:cNvSpPr/>
            <p:nvPr/>
          </p:nvSpPr>
          <p:spPr>
            <a:xfrm flipH="1">
              <a:off x="8937723" y="5058720"/>
              <a:ext cx="151917" cy="182521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0"/>
            <p:cNvSpPr/>
            <p:nvPr/>
          </p:nvSpPr>
          <p:spPr>
            <a:xfrm flipH="1">
              <a:off x="8748723" y="5289840"/>
              <a:ext cx="189718" cy="94321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0"/>
            <p:cNvSpPr/>
            <p:nvPr/>
          </p:nvSpPr>
          <p:spPr>
            <a:xfrm flipH="1">
              <a:off x="8822165" y="5088240"/>
              <a:ext cx="212755" cy="240480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0"/>
            <p:cNvSpPr/>
            <p:nvPr/>
          </p:nvSpPr>
          <p:spPr>
            <a:xfrm flipH="1">
              <a:off x="8795878" y="5105880"/>
              <a:ext cx="172802" cy="226801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0"/>
            <p:cNvSpPr/>
            <p:nvPr/>
          </p:nvSpPr>
          <p:spPr>
            <a:xfrm flipH="1">
              <a:off x="8808842" y="5138280"/>
              <a:ext cx="118078" cy="170642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300" lIns="91425" spcFirstLastPara="1" rIns="91425" wrap="square" tIns="85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0"/>
            <p:cNvSpPr/>
            <p:nvPr/>
          </p:nvSpPr>
          <p:spPr>
            <a:xfrm flipH="1">
              <a:off x="8831161" y="5138280"/>
              <a:ext cx="105839" cy="159123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79550" lIns="91425" spcFirstLastPara="1" rIns="91425" wrap="square" tIns="7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0"/>
            <p:cNvSpPr/>
            <p:nvPr/>
          </p:nvSpPr>
          <p:spPr>
            <a:xfrm flipH="1">
              <a:off x="8639996" y="5097960"/>
              <a:ext cx="242644" cy="162718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1350" lIns="91425" spcFirstLastPara="1" rIns="91425" wrap="square" tIns="81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0"/>
            <p:cNvSpPr/>
            <p:nvPr/>
          </p:nvSpPr>
          <p:spPr>
            <a:xfrm flipH="1">
              <a:off x="8695443" y="5171760"/>
              <a:ext cx="238317" cy="15192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0"/>
            <p:cNvSpPr/>
            <p:nvPr/>
          </p:nvSpPr>
          <p:spPr>
            <a:xfrm flipH="1">
              <a:off x="9031314" y="4352760"/>
              <a:ext cx="471606" cy="818265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9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Project Implementation Process Diagram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973" name="Google Shape;973;p49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974" name="Google Shape;974;p49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7" name="Google Shape;10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25" y="1483425"/>
            <a:ext cx="7004601" cy="37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0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Data</a:t>
            </a: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Modeling</a:t>
            </a: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&amp; </a:t>
            </a: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Fine-T</a:t>
            </a: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uning Parameters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1064" name="Google Shape;1064;p50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1065" name="Google Shape;1065;p50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8" name="Google Shape;1148;p50"/>
          <p:cNvSpPr txBox="1"/>
          <p:nvPr>
            <p:ph idx="4294967295" type="title"/>
          </p:nvPr>
        </p:nvSpPr>
        <p:spPr>
          <a:xfrm>
            <a:off x="1306075" y="1404325"/>
            <a:ext cx="62787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Golos Text Medium"/>
              <a:buNone/>
            </a:pP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We trained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36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 models with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learning-rate 2.5e-5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 for all languages, use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2 epochs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 for all the languages, and models, excluding the RemBERT models for low-resource languages(Hindi, Chinese, German, and Bangla). To leverage maximum transfer learning from the pre-trained model,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we trained low-resource languages for 3 epochs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. Due to limitations of the hardware resources maximum token size of the Chinese and Bangla RemBERT models, we trained the model with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8 batch sizes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. For the rest of the RemBERT models, including mBERT, xlm-r, we use 16 batch-size. Batch size is also a hyperparameter which is associated with better model generalisation, and faster convergence. With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0.01 weight decay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,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100 warm up steps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, and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liner learning-rate_scheduler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, all 36 models were trained.</a:t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149" name="Google Shape;11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1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Algorithm for Ensemble Modeling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1155" name="Google Shape;1155;p51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1156" name="Google Shape;1156;p51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1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1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1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1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1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1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1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1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1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1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1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1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1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1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1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1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1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1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1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1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1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9" name="Google Shape;12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150" y="1017525"/>
            <a:ext cx="6681275" cy="41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2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Results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1246" name="Google Shape;1246;p52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1247" name="Google Shape;1247;p52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0" name="Google Shape;1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550" y="1140775"/>
            <a:ext cx="6244324" cy="37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3"/>
          <p:cNvSpPr txBox="1"/>
          <p:nvPr>
            <p:ph idx="4294967295" type="title"/>
          </p:nvPr>
        </p:nvSpPr>
        <p:spPr>
          <a:xfrm>
            <a:off x="2076450" y="1491550"/>
            <a:ext cx="38526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Medium"/>
              <a:buNone/>
            </a:pPr>
            <a:r>
              <a:rPr lang="en"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Brief Code Will Be Demonstrated On Google Colab</a:t>
            </a:r>
            <a:endParaRPr sz="32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Medium"/>
              <a:buNone/>
            </a:pPr>
            <a:r>
              <a:t/>
            </a:r>
            <a:endParaRPr sz="43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1337" name="Google Shape;1337;p53"/>
          <p:cNvGrpSpPr/>
          <p:nvPr/>
        </p:nvGrpSpPr>
        <p:grpSpPr>
          <a:xfrm>
            <a:off x="4" y="3"/>
            <a:ext cx="2940700" cy="2281180"/>
            <a:chOff x="1517040" y="3080520"/>
            <a:chExt cx="1731963" cy="1375199"/>
          </a:xfrm>
        </p:grpSpPr>
        <p:sp>
          <p:nvSpPr>
            <p:cNvPr id="1338" name="Google Shape;1338;p53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3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3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1" name="Google Shape;1421;p53"/>
          <p:cNvGrpSpPr/>
          <p:nvPr/>
        </p:nvGrpSpPr>
        <p:grpSpPr>
          <a:xfrm>
            <a:off x="5436684" y="2593625"/>
            <a:ext cx="3707316" cy="2549886"/>
            <a:chOff x="5931684" y="914400"/>
            <a:chExt cx="3707316" cy="2549886"/>
          </a:xfrm>
        </p:grpSpPr>
        <p:sp>
          <p:nvSpPr>
            <p:cNvPr id="1422" name="Google Shape;1422;p53"/>
            <p:cNvSpPr/>
            <p:nvPr/>
          </p:nvSpPr>
          <p:spPr>
            <a:xfrm flipH="1">
              <a:off x="8945998" y="3111840"/>
              <a:ext cx="618122" cy="352446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3"/>
            <p:cNvSpPr/>
            <p:nvPr/>
          </p:nvSpPr>
          <p:spPr>
            <a:xfrm flipH="1">
              <a:off x="8884808" y="2896560"/>
              <a:ext cx="655912" cy="54179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3"/>
            <p:cNvSpPr/>
            <p:nvPr/>
          </p:nvSpPr>
          <p:spPr>
            <a:xfrm flipH="1">
              <a:off x="7040507" y="1829880"/>
              <a:ext cx="1252813" cy="719647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3"/>
            <p:cNvSpPr/>
            <p:nvPr/>
          </p:nvSpPr>
          <p:spPr>
            <a:xfrm flipH="1">
              <a:off x="7973643" y="1708560"/>
              <a:ext cx="1543317" cy="151559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3"/>
            <p:cNvSpPr/>
            <p:nvPr/>
          </p:nvSpPr>
          <p:spPr>
            <a:xfrm flipH="1">
              <a:off x="7954539" y="1682280"/>
              <a:ext cx="1281621" cy="467279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3"/>
            <p:cNvSpPr/>
            <p:nvPr/>
          </p:nvSpPr>
          <p:spPr>
            <a:xfrm flipH="1">
              <a:off x="7990203" y="1701360"/>
              <a:ext cx="1209237" cy="428752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3"/>
            <p:cNvSpPr/>
            <p:nvPr/>
          </p:nvSpPr>
          <p:spPr>
            <a:xfrm flipH="1">
              <a:off x="7926824" y="1556640"/>
              <a:ext cx="1272976" cy="485288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3"/>
            <p:cNvSpPr/>
            <p:nvPr/>
          </p:nvSpPr>
          <p:spPr>
            <a:xfrm flipH="1">
              <a:off x="7816314" y="1125720"/>
              <a:ext cx="1348206" cy="862553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3"/>
            <p:cNvSpPr/>
            <p:nvPr/>
          </p:nvSpPr>
          <p:spPr>
            <a:xfrm flipH="1">
              <a:off x="8050679" y="2221200"/>
              <a:ext cx="871201" cy="1002618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3"/>
            <p:cNvSpPr/>
            <p:nvPr/>
          </p:nvSpPr>
          <p:spPr>
            <a:xfrm flipH="1">
              <a:off x="8148959" y="2208600"/>
              <a:ext cx="801001" cy="997186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3"/>
            <p:cNvSpPr/>
            <p:nvPr/>
          </p:nvSpPr>
          <p:spPr>
            <a:xfrm flipH="1">
              <a:off x="7066798" y="1920600"/>
              <a:ext cx="186482" cy="140760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0550" lIns="91425" spcFirstLastPara="1" rIns="91425" wrap="square" tIns="70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3"/>
            <p:cNvSpPr/>
            <p:nvPr/>
          </p:nvSpPr>
          <p:spPr>
            <a:xfrm flipH="1">
              <a:off x="6987243" y="1804680"/>
              <a:ext cx="257757" cy="195481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3"/>
            <p:cNvSpPr/>
            <p:nvPr/>
          </p:nvSpPr>
          <p:spPr>
            <a:xfrm flipH="1">
              <a:off x="6974283" y="1782000"/>
              <a:ext cx="255237" cy="14076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70550" lIns="91425" spcFirstLastPara="1" rIns="91425" wrap="square" tIns="70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3"/>
            <p:cNvSpPr/>
            <p:nvPr/>
          </p:nvSpPr>
          <p:spPr>
            <a:xfrm flipH="1">
              <a:off x="7991992" y="1431000"/>
              <a:ext cx="783008" cy="458993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3"/>
            <p:cNvSpPr/>
            <p:nvPr/>
          </p:nvSpPr>
          <p:spPr>
            <a:xfrm flipH="1">
              <a:off x="7872472" y="1456920"/>
              <a:ext cx="783008" cy="458993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3"/>
            <p:cNvSpPr/>
            <p:nvPr/>
          </p:nvSpPr>
          <p:spPr>
            <a:xfrm flipH="1">
              <a:off x="7895148" y="1476000"/>
              <a:ext cx="736932" cy="420472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3"/>
            <p:cNvSpPr/>
            <p:nvPr/>
          </p:nvSpPr>
          <p:spPr>
            <a:xfrm flipH="1">
              <a:off x="7961038" y="1650240"/>
              <a:ext cx="110882" cy="192964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3"/>
            <p:cNvSpPr/>
            <p:nvPr/>
          </p:nvSpPr>
          <p:spPr>
            <a:xfrm flipH="1">
              <a:off x="8270638" y="1581840"/>
              <a:ext cx="110882" cy="192963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3"/>
            <p:cNvSpPr/>
            <p:nvPr/>
          </p:nvSpPr>
          <p:spPr>
            <a:xfrm flipH="1">
              <a:off x="6775202" y="1782000"/>
              <a:ext cx="313558" cy="151561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3"/>
            <p:cNvSpPr/>
            <p:nvPr/>
          </p:nvSpPr>
          <p:spPr>
            <a:xfrm flipH="1">
              <a:off x="6880316" y="1635120"/>
              <a:ext cx="213484" cy="229681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3"/>
            <p:cNvSpPr/>
            <p:nvPr/>
          </p:nvSpPr>
          <p:spPr>
            <a:xfrm flipH="1">
              <a:off x="8168047" y="1193400"/>
              <a:ext cx="417233" cy="240115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3"/>
            <p:cNvSpPr/>
            <p:nvPr/>
          </p:nvSpPr>
          <p:spPr>
            <a:xfrm flipH="1">
              <a:off x="8550360" y="1242360"/>
              <a:ext cx="34920" cy="5724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3"/>
            <p:cNvSpPr/>
            <p:nvPr/>
          </p:nvSpPr>
          <p:spPr>
            <a:xfrm flipH="1">
              <a:off x="8633158" y="1530000"/>
              <a:ext cx="108722" cy="154440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77400" lIns="91425" spcFirstLastPara="1" rIns="91425" wrap="square" tIns="77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3"/>
            <p:cNvSpPr/>
            <p:nvPr/>
          </p:nvSpPr>
          <p:spPr>
            <a:xfrm flipH="1">
              <a:off x="8660882" y="1526040"/>
              <a:ext cx="85678" cy="15192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3"/>
            <p:cNvSpPr/>
            <p:nvPr/>
          </p:nvSpPr>
          <p:spPr>
            <a:xfrm flipH="1">
              <a:off x="8588519" y="1107720"/>
              <a:ext cx="130321" cy="488152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3"/>
            <p:cNvSpPr/>
            <p:nvPr/>
          </p:nvSpPr>
          <p:spPr>
            <a:xfrm flipH="1">
              <a:off x="7161480" y="2088720"/>
              <a:ext cx="108720" cy="69479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34900" lIns="91425" spcFirstLastPara="1" rIns="91425" wrap="square" tIns="34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3"/>
            <p:cNvSpPr/>
            <p:nvPr/>
          </p:nvSpPr>
          <p:spPr>
            <a:xfrm flipH="1">
              <a:off x="7270200" y="2263320"/>
              <a:ext cx="102960" cy="81721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1025" lIns="91425" spcFirstLastPara="1" rIns="91425" wrap="square" tIns="4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3"/>
            <p:cNvSpPr/>
            <p:nvPr/>
          </p:nvSpPr>
          <p:spPr>
            <a:xfrm flipH="1">
              <a:off x="7415281" y="2372400"/>
              <a:ext cx="93599" cy="95759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7875" lIns="91425" spcFirstLastPara="1" rIns="9142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3"/>
            <p:cNvSpPr/>
            <p:nvPr/>
          </p:nvSpPr>
          <p:spPr>
            <a:xfrm flipH="1">
              <a:off x="7611120" y="2428560"/>
              <a:ext cx="64800" cy="112321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6150" lIns="91425" spcFirstLastPara="1" rIns="91425" wrap="square" tIns="56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3"/>
            <p:cNvSpPr/>
            <p:nvPr/>
          </p:nvSpPr>
          <p:spPr>
            <a:xfrm flipH="1">
              <a:off x="7850881" y="2407320"/>
              <a:ext cx="57599" cy="12996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65150" lIns="91425" spcFirstLastPara="1" rIns="91425" wrap="square" tIns="65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3"/>
            <p:cNvSpPr/>
            <p:nvPr/>
          </p:nvSpPr>
          <p:spPr>
            <a:xfrm flipH="1">
              <a:off x="8920446" y="2970360"/>
              <a:ext cx="495354" cy="408967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3"/>
            <p:cNvSpPr/>
            <p:nvPr/>
          </p:nvSpPr>
          <p:spPr>
            <a:xfrm flipH="1">
              <a:off x="5931684" y="914400"/>
              <a:ext cx="1793916" cy="976319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3"/>
            <p:cNvSpPr/>
            <p:nvPr/>
          </p:nvSpPr>
          <p:spPr>
            <a:xfrm flipH="1">
              <a:off x="5995447" y="1093680"/>
              <a:ext cx="467993" cy="426243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3"/>
            <p:cNvSpPr/>
            <p:nvPr/>
          </p:nvSpPr>
          <p:spPr>
            <a:xfrm flipH="1">
              <a:off x="6556312" y="1144080"/>
              <a:ext cx="1077848" cy="342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3"/>
            <p:cNvSpPr/>
            <p:nvPr/>
          </p:nvSpPr>
          <p:spPr>
            <a:xfrm flipH="1">
              <a:off x="6556325" y="1272240"/>
              <a:ext cx="402475" cy="342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3"/>
            <p:cNvSpPr/>
            <p:nvPr/>
          </p:nvSpPr>
          <p:spPr>
            <a:xfrm flipH="1">
              <a:off x="7017107" y="1272240"/>
              <a:ext cx="625333" cy="342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3"/>
            <p:cNvSpPr/>
            <p:nvPr/>
          </p:nvSpPr>
          <p:spPr>
            <a:xfrm flipH="1">
              <a:off x="6556312" y="1400400"/>
              <a:ext cx="1077848" cy="342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3"/>
            <p:cNvSpPr/>
            <p:nvPr/>
          </p:nvSpPr>
          <p:spPr>
            <a:xfrm flipH="1">
              <a:off x="6556320" y="1528560"/>
              <a:ext cx="329040" cy="34560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3"/>
            <p:cNvSpPr/>
            <p:nvPr/>
          </p:nvSpPr>
          <p:spPr>
            <a:xfrm flipH="1">
              <a:off x="6941514" y="1528560"/>
              <a:ext cx="437766" cy="34560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3"/>
            <p:cNvSpPr/>
            <p:nvPr/>
          </p:nvSpPr>
          <p:spPr>
            <a:xfrm flipH="1">
              <a:off x="7088038" y="1582560"/>
              <a:ext cx="152282" cy="266043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3"/>
            <p:cNvSpPr/>
            <p:nvPr/>
          </p:nvSpPr>
          <p:spPr>
            <a:xfrm flipH="1">
              <a:off x="6991561" y="1795680"/>
              <a:ext cx="226799" cy="124921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2625" lIns="91425" spcFirstLastPara="1" rIns="91425" wrap="square" tIns="62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3"/>
            <p:cNvSpPr/>
            <p:nvPr/>
          </p:nvSpPr>
          <p:spPr>
            <a:xfrm flipH="1">
              <a:off x="7037640" y="1821240"/>
              <a:ext cx="129600" cy="7416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7075" lIns="91425" spcFirstLastPara="1" rIns="91425" wrap="square" tIns="37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3"/>
            <p:cNvSpPr/>
            <p:nvPr/>
          </p:nvSpPr>
          <p:spPr>
            <a:xfrm flipH="1">
              <a:off x="7052038" y="1838160"/>
              <a:ext cx="114122" cy="56881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3"/>
            <p:cNvSpPr/>
            <p:nvPr/>
          </p:nvSpPr>
          <p:spPr>
            <a:xfrm flipH="1">
              <a:off x="7123304" y="2020320"/>
              <a:ext cx="961936" cy="529212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3"/>
            <p:cNvSpPr/>
            <p:nvPr/>
          </p:nvSpPr>
          <p:spPr>
            <a:xfrm flipH="1">
              <a:off x="8980924" y="1876320"/>
              <a:ext cx="309596" cy="354247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3"/>
            <p:cNvSpPr/>
            <p:nvPr/>
          </p:nvSpPr>
          <p:spPr>
            <a:xfrm flipH="1">
              <a:off x="9040674" y="1905840"/>
              <a:ext cx="271446" cy="283677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3"/>
            <p:cNvSpPr/>
            <p:nvPr/>
          </p:nvSpPr>
          <p:spPr>
            <a:xfrm flipH="1">
              <a:off x="9156240" y="1967760"/>
              <a:ext cx="112680" cy="122397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3"/>
            <p:cNvSpPr/>
            <p:nvPr/>
          </p:nvSpPr>
          <p:spPr>
            <a:xfrm flipH="1">
              <a:off x="9128161" y="1971360"/>
              <a:ext cx="116639" cy="134637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7300" lIns="91425" spcFirstLastPara="1" rIns="91425" wrap="square" tIns="67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3"/>
            <p:cNvSpPr/>
            <p:nvPr/>
          </p:nvSpPr>
          <p:spPr>
            <a:xfrm flipH="1">
              <a:off x="9099728" y="1933920"/>
              <a:ext cx="538192" cy="843464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3"/>
            <p:cNvSpPr/>
            <p:nvPr/>
          </p:nvSpPr>
          <p:spPr>
            <a:xfrm flipH="1">
              <a:off x="9232561" y="2607480"/>
              <a:ext cx="85679" cy="100082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0025" lIns="91425" spcFirstLastPara="1" rIns="91425" wrap="square" tIns="50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3"/>
            <p:cNvSpPr/>
            <p:nvPr/>
          </p:nvSpPr>
          <p:spPr>
            <a:xfrm flipH="1">
              <a:off x="9370799" y="2531520"/>
              <a:ext cx="74161" cy="107281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3"/>
            <p:cNvSpPr/>
            <p:nvPr/>
          </p:nvSpPr>
          <p:spPr>
            <a:xfrm flipH="1">
              <a:off x="9474840" y="2428920"/>
              <a:ext cx="93240" cy="9756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3"/>
            <p:cNvSpPr/>
            <p:nvPr/>
          </p:nvSpPr>
          <p:spPr>
            <a:xfrm flipH="1">
              <a:off x="9518038" y="2296440"/>
              <a:ext cx="115562" cy="39239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19800" lIns="91425" spcFirstLastPara="1" rIns="91425" wrap="square" tIns="19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3"/>
            <p:cNvSpPr/>
            <p:nvPr/>
          </p:nvSpPr>
          <p:spPr>
            <a:xfrm flipH="1">
              <a:off x="9489600" y="2122200"/>
              <a:ext cx="118440" cy="48601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24475" lIns="91425" spcFirstLastPara="1" rIns="91425" wrap="square" tIns="24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3"/>
            <p:cNvSpPr/>
            <p:nvPr/>
          </p:nvSpPr>
          <p:spPr>
            <a:xfrm flipH="1">
              <a:off x="9409680" y="1983960"/>
              <a:ext cx="99360" cy="89639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5000" lIns="91425" spcFirstLastPara="1" rIns="91425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3"/>
            <p:cNvSpPr/>
            <p:nvPr/>
          </p:nvSpPr>
          <p:spPr>
            <a:xfrm flipH="1">
              <a:off x="9313199" y="1934280"/>
              <a:ext cx="55801" cy="116639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8300" lIns="91425" spcFirstLastPara="1" rIns="91425" wrap="square" tIns="58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3"/>
            <p:cNvSpPr/>
            <p:nvPr/>
          </p:nvSpPr>
          <p:spPr>
            <a:xfrm flipH="1">
              <a:off x="9073803" y="2639880"/>
              <a:ext cx="151917" cy="182521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3"/>
            <p:cNvSpPr/>
            <p:nvPr/>
          </p:nvSpPr>
          <p:spPr>
            <a:xfrm flipH="1">
              <a:off x="8884443" y="2870640"/>
              <a:ext cx="189718" cy="94321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3"/>
            <p:cNvSpPr/>
            <p:nvPr/>
          </p:nvSpPr>
          <p:spPr>
            <a:xfrm flipH="1">
              <a:off x="8958245" y="2669400"/>
              <a:ext cx="212755" cy="240480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3"/>
            <p:cNvSpPr/>
            <p:nvPr/>
          </p:nvSpPr>
          <p:spPr>
            <a:xfrm flipH="1">
              <a:off x="8931598" y="2686680"/>
              <a:ext cx="172802" cy="226801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3"/>
            <p:cNvSpPr/>
            <p:nvPr/>
          </p:nvSpPr>
          <p:spPr>
            <a:xfrm flipH="1">
              <a:off x="8944922" y="2719440"/>
              <a:ext cx="118078" cy="170642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300" lIns="91425" spcFirstLastPara="1" rIns="91425" wrap="square" tIns="85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3"/>
            <p:cNvSpPr/>
            <p:nvPr/>
          </p:nvSpPr>
          <p:spPr>
            <a:xfrm flipH="1">
              <a:off x="8967241" y="2719440"/>
              <a:ext cx="105839" cy="159123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79550" lIns="91425" spcFirstLastPara="1" rIns="91425" wrap="square" tIns="7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3"/>
            <p:cNvSpPr/>
            <p:nvPr/>
          </p:nvSpPr>
          <p:spPr>
            <a:xfrm flipH="1">
              <a:off x="8776076" y="2678760"/>
              <a:ext cx="242644" cy="162718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1350" lIns="91425" spcFirstLastPara="1" rIns="91425" wrap="square" tIns="81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3"/>
            <p:cNvSpPr/>
            <p:nvPr/>
          </p:nvSpPr>
          <p:spPr>
            <a:xfrm flipH="1">
              <a:off x="8831163" y="2752560"/>
              <a:ext cx="238317" cy="15192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3"/>
            <p:cNvSpPr/>
            <p:nvPr/>
          </p:nvSpPr>
          <p:spPr>
            <a:xfrm flipH="1">
              <a:off x="9167394" y="1933920"/>
              <a:ext cx="471606" cy="818265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7" name="Google Shape;148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54"/>
          <p:cNvSpPr txBox="1"/>
          <p:nvPr>
            <p:ph idx="4294967295" type="title"/>
          </p:nvPr>
        </p:nvSpPr>
        <p:spPr>
          <a:xfrm>
            <a:off x="2275275" y="1883400"/>
            <a:ext cx="31614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Medium"/>
              <a:buNone/>
            </a:pPr>
            <a:r>
              <a:rPr lang="en" sz="5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Thanks!</a:t>
            </a:r>
            <a:endParaRPr sz="5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los Text Medium"/>
              <a:buNone/>
            </a:pPr>
            <a:r>
              <a:t/>
            </a:r>
            <a:endParaRPr sz="4300">
              <a:solidFill>
                <a:schemeClr val="dk2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1493" name="Google Shape;1493;p54"/>
          <p:cNvGrpSpPr/>
          <p:nvPr/>
        </p:nvGrpSpPr>
        <p:grpSpPr>
          <a:xfrm>
            <a:off x="5436684" y="2593625"/>
            <a:ext cx="3707316" cy="2549886"/>
            <a:chOff x="5931684" y="914400"/>
            <a:chExt cx="3707316" cy="2549886"/>
          </a:xfrm>
        </p:grpSpPr>
        <p:sp>
          <p:nvSpPr>
            <p:cNvPr id="1494" name="Google Shape;1494;p54"/>
            <p:cNvSpPr/>
            <p:nvPr/>
          </p:nvSpPr>
          <p:spPr>
            <a:xfrm flipH="1">
              <a:off x="8945998" y="3111840"/>
              <a:ext cx="618122" cy="352446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54"/>
            <p:cNvSpPr/>
            <p:nvPr/>
          </p:nvSpPr>
          <p:spPr>
            <a:xfrm flipH="1">
              <a:off x="8884808" y="2896560"/>
              <a:ext cx="655912" cy="54179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4"/>
            <p:cNvSpPr/>
            <p:nvPr/>
          </p:nvSpPr>
          <p:spPr>
            <a:xfrm flipH="1">
              <a:off x="7040507" y="1829880"/>
              <a:ext cx="1252813" cy="719647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4"/>
            <p:cNvSpPr/>
            <p:nvPr/>
          </p:nvSpPr>
          <p:spPr>
            <a:xfrm flipH="1">
              <a:off x="7973643" y="1708560"/>
              <a:ext cx="1543317" cy="151559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4"/>
            <p:cNvSpPr/>
            <p:nvPr/>
          </p:nvSpPr>
          <p:spPr>
            <a:xfrm flipH="1">
              <a:off x="7954539" y="1682280"/>
              <a:ext cx="1281621" cy="467279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4"/>
            <p:cNvSpPr/>
            <p:nvPr/>
          </p:nvSpPr>
          <p:spPr>
            <a:xfrm flipH="1">
              <a:off x="7990203" y="1701360"/>
              <a:ext cx="1209237" cy="428752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4"/>
            <p:cNvSpPr/>
            <p:nvPr/>
          </p:nvSpPr>
          <p:spPr>
            <a:xfrm flipH="1">
              <a:off x="7926824" y="1556640"/>
              <a:ext cx="1272976" cy="485288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4"/>
            <p:cNvSpPr/>
            <p:nvPr/>
          </p:nvSpPr>
          <p:spPr>
            <a:xfrm flipH="1">
              <a:off x="7816314" y="1125720"/>
              <a:ext cx="1348206" cy="862553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4"/>
            <p:cNvSpPr/>
            <p:nvPr/>
          </p:nvSpPr>
          <p:spPr>
            <a:xfrm flipH="1">
              <a:off x="8050679" y="2221200"/>
              <a:ext cx="871201" cy="1002618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4"/>
            <p:cNvSpPr/>
            <p:nvPr/>
          </p:nvSpPr>
          <p:spPr>
            <a:xfrm flipH="1">
              <a:off x="8148959" y="2208600"/>
              <a:ext cx="801001" cy="997186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4"/>
            <p:cNvSpPr/>
            <p:nvPr/>
          </p:nvSpPr>
          <p:spPr>
            <a:xfrm flipH="1">
              <a:off x="7066798" y="1920600"/>
              <a:ext cx="186482" cy="140760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0550" lIns="91425" spcFirstLastPara="1" rIns="91425" wrap="square" tIns="70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4"/>
            <p:cNvSpPr/>
            <p:nvPr/>
          </p:nvSpPr>
          <p:spPr>
            <a:xfrm flipH="1">
              <a:off x="6987243" y="1804680"/>
              <a:ext cx="257757" cy="195481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4"/>
            <p:cNvSpPr/>
            <p:nvPr/>
          </p:nvSpPr>
          <p:spPr>
            <a:xfrm flipH="1">
              <a:off x="6974283" y="1782000"/>
              <a:ext cx="255237" cy="14076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70550" lIns="91425" spcFirstLastPara="1" rIns="91425" wrap="square" tIns="70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4"/>
            <p:cNvSpPr/>
            <p:nvPr/>
          </p:nvSpPr>
          <p:spPr>
            <a:xfrm flipH="1">
              <a:off x="7991992" y="1431000"/>
              <a:ext cx="783008" cy="458993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4"/>
            <p:cNvSpPr/>
            <p:nvPr/>
          </p:nvSpPr>
          <p:spPr>
            <a:xfrm flipH="1">
              <a:off x="7872472" y="1456920"/>
              <a:ext cx="783008" cy="458993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4"/>
            <p:cNvSpPr/>
            <p:nvPr/>
          </p:nvSpPr>
          <p:spPr>
            <a:xfrm flipH="1">
              <a:off x="7895148" y="1476000"/>
              <a:ext cx="736932" cy="420472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4"/>
            <p:cNvSpPr/>
            <p:nvPr/>
          </p:nvSpPr>
          <p:spPr>
            <a:xfrm flipH="1">
              <a:off x="7961038" y="1650240"/>
              <a:ext cx="110882" cy="192964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4"/>
            <p:cNvSpPr/>
            <p:nvPr/>
          </p:nvSpPr>
          <p:spPr>
            <a:xfrm flipH="1">
              <a:off x="8270638" y="1581840"/>
              <a:ext cx="110882" cy="192963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4"/>
            <p:cNvSpPr/>
            <p:nvPr/>
          </p:nvSpPr>
          <p:spPr>
            <a:xfrm flipH="1">
              <a:off x="6775202" y="1782000"/>
              <a:ext cx="313558" cy="151561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4"/>
            <p:cNvSpPr/>
            <p:nvPr/>
          </p:nvSpPr>
          <p:spPr>
            <a:xfrm flipH="1">
              <a:off x="6880316" y="1635120"/>
              <a:ext cx="213484" cy="229681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4"/>
            <p:cNvSpPr/>
            <p:nvPr/>
          </p:nvSpPr>
          <p:spPr>
            <a:xfrm flipH="1">
              <a:off x="8168047" y="1193400"/>
              <a:ext cx="417233" cy="240115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4"/>
            <p:cNvSpPr/>
            <p:nvPr/>
          </p:nvSpPr>
          <p:spPr>
            <a:xfrm flipH="1">
              <a:off x="8550360" y="1242360"/>
              <a:ext cx="34920" cy="5724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4"/>
            <p:cNvSpPr/>
            <p:nvPr/>
          </p:nvSpPr>
          <p:spPr>
            <a:xfrm flipH="1">
              <a:off x="8633158" y="1530000"/>
              <a:ext cx="108722" cy="154440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77400" lIns="91425" spcFirstLastPara="1" rIns="91425" wrap="square" tIns="77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4"/>
            <p:cNvSpPr/>
            <p:nvPr/>
          </p:nvSpPr>
          <p:spPr>
            <a:xfrm flipH="1">
              <a:off x="8660882" y="1526040"/>
              <a:ext cx="85678" cy="15192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4"/>
            <p:cNvSpPr/>
            <p:nvPr/>
          </p:nvSpPr>
          <p:spPr>
            <a:xfrm flipH="1">
              <a:off x="8588519" y="1107720"/>
              <a:ext cx="130321" cy="488152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4"/>
            <p:cNvSpPr/>
            <p:nvPr/>
          </p:nvSpPr>
          <p:spPr>
            <a:xfrm flipH="1">
              <a:off x="7161480" y="2088720"/>
              <a:ext cx="108720" cy="69479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34900" lIns="91425" spcFirstLastPara="1" rIns="91425" wrap="square" tIns="34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4"/>
            <p:cNvSpPr/>
            <p:nvPr/>
          </p:nvSpPr>
          <p:spPr>
            <a:xfrm flipH="1">
              <a:off x="7270200" y="2263320"/>
              <a:ext cx="102960" cy="81721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1025" lIns="91425" spcFirstLastPara="1" rIns="91425" wrap="square" tIns="4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4"/>
            <p:cNvSpPr/>
            <p:nvPr/>
          </p:nvSpPr>
          <p:spPr>
            <a:xfrm flipH="1">
              <a:off x="7415281" y="2372400"/>
              <a:ext cx="93599" cy="95759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7875" lIns="91425" spcFirstLastPara="1" rIns="91425" wrap="square" tIns="47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4"/>
            <p:cNvSpPr/>
            <p:nvPr/>
          </p:nvSpPr>
          <p:spPr>
            <a:xfrm flipH="1">
              <a:off x="7611120" y="2428560"/>
              <a:ext cx="64800" cy="112321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6150" lIns="91425" spcFirstLastPara="1" rIns="91425" wrap="square" tIns="56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4"/>
            <p:cNvSpPr/>
            <p:nvPr/>
          </p:nvSpPr>
          <p:spPr>
            <a:xfrm flipH="1">
              <a:off x="7850881" y="2407320"/>
              <a:ext cx="57599" cy="12996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65150" lIns="91425" spcFirstLastPara="1" rIns="91425" wrap="square" tIns="65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4"/>
            <p:cNvSpPr/>
            <p:nvPr/>
          </p:nvSpPr>
          <p:spPr>
            <a:xfrm flipH="1">
              <a:off x="8920446" y="2970360"/>
              <a:ext cx="495354" cy="408967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4"/>
            <p:cNvSpPr/>
            <p:nvPr/>
          </p:nvSpPr>
          <p:spPr>
            <a:xfrm flipH="1">
              <a:off x="5931684" y="914400"/>
              <a:ext cx="1793916" cy="976319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4"/>
            <p:cNvSpPr/>
            <p:nvPr/>
          </p:nvSpPr>
          <p:spPr>
            <a:xfrm flipH="1">
              <a:off x="5995447" y="1093680"/>
              <a:ext cx="467993" cy="426243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4"/>
            <p:cNvSpPr/>
            <p:nvPr/>
          </p:nvSpPr>
          <p:spPr>
            <a:xfrm flipH="1">
              <a:off x="6556312" y="1144080"/>
              <a:ext cx="1077848" cy="342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4"/>
            <p:cNvSpPr/>
            <p:nvPr/>
          </p:nvSpPr>
          <p:spPr>
            <a:xfrm flipH="1">
              <a:off x="6556325" y="1272240"/>
              <a:ext cx="402475" cy="342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4"/>
            <p:cNvSpPr/>
            <p:nvPr/>
          </p:nvSpPr>
          <p:spPr>
            <a:xfrm flipH="1">
              <a:off x="7017107" y="1272240"/>
              <a:ext cx="625333" cy="342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4"/>
            <p:cNvSpPr/>
            <p:nvPr/>
          </p:nvSpPr>
          <p:spPr>
            <a:xfrm flipH="1">
              <a:off x="6556312" y="1400400"/>
              <a:ext cx="1077848" cy="342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4"/>
            <p:cNvSpPr/>
            <p:nvPr/>
          </p:nvSpPr>
          <p:spPr>
            <a:xfrm flipH="1">
              <a:off x="6556320" y="1528560"/>
              <a:ext cx="329040" cy="34560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4"/>
            <p:cNvSpPr/>
            <p:nvPr/>
          </p:nvSpPr>
          <p:spPr>
            <a:xfrm flipH="1">
              <a:off x="6941514" y="1528560"/>
              <a:ext cx="437766" cy="34560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4"/>
            <p:cNvSpPr/>
            <p:nvPr/>
          </p:nvSpPr>
          <p:spPr>
            <a:xfrm flipH="1">
              <a:off x="7088038" y="1582560"/>
              <a:ext cx="152282" cy="266043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4"/>
            <p:cNvSpPr/>
            <p:nvPr/>
          </p:nvSpPr>
          <p:spPr>
            <a:xfrm flipH="1">
              <a:off x="6991561" y="1795680"/>
              <a:ext cx="226799" cy="124921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2625" lIns="91425" spcFirstLastPara="1" rIns="91425" wrap="square" tIns="62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4"/>
            <p:cNvSpPr/>
            <p:nvPr/>
          </p:nvSpPr>
          <p:spPr>
            <a:xfrm flipH="1">
              <a:off x="7037640" y="1821240"/>
              <a:ext cx="129600" cy="7416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7075" lIns="91425" spcFirstLastPara="1" rIns="91425" wrap="square" tIns="37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4"/>
            <p:cNvSpPr/>
            <p:nvPr/>
          </p:nvSpPr>
          <p:spPr>
            <a:xfrm flipH="1">
              <a:off x="7052038" y="1838160"/>
              <a:ext cx="114122" cy="56881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4"/>
            <p:cNvSpPr/>
            <p:nvPr/>
          </p:nvSpPr>
          <p:spPr>
            <a:xfrm flipH="1">
              <a:off x="7123304" y="2020320"/>
              <a:ext cx="961936" cy="529212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4"/>
            <p:cNvSpPr/>
            <p:nvPr/>
          </p:nvSpPr>
          <p:spPr>
            <a:xfrm flipH="1">
              <a:off x="8980924" y="1876320"/>
              <a:ext cx="309596" cy="354247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4"/>
            <p:cNvSpPr/>
            <p:nvPr/>
          </p:nvSpPr>
          <p:spPr>
            <a:xfrm flipH="1">
              <a:off x="9040674" y="1905840"/>
              <a:ext cx="271446" cy="283677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4"/>
            <p:cNvSpPr/>
            <p:nvPr/>
          </p:nvSpPr>
          <p:spPr>
            <a:xfrm flipH="1">
              <a:off x="9156240" y="1967760"/>
              <a:ext cx="112680" cy="122397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4"/>
            <p:cNvSpPr/>
            <p:nvPr/>
          </p:nvSpPr>
          <p:spPr>
            <a:xfrm flipH="1">
              <a:off x="9128161" y="1971360"/>
              <a:ext cx="116639" cy="134637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7300" lIns="91425" spcFirstLastPara="1" rIns="91425" wrap="square" tIns="67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4"/>
            <p:cNvSpPr/>
            <p:nvPr/>
          </p:nvSpPr>
          <p:spPr>
            <a:xfrm flipH="1">
              <a:off x="9099728" y="1933920"/>
              <a:ext cx="538192" cy="843464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4"/>
            <p:cNvSpPr/>
            <p:nvPr/>
          </p:nvSpPr>
          <p:spPr>
            <a:xfrm flipH="1">
              <a:off x="9232561" y="2607480"/>
              <a:ext cx="85679" cy="100082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0025" lIns="91425" spcFirstLastPara="1" rIns="91425" wrap="square" tIns="50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4"/>
            <p:cNvSpPr/>
            <p:nvPr/>
          </p:nvSpPr>
          <p:spPr>
            <a:xfrm flipH="1">
              <a:off x="9370799" y="2531520"/>
              <a:ext cx="74161" cy="107281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4"/>
            <p:cNvSpPr/>
            <p:nvPr/>
          </p:nvSpPr>
          <p:spPr>
            <a:xfrm flipH="1">
              <a:off x="9474840" y="2428920"/>
              <a:ext cx="93240" cy="9756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4"/>
            <p:cNvSpPr/>
            <p:nvPr/>
          </p:nvSpPr>
          <p:spPr>
            <a:xfrm flipH="1">
              <a:off x="9518038" y="2296440"/>
              <a:ext cx="115562" cy="39239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19800" lIns="91425" spcFirstLastPara="1" rIns="91425" wrap="square" tIns="19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4"/>
            <p:cNvSpPr/>
            <p:nvPr/>
          </p:nvSpPr>
          <p:spPr>
            <a:xfrm flipH="1">
              <a:off x="9489600" y="2122200"/>
              <a:ext cx="118440" cy="48601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24475" lIns="91425" spcFirstLastPara="1" rIns="91425" wrap="square" tIns="24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4"/>
            <p:cNvSpPr/>
            <p:nvPr/>
          </p:nvSpPr>
          <p:spPr>
            <a:xfrm flipH="1">
              <a:off x="9409680" y="1983960"/>
              <a:ext cx="99360" cy="89639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45000" lIns="91425" spcFirstLastPara="1" rIns="91425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4"/>
            <p:cNvSpPr/>
            <p:nvPr/>
          </p:nvSpPr>
          <p:spPr>
            <a:xfrm flipH="1">
              <a:off x="9313199" y="1934280"/>
              <a:ext cx="55801" cy="116639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58300" lIns="91425" spcFirstLastPara="1" rIns="91425" wrap="square" tIns="58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4"/>
            <p:cNvSpPr/>
            <p:nvPr/>
          </p:nvSpPr>
          <p:spPr>
            <a:xfrm flipH="1">
              <a:off x="9073803" y="2639880"/>
              <a:ext cx="151917" cy="182521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4"/>
            <p:cNvSpPr/>
            <p:nvPr/>
          </p:nvSpPr>
          <p:spPr>
            <a:xfrm flipH="1">
              <a:off x="8884443" y="2870640"/>
              <a:ext cx="189718" cy="94321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4"/>
            <p:cNvSpPr/>
            <p:nvPr/>
          </p:nvSpPr>
          <p:spPr>
            <a:xfrm flipH="1">
              <a:off x="8958245" y="2669400"/>
              <a:ext cx="212755" cy="240480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4"/>
            <p:cNvSpPr/>
            <p:nvPr/>
          </p:nvSpPr>
          <p:spPr>
            <a:xfrm flipH="1">
              <a:off x="8931598" y="2686680"/>
              <a:ext cx="172802" cy="226801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4"/>
            <p:cNvSpPr/>
            <p:nvPr/>
          </p:nvSpPr>
          <p:spPr>
            <a:xfrm flipH="1">
              <a:off x="8944922" y="2719440"/>
              <a:ext cx="118078" cy="170642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300" lIns="91425" spcFirstLastPara="1" rIns="91425" wrap="square" tIns="85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4"/>
            <p:cNvSpPr/>
            <p:nvPr/>
          </p:nvSpPr>
          <p:spPr>
            <a:xfrm flipH="1">
              <a:off x="8967241" y="2719440"/>
              <a:ext cx="105839" cy="159123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79550" lIns="91425" spcFirstLastPara="1" rIns="91425" wrap="square" tIns="7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4"/>
            <p:cNvSpPr/>
            <p:nvPr/>
          </p:nvSpPr>
          <p:spPr>
            <a:xfrm flipH="1">
              <a:off x="8776076" y="2678760"/>
              <a:ext cx="242644" cy="162718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1350" lIns="91425" spcFirstLastPara="1" rIns="91425" wrap="square" tIns="81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4"/>
            <p:cNvSpPr/>
            <p:nvPr/>
          </p:nvSpPr>
          <p:spPr>
            <a:xfrm flipH="1">
              <a:off x="8831163" y="2752560"/>
              <a:ext cx="238317" cy="15192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75950" lIns="91425" spcFirstLastPara="1" rIns="91425" wrap="square" tIns="7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4"/>
            <p:cNvSpPr/>
            <p:nvPr/>
          </p:nvSpPr>
          <p:spPr>
            <a:xfrm flipH="1">
              <a:off x="9167394" y="1933920"/>
              <a:ext cx="471606" cy="818265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4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9" name="Google Shape;1559;p54"/>
          <p:cNvGrpSpPr/>
          <p:nvPr/>
        </p:nvGrpSpPr>
        <p:grpSpPr>
          <a:xfrm>
            <a:off x="4" y="3"/>
            <a:ext cx="2940700" cy="2281180"/>
            <a:chOff x="1517040" y="3080520"/>
            <a:chExt cx="1731963" cy="1375199"/>
          </a:xfrm>
        </p:grpSpPr>
        <p:sp>
          <p:nvSpPr>
            <p:cNvPr id="1560" name="Google Shape;1560;p54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4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4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4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4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4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4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4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4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4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4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4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4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4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4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4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4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4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4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4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4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4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4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4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4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4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4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4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4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4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4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4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4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4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54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54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4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4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4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4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4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4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4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4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4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4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4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4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4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4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4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4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4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4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4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4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4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4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4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4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4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4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4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4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4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4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4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4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4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54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54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4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4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4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4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4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43" name="Google Shape;16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idx="4294967295" type="title"/>
          </p:nvPr>
        </p:nvSpPr>
        <p:spPr>
          <a:xfrm>
            <a:off x="1211325" y="1140775"/>
            <a:ext cx="68379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Named entity recognition</a:t>
            </a:r>
            <a:r>
              <a:rPr lang="en" sz="1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(NER) is a sub-task in the field of </a:t>
            </a:r>
            <a:r>
              <a:rPr b="1" lang="en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NLP</a:t>
            </a:r>
            <a:r>
              <a:rPr lang="en" sz="1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(Natural Language Processing). To be more specific  NER is the text classification task in which a piece of the text is classified as their corresponding categories(person names, organisation names, etc)</a:t>
            </a:r>
            <a:r>
              <a:rPr lang="en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.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Basically, it involves two core tasks: </a:t>
            </a:r>
            <a:r>
              <a:rPr b="1" lang="en" sz="1500">
                <a:latin typeface="Golos Text"/>
                <a:ea typeface="Golos Text"/>
                <a:cs typeface="Golos Text"/>
                <a:sym typeface="Golos Text"/>
              </a:rPr>
              <a:t>tokenizing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 and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labelling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 a piece of the information written in the human-readable languages. This field poses some challenges when it comes to recognizing the entities in different domains, for example, medical or creative names with more than one language.</a:t>
            </a:r>
            <a:endParaRPr sz="14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Simple example of the monolingual Named entity recognition:</a:t>
            </a:r>
            <a:endParaRPr sz="14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Golos Text Medium"/>
              <a:buNone/>
            </a:pPr>
            <a:r>
              <a:t/>
            </a:r>
            <a:endParaRPr sz="4000"/>
          </a:p>
        </p:txBody>
      </p:sp>
      <p:sp>
        <p:nvSpPr>
          <p:cNvPr id="241" name="Google Shape;241;p41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Introduction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242" name="Google Shape;242;p41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243" name="Google Shape;243;p41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6" name="Google Shape;3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050" y="3848275"/>
            <a:ext cx="6837899" cy="1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idx="4294967295" type="title"/>
          </p:nvPr>
        </p:nvSpPr>
        <p:spPr>
          <a:xfrm>
            <a:off x="1373150" y="210025"/>
            <a:ext cx="54738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Challenges In The Field Of NER </a:t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333" name="Google Shape;333;p42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334" name="Google Shape;334;p42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42"/>
          <p:cNvSpPr txBox="1"/>
          <p:nvPr>
            <p:ph idx="4294967295" type="title"/>
          </p:nvPr>
        </p:nvSpPr>
        <p:spPr>
          <a:xfrm>
            <a:off x="1306075" y="1404325"/>
            <a:ext cx="62787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Char char="❏"/>
            </a:pP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Complex named entities 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such as(Creative names , Medical terminologies, etc. )</a:t>
            </a:r>
            <a:endParaRPr sz="1400">
              <a:latin typeface="Golos Text"/>
              <a:ea typeface="Golos Text"/>
              <a:cs typeface="Golos Text"/>
              <a:sym typeface="Golos Tex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Char char="❏"/>
            </a:pP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Multiple Domains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(Medical, Creative works, 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Organization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 names)</a:t>
            </a:r>
            <a:endParaRPr sz="1400">
              <a:latin typeface="Golos Text"/>
              <a:ea typeface="Golos Text"/>
              <a:cs typeface="Golos Text"/>
              <a:sym typeface="Golos Tex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olos Text"/>
              <a:buChar char="❏"/>
            </a:pP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Multiple 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Languages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(</a:t>
            </a:r>
            <a:r>
              <a:rPr lang="en" sz="1300">
                <a:latin typeface="Golos Text"/>
                <a:ea typeface="Golos Text"/>
                <a:cs typeface="Golos Text"/>
                <a:sym typeface="Golos Text"/>
              </a:rPr>
              <a:t>English, Spanish, Hindi, Bangla, Chinese, Swedish, Farsi, French, Italian, Portuguese, Ukrainian, German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)</a:t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418" name="Google Shape;4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idx="4294967295" type="title"/>
          </p:nvPr>
        </p:nvSpPr>
        <p:spPr>
          <a:xfrm>
            <a:off x="1373150" y="1437850"/>
            <a:ext cx="62505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Golos Text Medium"/>
              <a:buNone/>
            </a:pP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The aim of the project is to represent the development of a robust and high score achieving score ensemble </a:t>
            </a:r>
            <a:r>
              <a:rPr b="1" lang="en">
                <a:latin typeface="Golos Text"/>
                <a:ea typeface="Golos Text"/>
                <a:cs typeface="Golos Text"/>
                <a:sym typeface="Golos Text"/>
              </a:rPr>
              <a:t>multilingual NER system 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using pre-trained models such as RemBERT, mBERT, and xlm-r for 12 languages, and the weighted mean ensemble method to combine the predictions from these models 36 with multiple domains ; also, with the limited hardware support.  To train these models, the MultiCoNER-2(12-monolingual subsets)dataset was used with the help of Hugging-face's transformers library and Pytorch library for deep learning.</a:t>
            </a:r>
            <a:endParaRPr sz="14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Golos Text Medium"/>
              <a:buNone/>
            </a:pPr>
            <a:r>
              <a:t/>
            </a:r>
            <a:endParaRPr sz="4000"/>
          </a:p>
        </p:txBody>
      </p:sp>
      <p:sp>
        <p:nvSpPr>
          <p:cNvPr id="424" name="Google Shape;424;p43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The Aim of the project</a:t>
            </a:r>
            <a:endParaRPr i="0" sz="3000" u="none" cap="none" strike="noStrike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425" name="Google Shape;425;p43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426" name="Google Shape;426;p43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9" name="Google Shape;5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950" y="3866050"/>
            <a:ext cx="1756151" cy="9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150" y="3866050"/>
            <a:ext cx="1756149" cy="9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9650" y="3866050"/>
            <a:ext cx="1756150" cy="9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/>
          <p:nvPr>
            <p:ph idx="4294967295" type="title"/>
          </p:nvPr>
        </p:nvSpPr>
        <p:spPr>
          <a:xfrm>
            <a:off x="1373150" y="210025"/>
            <a:ext cx="36174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Database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518" name="Google Shape;518;p44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519" name="Google Shape;519;p44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44"/>
          <p:cNvSpPr txBox="1"/>
          <p:nvPr>
            <p:ph idx="4294967295" type="title"/>
          </p:nvPr>
        </p:nvSpPr>
        <p:spPr>
          <a:xfrm>
            <a:off x="1306075" y="1404325"/>
            <a:ext cx="62787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MultiCoNER-II 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database consist of total 12 languages, such as English, Spanish, Hindi, Bangla, Chinese, Swedish, Farsi, French, Italian, Portuguese, Ukrainian, German, for fine-grained for Complex named entity recognition, also, its fine-grained taxonomy contains 36 classes, which represents the existing real world challenges for NER systems. The dataset is MultiCoNER-II is a second version(v2) of the dataset MultiCoNER released publicly as a part of as part of the </a:t>
            </a:r>
            <a:r>
              <a:rPr i="1" lang="en" sz="1400">
                <a:latin typeface="Golos Text"/>
                <a:ea typeface="Golos Text"/>
                <a:cs typeface="Golos Text"/>
                <a:sym typeface="Golos Text"/>
              </a:rPr>
              <a:t>SemEval 2022 Task#11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[12]. Furthermore, It represents 3 domains such as wiki sentences(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LOWNER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) search queries(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ORCAS-NER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), questions(</a:t>
            </a:r>
            <a:r>
              <a:rPr b="1" lang="en" sz="1600">
                <a:latin typeface="Golos Text"/>
                <a:ea typeface="Golos Text"/>
                <a:cs typeface="Golos Text"/>
                <a:sym typeface="Golos Text"/>
              </a:rPr>
              <a:t>MSQ-NER</a:t>
            </a: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), and. MultiCoNER taxonomy represents 6 ner-tagsets representing categories such as person, group, location, corporation, creative work. Table I. represents the detailed taxonomy with 6 ner-tagsets. </a:t>
            </a:r>
            <a:endParaRPr sz="14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Golos Text Medium"/>
              <a:buNone/>
            </a:pPr>
            <a:r>
              <a:t/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603" name="Google Shape;6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Database Taxonomy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609" name="Google Shape;609;p45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610" name="Google Shape;610;p45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3" name="Google Shape;6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150" y="1065950"/>
            <a:ext cx="6245200" cy="396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6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Data Distribution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700" name="Google Shape;700;p46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701" name="Google Shape;701;p46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4" name="Google Shape;7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1325"/>
            <a:ext cx="9143999" cy="386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7"/>
          <p:cNvSpPr txBox="1"/>
          <p:nvPr>
            <p:ph idx="4294967295" type="title"/>
          </p:nvPr>
        </p:nvSpPr>
        <p:spPr>
          <a:xfrm>
            <a:off x="1373149" y="210025"/>
            <a:ext cx="727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Transformer architecture</a:t>
            </a:r>
            <a:endParaRPr sz="3000"/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791" name="Google Shape;791;p47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792" name="Google Shape;792;p47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5" name="Google Shape;8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00" y="1070200"/>
            <a:ext cx="7653299" cy="38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8"/>
          <p:cNvSpPr txBox="1"/>
          <p:nvPr>
            <p:ph idx="4294967295" type="title"/>
          </p:nvPr>
        </p:nvSpPr>
        <p:spPr>
          <a:xfrm>
            <a:off x="1373150" y="1080025"/>
            <a:ext cx="68379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Char char="❏"/>
            </a:pPr>
            <a:r>
              <a:rPr b="1"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RemBERT</a:t>
            </a:r>
            <a:r>
              <a:rPr lang="en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 (Rebalanced mBERT)</a:t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Char char="❏"/>
            </a:pPr>
            <a:r>
              <a:rPr b="1"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mBERT</a:t>
            </a:r>
            <a:r>
              <a:rPr lang="en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  (Multilingual BERT where BERT stands for ‘Bidirectional Encoder   Representations from Transformers’)</a:t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Char char="❏"/>
            </a:pPr>
            <a:r>
              <a:rPr b="1"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XLM-R </a:t>
            </a:r>
            <a:r>
              <a:rPr lang="en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( xlm-roBERTa is a multilingual lingual version of the model    RobBERTa where RoBERTa means optimised BERT pre-training approach )</a:t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High benchmarking achieving transformer based models like RemBERT, mBERT, xml-r had been used in the competition named </a:t>
            </a:r>
            <a:r>
              <a:rPr b="1" lang="en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SemEval task-2 MultiCoNER-II</a:t>
            </a:r>
            <a:r>
              <a:rPr lang="en" sz="1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 and showcased the best predicting abilities of these transformers based multilingual models’</a:t>
            </a:r>
            <a:endParaRPr sz="14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Golos Text Medium"/>
              <a:buNone/>
            </a:pPr>
            <a:r>
              <a:t/>
            </a:r>
            <a:endParaRPr sz="4000"/>
          </a:p>
        </p:txBody>
      </p:sp>
      <p:sp>
        <p:nvSpPr>
          <p:cNvPr id="882" name="Google Shape;882;p48"/>
          <p:cNvSpPr txBox="1"/>
          <p:nvPr>
            <p:ph idx="4294967295" type="title"/>
          </p:nvPr>
        </p:nvSpPr>
        <p:spPr>
          <a:xfrm>
            <a:off x="1373150" y="210025"/>
            <a:ext cx="72702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Model Selection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just">
              <a:lnSpc>
                <a:spcPct val="10909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883" name="Google Shape;883;p48"/>
          <p:cNvGrpSpPr/>
          <p:nvPr/>
        </p:nvGrpSpPr>
        <p:grpSpPr>
          <a:xfrm>
            <a:off x="67077" y="126966"/>
            <a:ext cx="1306073" cy="1013797"/>
            <a:chOff x="1517040" y="3080520"/>
            <a:chExt cx="1731963" cy="1375199"/>
          </a:xfrm>
        </p:grpSpPr>
        <p:sp>
          <p:nvSpPr>
            <p:cNvPr id="884" name="Google Shape;884;p48"/>
            <p:cNvSpPr/>
            <p:nvPr/>
          </p:nvSpPr>
          <p:spPr>
            <a:xfrm>
              <a:off x="2392560" y="3666600"/>
              <a:ext cx="689016" cy="157326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78825" lIns="91425" spcFirstLastPara="1" rIns="914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3030120" y="3692880"/>
              <a:ext cx="65160" cy="92158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075" lIns="91425" spcFirstLastPara="1" rIns="91425" wrap="square" tIns="4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3059640" y="3659760"/>
              <a:ext cx="93241" cy="12636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3102480" y="3659040"/>
              <a:ext cx="69842" cy="123841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61900" lIns="91425" spcFirstLastPara="1" rIns="91425" wrap="square" tIns="6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3125520" y="3673440"/>
              <a:ext cx="44280" cy="93243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6800" lIns="91425" spcFirstLastPara="1" rIns="91425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3116520" y="3677040"/>
              <a:ext cx="38881" cy="88920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4625" lIns="91425" spcFirstLastPara="1" rIns="91425" wrap="square" tIns="44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3113280" y="3677040"/>
              <a:ext cx="98282" cy="55799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3121920" y="3720600"/>
              <a:ext cx="86403" cy="64439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32400" lIns="91425" spcFirstLastPara="1" rIns="91425" wrap="square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3110760" y="3645360"/>
              <a:ext cx="138243" cy="57239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800" lIns="91425" spcFirstLastPara="1" rIns="91425" wrap="square" tIns="28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2965680" y="3727800"/>
              <a:ext cx="33480" cy="66601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2878920" y="3745080"/>
              <a:ext cx="25201" cy="67679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788560" y="3755520"/>
              <a:ext cx="29160" cy="66961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2686320" y="3756960"/>
              <a:ext cx="25920" cy="66238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608200" y="3747240"/>
              <a:ext cx="27001" cy="66602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475" lIns="91425" spcFirstLastPara="1" rIns="91425" wrap="square" tIns="3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537640" y="3731040"/>
              <a:ext cx="33479" cy="65882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539440" y="3752640"/>
              <a:ext cx="507955" cy="71279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5625" lIns="91425" spcFirstLastPara="1" rIns="91425" wrap="square" tIns="3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1963800" y="4417920"/>
              <a:ext cx="395273" cy="37799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19075" lIns="91425" spcFirstLastPara="1" rIns="91425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1964520" y="4235040"/>
              <a:ext cx="394212" cy="203763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1737720" y="3475800"/>
              <a:ext cx="857164" cy="842384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1731240" y="3449520"/>
              <a:ext cx="762494" cy="187561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1748160" y="3460680"/>
              <a:ext cx="728999" cy="164886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82425" lIns="91425" spcFirstLastPara="1" rIns="91425" wrap="square" tIns="82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1721520" y="3389760"/>
              <a:ext cx="760683" cy="182156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075" lIns="91425" spcFirstLastPara="1" rIns="91425" wrap="square" tIns="9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1706040" y="3080520"/>
              <a:ext cx="765739" cy="456482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2240280" y="3590640"/>
              <a:ext cx="348829" cy="688694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2224440" y="3590640"/>
              <a:ext cx="209882" cy="688670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1919880" y="3209400"/>
              <a:ext cx="458297" cy="288718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1988280" y="3189240"/>
              <a:ext cx="458297" cy="288726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2000520" y="3200400"/>
              <a:ext cx="433070" cy="266407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2325600" y="3239640"/>
              <a:ext cx="70201" cy="110876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2148480" y="3291120"/>
              <a:ext cx="70201" cy="110881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1935000" y="3106800"/>
              <a:ext cx="242284" cy="139677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1935000" y="3193560"/>
              <a:ext cx="21599" cy="31321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15825" lIns="91425" spcFirstLastPara="1" rIns="91425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1952280" y="3364560"/>
              <a:ext cx="60840" cy="92883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1942200" y="3369240"/>
              <a:ext cx="54719" cy="88199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1876680" y="3132360"/>
              <a:ext cx="97203" cy="278634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1991160" y="4304880"/>
              <a:ext cx="362506" cy="93957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47150" lIns="91425" spcFirstLastPara="1" rIns="91425" wrap="square" tIns="4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788120" y="3660480"/>
              <a:ext cx="174242" cy="207717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1773360" y="3686760"/>
              <a:ext cx="154435" cy="165963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83150" lIns="91425" spcFirstLastPara="1" rIns="91425" wrap="square" tIns="83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1802880" y="3735720"/>
              <a:ext cx="51481" cy="75961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1828800" y="3735720"/>
              <a:ext cx="44639" cy="75961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517040" y="3743640"/>
              <a:ext cx="480254" cy="476653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868400" y="4114080"/>
              <a:ext cx="34199" cy="62278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1783080" y="4145400"/>
              <a:ext cx="42120" cy="60482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1682640" y="4159080"/>
              <a:ext cx="24480" cy="61202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1580760" y="4124880"/>
              <a:ext cx="48239" cy="60480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225" lIns="91425" spcFirstLastPara="1" rIns="91425" wrap="square" tIns="30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529280" y="4056120"/>
              <a:ext cx="59399" cy="41400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875" lIns="91425" spcFirstLastPara="1" rIns="91425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1518480" y="3959640"/>
              <a:ext cx="62281" cy="2160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563480" y="3851280"/>
              <a:ext cx="64439" cy="41039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0500" lIns="91425" spcFirstLastPara="1" rIns="91425" wrap="square" tIns="20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646280" y="3789000"/>
              <a:ext cx="47879" cy="55799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747800" y="3751920"/>
              <a:ext cx="36361" cy="61558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930680" y="4053600"/>
              <a:ext cx="77763" cy="92881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957680" y="4008960"/>
              <a:ext cx="108721" cy="12240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992600" y="4007160"/>
              <a:ext cx="86043" cy="114477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2013120" y="4019400"/>
              <a:ext cx="60838" cy="86040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2008080" y="4025160"/>
              <a:ext cx="52199" cy="80282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40300" lIns="91425" spcFirstLastPara="1" rIns="91425" wrap="square" tIns="40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2005920" y="4013640"/>
              <a:ext cx="100442" cy="51119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5550" lIns="91425" spcFirstLastPara="1" rIns="91425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996920" y="3981960"/>
              <a:ext cx="100442" cy="56882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2021400" y="4057200"/>
              <a:ext cx="91083" cy="56882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28425" lIns="91425" spcFirstLastPara="1" rIns="91425" wrap="square" tIns="28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517040" y="3743640"/>
              <a:ext cx="444239" cy="476653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7" name="Google Shape;9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25" y="-10"/>
            <a:ext cx="1361880" cy="76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