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0058400" cy="7772400"/>
  <p:notesSz cx="100584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776" y="78"/>
      </p:cViewPr>
      <p:guideLst>
        <p:guide orient="horz" pos="2880"/>
        <p:guide pos="2160"/>
      </p:guideLst>
    </p:cSldViewPr>
  </p:slideViewPr>
  <p:notesTextViewPr>
    <p:cViewPr>
      <p:scale>
        <a:sx n="100" d="100"/>
        <a:sy n="100" d="100"/>
      </p:scale>
      <p:origin x="0" y="0"/>
    </p:cViewPr>
  </p:notesTextViewPr>
  <p:notesViewPr>
    <p:cSldViewPr>
      <p:cViewPr varScale="1">
        <p:scale>
          <a:sx n="99" d="100"/>
          <a:sy n="99" d="100"/>
        </p:scale>
        <p:origin x="2496"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KUMAR PATEL" userId="71b7b816-967e-472c-bf40-d475a3f149d1" providerId="ADAL" clId="{ED42829A-6A37-4C39-8FD8-575BE4C1BC20}"/>
    <pc:docChg chg="modSld">
      <pc:chgData name="AKASHKUMAR PATEL" userId="71b7b816-967e-472c-bf40-d475a3f149d1" providerId="ADAL" clId="{ED42829A-6A37-4C39-8FD8-575BE4C1BC20}" dt="2021-12-28T08:06:02.679" v="0" actId="14100"/>
      <pc:docMkLst>
        <pc:docMk/>
      </pc:docMkLst>
      <pc:sldChg chg="modSp mod">
        <pc:chgData name="AKASHKUMAR PATEL" userId="71b7b816-967e-472c-bf40-d475a3f149d1" providerId="ADAL" clId="{ED42829A-6A37-4C39-8FD8-575BE4C1BC20}" dt="2021-12-28T08:06:02.679" v="0" actId="14100"/>
        <pc:sldMkLst>
          <pc:docMk/>
          <pc:sldMk cId="0" sldId="293"/>
        </pc:sldMkLst>
        <pc:spChg chg="mod">
          <ac:chgData name="AKASHKUMAR PATEL" userId="71b7b816-967e-472c-bf40-d475a3f149d1" providerId="ADAL" clId="{ED42829A-6A37-4C39-8FD8-575BE4C1BC20}" dt="2021-12-28T08:06:02.679" v="0" actId="14100"/>
          <ac:spMkLst>
            <pc:docMk/>
            <pc:sldMk cId="0" sldId="293"/>
            <ac:spMk id="7" creationId="{00000000-0000-0000-0000-000000000000}"/>
          </ac:spMkLst>
        </pc:spChg>
      </pc:sldChg>
    </pc:docChg>
  </pc:docChgLst>
  <pc:docChgLst>
    <pc:chgData name="AKASHKUMAR PATEL" userId="71b7b816-967e-472c-bf40-d475a3f149d1" providerId="ADAL" clId="{E2C1B66A-F470-41BA-984A-C8A601A380FA}"/>
    <pc:docChg chg="undo custSel addSld modSld">
      <pc:chgData name="AKASHKUMAR PATEL" userId="71b7b816-967e-472c-bf40-d475a3f149d1" providerId="ADAL" clId="{E2C1B66A-F470-41BA-984A-C8A601A380FA}" dt="2021-02-16T04:14:22.290" v="136" actId="2711"/>
      <pc:docMkLst>
        <pc:docMk/>
      </pc:docMkLst>
      <pc:sldChg chg="addSp delSp modSp new mod">
        <pc:chgData name="AKASHKUMAR PATEL" userId="71b7b816-967e-472c-bf40-d475a3f149d1" providerId="ADAL" clId="{E2C1B66A-F470-41BA-984A-C8A601A380FA}" dt="2021-02-16T04:14:15.433" v="135" actId="27636"/>
        <pc:sldMkLst>
          <pc:docMk/>
          <pc:sldMk cId="3054346747" sldId="313"/>
        </pc:sldMkLst>
        <pc:spChg chg="add del mod">
          <ac:chgData name="AKASHKUMAR PATEL" userId="71b7b816-967e-472c-bf40-d475a3f149d1" providerId="ADAL" clId="{E2C1B66A-F470-41BA-984A-C8A601A380FA}" dt="2021-02-16T04:13:43.403" v="126" actId="1035"/>
          <ac:spMkLst>
            <pc:docMk/>
            <pc:sldMk cId="3054346747" sldId="313"/>
            <ac:spMk id="2" creationId="{6A0287D6-B766-47C4-BA39-1C38DA061D56}"/>
          </ac:spMkLst>
        </pc:spChg>
        <pc:spChg chg="mod">
          <ac:chgData name="AKASHKUMAR PATEL" userId="71b7b816-967e-472c-bf40-d475a3f149d1" providerId="ADAL" clId="{E2C1B66A-F470-41BA-984A-C8A601A380FA}" dt="2021-02-16T04:14:15.433" v="135" actId="27636"/>
          <ac:spMkLst>
            <pc:docMk/>
            <pc:sldMk cId="3054346747" sldId="313"/>
            <ac:spMk id="3" creationId="{491D0572-D6EF-43F0-B960-1FDA62D59689}"/>
          </ac:spMkLst>
        </pc:spChg>
      </pc:sldChg>
      <pc:sldChg chg="modSp add mod">
        <pc:chgData name="AKASHKUMAR PATEL" userId="71b7b816-967e-472c-bf40-d475a3f149d1" providerId="ADAL" clId="{E2C1B66A-F470-41BA-984A-C8A601A380FA}" dt="2021-02-16T04:14:22.290" v="136" actId="2711"/>
        <pc:sldMkLst>
          <pc:docMk/>
          <pc:sldMk cId="2762146435" sldId="314"/>
        </pc:sldMkLst>
        <pc:spChg chg="mod">
          <ac:chgData name="AKASHKUMAR PATEL" userId="71b7b816-967e-472c-bf40-d475a3f149d1" providerId="ADAL" clId="{E2C1B66A-F470-41BA-984A-C8A601A380FA}" dt="2021-02-16T04:12:21.574" v="92" actId="20577"/>
          <ac:spMkLst>
            <pc:docMk/>
            <pc:sldMk cId="2762146435" sldId="314"/>
            <ac:spMk id="2" creationId="{6A0287D6-B766-47C4-BA39-1C38DA061D56}"/>
          </ac:spMkLst>
        </pc:spChg>
        <pc:spChg chg="mod">
          <ac:chgData name="AKASHKUMAR PATEL" userId="71b7b816-967e-472c-bf40-d475a3f149d1" providerId="ADAL" clId="{E2C1B66A-F470-41BA-984A-C8A601A380FA}" dt="2021-02-16T04:14:22.290" v="136" actId="2711"/>
          <ac:spMkLst>
            <pc:docMk/>
            <pc:sldMk cId="2762146435" sldId="314"/>
            <ac:spMk id="3" creationId="{491D0572-D6EF-43F0-B960-1FDA62D5968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C500D241-D86B-47E3-8BC1-D859AD5DA656}" type="datetimeFigureOut">
              <a:rPr lang="en-US" smtClean="0"/>
              <a:t>12/28/2021</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C51F3D27-3B0B-42A8-9134-9284FA8C2FBC}" type="slidenum">
              <a:rPr lang="en-US" smtClean="0"/>
              <a:t>‹#›</a:t>
            </a:fld>
            <a:endParaRPr lang="en-US"/>
          </a:p>
        </p:txBody>
      </p:sp>
    </p:spTree>
    <p:extLst>
      <p:ext uri="{BB962C8B-B14F-4D97-AF65-F5344CB8AC3E}">
        <p14:creationId xmlns:p14="http://schemas.microsoft.com/office/powerpoint/2010/main" val="2243227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F5CF-9BDA-4399-B67F-8A63763B200A}"/>
              </a:ext>
            </a:extLst>
          </p:cNvPr>
          <p:cNvSpPr>
            <a:spLocks noGrp="1"/>
          </p:cNvSpPr>
          <p:nvPr>
            <p:ph type="ctrTitle"/>
          </p:nvPr>
        </p:nvSpPr>
        <p:spPr>
          <a:xfrm>
            <a:off x="1257300" y="1272011"/>
            <a:ext cx="7543800" cy="2705947"/>
          </a:xfrm>
        </p:spPr>
        <p:txBody>
          <a:bodyPr anchor="b"/>
          <a:lstStyle>
            <a:lvl1pPr algn="ctr">
              <a:defRPr sz="4950"/>
            </a:lvl1pPr>
          </a:lstStyle>
          <a:p>
            <a:r>
              <a:rPr lang="en-US"/>
              <a:t>Click to edit Master title style</a:t>
            </a:r>
          </a:p>
        </p:txBody>
      </p:sp>
      <p:sp>
        <p:nvSpPr>
          <p:cNvPr id="3" name="Subtitle 2">
            <a:extLst>
              <a:ext uri="{FF2B5EF4-FFF2-40B4-BE49-F238E27FC236}">
                <a16:creationId xmlns:a16="http://schemas.microsoft.com/office/drawing/2014/main" id="{8110AF2A-4B91-44CF-BFDA-C7EB19514033}"/>
              </a:ext>
            </a:extLst>
          </p:cNvPr>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p>
        </p:txBody>
      </p:sp>
      <p:sp>
        <p:nvSpPr>
          <p:cNvPr id="4" name="Date Placeholder 3">
            <a:extLst>
              <a:ext uri="{FF2B5EF4-FFF2-40B4-BE49-F238E27FC236}">
                <a16:creationId xmlns:a16="http://schemas.microsoft.com/office/drawing/2014/main" id="{5C4B9A39-8681-4D07-8F42-4A61579D4E81}"/>
              </a:ext>
            </a:extLst>
          </p:cNvPr>
          <p:cNvSpPr>
            <a:spLocks noGrp="1"/>
          </p:cNvSpPr>
          <p:nvPr>
            <p:ph type="dt" sz="half" idx="10"/>
          </p:nvPr>
        </p:nvSpPr>
        <p:spPr/>
        <p:txBody>
          <a:bodyPr/>
          <a:lstStyle/>
          <a:p>
            <a:fld id="{EEDBDE9C-7AEB-4E36-A412-BD15AC5D294F}" type="datetimeFigureOut">
              <a:rPr lang="en-US" smtClean="0"/>
              <a:t>12/28/2021</a:t>
            </a:fld>
            <a:endParaRPr lang="en-US"/>
          </a:p>
        </p:txBody>
      </p:sp>
      <p:sp>
        <p:nvSpPr>
          <p:cNvPr id="5" name="Footer Placeholder 4">
            <a:extLst>
              <a:ext uri="{FF2B5EF4-FFF2-40B4-BE49-F238E27FC236}">
                <a16:creationId xmlns:a16="http://schemas.microsoft.com/office/drawing/2014/main" id="{B2960E65-4BA0-454C-B778-615C398E03BD}"/>
              </a:ext>
            </a:extLst>
          </p:cNvPr>
          <p:cNvSpPr>
            <a:spLocks noGrp="1"/>
          </p:cNvSpPr>
          <p:nvPr>
            <p:ph type="ftr" sz="quarter" idx="11"/>
          </p:nvPr>
        </p:nvSpPr>
        <p:spPr/>
        <p:txBody>
          <a:bodyPr/>
          <a:lstStyle/>
          <a:p>
            <a:pPr marL="391160">
              <a:lnSpc>
                <a:spcPct val="100000"/>
              </a:lnSpc>
              <a:spcBef>
                <a:spcPts val="60"/>
              </a:spcBef>
            </a:pPr>
            <a:r>
              <a:rPr lang="en-US" spc="60"/>
              <a:t>Entity-Relationship (ER) Diagrams February 11, 2018</a:t>
            </a:r>
            <a:endParaRPr lang="en-US" spc="55" dirty="0"/>
          </a:p>
        </p:txBody>
      </p:sp>
      <p:sp>
        <p:nvSpPr>
          <p:cNvPr id="6" name="Slide Number Placeholder 5">
            <a:extLst>
              <a:ext uri="{FF2B5EF4-FFF2-40B4-BE49-F238E27FC236}">
                <a16:creationId xmlns:a16="http://schemas.microsoft.com/office/drawing/2014/main" id="{B590C4FF-BADB-41B0-9004-33F881CDBB93}"/>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257567577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9178-C475-401F-AAF5-BF74DC5AD5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958636-E083-44E1-8F8F-2E20A36E0F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0194A-016E-4AFF-9BA0-0DD913D622A8}"/>
              </a:ext>
            </a:extLst>
          </p:cNvPr>
          <p:cNvSpPr>
            <a:spLocks noGrp="1"/>
          </p:cNvSpPr>
          <p:nvPr>
            <p:ph type="dt" sz="half" idx="10"/>
          </p:nvPr>
        </p:nvSpPr>
        <p:spPr/>
        <p:txBody>
          <a:bodyPr/>
          <a:lstStyle/>
          <a:p>
            <a:fld id="{EEDBDE9C-7AEB-4E36-A412-BD15AC5D294F}" type="datetimeFigureOut">
              <a:rPr lang="en-US" smtClean="0"/>
              <a:t>12/28/2021</a:t>
            </a:fld>
            <a:endParaRPr lang="en-US"/>
          </a:p>
        </p:txBody>
      </p:sp>
      <p:sp>
        <p:nvSpPr>
          <p:cNvPr id="5" name="Footer Placeholder 4">
            <a:extLst>
              <a:ext uri="{FF2B5EF4-FFF2-40B4-BE49-F238E27FC236}">
                <a16:creationId xmlns:a16="http://schemas.microsoft.com/office/drawing/2014/main" id="{B18C708D-55A8-46E5-A651-FBE3F9586761}"/>
              </a:ext>
            </a:extLst>
          </p:cNvPr>
          <p:cNvSpPr>
            <a:spLocks noGrp="1"/>
          </p:cNvSpPr>
          <p:nvPr>
            <p:ph type="ftr" sz="quarter" idx="11"/>
          </p:nvPr>
        </p:nvSpPr>
        <p:spPr/>
        <p:txBody>
          <a:bodyPr/>
          <a:lstStyle/>
          <a:p>
            <a:pPr marL="391160">
              <a:lnSpc>
                <a:spcPct val="100000"/>
              </a:lnSpc>
              <a:spcBef>
                <a:spcPts val="60"/>
              </a:spcBef>
            </a:pPr>
            <a:r>
              <a:rPr lang="en-US" spc="60"/>
              <a:t>Entity-Relationship (ER) Diagrams February 11, 2018</a:t>
            </a:r>
            <a:endParaRPr lang="en-US" spc="55" dirty="0"/>
          </a:p>
        </p:txBody>
      </p:sp>
      <p:sp>
        <p:nvSpPr>
          <p:cNvPr id="6" name="Slide Number Placeholder 5">
            <a:extLst>
              <a:ext uri="{FF2B5EF4-FFF2-40B4-BE49-F238E27FC236}">
                <a16:creationId xmlns:a16="http://schemas.microsoft.com/office/drawing/2014/main" id="{C41E3BEC-FBBB-4EEC-9163-9CD83BDE97E7}"/>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16492143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4F7B8-2FC9-4BB7-A8A3-E55BD9C9DD56}"/>
              </a:ext>
            </a:extLst>
          </p:cNvPr>
          <p:cNvSpPr>
            <a:spLocks noGrp="1"/>
          </p:cNvSpPr>
          <p:nvPr>
            <p:ph type="title" orient="vert"/>
          </p:nvPr>
        </p:nvSpPr>
        <p:spPr>
          <a:xfrm>
            <a:off x="7198042" y="413808"/>
            <a:ext cx="2168843" cy="65867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161A68-6D44-4A9A-8333-3402C0DB7EF6}"/>
              </a:ext>
            </a:extLst>
          </p:cNvPr>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7EB3C-2651-4ED8-8642-E66ACC5864EB}"/>
              </a:ext>
            </a:extLst>
          </p:cNvPr>
          <p:cNvSpPr>
            <a:spLocks noGrp="1"/>
          </p:cNvSpPr>
          <p:nvPr>
            <p:ph type="dt" sz="half" idx="10"/>
          </p:nvPr>
        </p:nvSpPr>
        <p:spPr/>
        <p:txBody>
          <a:bodyPr/>
          <a:lstStyle/>
          <a:p>
            <a:fld id="{EEDBDE9C-7AEB-4E36-A412-BD15AC5D294F}" type="datetimeFigureOut">
              <a:rPr lang="en-US" smtClean="0"/>
              <a:t>12/28/2021</a:t>
            </a:fld>
            <a:endParaRPr lang="en-US"/>
          </a:p>
        </p:txBody>
      </p:sp>
      <p:sp>
        <p:nvSpPr>
          <p:cNvPr id="5" name="Footer Placeholder 4">
            <a:extLst>
              <a:ext uri="{FF2B5EF4-FFF2-40B4-BE49-F238E27FC236}">
                <a16:creationId xmlns:a16="http://schemas.microsoft.com/office/drawing/2014/main" id="{0CABDED3-4F56-4FF2-A6BE-CF0173134CCF}"/>
              </a:ext>
            </a:extLst>
          </p:cNvPr>
          <p:cNvSpPr>
            <a:spLocks noGrp="1"/>
          </p:cNvSpPr>
          <p:nvPr>
            <p:ph type="ftr" sz="quarter" idx="11"/>
          </p:nvPr>
        </p:nvSpPr>
        <p:spPr/>
        <p:txBody>
          <a:bodyPr/>
          <a:lstStyle/>
          <a:p>
            <a:pPr marL="391160">
              <a:lnSpc>
                <a:spcPct val="100000"/>
              </a:lnSpc>
              <a:spcBef>
                <a:spcPts val="60"/>
              </a:spcBef>
            </a:pPr>
            <a:r>
              <a:rPr lang="en-US" spc="60"/>
              <a:t>Entity-Relationship (ER) Diagrams February 11, 2018</a:t>
            </a:r>
            <a:endParaRPr lang="en-US" spc="55" dirty="0"/>
          </a:p>
        </p:txBody>
      </p:sp>
      <p:sp>
        <p:nvSpPr>
          <p:cNvPr id="6" name="Slide Number Placeholder 5">
            <a:extLst>
              <a:ext uri="{FF2B5EF4-FFF2-40B4-BE49-F238E27FC236}">
                <a16:creationId xmlns:a16="http://schemas.microsoft.com/office/drawing/2014/main" id="{0DB8C663-DB6F-4E7A-B2B4-097ACD8A33A0}"/>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89733658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724915" y="6975748"/>
            <a:ext cx="3033395" cy="192360"/>
          </a:xfrm>
        </p:spPr>
        <p:txBody>
          <a:bodyPr lIns="0" tIns="0" rIns="0" bIns="0"/>
          <a:lstStyle>
            <a:lvl1pPr>
              <a:defRPr sz="1250" b="0" i="0">
                <a:solidFill>
                  <a:srgbClr val="2D2D2D"/>
                </a:solidFill>
                <a:latin typeface="Arial"/>
                <a:cs typeface="Arial"/>
              </a:defRPr>
            </a:lvl1pPr>
          </a:lstStyle>
          <a:p>
            <a:pPr marL="391160">
              <a:lnSpc>
                <a:spcPct val="100000"/>
              </a:lnSpc>
              <a:spcBef>
                <a:spcPts val="60"/>
              </a:spcBef>
            </a:pPr>
            <a:r>
              <a:rPr lang="en-US" spc="60"/>
              <a:t>Entity-Relationship (ER) Diagrams February 11, 2018</a:t>
            </a:r>
            <a:endParaRPr spc="55" dirty="0"/>
          </a:p>
        </p:txBody>
      </p:sp>
      <p:sp>
        <p:nvSpPr>
          <p:cNvPr id="6" name="Holder 6"/>
          <p:cNvSpPr>
            <a:spLocks noGrp="1"/>
          </p:cNvSpPr>
          <p:nvPr>
            <p:ph type="sldNum" sz="quarter" idx="7"/>
          </p:nvPr>
        </p:nvSpPr>
        <p:spPr/>
        <p:txBody>
          <a:bodyPr lIns="0" tIns="0" rIns="0" bIns="0"/>
          <a:lstStyle>
            <a:lvl1pPr>
              <a:defRPr sz="1250" b="0" i="0">
                <a:solidFill>
                  <a:schemeClr val="bg1"/>
                </a:solidFill>
                <a:latin typeface="Arial"/>
                <a:cs typeface="Arial"/>
              </a:defRPr>
            </a:lvl1pPr>
          </a:lstStyle>
          <a:p>
            <a:pPr marL="38100">
              <a:lnSpc>
                <a:spcPct val="100000"/>
              </a:lnSpc>
              <a:spcBef>
                <a:spcPts val="50"/>
              </a:spcBef>
            </a:pPr>
            <a:fld id="{81D60167-4931-47E6-BA6A-407CBD079E47}" type="slidenum">
              <a:rPr spc="5" dirty="0"/>
              <a:t>‹#›</a:t>
            </a:fld>
            <a:endParaRPr spc="5" dirty="0"/>
          </a:p>
        </p:txBody>
      </p:sp>
    </p:spTree>
    <p:extLst>
      <p:ext uri="{BB962C8B-B14F-4D97-AF65-F5344CB8AC3E}">
        <p14:creationId xmlns:p14="http://schemas.microsoft.com/office/powerpoint/2010/main" val="407440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D5E3-E786-4698-9F37-73F9AA585D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44472B-19CD-4E4D-8118-793133076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ED3BE-D30D-477F-8668-4F685A13FE8D}"/>
              </a:ext>
            </a:extLst>
          </p:cNvPr>
          <p:cNvSpPr>
            <a:spLocks noGrp="1"/>
          </p:cNvSpPr>
          <p:nvPr>
            <p:ph type="dt" sz="half" idx="10"/>
          </p:nvPr>
        </p:nvSpPr>
        <p:spPr/>
        <p:txBody>
          <a:bodyPr/>
          <a:lstStyle/>
          <a:p>
            <a:fld id="{C872E75C-2ABA-40FF-9C34-BBF875272A82}" type="datetime1">
              <a:rPr lang="en-US" smtClean="0"/>
              <a:t>12/28/2021</a:t>
            </a:fld>
            <a:endParaRPr lang="en-US"/>
          </a:p>
        </p:txBody>
      </p:sp>
      <p:sp>
        <p:nvSpPr>
          <p:cNvPr id="5" name="Footer Placeholder 4">
            <a:extLst>
              <a:ext uri="{FF2B5EF4-FFF2-40B4-BE49-F238E27FC236}">
                <a16:creationId xmlns:a16="http://schemas.microsoft.com/office/drawing/2014/main" id="{3AEDF93F-A3DC-49F7-A152-E960B92A31DC}"/>
              </a:ext>
            </a:extLst>
          </p:cNvPr>
          <p:cNvSpPr>
            <a:spLocks noGrp="1"/>
          </p:cNvSpPr>
          <p:nvPr>
            <p:ph type="ftr" sz="quarter" idx="11"/>
          </p:nvPr>
        </p:nvSpPr>
        <p:spPr/>
        <p:txBody>
          <a:bodyPr/>
          <a:lstStyle/>
          <a:p>
            <a:pPr marL="391160">
              <a:lnSpc>
                <a:spcPct val="100000"/>
              </a:lnSpc>
              <a:spcBef>
                <a:spcPts val="60"/>
              </a:spcBef>
            </a:pPr>
            <a:r>
              <a:rPr lang="en-US" spc="60"/>
              <a:t>Entity-Relationship </a:t>
            </a:r>
            <a:r>
              <a:rPr lang="en-US" spc="-30"/>
              <a:t>(ER) </a:t>
            </a:r>
            <a:r>
              <a:rPr lang="en-US" spc="55"/>
              <a:t>Diagrams</a:t>
            </a:r>
          </a:p>
          <a:p>
            <a:pPr marL="12700">
              <a:lnSpc>
                <a:spcPct val="100000"/>
              </a:lnSpc>
              <a:spcBef>
                <a:spcPts val="1165"/>
              </a:spcBef>
            </a:pPr>
            <a:r>
              <a:rPr lang="en-US" spc="-5">
                <a:solidFill>
                  <a:srgbClr val="FFFFFF"/>
                </a:solidFill>
              </a:rPr>
              <a:t>February </a:t>
            </a:r>
            <a:r>
              <a:rPr lang="en-US" spc="5">
                <a:solidFill>
                  <a:srgbClr val="FFFFFF"/>
                </a:solidFill>
              </a:rPr>
              <a:t>11,</a:t>
            </a:r>
            <a:r>
              <a:rPr lang="en-US" spc="100">
                <a:solidFill>
                  <a:srgbClr val="FFFFFF"/>
                </a:solidFill>
              </a:rPr>
              <a:t> </a:t>
            </a:r>
            <a:r>
              <a:rPr lang="en-US" spc="5">
                <a:solidFill>
                  <a:srgbClr val="FFFFFF"/>
                </a:solidFill>
              </a:rPr>
              <a:t>2018</a:t>
            </a:r>
            <a:endParaRPr lang="en-US" spc="5" dirty="0">
              <a:solidFill>
                <a:srgbClr val="FFFFFF"/>
              </a:solidFill>
            </a:endParaRPr>
          </a:p>
        </p:txBody>
      </p:sp>
      <p:sp>
        <p:nvSpPr>
          <p:cNvPr id="6" name="Slide Number Placeholder 5">
            <a:extLst>
              <a:ext uri="{FF2B5EF4-FFF2-40B4-BE49-F238E27FC236}">
                <a16:creationId xmlns:a16="http://schemas.microsoft.com/office/drawing/2014/main" id="{AD4972A8-810A-4401-8981-8290F2947318}"/>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400069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277F-8BA7-402D-820B-030D0A48E951}"/>
              </a:ext>
            </a:extLst>
          </p:cNvPr>
          <p:cNvSpPr>
            <a:spLocks noGrp="1"/>
          </p:cNvSpPr>
          <p:nvPr>
            <p:ph type="title"/>
          </p:nvPr>
        </p:nvSpPr>
        <p:spPr>
          <a:xfrm>
            <a:off x="686276" y="1937704"/>
            <a:ext cx="8675370" cy="3233102"/>
          </a:xfrm>
        </p:spPr>
        <p:txBody>
          <a:bodyPr anchor="b"/>
          <a:lstStyle>
            <a:lvl1pPr>
              <a:defRPr sz="4950"/>
            </a:lvl1pPr>
          </a:lstStyle>
          <a:p>
            <a:r>
              <a:rPr lang="en-US"/>
              <a:t>Click to edit Master title style</a:t>
            </a:r>
          </a:p>
        </p:txBody>
      </p:sp>
      <p:sp>
        <p:nvSpPr>
          <p:cNvPr id="3" name="Text Placeholder 2">
            <a:extLst>
              <a:ext uri="{FF2B5EF4-FFF2-40B4-BE49-F238E27FC236}">
                <a16:creationId xmlns:a16="http://schemas.microsoft.com/office/drawing/2014/main" id="{3859F31C-3B3D-43D1-85F6-BC31FF406C38}"/>
              </a:ext>
            </a:extLst>
          </p:cNvPr>
          <p:cNvSpPr>
            <a:spLocks noGrp="1"/>
          </p:cNvSpPr>
          <p:nvPr>
            <p:ph type="body" idx="1"/>
          </p:nvPr>
        </p:nvSpPr>
        <p:spPr>
          <a:xfrm>
            <a:off x="686276" y="5201392"/>
            <a:ext cx="8675370" cy="1700212"/>
          </a:xfrm>
        </p:spPr>
        <p:txBody>
          <a:bodyPr/>
          <a:lstStyle>
            <a:lvl1pPr marL="0" indent="0">
              <a:buNone/>
              <a:defRPr sz="1980">
                <a:solidFill>
                  <a:schemeClr val="tx1">
                    <a:tint val="75000"/>
                  </a:schemeClr>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670774-4F53-4C25-A64F-2BB46DED9A4E}"/>
              </a:ext>
            </a:extLst>
          </p:cNvPr>
          <p:cNvSpPr>
            <a:spLocks noGrp="1"/>
          </p:cNvSpPr>
          <p:nvPr>
            <p:ph type="dt" sz="half" idx="10"/>
          </p:nvPr>
        </p:nvSpPr>
        <p:spPr/>
        <p:txBody>
          <a:bodyPr/>
          <a:lstStyle/>
          <a:p>
            <a:fld id="{EEDBDE9C-7AEB-4E36-A412-BD15AC5D294F}" type="datetimeFigureOut">
              <a:rPr lang="en-US" smtClean="0"/>
              <a:t>12/28/2021</a:t>
            </a:fld>
            <a:endParaRPr lang="en-US"/>
          </a:p>
        </p:txBody>
      </p:sp>
      <p:sp>
        <p:nvSpPr>
          <p:cNvPr id="5" name="Footer Placeholder 4">
            <a:extLst>
              <a:ext uri="{FF2B5EF4-FFF2-40B4-BE49-F238E27FC236}">
                <a16:creationId xmlns:a16="http://schemas.microsoft.com/office/drawing/2014/main" id="{3851591E-38F4-448B-9612-7069E67CEFC1}"/>
              </a:ext>
            </a:extLst>
          </p:cNvPr>
          <p:cNvSpPr>
            <a:spLocks noGrp="1"/>
          </p:cNvSpPr>
          <p:nvPr>
            <p:ph type="ftr" sz="quarter" idx="11"/>
          </p:nvPr>
        </p:nvSpPr>
        <p:spPr/>
        <p:txBody>
          <a:bodyPr/>
          <a:lstStyle/>
          <a:p>
            <a:pPr marL="391160">
              <a:lnSpc>
                <a:spcPct val="100000"/>
              </a:lnSpc>
              <a:spcBef>
                <a:spcPts val="60"/>
              </a:spcBef>
            </a:pPr>
            <a:r>
              <a:rPr lang="en-US" spc="60"/>
              <a:t>Entity-Relationship (ER) Diagrams February 11, 2018</a:t>
            </a:r>
            <a:endParaRPr lang="en-US" spc="55" dirty="0"/>
          </a:p>
        </p:txBody>
      </p:sp>
      <p:sp>
        <p:nvSpPr>
          <p:cNvPr id="6" name="Slide Number Placeholder 5">
            <a:extLst>
              <a:ext uri="{FF2B5EF4-FFF2-40B4-BE49-F238E27FC236}">
                <a16:creationId xmlns:a16="http://schemas.microsoft.com/office/drawing/2014/main" id="{80B29CD5-FF86-405D-A8A7-DCBCDE051155}"/>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27732739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871E-D286-4412-BA93-F94B3A57F1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A5C2B7-9CED-458F-8FB6-2A6B4AD0E570}"/>
              </a:ext>
            </a:extLst>
          </p:cNvPr>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A96ED9-6B33-4747-AA58-43A5C6F8A11F}"/>
              </a:ext>
            </a:extLst>
          </p:cNvPr>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811E-029B-4E5B-B1DD-F2EE71989B2B}"/>
              </a:ext>
            </a:extLst>
          </p:cNvPr>
          <p:cNvSpPr>
            <a:spLocks noGrp="1"/>
          </p:cNvSpPr>
          <p:nvPr>
            <p:ph type="dt" sz="half" idx="10"/>
          </p:nvPr>
        </p:nvSpPr>
        <p:spPr/>
        <p:txBody>
          <a:bodyPr/>
          <a:lstStyle/>
          <a:p>
            <a:fld id="{EEDBDE9C-7AEB-4E36-A412-BD15AC5D294F}" type="datetimeFigureOut">
              <a:rPr lang="en-US" smtClean="0"/>
              <a:t>12/28/2021</a:t>
            </a:fld>
            <a:endParaRPr lang="en-US"/>
          </a:p>
        </p:txBody>
      </p:sp>
      <p:sp>
        <p:nvSpPr>
          <p:cNvPr id="6" name="Footer Placeholder 5">
            <a:extLst>
              <a:ext uri="{FF2B5EF4-FFF2-40B4-BE49-F238E27FC236}">
                <a16:creationId xmlns:a16="http://schemas.microsoft.com/office/drawing/2014/main" id="{A1C359B8-B796-4B26-8EAF-BAC0880EB1C5}"/>
              </a:ext>
            </a:extLst>
          </p:cNvPr>
          <p:cNvSpPr>
            <a:spLocks noGrp="1"/>
          </p:cNvSpPr>
          <p:nvPr>
            <p:ph type="ftr" sz="quarter" idx="11"/>
          </p:nvPr>
        </p:nvSpPr>
        <p:spPr/>
        <p:txBody>
          <a:bodyPr/>
          <a:lstStyle/>
          <a:p>
            <a:pPr marL="391160">
              <a:lnSpc>
                <a:spcPct val="100000"/>
              </a:lnSpc>
              <a:spcBef>
                <a:spcPts val="60"/>
              </a:spcBef>
            </a:pPr>
            <a:r>
              <a:rPr lang="en-US" spc="60"/>
              <a:t>Entity-Relationship (ER) Diagrams February 11, 2018</a:t>
            </a:r>
            <a:endParaRPr lang="en-US" spc="55" dirty="0"/>
          </a:p>
        </p:txBody>
      </p:sp>
      <p:sp>
        <p:nvSpPr>
          <p:cNvPr id="7" name="Slide Number Placeholder 6">
            <a:extLst>
              <a:ext uri="{FF2B5EF4-FFF2-40B4-BE49-F238E27FC236}">
                <a16:creationId xmlns:a16="http://schemas.microsoft.com/office/drawing/2014/main" id="{307DB2A3-0197-4285-9A55-84016A8CDF9D}"/>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196590095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381F1-6629-4475-86EF-0377E14F843B}"/>
              </a:ext>
            </a:extLst>
          </p:cNvPr>
          <p:cNvSpPr>
            <a:spLocks noGrp="1"/>
          </p:cNvSpPr>
          <p:nvPr>
            <p:ph type="title"/>
          </p:nvPr>
        </p:nvSpPr>
        <p:spPr>
          <a:xfrm>
            <a:off x="692825" y="413809"/>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EB1720-3BAB-498E-BBEE-790C1E2A477C}"/>
              </a:ext>
            </a:extLst>
          </p:cNvPr>
          <p:cNvSpPr>
            <a:spLocks noGrp="1"/>
          </p:cNvSpPr>
          <p:nvPr>
            <p:ph type="body" idx="1"/>
          </p:nvPr>
        </p:nvSpPr>
        <p:spPr>
          <a:xfrm>
            <a:off x="692826" y="1905318"/>
            <a:ext cx="4255174"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a:extLst>
              <a:ext uri="{FF2B5EF4-FFF2-40B4-BE49-F238E27FC236}">
                <a16:creationId xmlns:a16="http://schemas.microsoft.com/office/drawing/2014/main" id="{7905EA25-D977-41ED-AD07-D162B7D4F5A5}"/>
              </a:ext>
            </a:extLst>
          </p:cNvPr>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D0F1FD-FF5D-49A3-971D-CED111DB991A}"/>
              </a:ext>
            </a:extLst>
          </p:cNvPr>
          <p:cNvSpPr>
            <a:spLocks noGrp="1"/>
          </p:cNvSpPr>
          <p:nvPr>
            <p:ph type="body" sz="quarter" idx="3"/>
          </p:nvPr>
        </p:nvSpPr>
        <p:spPr>
          <a:xfrm>
            <a:off x="5092065" y="1905318"/>
            <a:ext cx="4276130"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a:extLst>
              <a:ext uri="{FF2B5EF4-FFF2-40B4-BE49-F238E27FC236}">
                <a16:creationId xmlns:a16="http://schemas.microsoft.com/office/drawing/2014/main" id="{65D41E46-9433-409D-B2A9-AF6E00C7FEDD}"/>
              </a:ext>
            </a:extLst>
          </p:cNvPr>
          <p:cNvSpPr>
            <a:spLocks noGrp="1"/>
          </p:cNvSpPr>
          <p:nvPr>
            <p:ph sz="quarter" idx="4"/>
          </p:nvPr>
        </p:nvSpPr>
        <p:spPr>
          <a:xfrm>
            <a:off x="5092065"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5701B5-F1E0-463B-BC67-91E341FE0504}"/>
              </a:ext>
            </a:extLst>
          </p:cNvPr>
          <p:cNvSpPr>
            <a:spLocks noGrp="1"/>
          </p:cNvSpPr>
          <p:nvPr>
            <p:ph type="dt" sz="half" idx="10"/>
          </p:nvPr>
        </p:nvSpPr>
        <p:spPr/>
        <p:txBody>
          <a:bodyPr/>
          <a:lstStyle/>
          <a:p>
            <a:fld id="{EEDBDE9C-7AEB-4E36-A412-BD15AC5D294F}" type="datetimeFigureOut">
              <a:rPr lang="en-US" smtClean="0"/>
              <a:t>12/28/2021</a:t>
            </a:fld>
            <a:endParaRPr lang="en-US"/>
          </a:p>
        </p:txBody>
      </p:sp>
      <p:sp>
        <p:nvSpPr>
          <p:cNvPr id="8" name="Footer Placeholder 7">
            <a:extLst>
              <a:ext uri="{FF2B5EF4-FFF2-40B4-BE49-F238E27FC236}">
                <a16:creationId xmlns:a16="http://schemas.microsoft.com/office/drawing/2014/main" id="{CF3CA086-534B-4F13-B6A2-DF83A7585FB6}"/>
              </a:ext>
            </a:extLst>
          </p:cNvPr>
          <p:cNvSpPr>
            <a:spLocks noGrp="1"/>
          </p:cNvSpPr>
          <p:nvPr>
            <p:ph type="ftr" sz="quarter" idx="11"/>
          </p:nvPr>
        </p:nvSpPr>
        <p:spPr/>
        <p:txBody>
          <a:bodyPr/>
          <a:lstStyle/>
          <a:p>
            <a:pPr marL="391160">
              <a:lnSpc>
                <a:spcPct val="100000"/>
              </a:lnSpc>
              <a:spcBef>
                <a:spcPts val="60"/>
              </a:spcBef>
            </a:pPr>
            <a:r>
              <a:rPr lang="en-US" spc="60"/>
              <a:t>Entity-Relationship (ER) Diagrams February 11, 2018</a:t>
            </a:r>
            <a:endParaRPr lang="en-US" spc="55" dirty="0"/>
          </a:p>
        </p:txBody>
      </p:sp>
      <p:sp>
        <p:nvSpPr>
          <p:cNvPr id="9" name="Slide Number Placeholder 8">
            <a:extLst>
              <a:ext uri="{FF2B5EF4-FFF2-40B4-BE49-F238E27FC236}">
                <a16:creationId xmlns:a16="http://schemas.microsoft.com/office/drawing/2014/main" id="{CAF7B9ED-7AA1-4F53-8BCE-DFE3C448C4ED}"/>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128826709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20FF-669E-4723-AA47-80D11A08B0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46295-95FC-42D5-B030-3B2A1F235AFA}"/>
              </a:ext>
            </a:extLst>
          </p:cNvPr>
          <p:cNvSpPr>
            <a:spLocks noGrp="1"/>
          </p:cNvSpPr>
          <p:nvPr>
            <p:ph type="dt" sz="half" idx="10"/>
          </p:nvPr>
        </p:nvSpPr>
        <p:spPr/>
        <p:txBody>
          <a:bodyPr/>
          <a:lstStyle/>
          <a:p>
            <a:fld id="{3A4B6140-3913-4C36-805A-F778F90DE59F}" type="datetime1">
              <a:rPr lang="en-US" smtClean="0"/>
              <a:t>12/28/2021</a:t>
            </a:fld>
            <a:endParaRPr lang="en-US"/>
          </a:p>
        </p:txBody>
      </p:sp>
      <p:sp>
        <p:nvSpPr>
          <p:cNvPr id="4" name="Footer Placeholder 3">
            <a:extLst>
              <a:ext uri="{FF2B5EF4-FFF2-40B4-BE49-F238E27FC236}">
                <a16:creationId xmlns:a16="http://schemas.microsoft.com/office/drawing/2014/main" id="{85388E3A-6FFE-48C1-8C6A-D102C12BE5DA}"/>
              </a:ext>
            </a:extLst>
          </p:cNvPr>
          <p:cNvSpPr>
            <a:spLocks noGrp="1"/>
          </p:cNvSpPr>
          <p:nvPr>
            <p:ph type="ftr" sz="quarter" idx="11"/>
          </p:nvPr>
        </p:nvSpPr>
        <p:spPr/>
        <p:txBody>
          <a:bodyPr/>
          <a:lstStyle/>
          <a:p>
            <a:pPr marL="391160">
              <a:lnSpc>
                <a:spcPct val="100000"/>
              </a:lnSpc>
              <a:spcBef>
                <a:spcPts val="60"/>
              </a:spcBef>
            </a:pPr>
            <a:r>
              <a:rPr lang="en-US" spc="60"/>
              <a:t>Entity-Relationship </a:t>
            </a:r>
            <a:r>
              <a:rPr lang="en-US" spc="-30"/>
              <a:t>(ER) </a:t>
            </a:r>
            <a:r>
              <a:rPr lang="en-US" spc="55"/>
              <a:t>Diagrams</a:t>
            </a:r>
          </a:p>
          <a:p>
            <a:pPr marL="12700">
              <a:lnSpc>
                <a:spcPct val="100000"/>
              </a:lnSpc>
              <a:spcBef>
                <a:spcPts val="1165"/>
              </a:spcBef>
            </a:pPr>
            <a:r>
              <a:rPr lang="en-US" spc="-5">
                <a:solidFill>
                  <a:srgbClr val="FFFFFF"/>
                </a:solidFill>
              </a:rPr>
              <a:t>February </a:t>
            </a:r>
            <a:r>
              <a:rPr lang="en-US" spc="5">
                <a:solidFill>
                  <a:srgbClr val="FFFFFF"/>
                </a:solidFill>
              </a:rPr>
              <a:t>11,</a:t>
            </a:r>
            <a:r>
              <a:rPr lang="en-US" spc="100">
                <a:solidFill>
                  <a:srgbClr val="FFFFFF"/>
                </a:solidFill>
              </a:rPr>
              <a:t> </a:t>
            </a:r>
            <a:r>
              <a:rPr lang="en-US" spc="5">
                <a:solidFill>
                  <a:srgbClr val="FFFFFF"/>
                </a:solidFill>
              </a:rPr>
              <a:t>2018</a:t>
            </a:r>
            <a:endParaRPr lang="en-US" spc="5" dirty="0">
              <a:solidFill>
                <a:srgbClr val="FFFFFF"/>
              </a:solidFill>
            </a:endParaRPr>
          </a:p>
        </p:txBody>
      </p:sp>
      <p:sp>
        <p:nvSpPr>
          <p:cNvPr id="5" name="Slide Number Placeholder 4">
            <a:extLst>
              <a:ext uri="{FF2B5EF4-FFF2-40B4-BE49-F238E27FC236}">
                <a16:creationId xmlns:a16="http://schemas.microsoft.com/office/drawing/2014/main" id="{EE9DFC56-D9A4-45A3-8D44-64102B8CF195}"/>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54972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4ACE9-6B9D-4DA7-ACE0-261CE0EEAF87}"/>
              </a:ext>
            </a:extLst>
          </p:cNvPr>
          <p:cNvSpPr>
            <a:spLocks noGrp="1"/>
          </p:cNvSpPr>
          <p:nvPr>
            <p:ph type="dt" sz="half" idx="10"/>
          </p:nvPr>
        </p:nvSpPr>
        <p:spPr/>
        <p:txBody>
          <a:bodyPr/>
          <a:lstStyle/>
          <a:p>
            <a:fld id="{A95E150B-5C07-4DD3-998F-3ADC93EB894F}" type="datetime1">
              <a:rPr lang="en-US" smtClean="0"/>
              <a:t>12/28/2021</a:t>
            </a:fld>
            <a:endParaRPr lang="en-US"/>
          </a:p>
        </p:txBody>
      </p:sp>
      <p:sp>
        <p:nvSpPr>
          <p:cNvPr id="3" name="Footer Placeholder 2">
            <a:extLst>
              <a:ext uri="{FF2B5EF4-FFF2-40B4-BE49-F238E27FC236}">
                <a16:creationId xmlns:a16="http://schemas.microsoft.com/office/drawing/2014/main" id="{C0986AE6-31B4-4470-8743-B340E498F435}"/>
              </a:ext>
            </a:extLst>
          </p:cNvPr>
          <p:cNvSpPr>
            <a:spLocks noGrp="1"/>
          </p:cNvSpPr>
          <p:nvPr>
            <p:ph type="ftr" sz="quarter" idx="11"/>
          </p:nvPr>
        </p:nvSpPr>
        <p:spPr/>
        <p:txBody>
          <a:bodyPr/>
          <a:lstStyle/>
          <a:p>
            <a:pPr marL="391160">
              <a:lnSpc>
                <a:spcPct val="100000"/>
              </a:lnSpc>
              <a:spcBef>
                <a:spcPts val="60"/>
              </a:spcBef>
            </a:pPr>
            <a:r>
              <a:rPr lang="en-US" spc="60"/>
              <a:t>Entity-Relationship </a:t>
            </a:r>
            <a:r>
              <a:rPr lang="en-US" spc="-30"/>
              <a:t>(ER) </a:t>
            </a:r>
            <a:r>
              <a:rPr lang="en-US" spc="55"/>
              <a:t>Diagrams</a:t>
            </a:r>
          </a:p>
          <a:p>
            <a:pPr marL="12700">
              <a:lnSpc>
                <a:spcPct val="100000"/>
              </a:lnSpc>
              <a:spcBef>
                <a:spcPts val="1165"/>
              </a:spcBef>
            </a:pPr>
            <a:r>
              <a:rPr lang="en-US" spc="-5">
                <a:solidFill>
                  <a:srgbClr val="FFFFFF"/>
                </a:solidFill>
              </a:rPr>
              <a:t>February </a:t>
            </a:r>
            <a:r>
              <a:rPr lang="en-US" spc="5">
                <a:solidFill>
                  <a:srgbClr val="FFFFFF"/>
                </a:solidFill>
              </a:rPr>
              <a:t>11,</a:t>
            </a:r>
            <a:r>
              <a:rPr lang="en-US" spc="100">
                <a:solidFill>
                  <a:srgbClr val="FFFFFF"/>
                </a:solidFill>
              </a:rPr>
              <a:t> </a:t>
            </a:r>
            <a:r>
              <a:rPr lang="en-US" spc="5">
                <a:solidFill>
                  <a:srgbClr val="FFFFFF"/>
                </a:solidFill>
              </a:rPr>
              <a:t>2018</a:t>
            </a:r>
            <a:endParaRPr lang="en-US" spc="5" dirty="0">
              <a:solidFill>
                <a:srgbClr val="FFFFFF"/>
              </a:solidFill>
            </a:endParaRPr>
          </a:p>
        </p:txBody>
      </p:sp>
      <p:sp>
        <p:nvSpPr>
          <p:cNvPr id="4" name="Slide Number Placeholder 3">
            <a:extLst>
              <a:ext uri="{FF2B5EF4-FFF2-40B4-BE49-F238E27FC236}">
                <a16:creationId xmlns:a16="http://schemas.microsoft.com/office/drawing/2014/main" id="{C2106E50-4C88-42C5-98BD-C7EC66B0C490}"/>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79726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D91A9-847A-4D58-8C42-1F01064F9CC7}"/>
              </a:ext>
            </a:extLst>
          </p:cNvPr>
          <p:cNvSpPr>
            <a:spLocks noGrp="1"/>
          </p:cNvSpPr>
          <p:nvPr>
            <p:ph type="title"/>
          </p:nvPr>
        </p:nvSpPr>
        <p:spPr>
          <a:xfrm>
            <a:off x="692825" y="518160"/>
            <a:ext cx="3244096" cy="1813560"/>
          </a:xfrm>
        </p:spPr>
        <p:txBody>
          <a:bodyPr anchor="b"/>
          <a:lstStyle>
            <a:lvl1pPr>
              <a:defRPr sz="2640"/>
            </a:lvl1pPr>
          </a:lstStyle>
          <a:p>
            <a:r>
              <a:rPr lang="en-US"/>
              <a:t>Click to edit Master title style</a:t>
            </a:r>
          </a:p>
        </p:txBody>
      </p:sp>
      <p:sp>
        <p:nvSpPr>
          <p:cNvPr id="3" name="Content Placeholder 2">
            <a:extLst>
              <a:ext uri="{FF2B5EF4-FFF2-40B4-BE49-F238E27FC236}">
                <a16:creationId xmlns:a16="http://schemas.microsoft.com/office/drawing/2014/main" id="{982C00B9-3983-43FE-8CCD-2E8640F03C73}"/>
              </a:ext>
            </a:extLst>
          </p:cNvPr>
          <p:cNvSpPr>
            <a:spLocks noGrp="1"/>
          </p:cNvSpPr>
          <p:nvPr>
            <p:ph idx="1"/>
          </p:nvPr>
        </p:nvSpPr>
        <p:spPr>
          <a:xfrm>
            <a:off x="4276130" y="1119082"/>
            <a:ext cx="5092065" cy="5523442"/>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DBFCDC-FB2F-4888-B8DE-1F70521B3AE9}"/>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67B3D8BC-E2F0-47C9-A4D3-D175F698F92E}"/>
              </a:ext>
            </a:extLst>
          </p:cNvPr>
          <p:cNvSpPr>
            <a:spLocks noGrp="1"/>
          </p:cNvSpPr>
          <p:nvPr>
            <p:ph type="dt" sz="half" idx="10"/>
          </p:nvPr>
        </p:nvSpPr>
        <p:spPr/>
        <p:txBody>
          <a:bodyPr/>
          <a:lstStyle/>
          <a:p>
            <a:fld id="{EEDBDE9C-7AEB-4E36-A412-BD15AC5D294F}" type="datetimeFigureOut">
              <a:rPr lang="en-US" smtClean="0"/>
              <a:t>12/28/2021</a:t>
            </a:fld>
            <a:endParaRPr lang="en-US"/>
          </a:p>
        </p:txBody>
      </p:sp>
      <p:sp>
        <p:nvSpPr>
          <p:cNvPr id="6" name="Footer Placeholder 5">
            <a:extLst>
              <a:ext uri="{FF2B5EF4-FFF2-40B4-BE49-F238E27FC236}">
                <a16:creationId xmlns:a16="http://schemas.microsoft.com/office/drawing/2014/main" id="{090F9CB1-D77C-4321-8CEF-B3C93E1C7899}"/>
              </a:ext>
            </a:extLst>
          </p:cNvPr>
          <p:cNvSpPr>
            <a:spLocks noGrp="1"/>
          </p:cNvSpPr>
          <p:nvPr>
            <p:ph type="ftr" sz="quarter" idx="11"/>
          </p:nvPr>
        </p:nvSpPr>
        <p:spPr/>
        <p:txBody>
          <a:bodyPr/>
          <a:lstStyle/>
          <a:p>
            <a:pPr marL="391160">
              <a:lnSpc>
                <a:spcPct val="100000"/>
              </a:lnSpc>
              <a:spcBef>
                <a:spcPts val="60"/>
              </a:spcBef>
            </a:pPr>
            <a:r>
              <a:rPr lang="en-US" spc="60"/>
              <a:t>Entity-Relationship (ER) Diagrams February 11, 2018</a:t>
            </a:r>
            <a:endParaRPr lang="en-US" spc="55" dirty="0"/>
          </a:p>
        </p:txBody>
      </p:sp>
      <p:sp>
        <p:nvSpPr>
          <p:cNvPr id="7" name="Slide Number Placeholder 6">
            <a:extLst>
              <a:ext uri="{FF2B5EF4-FFF2-40B4-BE49-F238E27FC236}">
                <a16:creationId xmlns:a16="http://schemas.microsoft.com/office/drawing/2014/main" id="{36BFD83A-E2FB-46F1-A31C-ECB1CD8BED84}"/>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210115039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84F8-1644-492C-905D-0AD63B3F03FC}"/>
              </a:ext>
            </a:extLst>
          </p:cNvPr>
          <p:cNvSpPr>
            <a:spLocks noGrp="1"/>
          </p:cNvSpPr>
          <p:nvPr>
            <p:ph type="title"/>
          </p:nvPr>
        </p:nvSpPr>
        <p:spPr>
          <a:xfrm>
            <a:off x="692825" y="518160"/>
            <a:ext cx="3244096" cy="1813560"/>
          </a:xfrm>
        </p:spPr>
        <p:txBody>
          <a:bodyPr anchor="b"/>
          <a:lstStyle>
            <a:lvl1pPr>
              <a:defRPr sz="2640"/>
            </a:lvl1pPr>
          </a:lstStyle>
          <a:p>
            <a:r>
              <a:rPr lang="en-US"/>
              <a:t>Click to edit Master title style</a:t>
            </a:r>
          </a:p>
        </p:txBody>
      </p:sp>
      <p:sp>
        <p:nvSpPr>
          <p:cNvPr id="3" name="Picture Placeholder 2">
            <a:extLst>
              <a:ext uri="{FF2B5EF4-FFF2-40B4-BE49-F238E27FC236}">
                <a16:creationId xmlns:a16="http://schemas.microsoft.com/office/drawing/2014/main" id="{AA694747-C763-4F52-8473-C3467B73CA63}"/>
              </a:ext>
            </a:extLst>
          </p:cNvPr>
          <p:cNvSpPr>
            <a:spLocks noGrp="1"/>
          </p:cNvSpPr>
          <p:nvPr>
            <p:ph type="pic" idx="1"/>
          </p:nvPr>
        </p:nvSpPr>
        <p:spPr>
          <a:xfrm>
            <a:off x="4276130" y="1119082"/>
            <a:ext cx="5092065" cy="5523442"/>
          </a:xfr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endParaRPr lang="en-US"/>
          </a:p>
        </p:txBody>
      </p:sp>
      <p:sp>
        <p:nvSpPr>
          <p:cNvPr id="4" name="Text Placeholder 3">
            <a:extLst>
              <a:ext uri="{FF2B5EF4-FFF2-40B4-BE49-F238E27FC236}">
                <a16:creationId xmlns:a16="http://schemas.microsoft.com/office/drawing/2014/main" id="{6140C33D-993F-4EEC-8F74-26A52544CFAB}"/>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54E4CF42-31E4-4E99-BD6B-8B01BB3127D8}"/>
              </a:ext>
            </a:extLst>
          </p:cNvPr>
          <p:cNvSpPr>
            <a:spLocks noGrp="1"/>
          </p:cNvSpPr>
          <p:nvPr>
            <p:ph type="dt" sz="half" idx="10"/>
          </p:nvPr>
        </p:nvSpPr>
        <p:spPr/>
        <p:txBody>
          <a:bodyPr/>
          <a:lstStyle/>
          <a:p>
            <a:fld id="{EEDBDE9C-7AEB-4E36-A412-BD15AC5D294F}" type="datetimeFigureOut">
              <a:rPr lang="en-US" smtClean="0"/>
              <a:t>12/28/2021</a:t>
            </a:fld>
            <a:endParaRPr lang="en-US"/>
          </a:p>
        </p:txBody>
      </p:sp>
      <p:sp>
        <p:nvSpPr>
          <p:cNvPr id="6" name="Footer Placeholder 5">
            <a:extLst>
              <a:ext uri="{FF2B5EF4-FFF2-40B4-BE49-F238E27FC236}">
                <a16:creationId xmlns:a16="http://schemas.microsoft.com/office/drawing/2014/main" id="{7E1C8BF8-9967-41A3-BE34-754AC3668C4E}"/>
              </a:ext>
            </a:extLst>
          </p:cNvPr>
          <p:cNvSpPr>
            <a:spLocks noGrp="1"/>
          </p:cNvSpPr>
          <p:nvPr>
            <p:ph type="ftr" sz="quarter" idx="11"/>
          </p:nvPr>
        </p:nvSpPr>
        <p:spPr/>
        <p:txBody>
          <a:bodyPr/>
          <a:lstStyle/>
          <a:p>
            <a:pPr marL="391160">
              <a:lnSpc>
                <a:spcPct val="100000"/>
              </a:lnSpc>
              <a:spcBef>
                <a:spcPts val="60"/>
              </a:spcBef>
            </a:pPr>
            <a:r>
              <a:rPr lang="en-US" spc="60"/>
              <a:t>Entity-Relationship (ER) Diagrams February 11, 2018</a:t>
            </a:r>
            <a:endParaRPr lang="en-US" spc="55" dirty="0"/>
          </a:p>
        </p:txBody>
      </p:sp>
      <p:sp>
        <p:nvSpPr>
          <p:cNvPr id="7" name="Slide Number Placeholder 6">
            <a:extLst>
              <a:ext uri="{FF2B5EF4-FFF2-40B4-BE49-F238E27FC236}">
                <a16:creationId xmlns:a16="http://schemas.microsoft.com/office/drawing/2014/main" id="{8E2F9F33-E3D6-40A0-B2B0-036A32DF0B56}"/>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13882535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37A8F-66D5-4BDE-8963-8E22BAC8D50C}"/>
              </a:ext>
            </a:extLst>
          </p:cNvPr>
          <p:cNvSpPr>
            <a:spLocks noGrp="1"/>
          </p:cNvSpPr>
          <p:nvPr>
            <p:ph type="title"/>
          </p:nvPr>
        </p:nvSpPr>
        <p:spPr>
          <a:xfrm>
            <a:off x="691515" y="413809"/>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453A8E-F993-4A4B-9EAF-3CBAE465F9EA}"/>
              </a:ext>
            </a:extLst>
          </p:cNvPr>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B9532-79AB-4ABD-B975-6A84E57EFEDC}"/>
              </a:ext>
            </a:extLst>
          </p:cNvPr>
          <p:cNvSpPr>
            <a:spLocks noGrp="1"/>
          </p:cNvSpPr>
          <p:nvPr>
            <p:ph type="dt" sz="half" idx="2"/>
          </p:nvPr>
        </p:nvSpPr>
        <p:spPr>
          <a:xfrm>
            <a:off x="691515" y="7203864"/>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EEDBDE9C-7AEB-4E36-A412-BD15AC5D294F}" type="datetimeFigureOut">
              <a:rPr lang="en-US" smtClean="0"/>
              <a:t>12/28/2021</a:t>
            </a:fld>
            <a:endParaRPr lang="en-US"/>
          </a:p>
        </p:txBody>
      </p:sp>
      <p:sp>
        <p:nvSpPr>
          <p:cNvPr id="5" name="Footer Placeholder 4">
            <a:extLst>
              <a:ext uri="{FF2B5EF4-FFF2-40B4-BE49-F238E27FC236}">
                <a16:creationId xmlns:a16="http://schemas.microsoft.com/office/drawing/2014/main" id="{A68D46D0-9831-4A86-A8CB-337F9299C2FC}"/>
              </a:ext>
            </a:extLst>
          </p:cNvPr>
          <p:cNvSpPr>
            <a:spLocks noGrp="1"/>
          </p:cNvSpPr>
          <p:nvPr>
            <p:ph type="ftr" sz="quarter" idx="3"/>
          </p:nvPr>
        </p:nvSpPr>
        <p:spPr>
          <a:xfrm>
            <a:off x="3331845" y="7203864"/>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pPr marL="391160">
              <a:lnSpc>
                <a:spcPct val="100000"/>
              </a:lnSpc>
              <a:spcBef>
                <a:spcPts val="60"/>
              </a:spcBef>
            </a:pPr>
            <a:r>
              <a:rPr lang="en-US" spc="60"/>
              <a:t>Entity-Relationship (ER) Diagrams February 11, 2018</a:t>
            </a:r>
            <a:endParaRPr lang="en-US" spc="55" dirty="0"/>
          </a:p>
        </p:txBody>
      </p:sp>
      <p:sp>
        <p:nvSpPr>
          <p:cNvPr id="6" name="Slide Number Placeholder 5">
            <a:extLst>
              <a:ext uri="{FF2B5EF4-FFF2-40B4-BE49-F238E27FC236}">
                <a16:creationId xmlns:a16="http://schemas.microsoft.com/office/drawing/2014/main" id="{FF87BCCC-B4A1-405B-8566-A5DAF2E58D8A}"/>
              </a:ext>
            </a:extLst>
          </p:cNvPr>
          <p:cNvSpPr>
            <a:spLocks noGrp="1"/>
          </p:cNvSpPr>
          <p:nvPr>
            <p:ph type="sldNum" sz="quarter" idx="4"/>
          </p:nvPr>
        </p:nvSpPr>
        <p:spPr>
          <a:xfrm>
            <a:off x="7103745" y="7203864"/>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pPr marL="38100">
              <a:lnSpc>
                <a:spcPct val="100000"/>
              </a:lnSpc>
              <a:spcBef>
                <a:spcPts val="50"/>
              </a:spcBef>
            </a:pPr>
            <a:fld id="{81D60167-4931-47E6-BA6A-407CBD079E47}" type="slidenum">
              <a:rPr lang="en-US" spc="5" smtClean="0"/>
              <a:t>‹#›</a:t>
            </a:fld>
            <a:endParaRPr lang="en-US" spc="5" dirty="0"/>
          </a:p>
        </p:txBody>
      </p:sp>
      <p:sp>
        <p:nvSpPr>
          <p:cNvPr id="7" name="bg object 19">
            <a:extLst>
              <a:ext uri="{FF2B5EF4-FFF2-40B4-BE49-F238E27FC236}">
                <a16:creationId xmlns:a16="http://schemas.microsoft.com/office/drawing/2014/main" id="{0AC7C2B2-C859-42B3-BFAD-5484A1936B3F}"/>
              </a:ext>
            </a:extLst>
          </p:cNvPr>
          <p:cNvSpPr/>
          <p:nvPr userDrawn="1"/>
        </p:nvSpPr>
        <p:spPr>
          <a:xfrm>
            <a:off x="152398" y="7301199"/>
            <a:ext cx="9753600" cy="242570"/>
          </a:xfrm>
          <a:custGeom>
            <a:avLst/>
            <a:gdLst/>
            <a:ahLst/>
            <a:cxnLst/>
            <a:rect l="l" t="t" r="r" b="b"/>
            <a:pathLst>
              <a:path w="9753600" h="242570">
                <a:moveTo>
                  <a:pt x="9753600" y="0"/>
                </a:moveTo>
                <a:lnTo>
                  <a:pt x="0" y="0"/>
                </a:lnTo>
                <a:lnTo>
                  <a:pt x="0" y="242059"/>
                </a:lnTo>
                <a:lnTo>
                  <a:pt x="9753600" y="242059"/>
                </a:lnTo>
                <a:lnTo>
                  <a:pt x="9753600" y="0"/>
                </a:lnTo>
                <a:close/>
              </a:path>
            </a:pathLst>
          </a:custGeom>
          <a:solidFill>
            <a:srgbClr val="353535"/>
          </a:solidFill>
        </p:spPr>
        <p:txBody>
          <a:bodyPr wrap="square" lIns="0" tIns="0" rIns="0" bIns="0" rtlCol="0"/>
          <a:lstStyle/>
          <a:p>
            <a:endParaRPr/>
          </a:p>
        </p:txBody>
      </p:sp>
    </p:spTree>
    <p:extLst>
      <p:ext uri="{BB962C8B-B14F-4D97-AF65-F5344CB8AC3E}">
        <p14:creationId xmlns:p14="http://schemas.microsoft.com/office/powerpoint/2010/main" val="334037312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hdr="0" ftr="0" dt="0"/>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29166" y="2912035"/>
            <a:ext cx="8983980" cy="723265"/>
          </a:xfrm>
          <a:prstGeom prst="rect">
            <a:avLst/>
          </a:prstGeom>
        </p:spPr>
        <p:txBody>
          <a:bodyPr vert="horz" wrap="square" lIns="0" tIns="15875" rIns="0" bIns="0" rtlCol="0">
            <a:spAutoFit/>
          </a:bodyPr>
          <a:lstStyle/>
          <a:p>
            <a:pPr marL="12700">
              <a:lnSpc>
                <a:spcPct val="100000"/>
              </a:lnSpc>
              <a:spcBef>
                <a:spcPts val="125"/>
              </a:spcBef>
            </a:pPr>
            <a:r>
              <a:rPr sz="4550" spc="70" dirty="0">
                <a:latin typeface="Arial"/>
                <a:cs typeface="Arial"/>
              </a:rPr>
              <a:t>Entity-Relationship </a:t>
            </a:r>
            <a:r>
              <a:rPr sz="4550" spc="-240" dirty="0">
                <a:latin typeface="Arial"/>
                <a:cs typeface="Arial"/>
              </a:rPr>
              <a:t>(ER)</a:t>
            </a:r>
            <a:r>
              <a:rPr sz="4550" spc="245" dirty="0">
                <a:latin typeface="Arial"/>
                <a:cs typeface="Arial"/>
              </a:rPr>
              <a:t> </a:t>
            </a:r>
            <a:r>
              <a:rPr sz="4550" spc="45" dirty="0">
                <a:latin typeface="Arial"/>
                <a:cs typeface="Arial"/>
              </a:rPr>
              <a:t>Diagrams</a:t>
            </a:r>
            <a:endParaRPr sz="455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1</a:t>
            </a:fld>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304540" y="727137"/>
            <a:ext cx="3438525" cy="662940"/>
          </a:xfrm>
          <a:prstGeom prst="rect">
            <a:avLst/>
          </a:prstGeom>
        </p:spPr>
        <p:txBody>
          <a:bodyPr vert="horz" wrap="square" lIns="0" tIns="16510" rIns="0" bIns="0" rtlCol="0">
            <a:spAutoFit/>
          </a:bodyPr>
          <a:lstStyle/>
          <a:p>
            <a:pPr marL="12700">
              <a:lnSpc>
                <a:spcPct val="100000"/>
              </a:lnSpc>
              <a:spcBef>
                <a:spcPts val="130"/>
              </a:spcBef>
            </a:pPr>
            <a:r>
              <a:rPr spc="-45" dirty="0"/>
              <a:t>Key</a:t>
            </a:r>
            <a:r>
              <a:rPr spc="200" dirty="0"/>
              <a:t> </a:t>
            </a:r>
            <a:r>
              <a:rPr spc="85" dirty="0"/>
              <a:t>Attributes</a:t>
            </a:r>
          </a:p>
        </p:txBody>
      </p:sp>
      <p:sp>
        <p:nvSpPr>
          <p:cNvPr id="38" name="object 3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10</a:t>
            </a:fld>
            <a:endParaRPr spc="5" dirty="0"/>
          </a:p>
        </p:txBody>
      </p:sp>
      <p:sp>
        <p:nvSpPr>
          <p:cNvPr id="6" name="object 6"/>
          <p:cNvSpPr txBox="1"/>
          <p:nvPr/>
        </p:nvSpPr>
        <p:spPr>
          <a:xfrm>
            <a:off x="724916" y="1614559"/>
            <a:ext cx="3483610" cy="930910"/>
          </a:xfrm>
          <a:prstGeom prst="rect">
            <a:avLst/>
          </a:prstGeom>
        </p:spPr>
        <p:txBody>
          <a:bodyPr vert="horz" wrap="square" lIns="0" tIns="11430" rIns="0" bIns="0" rtlCol="0">
            <a:spAutoFit/>
          </a:bodyPr>
          <a:lstStyle/>
          <a:p>
            <a:pPr marL="12700">
              <a:lnSpc>
                <a:spcPct val="100000"/>
              </a:lnSpc>
              <a:spcBef>
                <a:spcPts val="90"/>
              </a:spcBef>
            </a:pPr>
            <a:r>
              <a:rPr sz="2950" spc="-50" dirty="0">
                <a:latin typeface="Arial"/>
                <a:cs typeface="Arial"/>
              </a:rPr>
              <a:t>The </a:t>
            </a:r>
            <a:r>
              <a:rPr sz="2950" spc="-20" dirty="0">
                <a:latin typeface="Arial"/>
                <a:cs typeface="Arial"/>
              </a:rPr>
              <a:t>value</a:t>
            </a:r>
            <a:r>
              <a:rPr sz="2950" spc="114" dirty="0">
                <a:latin typeface="Arial"/>
                <a:cs typeface="Arial"/>
              </a:rPr>
              <a:t> </a:t>
            </a:r>
            <a:r>
              <a:rPr sz="2950" spc="20" dirty="0">
                <a:latin typeface="Arial"/>
                <a:cs typeface="Arial"/>
              </a:rPr>
              <a:t>uniquely</a:t>
            </a:r>
            <a:endParaRPr sz="2950">
              <a:latin typeface="Arial"/>
              <a:cs typeface="Arial"/>
            </a:endParaRPr>
          </a:p>
          <a:p>
            <a:pPr marL="12700">
              <a:lnSpc>
                <a:spcPct val="100000"/>
              </a:lnSpc>
              <a:spcBef>
                <a:spcPts val="60"/>
              </a:spcBef>
            </a:pPr>
            <a:r>
              <a:rPr sz="2950" spc="20" dirty="0">
                <a:latin typeface="Arial"/>
                <a:cs typeface="Arial"/>
              </a:rPr>
              <a:t>identifies </a:t>
            </a:r>
            <a:r>
              <a:rPr sz="2950" spc="-15" dirty="0">
                <a:latin typeface="Arial"/>
                <a:cs typeface="Arial"/>
              </a:rPr>
              <a:t>each</a:t>
            </a:r>
            <a:r>
              <a:rPr sz="2950" spc="120" dirty="0">
                <a:latin typeface="Arial"/>
                <a:cs typeface="Arial"/>
              </a:rPr>
              <a:t> </a:t>
            </a:r>
            <a:r>
              <a:rPr sz="2950" spc="10" dirty="0">
                <a:latin typeface="Arial"/>
                <a:cs typeface="Arial"/>
              </a:rPr>
              <a:t>entity</a:t>
            </a:r>
            <a:endParaRPr sz="2950">
              <a:latin typeface="Arial"/>
              <a:cs typeface="Arial"/>
            </a:endParaRPr>
          </a:p>
        </p:txBody>
      </p:sp>
      <p:sp>
        <p:nvSpPr>
          <p:cNvPr id="7" name="object 7"/>
          <p:cNvSpPr txBox="1"/>
          <p:nvPr/>
        </p:nvSpPr>
        <p:spPr>
          <a:xfrm>
            <a:off x="726890" y="3134511"/>
            <a:ext cx="3906520" cy="2776855"/>
          </a:xfrm>
          <a:prstGeom prst="rect">
            <a:avLst/>
          </a:prstGeom>
        </p:spPr>
        <p:txBody>
          <a:bodyPr vert="horz" wrap="square" lIns="0" tIns="41275" rIns="0" bIns="0" rtlCol="0">
            <a:spAutoFit/>
          </a:bodyPr>
          <a:lstStyle/>
          <a:p>
            <a:pPr marL="12700" marR="563880">
              <a:lnSpc>
                <a:spcPts val="3600"/>
              </a:lnSpc>
              <a:spcBef>
                <a:spcPts val="325"/>
              </a:spcBef>
            </a:pPr>
            <a:r>
              <a:rPr sz="3100" i="1" spc="-100" dirty="0">
                <a:latin typeface="Arial"/>
                <a:cs typeface="Arial"/>
              </a:rPr>
              <a:t>All </a:t>
            </a:r>
            <a:r>
              <a:rPr sz="3100" i="1" spc="-70" dirty="0">
                <a:latin typeface="Arial"/>
                <a:cs typeface="Arial"/>
              </a:rPr>
              <a:t>cars </a:t>
            </a:r>
            <a:r>
              <a:rPr sz="3100" i="1" spc="-135" dirty="0">
                <a:latin typeface="Arial"/>
                <a:cs typeface="Arial"/>
              </a:rPr>
              <a:t>have </a:t>
            </a:r>
            <a:r>
              <a:rPr sz="3100" i="1" spc="-225" dirty="0">
                <a:latin typeface="Arial"/>
                <a:cs typeface="Arial"/>
              </a:rPr>
              <a:t>a </a:t>
            </a:r>
            <a:r>
              <a:rPr sz="3100" i="1" spc="-155" dirty="0">
                <a:latin typeface="Arial"/>
                <a:cs typeface="Arial"/>
              </a:rPr>
              <a:t>year,  </a:t>
            </a:r>
            <a:r>
              <a:rPr sz="3100" i="1" spc="-100" dirty="0">
                <a:latin typeface="Arial"/>
                <a:cs typeface="Arial"/>
              </a:rPr>
              <a:t>make,</a:t>
            </a:r>
            <a:r>
              <a:rPr sz="3100" i="1" spc="-50" dirty="0">
                <a:latin typeface="Arial"/>
                <a:cs typeface="Arial"/>
              </a:rPr>
              <a:t> </a:t>
            </a:r>
            <a:r>
              <a:rPr sz="3100" i="1" spc="-35" dirty="0">
                <a:latin typeface="Arial"/>
                <a:cs typeface="Arial"/>
              </a:rPr>
              <a:t>model,</a:t>
            </a:r>
            <a:endParaRPr sz="3100">
              <a:latin typeface="Arial"/>
              <a:cs typeface="Arial"/>
            </a:endParaRPr>
          </a:p>
          <a:p>
            <a:pPr marL="12700" marR="118745">
              <a:lnSpc>
                <a:spcPts val="3529"/>
              </a:lnSpc>
              <a:spcBef>
                <a:spcPts val="55"/>
              </a:spcBef>
            </a:pPr>
            <a:r>
              <a:rPr sz="3100" i="1" spc="80" dirty="0">
                <a:latin typeface="Arial"/>
                <a:cs typeface="Arial"/>
              </a:rPr>
              <a:t>registration</a:t>
            </a:r>
            <a:r>
              <a:rPr sz="3100" i="1" spc="-10" dirty="0">
                <a:latin typeface="Arial"/>
                <a:cs typeface="Arial"/>
              </a:rPr>
              <a:t> </a:t>
            </a:r>
            <a:r>
              <a:rPr sz="3100" i="1" spc="15" dirty="0">
                <a:latin typeface="Arial"/>
                <a:cs typeface="Arial"/>
              </a:rPr>
              <a:t>(unique),  </a:t>
            </a:r>
            <a:r>
              <a:rPr sz="3100" i="1" spc="40" dirty="0">
                <a:latin typeface="Arial"/>
                <a:cs typeface="Arial"/>
              </a:rPr>
              <a:t>vehicle </a:t>
            </a:r>
            <a:r>
              <a:rPr sz="3100" i="1" spc="70" dirty="0">
                <a:latin typeface="Arial"/>
                <a:cs typeface="Arial"/>
              </a:rPr>
              <a:t>number</a:t>
            </a:r>
            <a:r>
              <a:rPr sz="3100" i="1" spc="5" dirty="0">
                <a:latin typeface="Arial"/>
                <a:cs typeface="Arial"/>
              </a:rPr>
              <a:t> </a:t>
            </a:r>
            <a:r>
              <a:rPr sz="3100" i="1" spc="-5" dirty="0">
                <a:latin typeface="Arial"/>
                <a:cs typeface="Arial"/>
              </a:rPr>
              <a:t>(vin;</a:t>
            </a:r>
            <a:endParaRPr sz="3100">
              <a:latin typeface="Arial"/>
              <a:cs typeface="Arial"/>
            </a:endParaRPr>
          </a:p>
          <a:p>
            <a:pPr marL="12700" marR="5080">
              <a:lnSpc>
                <a:spcPts val="3600"/>
              </a:lnSpc>
              <a:spcBef>
                <a:spcPts val="20"/>
              </a:spcBef>
            </a:pPr>
            <a:r>
              <a:rPr sz="3100" i="1" spc="35" dirty="0">
                <a:latin typeface="Arial"/>
                <a:cs typeface="Arial"/>
              </a:rPr>
              <a:t>unique), </a:t>
            </a:r>
            <a:r>
              <a:rPr sz="3100" i="1" spc="-85" dirty="0">
                <a:latin typeface="Arial"/>
                <a:cs typeface="Arial"/>
              </a:rPr>
              <a:t>some </a:t>
            </a:r>
            <a:r>
              <a:rPr sz="3100" i="1" spc="-75" dirty="0">
                <a:latin typeface="Arial"/>
                <a:cs typeface="Arial"/>
              </a:rPr>
              <a:t>number  of</a:t>
            </a:r>
            <a:r>
              <a:rPr sz="3100" i="1" spc="114" dirty="0">
                <a:latin typeface="Arial"/>
                <a:cs typeface="Arial"/>
              </a:rPr>
              <a:t> </a:t>
            </a:r>
            <a:r>
              <a:rPr sz="3100" i="1" spc="-25" dirty="0">
                <a:latin typeface="Arial"/>
                <a:cs typeface="Arial"/>
              </a:rPr>
              <a:t>colors.</a:t>
            </a:r>
            <a:endParaRPr sz="3100">
              <a:latin typeface="Arial"/>
              <a:cs typeface="Arial"/>
            </a:endParaRPr>
          </a:p>
        </p:txBody>
      </p:sp>
      <p:sp>
        <p:nvSpPr>
          <p:cNvPr id="8" name="object 8"/>
          <p:cNvSpPr txBox="1"/>
          <p:nvPr/>
        </p:nvSpPr>
        <p:spPr>
          <a:xfrm>
            <a:off x="7317340" y="3322215"/>
            <a:ext cx="404495" cy="299720"/>
          </a:xfrm>
          <a:prstGeom prst="rect">
            <a:avLst/>
          </a:prstGeom>
        </p:spPr>
        <p:txBody>
          <a:bodyPr vert="horz" wrap="square" lIns="0" tIns="0" rIns="0" bIns="0" rtlCol="0">
            <a:spAutoFit/>
          </a:bodyPr>
          <a:lstStyle/>
          <a:p>
            <a:pPr>
              <a:lnSpc>
                <a:spcPts val="2220"/>
              </a:lnSpc>
            </a:pPr>
            <a:r>
              <a:rPr sz="1900" spc="10" dirty="0">
                <a:latin typeface="Calibri"/>
                <a:cs typeface="Calibri"/>
              </a:rPr>
              <a:t>C</a:t>
            </a:r>
            <a:r>
              <a:rPr sz="1900" dirty="0">
                <a:latin typeface="Calibri"/>
                <a:cs typeface="Calibri"/>
              </a:rPr>
              <a:t>A</a:t>
            </a:r>
            <a:r>
              <a:rPr sz="1900" spc="15" dirty="0">
                <a:latin typeface="Calibri"/>
                <a:cs typeface="Calibri"/>
              </a:rPr>
              <a:t>R</a:t>
            </a:r>
            <a:endParaRPr sz="1900">
              <a:latin typeface="Calibri"/>
              <a:cs typeface="Calibri"/>
            </a:endParaRPr>
          </a:p>
        </p:txBody>
      </p:sp>
      <p:grpSp>
        <p:nvGrpSpPr>
          <p:cNvPr id="9" name="object 9"/>
          <p:cNvGrpSpPr/>
          <p:nvPr/>
        </p:nvGrpSpPr>
        <p:grpSpPr>
          <a:xfrm>
            <a:off x="5317761" y="1821414"/>
            <a:ext cx="4386580" cy="3926840"/>
            <a:chOff x="5317761" y="1821414"/>
            <a:chExt cx="4386580" cy="3926840"/>
          </a:xfrm>
        </p:grpSpPr>
        <p:sp>
          <p:nvSpPr>
            <p:cNvPr id="10" name="object 10"/>
            <p:cNvSpPr/>
            <p:nvPr/>
          </p:nvSpPr>
          <p:spPr>
            <a:xfrm>
              <a:off x="6941846"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1" name="object 11"/>
            <p:cNvSpPr/>
            <p:nvPr/>
          </p:nvSpPr>
          <p:spPr>
            <a:xfrm>
              <a:off x="5619371"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2" name="object 12"/>
            <p:cNvSpPr/>
            <p:nvPr/>
          </p:nvSpPr>
          <p:spPr>
            <a:xfrm>
              <a:off x="6604372" y="2339790"/>
              <a:ext cx="337820" cy="702945"/>
            </a:xfrm>
            <a:custGeom>
              <a:avLst/>
              <a:gdLst/>
              <a:ahLst/>
              <a:cxnLst/>
              <a:rect l="l" t="t" r="r" b="b"/>
              <a:pathLst>
                <a:path w="337820" h="702944">
                  <a:moveTo>
                    <a:pt x="0" y="0"/>
                  </a:moveTo>
                  <a:lnTo>
                    <a:pt x="337474" y="702318"/>
                  </a:lnTo>
                </a:path>
              </a:pathLst>
            </a:custGeom>
            <a:ln w="8466">
              <a:solidFill>
                <a:srgbClr val="000000"/>
              </a:solidFill>
            </a:ln>
          </p:spPr>
          <p:txBody>
            <a:bodyPr wrap="square" lIns="0" tIns="0" rIns="0" bIns="0" rtlCol="0"/>
            <a:lstStyle/>
            <a:p>
              <a:endParaRPr/>
            </a:p>
          </p:txBody>
        </p:sp>
        <p:sp>
          <p:nvSpPr>
            <p:cNvPr id="13" name="object 13"/>
            <p:cNvSpPr/>
            <p:nvPr/>
          </p:nvSpPr>
          <p:spPr>
            <a:xfrm>
              <a:off x="8264319"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4" name="object 14"/>
            <p:cNvSpPr/>
            <p:nvPr/>
          </p:nvSpPr>
          <p:spPr>
            <a:xfrm>
              <a:off x="8095846" y="2339790"/>
              <a:ext cx="337820" cy="702945"/>
            </a:xfrm>
            <a:custGeom>
              <a:avLst/>
              <a:gdLst/>
              <a:ahLst/>
              <a:cxnLst/>
              <a:rect l="l" t="t" r="r" b="b"/>
              <a:pathLst>
                <a:path w="337820" h="702944">
                  <a:moveTo>
                    <a:pt x="337473" y="0"/>
                  </a:moveTo>
                  <a:lnTo>
                    <a:pt x="0" y="702318"/>
                  </a:lnTo>
                </a:path>
              </a:pathLst>
            </a:custGeom>
            <a:ln w="8466">
              <a:solidFill>
                <a:srgbClr val="000000"/>
              </a:solidFill>
            </a:ln>
          </p:spPr>
          <p:txBody>
            <a:bodyPr wrap="square" lIns="0" tIns="0" rIns="0" bIns="0" rtlCol="0"/>
            <a:lstStyle/>
            <a:p>
              <a:endParaRPr/>
            </a:p>
          </p:txBody>
        </p:sp>
        <p:sp>
          <p:nvSpPr>
            <p:cNvPr id="15" name="object 15"/>
            <p:cNvSpPr/>
            <p:nvPr/>
          </p:nvSpPr>
          <p:spPr>
            <a:xfrm>
              <a:off x="7518845" y="2427969"/>
              <a:ext cx="0" cy="614680"/>
            </a:xfrm>
            <a:custGeom>
              <a:avLst/>
              <a:gdLst/>
              <a:ahLst/>
              <a:cxnLst/>
              <a:rect l="l" t="t" r="r" b="b"/>
              <a:pathLst>
                <a:path h="614680">
                  <a:moveTo>
                    <a:pt x="0" y="614141"/>
                  </a:moveTo>
                  <a:lnTo>
                    <a:pt x="1" y="0"/>
                  </a:lnTo>
                </a:path>
              </a:pathLst>
            </a:custGeom>
            <a:ln w="8466">
              <a:solidFill>
                <a:srgbClr val="000000"/>
              </a:solidFill>
            </a:ln>
          </p:spPr>
          <p:txBody>
            <a:bodyPr wrap="square" lIns="0" tIns="0" rIns="0" bIns="0" rtlCol="0"/>
            <a:lstStyle/>
            <a:p>
              <a:endParaRPr/>
            </a:p>
          </p:txBody>
        </p:sp>
        <p:sp>
          <p:nvSpPr>
            <p:cNvPr id="16" name="object 16"/>
            <p:cNvSpPr/>
            <p:nvPr/>
          </p:nvSpPr>
          <p:spPr>
            <a:xfrm>
              <a:off x="6490280" y="4313227"/>
              <a:ext cx="2057400" cy="431800"/>
            </a:xfrm>
            <a:custGeom>
              <a:avLst/>
              <a:gdLst/>
              <a:ahLst/>
              <a:cxnLst/>
              <a:rect l="l" t="t" r="r" b="b"/>
              <a:pathLst>
                <a:path w="2057400" h="431800">
                  <a:moveTo>
                    <a:pt x="0" y="215593"/>
                  </a:moveTo>
                  <a:lnTo>
                    <a:pt x="22720" y="170315"/>
                  </a:lnTo>
                  <a:lnTo>
                    <a:pt x="61662" y="141895"/>
                  </a:lnTo>
                  <a:lnTo>
                    <a:pt x="118016" y="115228"/>
                  </a:lnTo>
                  <a:lnTo>
                    <a:pt x="190388" y="90605"/>
                  </a:lnTo>
                  <a:lnTo>
                    <a:pt x="232147" y="79151"/>
                  </a:lnTo>
                  <a:lnTo>
                    <a:pt x="277387" y="68318"/>
                  </a:lnTo>
                  <a:lnTo>
                    <a:pt x="325937" y="58142"/>
                  </a:lnTo>
                  <a:lnTo>
                    <a:pt x="377621" y="48659"/>
                  </a:lnTo>
                  <a:lnTo>
                    <a:pt x="432265" y="39906"/>
                  </a:lnTo>
                  <a:lnTo>
                    <a:pt x="489696" y="31920"/>
                  </a:lnTo>
                  <a:lnTo>
                    <a:pt x="549739" y="24736"/>
                  </a:lnTo>
                  <a:lnTo>
                    <a:pt x="612220" y="18392"/>
                  </a:lnTo>
                  <a:lnTo>
                    <a:pt x="676965" y="12924"/>
                  </a:lnTo>
                  <a:lnTo>
                    <a:pt x="743801" y="8369"/>
                  </a:lnTo>
                  <a:lnTo>
                    <a:pt x="812553" y="4762"/>
                  </a:lnTo>
                  <a:lnTo>
                    <a:pt x="883047" y="2140"/>
                  </a:lnTo>
                  <a:lnTo>
                    <a:pt x="955109" y="541"/>
                  </a:lnTo>
                  <a:lnTo>
                    <a:pt x="1028565" y="0"/>
                  </a:lnTo>
                  <a:lnTo>
                    <a:pt x="1102021" y="541"/>
                  </a:lnTo>
                  <a:lnTo>
                    <a:pt x="1174083" y="2140"/>
                  </a:lnTo>
                  <a:lnTo>
                    <a:pt x="1244577" y="4762"/>
                  </a:lnTo>
                  <a:lnTo>
                    <a:pt x="1313328" y="8369"/>
                  </a:lnTo>
                  <a:lnTo>
                    <a:pt x="1380164" y="12924"/>
                  </a:lnTo>
                  <a:lnTo>
                    <a:pt x="1444910" y="18392"/>
                  </a:lnTo>
                  <a:lnTo>
                    <a:pt x="1507391" y="24736"/>
                  </a:lnTo>
                  <a:lnTo>
                    <a:pt x="1567434" y="31920"/>
                  </a:lnTo>
                  <a:lnTo>
                    <a:pt x="1624865" y="39906"/>
                  </a:lnTo>
                  <a:lnTo>
                    <a:pt x="1679509" y="48659"/>
                  </a:lnTo>
                  <a:lnTo>
                    <a:pt x="1731193" y="58142"/>
                  </a:lnTo>
                  <a:lnTo>
                    <a:pt x="1779742" y="68318"/>
                  </a:lnTo>
                  <a:lnTo>
                    <a:pt x="1824983" y="79151"/>
                  </a:lnTo>
                  <a:lnTo>
                    <a:pt x="1866741" y="90605"/>
                  </a:lnTo>
                  <a:lnTo>
                    <a:pt x="1904843" y="102643"/>
                  </a:lnTo>
                  <a:lnTo>
                    <a:pt x="1969380" y="128324"/>
                  </a:lnTo>
                  <a:lnTo>
                    <a:pt x="2017202" y="155904"/>
                  </a:lnTo>
                  <a:lnTo>
                    <a:pt x="2046916" y="185091"/>
                  </a:lnTo>
                  <a:lnTo>
                    <a:pt x="2057130" y="215593"/>
                  </a:lnTo>
                  <a:lnTo>
                    <a:pt x="2054548" y="230989"/>
                  </a:lnTo>
                  <a:lnTo>
                    <a:pt x="2017202" y="275281"/>
                  </a:lnTo>
                  <a:lnTo>
                    <a:pt x="1969380" y="302861"/>
                  </a:lnTo>
                  <a:lnTo>
                    <a:pt x="1904843" y="328543"/>
                  </a:lnTo>
                  <a:lnTo>
                    <a:pt x="1866741" y="340580"/>
                  </a:lnTo>
                  <a:lnTo>
                    <a:pt x="1824983" y="352034"/>
                  </a:lnTo>
                  <a:lnTo>
                    <a:pt x="1779742" y="362867"/>
                  </a:lnTo>
                  <a:lnTo>
                    <a:pt x="1731193" y="373044"/>
                  </a:lnTo>
                  <a:lnTo>
                    <a:pt x="1679509" y="382526"/>
                  </a:lnTo>
                  <a:lnTo>
                    <a:pt x="1624865" y="391279"/>
                  </a:lnTo>
                  <a:lnTo>
                    <a:pt x="1567434" y="399265"/>
                  </a:lnTo>
                  <a:lnTo>
                    <a:pt x="1507391" y="406449"/>
                  </a:lnTo>
                  <a:lnTo>
                    <a:pt x="1444910" y="412793"/>
                  </a:lnTo>
                  <a:lnTo>
                    <a:pt x="1380164" y="418261"/>
                  </a:lnTo>
                  <a:lnTo>
                    <a:pt x="1313328" y="422816"/>
                  </a:lnTo>
                  <a:lnTo>
                    <a:pt x="1244577" y="426423"/>
                  </a:lnTo>
                  <a:lnTo>
                    <a:pt x="1174083" y="429045"/>
                  </a:lnTo>
                  <a:lnTo>
                    <a:pt x="1102021" y="430644"/>
                  </a:lnTo>
                  <a:lnTo>
                    <a:pt x="1028565" y="431186"/>
                  </a:lnTo>
                  <a:lnTo>
                    <a:pt x="955109" y="430644"/>
                  </a:lnTo>
                  <a:lnTo>
                    <a:pt x="883047" y="429045"/>
                  </a:lnTo>
                  <a:lnTo>
                    <a:pt x="812553" y="426423"/>
                  </a:lnTo>
                  <a:lnTo>
                    <a:pt x="743801" y="422816"/>
                  </a:lnTo>
                  <a:lnTo>
                    <a:pt x="676965" y="418261"/>
                  </a:lnTo>
                  <a:lnTo>
                    <a:pt x="612220" y="412793"/>
                  </a:lnTo>
                  <a:lnTo>
                    <a:pt x="549739" y="406449"/>
                  </a:lnTo>
                  <a:lnTo>
                    <a:pt x="489696" y="399265"/>
                  </a:lnTo>
                  <a:lnTo>
                    <a:pt x="432265" y="391279"/>
                  </a:lnTo>
                  <a:lnTo>
                    <a:pt x="377621" y="382526"/>
                  </a:lnTo>
                  <a:lnTo>
                    <a:pt x="325937" y="373044"/>
                  </a:lnTo>
                  <a:lnTo>
                    <a:pt x="277387" y="362867"/>
                  </a:lnTo>
                  <a:lnTo>
                    <a:pt x="232147" y="352034"/>
                  </a:lnTo>
                  <a:lnTo>
                    <a:pt x="190388" y="340580"/>
                  </a:lnTo>
                  <a:lnTo>
                    <a:pt x="152287" y="328543"/>
                  </a:lnTo>
                  <a:lnTo>
                    <a:pt x="87750" y="302861"/>
                  </a:lnTo>
                  <a:lnTo>
                    <a:pt x="39928" y="275281"/>
                  </a:lnTo>
                  <a:lnTo>
                    <a:pt x="10214" y="246094"/>
                  </a:lnTo>
                  <a:lnTo>
                    <a:pt x="0" y="215593"/>
                  </a:lnTo>
                  <a:close/>
                </a:path>
              </a:pathLst>
            </a:custGeom>
            <a:ln w="8466">
              <a:solidFill>
                <a:srgbClr val="000000"/>
              </a:solidFill>
            </a:ln>
          </p:spPr>
          <p:txBody>
            <a:bodyPr wrap="square" lIns="0" tIns="0" rIns="0" bIns="0" rtlCol="0"/>
            <a:lstStyle/>
            <a:p>
              <a:endParaRPr/>
            </a:p>
          </p:txBody>
        </p:sp>
        <p:sp>
          <p:nvSpPr>
            <p:cNvPr id="17" name="object 17"/>
            <p:cNvSpPr/>
            <p:nvPr/>
          </p:nvSpPr>
          <p:spPr>
            <a:xfrm>
              <a:off x="7518845" y="3903459"/>
              <a:ext cx="0" cy="410209"/>
            </a:xfrm>
            <a:custGeom>
              <a:avLst/>
              <a:gdLst/>
              <a:ahLst/>
              <a:cxnLst/>
              <a:rect l="l" t="t" r="r" b="b"/>
              <a:pathLst>
                <a:path h="410210">
                  <a:moveTo>
                    <a:pt x="0" y="409767"/>
                  </a:moveTo>
                  <a:lnTo>
                    <a:pt x="1" y="0"/>
                  </a:lnTo>
                </a:path>
              </a:pathLst>
            </a:custGeom>
            <a:ln w="8466">
              <a:solidFill>
                <a:srgbClr val="000000"/>
              </a:solidFill>
            </a:ln>
          </p:spPr>
          <p:txBody>
            <a:bodyPr wrap="square" lIns="0" tIns="0" rIns="0" bIns="0" rtlCol="0"/>
            <a:lstStyle/>
            <a:p>
              <a:endParaRPr/>
            </a:p>
          </p:txBody>
        </p:sp>
        <p:sp>
          <p:nvSpPr>
            <p:cNvPr id="18" name="object 18"/>
            <p:cNvSpPr/>
            <p:nvPr/>
          </p:nvSpPr>
          <p:spPr>
            <a:xfrm>
              <a:off x="5619371" y="5141127"/>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9" name="object 19"/>
            <p:cNvSpPr/>
            <p:nvPr/>
          </p:nvSpPr>
          <p:spPr>
            <a:xfrm>
              <a:off x="6196371" y="4681268"/>
              <a:ext cx="595630" cy="460375"/>
            </a:xfrm>
            <a:custGeom>
              <a:avLst/>
              <a:gdLst/>
              <a:ahLst/>
              <a:cxnLst/>
              <a:rect l="l" t="t" r="r" b="b"/>
              <a:pathLst>
                <a:path w="595629" h="460375">
                  <a:moveTo>
                    <a:pt x="0" y="459859"/>
                  </a:moveTo>
                  <a:lnTo>
                    <a:pt x="595167" y="0"/>
                  </a:lnTo>
                </a:path>
              </a:pathLst>
            </a:custGeom>
            <a:ln w="8466">
              <a:solidFill>
                <a:srgbClr val="000000"/>
              </a:solidFill>
            </a:ln>
          </p:spPr>
          <p:txBody>
            <a:bodyPr wrap="square" lIns="0" tIns="0" rIns="0" bIns="0" rtlCol="0"/>
            <a:lstStyle/>
            <a:p>
              <a:endParaRPr/>
            </a:p>
          </p:txBody>
        </p:sp>
        <p:sp>
          <p:nvSpPr>
            <p:cNvPr id="20" name="object 20"/>
            <p:cNvSpPr/>
            <p:nvPr/>
          </p:nvSpPr>
          <p:spPr>
            <a:xfrm>
              <a:off x="8264319" y="5141127"/>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21" name="object 21"/>
            <p:cNvSpPr/>
            <p:nvPr/>
          </p:nvSpPr>
          <p:spPr>
            <a:xfrm>
              <a:off x="8246151" y="4681268"/>
              <a:ext cx="595630" cy="460375"/>
            </a:xfrm>
            <a:custGeom>
              <a:avLst/>
              <a:gdLst/>
              <a:ahLst/>
              <a:cxnLst/>
              <a:rect l="l" t="t" r="r" b="b"/>
              <a:pathLst>
                <a:path w="595629" h="460375">
                  <a:moveTo>
                    <a:pt x="595169" y="459859"/>
                  </a:moveTo>
                  <a:lnTo>
                    <a:pt x="0" y="0"/>
                  </a:lnTo>
                </a:path>
              </a:pathLst>
            </a:custGeom>
            <a:ln w="8466">
              <a:solidFill>
                <a:srgbClr val="000000"/>
              </a:solidFill>
            </a:ln>
          </p:spPr>
          <p:txBody>
            <a:bodyPr wrap="square" lIns="0" tIns="0" rIns="0" bIns="0" rtlCol="0"/>
            <a:lstStyle/>
            <a:p>
              <a:endParaRPr/>
            </a:p>
          </p:txBody>
        </p:sp>
        <p:sp>
          <p:nvSpPr>
            <p:cNvPr id="22" name="object 22"/>
            <p:cNvSpPr/>
            <p:nvPr/>
          </p:nvSpPr>
          <p:spPr>
            <a:xfrm>
              <a:off x="8841320" y="3042111"/>
              <a:ext cx="858519" cy="861694"/>
            </a:xfrm>
            <a:custGeom>
              <a:avLst/>
              <a:gdLst/>
              <a:ahLst/>
              <a:cxnLst/>
              <a:rect l="l" t="t" r="r" b="b"/>
              <a:pathLst>
                <a:path w="858520" h="861695">
                  <a:moveTo>
                    <a:pt x="0" y="430674"/>
                  </a:moveTo>
                  <a:lnTo>
                    <a:pt x="2518" y="383747"/>
                  </a:lnTo>
                  <a:lnTo>
                    <a:pt x="9898" y="338284"/>
                  </a:lnTo>
                  <a:lnTo>
                    <a:pt x="21878" y="294548"/>
                  </a:lnTo>
                  <a:lnTo>
                    <a:pt x="38197" y="252800"/>
                  </a:lnTo>
                  <a:lnTo>
                    <a:pt x="58592" y="213304"/>
                  </a:lnTo>
                  <a:lnTo>
                    <a:pt x="82802" y="176323"/>
                  </a:lnTo>
                  <a:lnTo>
                    <a:pt x="110565" y="142120"/>
                  </a:lnTo>
                  <a:lnTo>
                    <a:pt x="141619" y="110956"/>
                  </a:lnTo>
                  <a:lnTo>
                    <a:pt x="175703" y="83095"/>
                  </a:lnTo>
                  <a:lnTo>
                    <a:pt x="212553" y="58799"/>
                  </a:lnTo>
                  <a:lnTo>
                    <a:pt x="251910" y="38332"/>
                  </a:lnTo>
                  <a:lnTo>
                    <a:pt x="293511" y="21956"/>
                  </a:lnTo>
                  <a:lnTo>
                    <a:pt x="337093" y="9933"/>
                  </a:lnTo>
                  <a:lnTo>
                    <a:pt x="382396" y="2527"/>
                  </a:lnTo>
                  <a:lnTo>
                    <a:pt x="429158" y="0"/>
                  </a:lnTo>
                  <a:lnTo>
                    <a:pt x="475919" y="2527"/>
                  </a:lnTo>
                  <a:lnTo>
                    <a:pt x="521222" y="9933"/>
                  </a:lnTo>
                  <a:lnTo>
                    <a:pt x="564805" y="21956"/>
                  </a:lnTo>
                  <a:lnTo>
                    <a:pt x="606406" y="38332"/>
                  </a:lnTo>
                  <a:lnTo>
                    <a:pt x="645762" y="58799"/>
                  </a:lnTo>
                  <a:lnTo>
                    <a:pt x="682613" y="83095"/>
                  </a:lnTo>
                  <a:lnTo>
                    <a:pt x="716697" y="110956"/>
                  </a:lnTo>
                  <a:lnTo>
                    <a:pt x="747751" y="142120"/>
                  </a:lnTo>
                  <a:lnTo>
                    <a:pt x="775514" y="176323"/>
                  </a:lnTo>
                  <a:lnTo>
                    <a:pt x="799724" y="213304"/>
                  </a:lnTo>
                  <a:lnTo>
                    <a:pt x="820119" y="252800"/>
                  </a:lnTo>
                  <a:lnTo>
                    <a:pt x="836438" y="294548"/>
                  </a:lnTo>
                  <a:lnTo>
                    <a:pt x="848418" y="338284"/>
                  </a:lnTo>
                  <a:lnTo>
                    <a:pt x="855798" y="383747"/>
                  </a:lnTo>
                  <a:lnTo>
                    <a:pt x="858316" y="430674"/>
                  </a:lnTo>
                  <a:lnTo>
                    <a:pt x="855798" y="477601"/>
                  </a:lnTo>
                  <a:lnTo>
                    <a:pt x="848418" y="523064"/>
                  </a:lnTo>
                  <a:lnTo>
                    <a:pt x="836438" y="566801"/>
                  </a:lnTo>
                  <a:lnTo>
                    <a:pt x="820119" y="608548"/>
                  </a:lnTo>
                  <a:lnTo>
                    <a:pt x="799724" y="648044"/>
                  </a:lnTo>
                  <a:lnTo>
                    <a:pt x="775514" y="685025"/>
                  </a:lnTo>
                  <a:lnTo>
                    <a:pt x="747751" y="719229"/>
                  </a:lnTo>
                  <a:lnTo>
                    <a:pt x="716697" y="750393"/>
                  </a:lnTo>
                  <a:lnTo>
                    <a:pt x="682613" y="778254"/>
                  </a:lnTo>
                  <a:lnTo>
                    <a:pt x="645762" y="802549"/>
                  </a:lnTo>
                  <a:lnTo>
                    <a:pt x="606406" y="823016"/>
                  </a:lnTo>
                  <a:lnTo>
                    <a:pt x="564805" y="839393"/>
                  </a:lnTo>
                  <a:lnTo>
                    <a:pt x="521222" y="851415"/>
                  </a:lnTo>
                  <a:lnTo>
                    <a:pt x="475919" y="858822"/>
                  </a:lnTo>
                  <a:lnTo>
                    <a:pt x="429158" y="861349"/>
                  </a:lnTo>
                  <a:lnTo>
                    <a:pt x="382396" y="858822"/>
                  </a:lnTo>
                  <a:lnTo>
                    <a:pt x="337093" y="851415"/>
                  </a:lnTo>
                  <a:lnTo>
                    <a:pt x="293511" y="839393"/>
                  </a:lnTo>
                  <a:lnTo>
                    <a:pt x="251910" y="823016"/>
                  </a:lnTo>
                  <a:lnTo>
                    <a:pt x="212553" y="802549"/>
                  </a:lnTo>
                  <a:lnTo>
                    <a:pt x="175703" y="778254"/>
                  </a:lnTo>
                  <a:lnTo>
                    <a:pt x="141619" y="750393"/>
                  </a:lnTo>
                  <a:lnTo>
                    <a:pt x="110565" y="719229"/>
                  </a:lnTo>
                  <a:lnTo>
                    <a:pt x="82802" y="685025"/>
                  </a:lnTo>
                  <a:lnTo>
                    <a:pt x="58592" y="648044"/>
                  </a:lnTo>
                  <a:lnTo>
                    <a:pt x="38197" y="608548"/>
                  </a:lnTo>
                  <a:lnTo>
                    <a:pt x="21878" y="566801"/>
                  </a:lnTo>
                  <a:lnTo>
                    <a:pt x="9898" y="523064"/>
                  </a:lnTo>
                  <a:lnTo>
                    <a:pt x="2518" y="477601"/>
                  </a:lnTo>
                  <a:lnTo>
                    <a:pt x="0" y="430674"/>
                  </a:lnTo>
                  <a:close/>
                </a:path>
              </a:pathLst>
            </a:custGeom>
            <a:ln w="8466">
              <a:solidFill>
                <a:srgbClr val="000000"/>
              </a:solidFill>
            </a:ln>
          </p:spPr>
          <p:txBody>
            <a:bodyPr wrap="square" lIns="0" tIns="0" rIns="0" bIns="0" rtlCol="0"/>
            <a:lstStyle/>
            <a:p>
              <a:endParaRPr/>
            </a:p>
          </p:txBody>
        </p:sp>
        <p:sp>
          <p:nvSpPr>
            <p:cNvPr id="23" name="object 23"/>
            <p:cNvSpPr/>
            <p:nvPr/>
          </p:nvSpPr>
          <p:spPr>
            <a:xfrm>
              <a:off x="8547411" y="3472785"/>
              <a:ext cx="294005" cy="0"/>
            </a:xfrm>
            <a:custGeom>
              <a:avLst/>
              <a:gdLst/>
              <a:ahLst/>
              <a:cxnLst/>
              <a:rect l="l" t="t" r="r" b="b"/>
              <a:pathLst>
                <a:path w="294004">
                  <a:moveTo>
                    <a:pt x="0" y="0"/>
                  </a:moveTo>
                  <a:lnTo>
                    <a:pt x="293909" y="1"/>
                  </a:lnTo>
                </a:path>
              </a:pathLst>
            </a:custGeom>
            <a:ln w="8466">
              <a:solidFill>
                <a:srgbClr val="000000"/>
              </a:solidFill>
            </a:ln>
          </p:spPr>
          <p:txBody>
            <a:bodyPr wrap="square" lIns="0" tIns="0" rIns="0" bIns="0" rtlCol="0"/>
            <a:lstStyle/>
            <a:p>
              <a:endParaRPr/>
            </a:p>
          </p:txBody>
        </p:sp>
        <p:sp>
          <p:nvSpPr>
            <p:cNvPr id="24" name="object 24"/>
            <p:cNvSpPr/>
            <p:nvPr/>
          </p:nvSpPr>
          <p:spPr>
            <a:xfrm>
              <a:off x="6196371" y="3472785"/>
              <a:ext cx="294005" cy="0"/>
            </a:xfrm>
            <a:custGeom>
              <a:avLst/>
              <a:gdLst/>
              <a:ahLst/>
              <a:cxnLst/>
              <a:rect l="l" t="t" r="r" b="b"/>
              <a:pathLst>
                <a:path w="294004">
                  <a:moveTo>
                    <a:pt x="0" y="0"/>
                  </a:moveTo>
                  <a:lnTo>
                    <a:pt x="293908" y="1"/>
                  </a:lnTo>
                </a:path>
              </a:pathLst>
            </a:custGeom>
            <a:ln w="8466">
              <a:solidFill>
                <a:srgbClr val="000000"/>
              </a:solidFill>
            </a:ln>
          </p:spPr>
          <p:txBody>
            <a:bodyPr wrap="square" lIns="0" tIns="0" rIns="0" bIns="0" rtlCol="0"/>
            <a:lstStyle/>
            <a:p>
              <a:endParaRPr/>
            </a:p>
          </p:txBody>
        </p:sp>
        <p:sp>
          <p:nvSpPr>
            <p:cNvPr id="25" name="object 25"/>
            <p:cNvSpPr/>
            <p:nvPr/>
          </p:nvSpPr>
          <p:spPr>
            <a:xfrm>
              <a:off x="5317761" y="3022053"/>
              <a:ext cx="899160" cy="901700"/>
            </a:xfrm>
            <a:custGeom>
              <a:avLst/>
              <a:gdLst/>
              <a:ahLst/>
              <a:cxnLst/>
              <a:rect l="l" t="t" r="r" b="b"/>
              <a:pathLst>
                <a:path w="899160" h="901700">
                  <a:moveTo>
                    <a:pt x="448424" y="0"/>
                  </a:moveTo>
                  <a:lnTo>
                    <a:pt x="402497" y="2539"/>
                  </a:lnTo>
                  <a:lnTo>
                    <a:pt x="357884" y="10160"/>
                  </a:lnTo>
                  <a:lnTo>
                    <a:pt x="314827" y="21589"/>
                  </a:lnTo>
                  <a:lnTo>
                    <a:pt x="273560" y="36829"/>
                  </a:lnTo>
                  <a:lnTo>
                    <a:pt x="234312" y="55879"/>
                  </a:lnTo>
                  <a:lnTo>
                    <a:pt x="197309" y="77470"/>
                  </a:lnTo>
                  <a:lnTo>
                    <a:pt x="162774" y="104139"/>
                  </a:lnTo>
                  <a:lnTo>
                    <a:pt x="130930" y="133350"/>
                  </a:lnTo>
                  <a:lnTo>
                    <a:pt x="101998" y="165100"/>
                  </a:lnTo>
                  <a:lnTo>
                    <a:pt x="76203" y="200660"/>
                  </a:lnTo>
                  <a:lnTo>
                    <a:pt x="53771" y="237489"/>
                  </a:lnTo>
                  <a:lnTo>
                    <a:pt x="34928" y="276860"/>
                  </a:lnTo>
                  <a:lnTo>
                    <a:pt x="19903" y="318770"/>
                  </a:lnTo>
                  <a:lnTo>
                    <a:pt x="8924" y="361950"/>
                  </a:lnTo>
                  <a:lnTo>
                    <a:pt x="2214" y="406400"/>
                  </a:lnTo>
                  <a:lnTo>
                    <a:pt x="0" y="452120"/>
                  </a:lnTo>
                  <a:lnTo>
                    <a:pt x="2420" y="497839"/>
                  </a:lnTo>
                  <a:lnTo>
                    <a:pt x="9328" y="543560"/>
                  </a:lnTo>
                  <a:lnTo>
                    <a:pt x="20497" y="586739"/>
                  </a:lnTo>
                  <a:lnTo>
                    <a:pt x="35700" y="627379"/>
                  </a:lnTo>
                  <a:lnTo>
                    <a:pt x="54707" y="666750"/>
                  </a:lnTo>
                  <a:lnTo>
                    <a:pt x="77293" y="704850"/>
                  </a:lnTo>
                  <a:lnTo>
                    <a:pt x="103231" y="739139"/>
                  </a:lnTo>
                  <a:lnTo>
                    <a:pt x="132298" y="770889"/>
                  </a:lnTo>
                  <a:lnTo>
                    <a:pt x="164270" y="800100"/>
                  </a:lnTo>
                  <a:lnTo>
                    <a:pt x="198927" y="825500"/>
                  </a:lnTo>
                  <a:lnTo>
                    <a:pt x="236046" y="848360"/>
                  </a:lnTo>
                  <a:lnTo>
                    <a:pt x="275398" y="867410"/>
                  </a:lnTo>
                  <a:lnTo>
                    <a:pt x="316757" y="882650"/>
                  </a:lnTo>
                  <a:lnTo>
                    <a:pt x="359884" y="892810"/>
                  </a:lnTo>
                  <a:lnTo>
                    <a:pt x="404544" y="900429"/>
                  </a:lnTo>
                  <a:lnTo>
                    <a:pt x="450480" y="901700"/>
                  </a:lnTo>
                  <a:lnTo>
                    <a:pt x="496407" y="900429"/>
                  </a:lnTo>
                  <a:lnTo>
                    <a:pt x="541019" y="892810"/>
                  </a:lnTo>
                  <a:lnTo>
                    <a:pt x="555372" y="889000"/>
                  </a:lnTo>
                  <a:lnTo>
                    <a:pt x="449794" y="889000"/>
                  </a:lnTo>
                  <a:lnTo>
                    <a:pt x="405230" y="886460"/>
                  </a:lnTo>
                  <a:lnTo>
                    <a:pt x="361936" y="880110"/>
                  </a:lnTo>
                  <a:lnTo>
                    <a:pt x="320141" y="868679"/>
                  </a:lnTo>
                  <a:lnTo>
                    <a:pt x="280069" y="854710"/>
                  </a:lnTo>
                  <a:lnTo>
                    <a:pt x="241941" y="835660"/>
                  </a:lnTo>
                  <a:lnTo>
                    <a:pt x="205980" y="814070"/>
                  </a:lnTo>
                  <a:lnTo>
                    <a:pt x="172402" y="788670"/>
                  </a:lnTo>
                  <a:lnTo>
                    <a:pt x="141427" y="760729"/>
                  </a:lnTo>
                  <a:lnTo>
                    <a:pt x="113272" y="730250"/>
                  </a:lnTo>
                  <a:lnTo>
                    <a:pt x="88155" y="695960"/>
                  </a:lnTo>
                  <a:lnTo>
                    <a:pt x="66296" y="660400"/>
                  </a:lnTo>
                  <a:lnTo>
                    <a:pt x="47913" y="622300"/>
                  </a:lnTo>
                  <a:lnTo>
                    <a:pt x="33224" y="581660"/>
                  </a:lnTo>
                  <a:lnTo>
                    <a:pt x="22451" y="539750"/>
                  </a:lnTo>
                  <a:lnTo>
                    <a:pt x="15812" y="496570"/>
                  </a:lnTo>
                  <a:lnTo>
                    <a:pt x="13529" y="452120"/>
                  </a:lnTo>
                  <a:lnTo>
                    <a:pt x="15744" y="406400"/>
                  </a:lnTo>
                  <a:lnTo>
                    <a:pt x="22316" y="363220"/>
                  </a:lnTo>
                  <a:lnTo>
                    <a:pt x="33026" y="321310"/>
                  </a:lnTo>
                  <a:lnTo>
                    <a:pt x="47655" y="281939"/>
                  </a:lnTo>
                  <a:lnTo>
                    <a:pt x="65984" y="242570"/>
                  </a:lnTo>
                  <a:lnTo>
                    <a:pt x="87792" y="207010"/>
                  </a:lnTo>
                  <a:lnTo>
                    <a:pt x="112861" y="173989"/>
                  </a:lnTo>
                  <a:lnTo>
                    <a:pt x="140971" y="142239"/>
                  </a:lnTo>
                  <a:lnTo>
                    <a:pt x="171903" y="114300"/>
                  </a:lnTo>
                  <a:lnTo>
                    <a:pt x="205440" y="88900"/>
                  </a:lnTo>
                  <a:lnTo>
                    <a:pt x="241363" y="67310"/>
                  </a:lnTo>
                  <a:lnTo>
                    <a:pt x="279455" y="48260"/>
                  </a:lnTo>
                  <a:lnTo>
                    <a:pt x="319497" y="34289"/>
                  </a:lnTo>
                  <a:lnTo>
                    <a:pt x="361269" y="22860"/>
                  </a:lnTo>
                  <a:lnTo>
                    <a:pt x="404548" y="16510"/>
                  </a:lnTo>
                  <a:lnTo>
                    <a:pt x="449108" y="13970"/>
                  </a:lnTo>
                  <a:lnTo>
                    <a:pt x="558187" y="13970"/>
                  </a:lnTo>
                  <a:lnTo>
                    <a:pt x="539018" y="8889"/>
                  </a:lnTo>
                  <a:lnTo>
                    <a:pt x="494358" y="2539"/>
                  </a:lnTo>
                  <a:lnTo>
                    <a:pt x="448424" y="0"/>
                  </a:lnTo>
                  <a:close/>
                </a:path>
                <a:path w="899160" h="901700">
                  <a:moveTo>
                    <a:pt x="558187" y="13970"/>
                  </a:moveTo>
                  <a:lnTo>
                    <a:pt x="449108" y="13970"/>
                  </a:lnTo>
                  <a:lnTo>
                    <a:pt x="493674" y="16510"/>
                  </a:lnTo>
                  <a:lnTo>
                    <a:pt x="536967" y="22860"/>
                  </a:lnTo>
                  <a:lnTo>
                    <a:pt x="578763" y="33020"/>
                  </a:lnTo>
                  <a:lnTo>
                    <a:pt x="618835" y="48260"/>
                  </a:lnTo>
                  <a:lnTo>
                    <a:pt x="656962" y="66039"/>
                  </a:lnTo>
                  <a:lnTo>
                    <a:pt x="692924" y="88900"/>
                  </a:lnTo>
                  <a:lnTo>
                    <a:pt x="726502" y="113029"/>
                  </a:lnTo>
                  <a:lnTo>
                    <a:pt x="757477" y="142239"/>
                  </a:lnTo>
                  <a:lnTo>
                    <a:pt x="785632" y="172720"/>
                  </a:lnTo>
                  <a:lnTo>
                    <a:pt x="810748" y="207010"/>
                  </a:lnTo>
                  <a:lnTo>
                    <a:pt x="832608" y="242570"/>
                  </a:lnTo>
                  <a:lnTo>
                    <a:pt x="850991" y="280670"/>
                  </a:lnTo>
                  <a:lnTo>
                    <a:pt x="865680" y="321310"/>
                  </a:lnTo>
                  <a:lnTo>
                    <a:pt x="876452" y="363220"/>
                  </a:lnTo>
                  <a:lnTo>
                    <a:pt x="883090" y="406400"/>
                  </a:lnTo>
                  <a:lnTo>
                    <a:pt x="885375" y="450850"/>
                  </a:lnTo>
                  <a:lnTo>
                    <a:pt x="883159" y="495300"/>
                  </a:lnTo>
                  <a:lnTo>
                    <a:pt x="876588" y="539750"/>
                  </a:lnTo>
                  <a:lnTo>
                    <a:pt x="865878" y="581660"/>
                  </a:lnTo>
                  <a:lnTo>
                    <a:pt x="851247" y="621029"/>
                  </a:lnTo>
                  <a:lnTo>
                    <a:pt x="832919" y="659129"/>
                  </a:lnTo>
                  <a:lnTo>
                    <a:pt x="811110" y="695960"/>
                  </a:lnTo>
                  <a:lnTo>
                    <a:pt x="786042" y="728979"/>
                  </a:lnTo>
                  <a:lnTo>
                    <a:pt x="757933" y="760729"/>
                  </a:lnTo>
                  <a:lnTo>
                    <a:pt x="727001" y="788670"/>
                  </a:lnTo>
                  <a:lnTo>
                    <a:pt x="693464" y="814070"/>
                  </a:lnTo>
                  <a:lnTo>
                    <a:pt x="657539" y="835660"/>
                  </a:lnTo>
                  <a:lnTo>
                    <a:pt x="619447" y="854710"/>
                  </a:lnTo>
                  <a:lnTo>
                    <a:pt x="579405" y="868679"/>
                  </a:lnTo>
                  <a:lnTo>
                    <a:pt x="537635" y="880110"/>
                  </a:lnTo>
                  <a:lnTo>
                    <a:pt x="494356" y="886460"/>
                  </a:lnTo>
                  <a:lnTo>
                    <a:pt x="449794" y="889000"/>
                  </a:lnTo>
                  <a:lnTo>
                    <a:pt x="555372" y="889000"/>
                  </a:lnTo>
                  <a:lnTo>
                    <a:pt x="625344" y="866139"/>
                  </a:lnTo>
                  <a:lnTo>
                    <a:pt x="664592" y="847089"/>
                  </a:lnTo>
                  <a:lnTo>
                    <a:pt x="701594" y="824229"/>
                  </a:lnTo>
                  <a:lnTo>
                    <a:pt x="736130" y="798829"/>
                  </a:lnTo>
                  <a:lnTo>
                    <a:pt x="767974" y="769620"/>
                  </a:lnTo>
                  <a:lnTo>
                    <a:pt x="796905" y="737870"/>
                  </a:lnTo>
                  <a:lnTo>
                    <a:pt x="822699" y="702310"/>
                  </a:lnTo>
                  <a:lnTo>
                    <a:pt x="845131" y="665479"/>
                  </a:lnTo>
                  <a:lnTo>
                    <a:pt x="863974" y="626110"/>
                  </a:lnTo>
                  <a:lnTo>
                    <a:pt x="879000" y="584200"/>
                  </a:lnTo>
                  <a:lnTo>
                    <a:pt x="889980" y="541020"/>
                  </a:lnTo>
                  <a:lnTo>
                    <a:pt x="896689" y="496570"/>
                  </a:lnTo>
                  <a:lnTo>
                    <a:pt x="898904" y="450850"/>
                  </a:lnTo>
                  <a:lnTo>
                    <a:pt x="896484" y="403860"/>
                  </a:lnTo>
                  <a:lnTo>
                    <a:pt x="889575" y="359410"/>
                  </a:lnTo>
                  <a:lnTo>
                    <a:pt x="878406" y="316229"/>
                  </a:lnTo>
                  <a:lnTo>
                    <a:pt x="863203" y="274320"/>
                  </a:lnTo>
                  <a:lnTo>
                    <a:pt x="844196" y="234950"/>
                  </a:lnTo>
                  <a:lnTo>
                    <a:pt x="821611" y="198120"/>
                  </a:lnTo>
                  <a:lnTo>
                    <a:pt x="795672" y="163829"/>
                  </a:lnTo>
                  <a:lnTo>
                    <a:pt x="766606" y="132079"/>
                  </a:lnTo>
                  <a:lnTo>
                    <a:pt x="734632" y="102870"/>
                  </a:lnTo>
                  <a:lnTo>
                    <a:pt x="699975" y="77470"/>
                  </a:lnTo>
                  <a:lnTo>
                    <a:pt x="662858" y="54610"/>
                  </a:lnTo>
                  <a:lnTo>
                    <a:pt x="623505" y="35560"/>
                  </a:lnTo>
                  <a:lnTo>
                    <a:pt x="582147" y="20320"/>
                  </a:lnTo>
                  <a:lnTo>
                    <a:pt x="558187" y="13970"/>
                  </a:lnTo>
                  <a:close/>
                </a:path>
                <a:path w="899160" h="901700">
                  <a:moveTo>
                    <a:pt x="449794" y="27939"/>
                  </a:moveTo>
                  <a:lnTo>
                    <a:pt x="406598" y="29210"/>
                  </a:lnTo>
                  <a:lnTo>
                    <a:pt x="364653" y="35560"/>
                  </a:lnTo>
                  <a:lnTo>
                    <a:pt x="324168" y="46989"/>
                  </a:lnTo>
                  <a:lnTo>
                    <a:pt x="285352" y="60960"/>
                  </a:lnTo>
                  <a:lnTo>
                    <a:pt x="248415" y="78739"/>
                  </a:lnTo>
                  <a:lnTo>
                    <a:pt x="213570" y="99060"/>
                  </a:lnTo>
                  <a:lnTo>
                    <a:pt x="181032" y="124460"/>
                  </a:lnTo>
                  <a:lnTo>
                    <a:pt x="151011" y="151129"/>
                  </a:lnTo>
                  <a:lnTo>
                    <a:pt x="123723" y="181610"/>
                  </a:lnTo>
                  <a:lnTo>
                    <a:pt x="99381" y="214629"/>
                  </a:lnTo>
                  <a:lnTo>
                    <a:pt x="78197" y="248920"/>
                  </a:lnTo>
                  <a:lnTo>
                    <a:pt x="60382" y="285750"/>
                  </a:lnTo>
                  <a:lnTo>
                    <a:pt x="46149" y="325120"/>
                  </a:lnTo>
                  <a:lnTo>
                    <a:pt x="35708" y="365760"/>
                  </a:lnTo>
                  <a:lnTo>
                    <a:pt x="29274" y="407670"/>
                  </a:lnTo>
                  <a:lnTo>
                    <a:pt x="27058" y="450850"/>
                  </a:lnTo>
                  <a:lnTo>
                    <a:pt x="29206" y="494029"/>
                  </a:lnTo>
                  <a:lnTo>
                    <a:pt x="35573" y="535939"/>
                  </a:lnTo>
                  <a:lnTo>
                    <a:pt x="45951" y="576579"/>
                  </a:lnTo>
                  <a:lnTo>
                    <a:pt x="60125" y="615950"/>
                  </a:lnTo>
                  <a:lnTo>
                    <a:pt x="77885" y="652779"/>
                  </a:lnTo>
                  <a:lnTo>
                    <a:pt x="99018" y="688339"/>
                  </a:lnTo>
                  <a:lnTo>
                    <a:pt x="123313" y="721360"/>
                  </a:lnTo>
                  <a:lnTo>
                    <a:pt x="150555" y="750570"/>
                  </a:lnTo>
                  <a:lnTo>
                    <a:pt x="180533" y="778510"/>
                  </a:lnTo>
                  <a:lnTo>
                    <a:pt x="213031" y="802639"/>
                  </a:lnTo>
                  <a:lnTo>
                    <a:pt x="247837" y="824229"/>
                  </a:lnTo>
                  <a:lnTo>
                    <a:pt x="284739" y="842010"/>
                  </a:lnTo>
                  <a:lnTo>
                    <a:pt x="323526" y="855979"/>
                  </a:lnTo>
                  <a:lnTo>
                    <a:pt x="363987" y="866139"/>
                  </a:lnTo>
                  <a:lnTo>
                    <a:pt x="405916" y="872489"/>
                  </a:lnTo>
                  <a:lnTo>
                    <a:pt x="449108" y="875029"/>
                  </a:lnTo>
                  <a:lnTo>
                    <a:pt x="492305" y="872489"/>
                  </a:lnTo>
                  <a:lnTo>
                    <a:pt x="534249" y="866139"/>
                  </a:lnTo>
                  <a:lnTo>
                    <a:pt x="549432" y="862329"/>
                  </a:lnTo>
                  <a:lnTo>
                    <a:pt x="448424" y="862329"/>
                  </a:lnTo>
                  <a:lnTo>
                    <a:pt x="406601" y="859789"/>
                  </a:lnTo>
                  <a:lnTo>
                    <a:pt x="366038" y="853439"/>
                  </a:lnTo>
                  <a:lnTo>
                    <a:pt x="326910" y="843279"/>
                  </a:lnTo>
                  <a:lnTo>
                    <a:pt x="289410" y="829310"/>
                  </a:lnTo>
                  <a:lnTo>
                    <a:pt x="253733" y="811529"/>
                  </a:lnTo>
                  <a:lnTo>
                    <a:pt x="220083" y="791210"/>
                  </a:lnTo>
                  <a:lnTo>
                    <a:pt x="188663" y="767079"/>
                  </a:lnTo>
                  <a:lnTo>
                    <a:pt x="159684" y="740410"/>
                  </a:lnTo>
                  <a:lnTo>
                    <a:pt x="133353" y="711200"/>
                  </a:lnTo>
                  <a:lnTo>
                    <a:pt x="109881" y="679450"/>
                  </a:lnTo>
                  <a:lnTo>
                    <a:pt x="89474" y="646429"/>
                  </a:lnTo>
                  <a:lnTo>
                    <a:pt x="72337" y="609600"/>
                  </a:lnTo>
                  <a:lnTo>
                    <a:pt x="58677" y="572770"/>
                  </a:lnTo>
                  <a:lnTo>
                    <a:pt x="48696" y="533400"/>
                  </a:lnTo>
                  <a:lnTo>
                    <a:pt x="42598" y="492760"/>
                  </a:lnTo>
                  <a:lnTo>
                    <a:pt x="40587" y="450850"/>
                  </a:lnTo>
                  <a:lnTo>
                    <a:pt x="42804" y="408939"/>
                  </a:lnTo>
                  <a:lnTo>
                    <a:pt x="49102" y="367029"/>
                  </a:lnTo>
                  <a:lnTo>
                    <a:pt x="59272" y="328929"/>
                  </a:lnTo>
                  <a:lnTo>
                    <a:pt x="73108" y="290829"/>
                  </a:lnTo>
                  <a:lnTo>
                    <a:pt x="90410" y="255270"/>
                  </a:lnTo>
                  <a:lnTo>
                    <a:pt x="110970" y="220979"/>
                  </a:lnTo>
                  <a:lnTo>
                    <a:pt x="134586" y="189229"/>
                  </a:lnTo>
                  <a:lnTo>
                    <a:pt x="161052" y="160020"/>
                  </a:lnTo>
                  <a:lnTo>
                    <a:pt x="190160" y="134620"/>
                  </a:lnTo>
                  <a:lnTo>
                    <a:pt x="221702" y="110489"/>
                  </a:lnTo>
                  <a:lnTo>
                    <a:pt x="255466" y="90170"/>
                  </a:lnTo>
                  <a:lnTo>
                    <a:pt x="291247" y="72389"/>
                  </a:lnTo>
                  <a:lnTo>
                    <a:pt x="328839" y="59689"/>
                  </a:lnTo>
                  <a:lnTo>
                    <a:pt x="368038" y="49529"/>
                  </a:lnTo>
                  <a:lnTo>
                    <a:pt x="408649" y="43179"/>
                  </a:lnTo>
                  <a:lnTo>
                    <a:pt x="450480" y="40639"/>
                  </a:lnTo>
                  <a:lnTo>
                    <a:pt x="552900" y="40639"/>
                  </a:lnTo>
                  <a:lnTo>
                    <a:pt x="534917" y="35560"/>
                  </a:lnTo>
                  <a:lnTo>
                    <a:pt x="492988" y="29210"/>
                  </a:lnTo>
                  <a:lnTo>
                    <a:pt x="449794" y="27939"/>
                  </a:lnTo>
                  <a:close/>
                </a:path>
                <a:path w="899160" h="901700">
                  <a:moveTo>
                    <a:pt x="552900" y="40639"/>
                  </a:moveTo>
                  <a:lnTo>
                    <a:pt x="450480" y="40639"/>
                  </a:lnTo>
                  <a:lnTo>
                    <a:pt x="492302" y="43179"/>
                  </a:lnTo>
                  <a:lnTo>
                    <a:pt x="532866" y="49529"/>
                  </a:lnTo>
                  <a:lnTo>
                    <a:pt x="571994" y="59689"/>
                  </a:lnTo>
                  <a:lnTo>
                    <a:pt x="609494" y="73660"/>
                  </a:lnTo>
                  <a:lnTo>
                    <a:pt x="645170" y="91439"/>
                  </a:lnTo>
                  <a:lnTo>
                    <a:pt x="678821" y="111760"/>
                  </a:lnTo>
                  <a:lnTo>
                    <a:pt x="710239" y="135889"/>
                  </a:lnTo>
                  <a:lnTo>
                    <a:pt x="739220" y="161289"/>
                  </a:lnTo>
                  <a:lnTo>
                    <a:pt x="765550" y="190500"/>
                  </a:lnTo>
                  <a:lnTo>
                    <a:pt x="789023" y="222250"/>
                  </a:lnTo>
                  <a:lnTo>
                    <a:pt x="809430" y="256539"/>
                  </a:lnTo>
                  <a:lnTo>
                    <a:pt x="826566" y="292100"/>
                  </a:lnTo>
                  <a:lnTo>
                    <a:pt x="840226" y="330200"/>
                  </a:lnTo>
                  <a:lnTo>
                    <a:pt x="850207" y="369570"/>
                  </a:lnTo>
                  <a:lnTo>
                    <a:pt x="856306" y="410210"/>
                  </a:lnTo>
                  <a:lnTo>
                    <a:pt x="858316" y="452120"/>
                  </a:lnTo>
                  <a:lnTo>
                    <a:pt x="856100" y="494029"/>
                  </a:lnTo>
                  <a:lnTo>
                    <a:pt x="849802" y="534670"/>
                  </a:lnTo>
                  <a:lnTo>
                    <a:pt x="839632" y="574039"/>
                  </a:lnTo>
                  <a:lnTo>
                    <a:pt x="825794" y="612139"/>
                  </a:lnTo>
                  <a:lnTo>
                    <a:pt x="808494" y="647700"/>
                  </a:lnTo>
                  <a:lnTo>
                    <a:pt x="787934" y="681989"/>
                  </a:lnTo>
                  <a:lnTo>
                    <a:pt x="764317" y="713739"/>
                  </a:lnTo>
                  <a:lnTo>
                    <a:pt x="737852" y="741679"/>
                  </a:lnTo>
                  <a:lnTo>
                    <a:pt x="708743" y="768350"/>
                  </a:lnTo>
                  <a:lnTo>
                    <a:pt x="677202" y="792479"/>
                  </a:lnTo>
                  <a:lnTo>
                    <a:pt x="643436" y="812800"/>
                  </a:lnTo>
                  <a:lnTo>
                    <a:pt x="607655" y="829310"/>
                  </a:lnTo>
                  <a:lnTo>
                    <a:pt x="570064" y="843279"/>
                  </a:lnTo>
                  <a:lnTo>
                    <a:pt x="530865" y="853439"/>
                  </a:lnTo>
                  <a:lnTo>
                    <a:pt x="490254" y="859789"/>
                  </a:lnTo>
                  <a:lnTo>
                    <a:pt x="448424" y="862329"/>
                  </a:lnTo>
                  <a:lnTo>
                    <a:pt x="549432" y="862329"/>
                  </a:lnTo>
                  <a:lnTo>
                    <a:pt x="613552" y="842010"/>
                  </a:lnTo>
                  <a:lnTo>
                    <a:pt x="650488" y="824229"/>
                  </a:lnTo>
                  <a:lnTo>
                    <a:pt x="685332" y="802639"/>
                  </a:lnTo>
                  <a:lnTo>
                    <a:pt x="717872" y="778510"/>
                  </a:lnTo>
                  <a:lnTo>
                    <a:pt x="747892" y="751839"/>
                  </a:lnTo>
                  <a:lnTo>
                    <a:pt x="775180" y="721360"/>
                  </a:lnTo>
                  <a:lnTo>
                    <a:pt x="799523" y="688339"/>
                  </a:lnTo>
                  <a:lnTo>
                    <a:pt x="820707" y="654050"/>
                  </a:lnTo>
                  <a:lnTo>
                    <a:pt x="838521" y="617220"/>
                  </a:lnTo>
                  <a:lnTo>
                    <a:pt x="852755" y="577850"/>
                  </a:lnTo>
                  <a:lnTo>
                    <a:pt x="863194" y="537210"/>
                  </a:lnTo>
                  <a:lnTo>
                    <a:pt x="869629" y="495300"/>
                  </a:lnTo>
                  <a:lnTo>
                    <a:pt x="871846" y="452120"/>
                  </a:lnTo>
                  <a:lnTo>
                    <a:pt x="869698" y="408939"/>
                  </a:lnTo>
                  <a:lnTo>
                    <a:pt x="863330" y="365760"/>
                  </a:lnTo>
                  <a:lnTo>
                    <a:pt x="852953" y="325120"/>
                  </a:lnTo>
                  <a:lnTo>
                    <a:pt x="838779" y="287020"/>
                  </a:lnTo>
                  <a:lnTo>
                    <a:pt x="821019" y="250189"/>
                  </a:lnTo>
                  <a:lnTo>
                    <a:pt x="799885" y="214629"/>
                  </a:lnTo>
                  <a:lnTo>
                    <a:pt x="775591" y="181610"/>
                  </a:lnTo>
                  <a:lnTo>
                    <a:pt x="748348" y="152400"/>
                  </a:lnTo>
                  <a:lnTo>
                    <a:pt x="718371" y="124460"/>
                  </a:lnTo>
                  <a:lnTo>
                    <a:pt x="685872" y="100329"/>
                  </a:lnTo>
                  <a:lnTo>
                    <a:pt x="651066" y="78739"/>
                  </a:lnTo>
                  <a:lnTo>
                    <a:pt x="614164" y="60960"/>
                  </a:lnTo>
                  <a:lnTo>
                    <a:pt x="575378" y="46989"/>
                  </a:lnTo>
                  <a:lnTo>
                    <a:pt x="552900" y="40639"/>
                  </a:lnTo>
                  <a:close/>
                </a:path>
              </a:pathLst>
            </a:custGeom>
            <a:solidFill>
              <a:srgbClr val="000000"/>
            </a:solidFill>
          </p:spPr>
          <p:txBody>
            <a:bodyPr wrap="square" lIns="0" tIns="0" rIns="0" bIns="0" rtlCol="0"/>
            <a:lstStyle/>
            <a:p>
              <a:endParaRPr/>
            </a:p>
          </p:txBody>
        </p:sp>
        <p:sp>
          <p:nvSpPr>
            <p:cNvPr id="26" name="object 26"/>
            <p:cNvSpPr/>
            <p:nvPr/>
          </p:nvSpPr>
          <p:spPr>
            <a:xfrm>
              <a:off x="6490280" y="3042111"/>
              <a:ext cx="2057400" cy="861694"/>
            </a:xfrm>
            <a:custGeom>
              <a:avLst/>
              <a:gdLst/>
              <a:ahLst/>
              <a:cxnLst/>
              <a:rect l="l" t="t" r="r" b="b"/>
              <a:pathLst>
                <a:path w="2057400" h="861695">
                  <a:moveTo>
                    <a:pt x="2057130" y="0"/>
                  </a:moveTo>
                  <a:lnTo>
                    <a:pt x="0" y="0"/>
                  </a:lnTo>
                  <a:lnTo>
                    <a:pt x="0" y="861349"/>
                  </a:lnTo>
                  <a:lnTo>
                    <a:pt x="2057130" y="861349"/>
                  </a:lnTo>
                  <a:lnTo>
                    <a:pt x="2057130" y="0"/>
                  </a:lnTo>
                  <a:close/>
                </a:path>
              </a:pathLst>
            </a:custGeom>
            <a:solidFill>
              <a:srgbClr val="D9D9D9"/>
            </a:solidFill>
          </p:spPr>
          <p:txBody>
            <a:bodyPr wrap="square" lIns="0" tIns="0" rIns="0" bIns="0" rtlCol="0"/>
            <a:lstStyle/>
            <a:p>
              <a:endParaRPr/>
            </a:p>
          </p:txBody>
        </p:sp>
      </p:grpSp>
      <p:sp>
        <p:nvSpPr>
          <p:cNvPr id="27" name="object 27"/>
          <p:cNvSpPr txBox="1"/>
          <p:nvPr/>
        </p:nvSpPr>
        <p:spPr>
          <a:xfrm>
            <a:off x="6490280" y="3042111"/>
            <a:ext cx="2057400" cy="861694"/>
          </a:xfrm>
          <a:prstGeom prst="rect">
            <a:avLst/>
          </a:prstGeom>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10" dirty="0">
                <a:latin typeface="Calibri"/>
                <a:cs typeface="Calibri"/>
              </a:rPr>
              <a:t>CAR</a:t>
            </a:r>
            <a:endParaRPr sz="1900">
              <a:latin typeface="Calibri"/>
              <a:cs typeface="Calibri"/>
            </a:endParaRPr>
          </a:p>
        </p:txBody>
      </p:sp>
      <p:sp>
        <p:nvSpPr>
          <p:cNvPr id="28" name="object 28"/>
          <p:cNvSpPr/>
          <p:nvPr/>
        </p:nvSpPr>
        <p:spPr>
          <a:xfrm>
            <a:off x="5317761" y="1821626"/>
            <a:ext cx="4386109" cy="3925843"/>
          </a:xfrm>
          <a:prstGeom prst="rect">
            <a:avLst/>
          </a:prstGeom>
          <a:blipFill>
            <a:blip r:embed="rId2" cstate="print"/>
            <a:stretch>
              <a:fillRect/>
            </a:stretch>
          </a:blipFill>
        </p:spPr>
        <p:txBody>
          <a:bodyPr wrap="square" lIns="0" tIns="0" rIns="0" bIns="0" rtlCol="0"/>
          <a:lstStyle/>
          <a:p>
            <a:endParaRPr/>
          </a:p>
        </p:txBody>
      </p:sp>
      <p:sp>
        <p:nvSpPr>
          <p:cNvPr id="29" name="object 29"/>
          <p:cNvSpPr txBox="1"/>
          <p:nvPr/>
        </p:nvSpPr>
        <p:spPr>
          <a:xfrm>
            <a:off x="7352458" y="1993899"/>
            <a:ext cx="334010" cy="238760"/>
          </a:xfrm>
          <a:prstGeom prst="rect">
            <a:avLst/>
          </a:prstGeom>
        </p:spPr>
        <p:txBody>
          <a:bodyPr vert="horz" wrap="square" lIns="0" tIns="12700" rIns="0" bIns="0" rtlCol="0">
            <a:spAutoFit/>
          </a:bodyPr>
          <a:lstStyle/>
          <a:p>
            <a:pPr marL="12700">
              <a:lnSpc>
                <a:spcPct val="100000"/>
              </a:lnSpc>
              <a:spcBef>
                <a:spcPts val="100"/>
              </a:spcBef>
            </a:pPr>
            <a:r>
              <a:rPr sz="1400" spc="-105" dirty="0">
                <a:latin typeface="Calibri"/>
                <a:cs typeface="Calibri"/>
              </a:rPr>
              <a:t>Y</a:t>
            </a:r>
            <a:r>
              <a:rPr sz="1400" spc="-5" dirty="0">
                <a:latin typeface="Calibri"/>
                <a:cs typeface="Calibri"/>
              </a:rPr>
              <a:t>ea</a:t>
            </a:r>
            <a:r>
              <a:rPr sz="1400" dirty="0">
                <a:latin typeface="Calibri"/>
                <a:cs typeface="Calibri"/>
              </a:rPr>
              <a:t>r</a:t>
            </a:r>
            <a:endParaRPr sz="1400">
              <a:latin typeface="Calibri"/>
              <a:cs typeface="Calibri"/>
            </a:endParaRPr>
          </a:p>
        </p:txBody>
      </p:sp>
      <p:sp>
        <p:nvSpPr>
          <p:cNvPr id="30" name="object 30"/>
          <p:cNvSpPr txBox="1"/>
          <p:nvPr/>
        </p:nvSpPr>
        <p:spPr>
          <a:xfrm>
            <a:off x="8595786" y="1993899"/>
            <a:ext cx="49149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ode</a:t>
            </a:r>
            <a:r>
              <a:rPr sz="1400" dirty="0">
                <a:latin typeface="Calibri"/>
                <a:cs typeface="Calibri"/>
              </a:rPr>
              <a:t>l</a:t>
            </a:r>
            <a:endParaRPr sz="1400">
              <a:latin typeface="Calibri"/>
              <a:cs typeface="Calibri"/>
            </a:endParaRPr>
          </a:p>
        </p:txBody>
      </p:sp>
      <p:sp>
        <p:nvSpPr>
          <p:cNvPr id="31" name="object 31"/>
          <p:cNvSpPr txBox="1"/>
          <p:nvPr/>
        </p:nvSpPr>
        <p:spPr>
          <a:xfrm>
            <a:off x="5985011" y="1993899"/>
            <a:ext cx="423545"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a</a:t>
            </a:r>
            <a:r>
              <a:rPr sz="1400" spc="-55" dirty="0">
                <a:latin typeface="Calibri"/>
                <a:cs typeface="Calibri"/>
              </a:rPr>
              <a:t>k</a:t>
            </a:r>
            <a:r>
              <a:rPr sz="1400" dirty="0">
                <a:latin typeface="Calibri"/>
                <a:cs typeface="Calibri"/>
              </a:rPr>
              <a:t>e</a:t>
            </a:r>
            <a:endParaRPr sz="1400">
              <a:latin typeface="Calibri"/>
              <a:cs typeface="Calibri"/>
            </a:endParaRPr>
          </a:p>
        </p:txBody>
      </p:sp>
      <p:sp>
        <p:nvSpPr>
          <p:cNvPr id="32" name="object 32"/>
          <p:cNvSpPr txBox="1"/>
          <p:nvPr/>
        </p:nvSpPr>
        <p:spPr>
          <a:xfrm>
            <a:off x="7077800" y="4389966"/>
            <a:ext cx="88265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Registration</a:t>
            </a:r>
            <a:endParaRPr sz="1400">
              <a:latin typeface="Calibri"/>
              <a:cs typeface="Calibri"/>
            </a:endParaRPr>
          </a:p>
        </p:txBody>
      </p:sp>
      <p:sp>
        <p:nvSpPr>
          <p:cNvPr id="33" name="object 33"/>
          <p:cNvSpPr txBox="1"/>
          <p:nvPr/>
        </p:nvSpPr>
        <p:spPr>
          <a:xfrm>
            <a:off x="8533979" y="5304366"/>
            <a:ext cx="61595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N</a:t>
            </a:r>
            <a:r>
              <a:rPr sz="1400" spc="-5" dirty="0">
                <a:latin typeface="Calibri"/>
                <a:cs typeface="Calibri"/>
              </a:rPr>
              <a:t>u</a:t>
            </a:r>
            <a:r>
              <a:rPr sz="1400" spc="-15" dirty="0">
                <a:latin typeface="Calibri"/>
                <a:cs typeface="Calibri"/>
              </a:rPr>
              <a:t>m</a:t>
            </a:r>
            <a:r>
              <a:rPr sz="1400" spc="-5" dirty="0">
                <a:latin typeface="Calibri"/>
                <a:cs typeface="Calibri"/>
              </a:rPr>
              <a:t>be</a:t>
            </a:r>
            <a:r>
              <a:rPr sz="1400" dirty="0">
                <a:latin typeface="Calibri"/>
                <a:cs typeface="Calibri"/>
              </a:rPr>
              <a:t>r</a:t>
            </a:r>
            <a:endParaRPr sz="1400">
              <a:latin typeface="Calibri"/>
              <a:cs typeface="Calibri"/>
            </a:endParaRPr>
          </a:p>
        </p:txBody>
      </p:sp>
      <p:sp>
        <p:nvSpPr>
          <p:cNvPr id="34" name="object 34"/>
          <p:cNvSpPr txBox="1"/>
          <p:nvPr/>
        </p:nvSpPr>
        <p:spPr>
          <a:xfrm>
            <a:off x="6000249" y="5304366"/>
            <a:ext cx="39306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S</a:t>
            </a:r>
            <a:r>
              <a:rPr sz="1400" spc="-25" dirty="0">
                <a:latin typeface="Calibri"/>
                <a:cs typeface="Calibri"/>
              </a:rPr>
              <a:t>t</a:t>
            </a:r>
            <a:r>
              <a:rPr sz="1400" spc="-20" dirty="0">
                <a:latin typeface="Calibri"/>
                <a:cs typeface="Calibri"/>
              </a:rPr>
              <a:t>at</a:t>
            </a:r>
            <a:r>
              <a:rPr sz="1400" dirty="0">
                <a:latin typeface="Calibri"/>
                <a:cs typeface="Calibri"/>
              </a:rPr>
              <a:t>e</a:t>
            </a:r>
            <a:endParaRPr sz="1400">
              <a:latin typeface="Calibri"/>
              <a:cs typeface="Calibri"/>
            </a:endParaRPr>
          </a:p>
        </p:txBody>
      </p:sp>
      <p:sp>
        <p:nvSpPr>
          <p:cNvPr id="35" name="object 35"/>
          <p:cNvSpPr txBox="1"/>
          <p:nvPr/>
        </p:nvSpPr>
        <p:spPr>
          <a:xfrm>
            <a:off x="9129085" y="3340099"/>
            <a:ext cx="28448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VI</a:t>
            </a:r>
            <a:r>
              <a:rPr sz="1400" dirty="0">
                <a:latin typeface="Calibri"/>
                <a:cs typeface="Calibri"/>
              </a:rPr>
              <a:t>N</a:t>
            </a:r>
            <a:endParaRPr sz="1400">
              <a:latin typeface="Calibri"/>
              <a:cs typeface="Calibri"/>
            </a:endParaRPr>
          </a:p>
        </p:txBody>
      </p:sp>
      <p:sp>
        <p:nvSpPr>
          <p:cNvPr id="36" name="object 36"/>
          <p:cNvSpPr txBox="1"/>
          <p:nvPr/>
        </p:nvSpPr>
        <p:spPr>
          <a:xfrm>
            <a:off x="5564013" y="3340099"/>
            <a:ext cx="40767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C</a:t>
            </a:r>
            <a:r>
              <a:rPr sz="1400" spc="-5" dirty="0">
                <a:latin typeface="Calibri"/>
                <a:cs typeface="Calibri"/>
              </a:rPr>
              <a:t>olo</a:t>
            </a:r>
            <a:r>
              <a:rPr sz="1400" dirty="0">
                <a:latin typeface="Calibri"/>
                <a:cs typeface="Calibri"/>
              </a:rPr>
              <a:t>r</a:t>
            </a:r>
            <a:endParaRPr sz="14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40566" y="6909282"/>
            <a:ext cx="352743" cy="34797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209712" y="727137"/>
            <a:ext cx="3610610" cy="662940"/>
          </a:xfrm>
          <a:prstGeom prst="rect">
            <a:avLst/>
          </a:prstGeom>
        </p:spPr>
        <p:txBody>
          <a:bodyPr vert="horz" wrap="square" lIns="0" tIns="16510" rIns="0" bIns="0" rtlCol="0">
            <a:spAutoFit/>
          </a:bodyPr>
          <a:lstStyle/>
          <a:p>
            <a:pPr marL="12700">
              <a:lnSpc>
                <a:spcPct val="100000"/>
              </a:lnSpc>
              <a:spcBef>
                <a:spcPts val="130"/>
              </a:spcBef>
            </a:pPr>
            <a:r>
              <a:rPr spc="40" dirty="0"/>
              <a:t>Potential</a:t>
            </a:r>
            <a:r>
              <a:rPr spc="190" dirty="0"/>
              <a:t> </a:t>
            </a:r>
            <a:r>
              <a:rPr spc="15" dirty="0"/>
              <a:t>Pitfall</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11</a:t>
            </a:fld>
            <a:endParaRPr spc="5" dirty="0"/>
          </a:p>
        </p:txBody>
      </p:sp>
      <p:sp>
        <p:nvSpPr>
          <p:cNvPr id="6" name="object 6"/>
          <p:cNvSpPr txBox="1"/>
          <p:nvPr/>
        </p:nvSpPr>
        <p:spPr>
          <a:xfrm>
            <a:off x="724916" y="1629833"/>
            <a:ext cx="8267700" cy="3855085"/>
          </a:xfrm>
          <a:prstGeom prst="rect">
            <a:avLst/>
          </a:prstGeom>
        </p:spPr>
        <p:txBody>
          <a:bodyPr vert="horz" wrap="square" lIns="0" tIns="14604" rIns="0" bIns="0" rtlCol="0">
            <a:spAutoFit/>
          </a:bodyPr>
          <a:lstStyle/>
          <a:p>
            <a:pPr marL="377825" marR="5080" indent="-365760">
              <a:lnSpc>
                <a:spcPct val="100400"/>
              </a:lnSpc>
              <a:spcBef>
                <a:spcPts val="114"/>
              </a:spcBef>
              <a:buSzPct val="103030"/>
              <a:buChar char="•"/>
              <a:tabLst>
                <a:tab pos="377825" algn="l"/>
                <a:tab pos="378460" algn="l"/>
              </a:tabLst>
            </a:pPr>
            <a:r>
              <a:rPr sz="3300" spc="-55" dirty="0">
                <a:latin typeface="Arial"/>
                <a:cs typeface="Arial"/>
              </a:rPr>
              <a:t>In </a:t>
            </a:r>
            <a:r>
              <a:rPr sz="3300" u="heavy" spc="15" dirty="0">
                <a:uFill>
                  <a:solidFill>
                    <a:srgbClr val="000000"/>
                  </a:solidFill>
                </a:uFill>
                <a:latin typeface="Arial"/>
                <a:cs typeface="Arial"/>
              </a:rPr>
              <a:t>relational </a:t>
            </a:r>
            <a:r>
              <a:rPr sz="3300" u="heavy" spc="60" dirty="0">
                <a:uFill>
                  <a:solidFill>
                    <a:srgbClr val="000000"/>
                  </a:solidFill>
                </a:uFill>
                <a:latin typeface="Arial"/>
                <a:cs typeface="Arial"/>
              </a:rPr>
              <a:t>schema</a:t>
            </a:r>
            <a:r>
              <a:rPr sz="3300" spc="60" dirty="0">
                <a:latin typeface="Arial"/>
                <a:cs typeface="Arial"/>
              </a:rPr>
              <a:t>, </a:t>
            </a:r>
            <a:r>
              <a:rPr sz="3300" spc="45" dirty="0">
                <a:latin typeface="Arial"/>
                <a:cs typeface="Arial"/>
              </a:rPr>
              <a:t>underlining </a:t>
            </a:r>
            <a:r>
              <a:rPr sz="3300" spc="70" dirty="0">
                <a:latin typeface="Arial"/>
                <a:cs typeface="Arial"/>
              </a:rPr>
              <a:t>multiple  attributes </a:t>
            </a:r>
            <a:r>
              <a:rPr sz="3300" spc="65" dirty="0">
                <a:latin typeface="Arial"/>
                <a:cs typeface="Arial"/>
              </a:rPr>
              <a:t>indicates </a:t>
            </a:r>
            <a:r>
              <a:rPr sz="3300" spc="40" dirty="0">
                <a:latin typeface="Arial"/>
                <a:cs typeface="Arial"/>
              </a:rPr>
              <a:t>that </a:t>
            </a:r>
            <a:r>
              <a:rPr sz="3300" spc="15" dirty="0">
                <a:latin typeface="Arial"/>
                <a:cs typeface="Arial"/>
              </a:rPr>
              <a:t>for </a:t>
            </a:r>
            <a:r>
              <a:rPr sz="3300" spc="-50" dirty="0">
                <a:latin typeface="Arial"/>
                <a:cs typeface="Arial"/>
              </a:rPr>
              <a:t>all </a:t>
            </a:r>
            <a:r>
              <a:rPr sz="3300" spc="75" dirty="0">
                <a:latin typeface="Arial"/>
                <a:cs typeface="Arial"/>
              </a:rPr>
              <a:t>rows, </a:t>
            </a:r>
            <a:r>
              <a:rPr sz="3300" spc="45" dirty="0">
                <a:latin typeface="Arial"/>
                <a:cs typeface="Arial"/>
              </a:rPr>
              <a:t>the  </a:t>
            </a:r>
            <a:r>
              <a:rPr sz="3500" i="1" spc="-20" dirty="0">
                <a:latin typeface="Arial"/>
                <a:cs typeface="Arial"/>
              </a:rPr>
              <a:t>combination </a:t>
            </a:r>
            <a:r>
              <a:rPr sz="3300" dirty="0">
                <a:latin typeface="Arial"/>
                <a:cs typeface="Arial"/>
              </a:rPr>
              <a:t>is</a:t>
            </a:r>
            <a:r>
              <a:rPr sz="3300" spc="195" dirty="0">
                <a:latin typeface="Arial"/>
                <a:cs typeface="Arial"/>
              </a:rPr>
              <a:t> </a:t>
            </a:r>
            <a:r>
              <a:rPr sz="3300" spc="50" dirty="0">
                <a:latin typeface="Arial"/>
                <a:cs typeface="Arial"/>
              </a:rPr>
              <a:t>unique</a:t>
            </a:r>
            <a:endParaRPr sz="3300">
              <a:latin typeface="Arial"/>
              <a:cs typeface="Arial"/>
            </a:endParaRPr>
          </a:p>
          <a:p>
            <a:pPr>
              <a:lnSpc>
                <a:spcPct val="100000"/>
              </a:lnSpc>
              <a:spcBef>
                <a:spcPts val="10"/>
              </a:spcBef>
              <a:buFont typeface="Arial"/>
              <a:buChar char="•"/>
            </a:pPr>
            <a:endParaRPr sz="5150">
              <a:latin typeface="Arial"/>
              <a:cs typeface="Arial"/>
            </a:endParaRPr>
          </a:p>
          <a:p>
            <a:pPr marL="377825" marR="363855" indent="-365760">
              <a:lnSpc>
                <a:spcPts val="4020"/>
              </a:lnSpc>
              <a:spcBef>
                <a:spcPts val="5"/>
              </a:spcBef>
              <a:buSzPct val="103030"/>
              <a:buChar char="•"/>
              <a:tabLst>
                <a:tab pos="377825" algn="l"/>
                <a:tab pos="378460" algn="l"/>
              </a:tabLst>
            </a:pPr>
            <a:r>
              <a:rPr sz="3300" spc="-55" dirty="0">
                <a:latin typeface="Arial"/>
                <a:cs typeface="Arial"/>
              </a:rPr>
              <a:t>In </a:t>
            </a:r>
            <a:r>
              <a:rPr sz="3300" u="heavy" spc="-20" dirty="0">
                <a:uFill>
                  <a:solidFill>
                    <a:srgbClr val="000000"/>
                  </a:solidFill>
                </a:uFill>
                <a:latin typeface="Arial"/>
                <a:cs typeface="Arial"/>
              </a:rPr>
              <a:t>ERDs</a:t>
            </a:r>
            <a:r>
              <a:rPr sz="3300" spc="-20" dirty="0">
                <a:latin typeface="Arial"/>
                <a:cs typeface="Arial"/>
              </a:rPr>
              <a:t>, </a:t>
            </a:r>
            <a:r>
              <a:rPr sz="3300" spc="45" dirty="0">
                <a:latin typeface="Arial"/>
                <a:cs typeface="Arial"/>
              </a:rPr>
              <a:t>underlining </a:t>
            </a:r>
            <a:r>
              <a:rPr sz="3300" spc="70" dirty="0">
                <a:latin typeface="Arial"/>
                <a:cs typeface="Arial"/>
              </a:rPr>
              <a:t>multiple attributes  </a:t>
            </a:r>
            <a:r>
              <a:rPr sz="3300" spc="65" dirty="0">
                <a:latin typeface="Arial"/>
                <a:cs typeface="Arial"/>
              </a:rPr>
              <a:t>indicates </a:t>
            </a:r>
            <a:r>
              <a:rPr sz="3300" spc="40" dirty="0">
                <a:latin typeface="Arial"/>
                <a:cs typeface="Arial"/>
              </a:rPr>
              <a:t>that </a:t>
            </a:r>
            <a:r>
              <a:rPr sz="3500" i="1" spc="-105" dirty="0">
                <a:latin typeface="Arial"/>
                <a:cs typeface="Arial"/>
              </a:rPr>
              <a:t>each </a:t>
            </a:r>
            <a:r>
              <a:rPr sz="3500" i="1" spc="-50" dirty="0">
                <a:latin typeface="Arial"/>
                <a:cs typeface="Arial"/>
              </a:rPr>
              <a:t>individually</a:t>
            </a:r>
            <a:r>
              <a:rPr sz="3500" i="1" spc="500" dirty="0">
                <a:latin typeface="Arial"/>
                <a:cs typeface="Arial"/>
              </a:rPr>
              <a:t> </a:t>
            </a:r>
            <a:r>
              <a:rPr sz="3300" spc="30" dirty="0">
                <a:latin typeface="Arial"/>
                <a:cs typeface="Arial"/>
              </a:rPr>
              <a:t>can</a:t>
            </a:r>
            <a:endParaRPr sz="3300">
              <a:latin typeface="Arial"/>
              <a:cs typeface="Arial"/>
            </a:endParaRPr>
          </a:p>
          <a:p>
            <a:pPr marL="377825">
              <a:lnSpc>
                <a:spcPct val="100000"/>
              </a:lnSpc>
              <a:spcBef>
                <a:spcPts val="25"/>
              </a:spcBef>
            </a:pPr>
            <a:r>
              <a:rPr sz="3300" spc="30" dirty="0">
                <a:latin typeface="Arial"/>
                <a:cs typeface="Arial"/>
              </a:rPr>
              <a:t>uniquely </a:t>
            </a:r>
            <a:r>
              <a:rPr sz="3300" spc="50" dirty="0">
                <a:latin typeface="Arial"/>
                <a:cs typeface="Arial"/>
              </a:rPr>
              <a:t>identify </a:t>
            </a:r>
            <a:r>
              <a:rPr sz="3300" spc="-45" dirty="0">
                <a:latin typeface="Arial"/>
                <a:cs typeface="Arial"/>
              </a:rPr>
              <a:t>an</a:t>
            </a:r>
            <a:r>
              <a:rPr sz="3300" spc="505" dirty="0">
                <a:latin typeface="Arial"/>
                <a:cs typeface="Arial"/>
              </a:rPr>
              <a:t> </a:t>
            </a:r>
            <a:r>
              <a:rPr sz="3300" spc="40" dirty="0">
                <a:latin typeface="Arial"/>
                <a:cs typeface="Arial"/>
              </a:rPr>
              <a:t>entity</a:t>
            </a:r>
            <a:endParaRPr sz="33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37179" y="727137"/>
            <a:ext cx="4374515" cy="662940"/>
          </a:xfrm>
          <a:prstGeom prst="rect">
            <a:avLst/>
          </a:prstGeom>
        </p:spPr>
        <p:txBody>
          <a:bodyPr vert="horz" wrap="square" lIns="0" tIns="16510" rIns="0" bIns="0" rtlCol="0">
            <a:spAutoFit/>
          </a:bodyPr>
          <a:lstStyle/>
          <a:p>
            <a:pPr marL="12700">
              <a:lnSpc>
                <a:spcPct val="100000"/>
              </a:lnSpc>
              <a:spcBef>
                <a:spcPts val="130"/>
              </a:spcBef>
            </a:pPr>
            <a:r>
              <a:rPr spc="20" dirty="0"/>
              <a:t>Derived</a:t>
            </a:r>
            <a:r>
              <a:rPr spc="130" dirty="0"/>
              <a:t> </a:t>
            </a:r>
            <a:r>
              <a:rPr spc="85" dirty="0"/>
              <a:t>Attributes</a:t>
            </a:r>
          </a:p>
        </p:txBody>
      </p:sp>
      <p:sp>
        <p:nvSpPr>
          <p:cNvPr id="41" name="object 41"/>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12</a:t>
            </a:fld>
            <a:endParaRPr spc="5" dirty="0"/>
          </a:p>
        </p:txBody>
      </p:sp>
      <p:sp>
        <p:nvSpPr>
          <p:cNvPr id="6" name="object 6"/>
          <p:cNvSpPr txBox="1"/>
          <p:nvPr/>
        </p:nvSpPr>
        <p:spPr>
          <a:xfrm>
            <a:off x="724916" y="1614559"/>
            <a:ext cx="2906395" cy="930910"/>
          </a:xfrm>
          <a:prstGeom prst="rect">
            <a:avLst/>
          </a:prstGeom>
        </p:spPr>
        <p:txBody>
          <a:bodyPr vert="horz" wrap="square" lIns="0" tIns="3810" rIns="0" bIns="0" rtlCol="0">
            <a:spAutoFit/>
          </a:bodyPr>
          <a:lstStyle/>
          <a:p>
            <a:pPr marL="12700" marR="5080">
              <a:lnSpc>
                <a:spcPct val="101699"/>
              </a:lnSpc>
              <a:spcBef>
                <a:spcPts val="30"/>
              </a:spcBef>
            </a:pPr>
            <a:r>
              <a:rPr sz="2950" spc="-50" dirty="0">
                <a:latin typeface="Arial"/>
                <a:cs typeface="Arial"/>
              </a:rPr>
              <a:t>The </a:t>
            </a:r>
            <a:r>
              <a:rPr sz="2950" spc="-20" dirty="0">
                <a:latin typeface="Arial"/>
                <a:cs typeface="Arial"/>
              </a:rPr>
              <a:t>value </a:t>
            </a:r>
            <a:r>
              <a:rPr sz="2950" spc="-5" dirty="0">
                <a:latin typeface="Arial"/>
                <a:cs typeface="Arial"/>
              </a:rPr>
              <a:t>can </a:t>
            </a:r>
            <a:r>
              <a:rPr sz="2950" spc="20" dirty="0">
                <a:latin typeface="Arial"/>
                <a:cs typeface="Arial"/>
              </a:rPr>
              <a:t>be  </a:t>
            </a:r>
            <a:r>
              <a:rPr sz="2950" spc="70" dirty="0">
                <a:latin typeface="Arial"/>
                <a:cs typeface="Arial"/>
              </a:rPr>
              <a:t>computed</a:t>
            </a:r>
            <a:endParaRPr sz="2950">
              <a:latin typeface="Arial"/>
              <a:cs typeface="Arial"/>
            </a:endParaRPr>
          </a:p>
        </p:txBody>
      </p:sp>
      <p:sp>
        <p:nvSpPr>
          <p:cNvPr id="7" name="object 7"/>
          <p:cNvSpPr txBox="1"/>
          <p:nvPr/>
        </p:nvSpPr>
        <p:spPr>
          <a:xfrm>
            <a:off x="726890" y="3134511"/>
            <a:ext cx="3796029" cy="2776855"/>
          </a:xfrm>
          <a:prstGeom prst="rect">
            <a:avLst/>
          </a:prstGeom>
        </p:spPr>
        <p:txBody>
          <a:bodyPr vert="horz" wrap="square" lIns="0" tIns="13335" rIns="0" bIns="0" rtlCol="0">
            <a:spAutoFit/>
          </a:bodyPr>
          <a:lstStyle/>
          <a:p>
            <a:pPr marL="12700">
              <a:lnSpc>
                <a:spcPts val="3660"/>
              </a:lnSpc>
              <a:spcBef>
                <a:spcPts val="105"/>
              </a:spcBef>
            </a:pPr>
            <a:r>
              <a:rPr sz="3100" i="1" spc="-100" dirty="0">
                <a:latin typeface="Arial"/>
                <a:cs typeface="Arial"/>
              </a:rPr>
              <a:t>All </a:t>
            </a:r>
            <a:r>
              <a:rPr sz="3100" i="1" spc="-70" dirty="0">
                <a:latin typeface="Arial"/>
                <a:cs typeface="Arial"/>
              </a:rPr>
              <a:t>cars </a:t>
            </a:r>
            <a:r>
              <a:rPr sz="3100" i="1" spc="-135" dirty="0">
                <a:latin typeface="Arial"/>
                <a:cs typeface="Arial"/>
              </a:rPr>
              <a:t>have </a:t>
            </a:r>
            <a:r>
              <a:rPr sz="3100" i="1" spc="-225" dirty="0">
                <a:latin typeface="Arial"/>
                <a:cs typeface="Arial"/>
              </a:rPr>
              <a:t>a</a:t>
            </a:r>
            <a:r>
              <a:rPr sz="3100" i="1" spc="375" dirty="0">
                <a:latin typeface="Arial"/>
                <a:cs typeface="Arial"/>
              </a:rPr>
              <a:t> </a:t>
            </a:r>
            <a:r>
              <a:rPr sz="3100" i="1" spc="-155" dirty="0">
                <a:latin typeface="Arial"/>
                <a:cs typeface="Arial"/>
              </a:rPr>
              <a:t>year,</a:t>
            </a:r>
            <a:endParaRPr sz="3100">
              <a:latin typeface="Arial"/>
              <a:cs typeface="Arial"/>
            </a:endParaRPr>
          </a:p>
          <a:p>
            <a:pPr marL="12700">
              <a:lnSpc>
                <a:spcPts val="3600"/>
              </a:lnSpc>
            </a:pPr>
            <a:r>
              <a:rPr sz="3100" i="1" spc="15" dirty="0">
                <a:latin typeface="Arial"/>
                <a:cs typeface="Arial"/>
              </a:rPr>
              <a:t>age, </a:t>
            </a:r>
            <a:r>
              <a:rPr sz="3100" i="1" spc="-100" dirty="0">
                <a:latin typeface="Arial"/>
                <a:cs typeface="Arial"/>
              </a:rPr>
              <a:t>make,</a:t>
            </a:r>
            <a:r>
              <a:rPr sz="3100" i="1" spc="-130" dirty="0">
                <a:latin typeface="Arial"/>
                <a:cs typeface="Arial"/>
              </a:rPr>
              <a:t> </a:t>
            </a:r>
            <a:r>
              <a:rPr sz="3100" i="1" spc="-30" dirty="0">
                <a:latin typeface="Arial"/>
                <a:cs typeface="Arial"/>
              </a:rPr>
              <a:t>model,</a:t>
            </a:r>
            <a:endParaRPr sz="3100">
              <a:latin typeface="Arial"/>
              <a:cs typeface="Arial"/>
            </a:endParaRPr>
          </a:p>
          <a:p>
            <a:pPr marL="12700" marR="331470">
              <a:lnSpc>
                <a:spcPts val="3529"/>
              </a:lnSpc>
              <a:spcBef>
                <a:spcPts val="215"/>
              </a:spcBef>
            </a:pPr>
            <a:r>
              <a:rPr sz="3100" i="1" spc="-55" dirty="0">
                <a:latin typeface="Arial"/>
                <a:cs typeface="Arial"/>
              </a:rPr>
              <a:t>registration </a:t>
            </a:r>
            <a:r>
              <a:rPr sz="3100" i="1" spc="-95" dirty="0">
                <a:latin typeface="Arial"/>
                <a:cs typeface="Arial"/>
              </a:rPr>
              <a:t>(unique),  </a:t>
            </a:r>
            <a:r>
              <a:rPr sz="3100" i="1" spc="-70" dirty="0">
                <a:latin typeface="Arial"/>
                <a:cs typeface="Arial"/>
              </a:rPr>
              <a:t>vehicle </a:t>
            </a:r>
            <a:r>
              <a:rPr sz="3100" i="1" spc="-75" dirty="0">
                <a:latin typeface="Arial"/>
                <a:cs typeface="Arial"/>
              </a:rPr>
              <a:t>number</a:t>
            </a:r>
            <a:r>
              <a:rPr sz="3100" i="1" spc="175" dirty="0">
                <a:latin typeface="Arial"/>
                <a:cs typeface="Arial"/>
              </a:rPr>
              <a:t> </a:t>
            </a:r>
            <a:r>
              <a:rPr sz="3100" i="1" spc="-100" dirty="0">
                <a:latin typeface="Arial"/>
                <a:cs typeface="Arial"/>
              </a:rPr>
              <a:t>(vin;</a:t>
            </a:r>
            <a:endParaRPr sz="3100">
              <a:latin typeface="Arial"/>
              <a:cs typeface="Arial"/>
            </a:endParaRPr>
          </a:p>
          <a:p>
            <a:pPr marL="12700" marR="5080">
              <a:lnSpc>
                <a:spcPts val="3600"/>
              </a:lnSpc>
              <a:spcBef>
                <a:spcPts val="20"/>
              </a:spcBef>
            </a:pPr>
            <a:r>
              <a:rPr sz="3100" i="1" spc="-75" dirty="0">
                <a:latin typeface="Arial"/>
                <a:cs typeface="Arial"/>
              </a:rPr>
              <a:t>unique), </a:t>
            </a:r>
            <a:r>
              <a:rPr sz="3100" i="1" spc="-85" dirty="0">
                <a:latin typeface="Arial"/>
                <a:cs typeface="Arial"/>
              </a:rPr>
              <a:t>some </a:t>
            </a:r>
            <a:r>
              <a:rPr sz="3100" i="1" spc="-75" dirty="0">
                <a:latin typeface="Arial"/>
                <a:cs typeface="Arial"/>
              </a:rPr>
              <a:t>number  of</a:t>
            </a:r>
            <a:r>
              <a:rPr sz="3100" i="1" spc="114" dirty="0">
                <a:latin typeface="Arial"/>
                <a:cs typeface="Arial"/>
              </a:rPr>
              <a:t> </a:t>
            </a:r>
            <a:r>
              <a:rPr sz="3100" i="1" spc="-25" dirty="0">
                <a:latin typeface="Arial"/>
                <a:cs typeface="Arial"/>
              </a:rPr>
              <a:t>colors.</a:t>
            </a:r>
            <a:endParaRPr sz="3100">
              <a:latin typeface="Arial"/>
              <a:cs typeface="Arial"/>
            </a:endParaRPr>
          </a:p>
        </p:txBody>
      </p:sp>
      <p:sp>
        <p:nvSpPr>
          <p:cNvPr id="8" name="object 8"/>
          <p:cNvSpPr/>
          <p:nvPr/>
        </p:nvSpPr>
        <p:spPr>
          <a:xfrm>
            <a:off x="5317761" y="3022053"/>
            <a:ext cx="899160" cy="901700"/>
          </a:xfrm>
          <a:custGeom>
            <a:avLst/>
            <a:gdLst/>
            <a:ahLst/>
            <a:cxnLst/>
            <a:rect l="l" t="t" r="r" b="b"/>
            <a:pathLst>
              <a:path w="899160" h="901700">
                <a:moveTo>
                  <a:pt x="448424" y="0"/>
                </a:moveTo>
                <a:lnTo>
                  <a:pt x="402497" y="2539"/>
                </a:lnTo>
                <a:lnTo>
                  <a:pt x="357884" y="10160"/>
                </a:lnTo>
                <a:lnTo>
                  <a:pt x="314827" y="21589"/>
                </a:lnTo>
                <a:lnTo>
                  <a:pt x="273560" y="36829"/>
                </a:lnTo>
                <a:lnTo>
                  <a:pt x="234312" y="55879"/>
                </a:lnTo>
                <a:lnTo>
                  <a:pt x="197309" y="77470"/>
                </a:lnTo>
                <a:lnTo>
                  <a:pt x="162774" y="104139"/>
                </a:lnTo>
                <a:lnTo>
                  <a:pt x="130930" y="133350"/>
                </a:lnTo>
                <a:lnTo>
                  <a:pt x="101998" y="165100"/>
                </a:lnTo>
                <a:lnTo>
                  <a:pt x="76203" y="200660"/>
                </a:lnTo>
                <a:lnTo>
                  <a:pt x="53771" y="237489"/>
                </a:lnTo>
                <a:lnTo>
                  <a:pt x="34928" y="276860"/>
                </a:lnTo>
                <a:lnTo>
                  <a:pt x="19903" y="318770"/>
                </a:lnTo>
                <a:lnTo>
                  <a:pt x="8924" y="361950"/>
                </a:lnTo>
                <a:lnTo>
                  <a:pt x="2214" y="406400"/>
                </a:lnTo>
                <a:lnTo>
                  <a:pt x="0" y="452120"/>
                </a:lnTo>
                <a:lnTo>
                  <a:pt x="2420" y="497839"/>
                </a:lnTo>
                <a:lnTo>
                  <a:pt x="9328" y="543560"/>
                </a:lnTo>
                <a:lnTo>
                  <a:pt x="20497" y="586739"/>
                </a:lnTo>
                <a:lnTo>
                  <a:pt x="35700" y="627379"/>
                </a:lnTo>
                <a:lnTo>
                  <a:pt x="54707" y="666750"/>
                </a:lnTo>
                <a:lnTo>
                  <a:pt x="77293" y="704850"/>
                </a:lnTo>
                <a:lnTo>
                  <a:pt x="103231" y="739139"/>
                </a:lnTo>
                <a:lnTo>
                  <a:pt x="132298" y="770889"/>
                </a:lnTo>
                <a:lnTo>
                  <a:pt x="164270" y="800100"/>
                </a:lnTo>
                <a:lnTo>
                  <a:pt x="198927" y="825500"/>
                </a:lnTo>
                <a:lnTo>
                  <a:pt x="236046" y="848360"/>
                </a:lnTo>
                <a:lnTo>
                  <a:pt x="275398" y="867410"/>
                </a:lnTo>
                <a:lnTo>
                  <a:pt x="316757" y="882650"/>
                </a:lnTo>
                <a:lnTo>
                  <a:pt x="359884" y="892810"/>
                </a:lnTo>
                <a:lnTo>
                  <a:pt x="404544" y="900429"/>
                </a:lnTo>
                <a:lnTo>
                  <a:pt x="450480" y="901700"/>
                </a:lnTo>
                <a:lnTo>
                  <a:pt x="496407" y="900429"/>
                </a:lnTo>
                <a:lnTo>
                  <a:pt x="541019" y="892810"/>
                </a:lnTo>
                <a:lnTo>
                  <a:pt x="555372" y="889000"/>
                </a:lnTo>
                <a:lnTo>
                  <a:pt x="449794" y="889000"/>
                </a:lnTo>
                <a:lnTo>
                  <a:pt x="405230" y="886460"/>
                </a:lnTo>
                <a:lnTo>
                  <a:pt x="361936" y="880110"/>
                </a:lnTo>
                <a:lnTo>
                  <a:pt x="320141" y="868679"/>
                </a:lnTo>
                <a:lnTo>
                  <a:pt x="280069" y="854710"/>
                </a:lnTo>
                <a:lnTo>
                  <a:pt x="241941" y="835660"/>
                </a:lnTo>
                <a:lnTo>
                  <a:pt x="205980" y="814070"/>
                </a:lnTo>
                <a:lnTo>
                  <a:pt x="172402" y="788670"/>
                </a:lnTo>
                <a:lnTo>
                  <a:pt x="141427" y="760729"/>
                </a:lnTo>
                <a:lnTo>
                  <a:pt x="113272" y="730250"/>
                </a:lnTo>
                <a:lnTo>
                  <a:pt x="88155" y="695960"/>
                </a:lnTo>
                <a:lnTo>
                  <a:pt x="66296" y="660400"/>
                </a:lnTo>
                <a:lnTo>
                  <a:pt x="47913" y="622300"/>
                </a:lnTo>
                <a:lnTo>
                  <a:pt x="33224" y="581660"/>
                </a:lnTo>
                <a:lnTo>
                  <a:pt x="22451" y="539750"/>
                </a:lnTo>
                <a:lnTo>
                  <a:pt x="15812" y="496570"/>
                </a:lnTo>
                <a:lnTo>
                  <a:pt x="13529" y="452120"/>
                </a:lnTo>
                <a:lnTo>
                  <a:pt x="15744" y="406400"/>
                </a:lnTo>
                <a:lnTo>
                  <a:pt x="22316" y="363220"/>
                </a:lnTo>
                <a:lnTo>
                  <a:pt x="33026" y="321310"/>
                </a:lnTo>
                <a:lnTo>
                  <a:pt x="47655" y="281939"/>
                </a:lnTo>
                <a:lnTo>
                  <a:pt x="65984" y="242570"/>
                </a:lnTo>
                <a:lnTo>
                  <a:pt x="87792" y="207010"/>
                </a:lnTo>
                <a:lnTo>
                  <a:pt x="112861" y="173989"/>
                </a:lnTo>
                <a:lnTo>
                  <a:pt x="140971" y="142239"/>
                </a:lnTo>
                <a:lnTo>
                  <a:pt x="171903" y="114300"/>
                </a:lnTo>
                <a:lnTo>
                  <a:pt x="205440" y="88900"/>
                </a:lnTo>
                <a:lnTo>
                  <a:pt x="241363" y="67310"/>
                </a:lnTo>
                <a:lnTo>
                  <a:pt x="279455" y="48260"/>
                </a:lnTo>
                <a:lnTo>
                  <a:pt x="319497" y="34289"/>
                </a:lnTo>
                <a:lnTo>
                  <a:pt x="361269" y="22860"/>
                </a:lnTo>
                <a:lnTo>
                  <a:pt x="404548" y="16510"/>
                </a:lnTo>
                <a:lnTo>
                  <a:pt x="449108" y="13970"/>
                </a:lnTo>
                <a:lnTo>
                  <a:pt x="558187" y="13970"/>
                </a:lnTo>
                <a:lnTo>
                  <a:pt x="539018" y="8889"/>
                </a:lnTo>
                <a:lnTo>
                  <a:pt x="494358" y="2539"/>
                </a:lnTo>
                <a:lnTo>
                  <a:pt x="448424" y="0"/>
                </a:lnTo>
                <a:close/>
              </a:path>
              <a:path w="899160" h="901700">
                <a:moveTo>
                  <a:pt x="558187" y="13970"/>
                </a:moveTo>
                <a:lnTo>
                  <a:pt x="449108" y="13970"/>
                </a:lnTo>
                <a:lnTo>
                  <a:pt x="493674" y="16510"/>
                </a:lnTo>
                <a:lnTo>
                  <a:pt x="536967" y="22860"/>
                </a:lnTo>
                <a:lnTo>
                  <a:pt x="578763" y="33020"/>
                </a:lnTo>
                <a:lnTo>
                  <a:pt x="618835" y="48260"/>
                </a:lnTo>
                <a:lnTo>
                  <a:pt x="656962" y="66039"/>
                </a:lnTo>
                <a:lnTo>
                  <a:pt x="692924" y="88900"/>
                </a:lnTo>
                <a:lnTo>
                  <a:pt x="726502" y="113029"/>
                </a:lnTo>
                <a:lnTo>
                  <a:pt x="757477" y="142239"/>
                </a:lnTo>
                <a:lnTo>
                  <a:pt x="785632" y="172720"/>
                </a:lnTo>
                <a:lnTo>
                  <a:pt x="810748" y="207010"/>
                </a:lnTo>
                <a:lnTo>
                  <a:pt x="832608" y="242570"/>
                </a:lnTo>
                <a:lnTo>
                  <a:pt x="850991" y="280670"/>
                </a:lnTo>
                <a:lnTo>
                  <a:pt x="865680" y="321310"/>
                </a:lnTo>
                <a:lnTo>
                  <a:pt x="876452" y="363220"/>
                </a:lnTo>
                <a:lnTo>
                  <a:pt x="883090" y="406400"/>
                </a:lnTo>
                <a:lnTo>
                  <a:pt x="885375" y="450850"/>
                </a:lnTo>
                <a:lnTo>
                  <a:pt x="883159" y="495300"/>
                </a:lnTo>
                <a:lnTo>
                  <a:pt x="876588" y="539750"/>
                </a:lnTo>
                <a:lnTo>
                  <a:pt x="865878" y="581660"/>
                </a:lnTo>
                <a:lnTo>
                  <a:pt x="851247" y="621029"/>
                </a:lnTo>
                <a:lnTo>
                  <a:pt x="832919" y="659129"/>
                </a:lnTo>
                <a:lnTo>
                  <a:pt x="811110" y="695960"/>
                </a:lnTo>
                <a:lnTo>
                  <a:pt x="786042" y="728979"/>
                </a:lnTo>
                <a:lnTo>
                  <a:pt x="757933" y="760729"/>
                </a:lnTo>
                <a:lnTo>
                  <a:pt x="727001" y="788670"/>
                </a:lnTo>
                <a:lnTo>
                  <a:pt x="693464" y="814070"/>
                </a:lnTo>
                <a:lnTo>
                  <a:pt x="657539" y="835660"/>
                </a:lnTo>
                <a:lnTo>
                  <a:pt x="619447" y="854710"/>
                </a:lnTo>
                <a:lnTo>
                  <a:pt x="579405" y="868679"/>
                </a:lnTo>
                <a:lnTo>
                  <a:pt x="537635" y="880110"/>
                </a:lnTo>
                <a:lnTo>
                  <a:pt x="494356" y="886460"/>
                </a:lnTo>
                <a:lnTo>
                  <a:pt x="449794" y="889000"/>
                </a:lnTo>
                <a:lnTo>
                  <a:pt x="555372" y="889000"/>
                </a:lnTo>
                <a:lnTo>
                  <a:pt x="625344" y="866139"/>
                </a:lnTo>
                <a:lnTo>
                  <a:pt x="664592" y="847089"/>
                </a:lnTo>
                <a:lnTo>
                  <a:pt x="701594" y="824229"/>
                </a:lnTo>
                <a:lnTo>
                  <a:pt x="736130" y="798829"/>
                </a:lnTo>
                <a:lnTo>
                  <a:pt x="767974" y="769620"/>
                </a:lnTo>
                <a:lnTo>
                  <a:pt x="796905" y="737870"/>
                </a:lnTo>
                <a:lnTo>
                  <a:pt x="822699" y="702310"/>
                </a:lnTo>
                <a:lnTo>
                  <a:pt x="845131" y="665479"/>
                </a:lnTo>
                <a:lnTo>
                  <a:pt x="863974" y="626110"/>
                </a:lnTo>
                <a:lnTo>
                  <a:pt x="879000" y="584200"/>
                </a:lnTo>
                <a:lnTo>
                  <a:pt x="889980" y="541020"/>
                </a:lnTo>
                <a:lnTo>
                  <a:pt x="896689" y="496570"/>
                </a:lnTo>
                <a:lnTo>
                  <a:pt x="898904" y="450850"/>
                </a:lnTo>
                <a:lnTo>
                  <a:pt x="896484" y="403860"/>
                </a:lnTo>
                <a:lnTo>
                  <a:pt x="889575" y="359410"/>
                </a:lnTo>
                <a:lnTo>
                  <a:pt x="878406" y="316229"/>
                </a:lnTo>
                <a:lnTo>
                  <a:pt x="863203" y="274320"/>
                </a:lnTo>
                <a:lnTo>
                  <a:pt x="844196" y="234950"/>
                </a:lnTo>
                <a:lnTo>
                  <a:pt x="821611" y="198120"/>
                </a:lnTo>
                <a:lnTo>
                  <a:pt x="795672" y="163829"/>
                </a:lnTo>
                <a:lnTo>
                  <a:pt x="766606" y="132079"/>
                </a:lnTo>
                <a:lnTo>
                  <a:pt x="734632" y="102870"/>
                </a:lnTo>
                <a:lnTo>
                  <a:pt x="699975" y="77470"/>
                </a:lnTo>
                <a:lnTo>
                  <a:pt x="662858" y="54610"/>
                </a:lnTo>
                <a:lnTo>
                  <a:pt x="623505" y="35560"/>
                </a:lnTo>
                <a:lnTo>
                  <a:pt x="582147" y="20320"/>
                </a:lnTo>
                <a:lnTo>
                  <a:pt x="558187" y="13970"/>
                </a:lnTo>
                <a:close/>
              </a:path>
              <a:path w="899160" h="901700">
                <a:moveTo>
                  <a:pt x="449794" y="27939"/>
                </a:moveTo>
                <a:lnTo>
                  <a:pt x="406598" y="29210"/>
                </a:lnTo>
                <a:lnTo>
                  <a:pt x="364653" y="35560"/>
                </a:lnTo>
                <a:lnTo>
                  <a:pt x="324168" y="46989"/>
                </a:lnTo>
                <a:lnTo>
                  <a:pt x="285352" y="60960"/>
                </a:lnTo>
                <a:lnTo>
                  <a:pt x="248415" y="78739"/>
                </a:lnTo>
                <a:lnTo>
                  <a:pt x="213570" y="99060"/>
                </a:lnTo>
                <a:lnTo>
                  <a:pt x="181032" y="124460"/>
                </a:lnTo>
                <a:lnTo>
                  <a:pt x="151011" y="151129"/>
                </a:lnTo>
                <a:lnTo>
                  <a:pt x="123723" y="181610"/>
                </a:lnTo>
                <a:lnTo>
                  <a:pt x="99381" y="214629"/>
                </a:lnTo>
                <a:lnTo>
                  <a:pt x="78197" y="248920"/>
                </a:lnTo>
                <a:lnTo>
                  <a:pt x="60382" y="285750"/>
                </a:lnTo>
                <a:lnTo>
                  <a:pt x="46149" y="325120"/>
                </a:lnTo>
                <a:lnTo>
                  <a:pt x="35708" y="365760"/>
                </a:lnTo>
                <a:lnTo>
                  <a:pt x="29274" y="407670"/>
                </a:lnTo>
                <a:lnTo>
                  <a:pt x="27058" y="450850"/>
                </a:lnTo>
                <a:lnTo>
                  <a:pt x="29206" y="494029"/>
                </a:lnTo>
                <a:lnTo>
                  <a:pt x="35573" y="535939"/>
                </a:lnTo>
                <a:lnTo>
                  <a:pt x="45951" y="576579"/>
                </a:lnTo>
                <a:lnTo>
                  <a:pt x="60125" y="615950"/>
                </a:lnTo>
                <a:lnTo>
                  <a:pt x="77885" y="652779"/>
                </a:lnTo>
                <a:lnTo>
                  <a:pt x="99018" y="688339"/>
                </a:lnTo>
                <a:lnTo>
                  <a:pt x="123313" y="721360"/>
                </a:lnTo>
                <a:lnTo>
                  <a:pt x="150555" y="750570"/>
                </a:lnTo>
                <a:lnTo>
                  <a:pt x="180533" y="778510"/>
                </a:lnTo>
                <a:lnTo>
                  <a:pt x="213031" y="802639"/>
                </a:lnTo>
                <a:lnTo>
                  <a:pt x="247837" y="824229"/>
                </a:lnTo>
                <a:lnTo>
                  <a:pt x="284739" y="842010"/>
                </a:lnTo>
                <a:lnTo>
                  <a:pt x="323526" y="855979"/>
                </a:lnTo>
                <a:lnTo>
                  <a:pt x="363987" y="866139"/>
                </a:lnTo>
                <a:lnTo>
                  <a:pt x="405916" y="872489"/>
                </a:lnTo>
                <a:lnTo>
                  <a:pt x="449108" y="875029"/>
                </a:lnTo>
                <a:lnTo>
                  <a:pt x="492305" y="872489"/>
                </a:lnTo>
                <a:lnTo>
                  <a:pt x="534249" y="866139"/>
                </a:lnTo>
                <a:lnTo>
                  <a:pt x="549432" y="862329"/>
                </a:lnTo>
                <a:lnTo>
                  <a:pt x="448424" y="862329"/>
                </a:lnTo>
                <a:lnTo>
                  <a:pt x="406601" y="859789"/>
                </a:lnTo>
                <a:lnTo>
                  <a:pt x="366038" y="853439"/>
                </a:lnTo>
                <a:lnTo>
                  <a:pt x="326910" y="843279"/>
                </a:lnTo>
                <a:lnTo>
                  <a:pt x="289410" y="829310"/>
                </a:lnTo>
                <a:lnTo>
                  <a:pt x="253733" y="811529"/>
                </a:lnTo>
                <a:lnTo>
                  <a:pt x="220083" y="791210"/>
                </a:lnTo>
                <a:lnTo>
                  <a:pt x="188663" y="767079"/>
                </a:lnTo>
                <a:lnTo>
                  <a:pt x="159684" y="740410"/>
                </a:lnTo>
                <a:lnTo>
                  <a:pt x="133353" y="711200"/>
                </a:lnTo>
                <a:lnTo>
                  <a:pt x="109881" y="679450"/>
                </a:lnTo>
                <a:lnTo>
                  <a:pt x="89474" y="646429"/>
                </a:lnTo>
                <a:lnTo>
                  <a:pt x="72337" y="609600"/>
                </a:lnTo>
                <a:lnTo>
                  <a:pt x="58677" y="572770"/>
                </a:lnTo>
                <a:lnTo>
                  <a:pt x="48696" y="533400"/>
                </a:lnTo>
                <a:lnTo>
                  <a:pt x="42598" y="492760"/>
                </a:lnTo>
                <a:lnTo>
                  <a:pt x="40587" y="450850"/>
                </a:lnTo>
                <a:lnTo>
                  <a:pt x="42804" y="408939"/>
                </a:lnTo>
                <a:lnTo>
                  <a:pt x="49102" y="367029"/>
                </a:lnTo>
                <a:lnTo>
                  <a:pt x="59272" y="328929"/>
                </a:lnTo>
                <a:lnTo>
                  <a:pt x="73108" y="290829"/>
                </a:lnTo>
                <a:lnTo>
                  <a:pt x="90410" y="255270"/>
                </a:lnTo>
                <a:lnTo>
                  <a:pt x="110970" y="220979"/>
                </a:lnTo>
                <a:lnTo>
                  <a:pt x="134586" y="189229"/>
                </a:lnTo>
                <a:lnTo>
                  <a:pt x="161052" y="160020"/>
                </a:lnTo>
                <a:lnTo>
                  <a:pt x="190160" y="134620"/>
                </a:lnTo>
                <a:lnTo>
                  <a:pt x="221702" y="110489"/>
                </a:lnTo>
                <a:lnTo>
                  <a:pt x="255466" y="90170"/>
                </a:lnTo>
                <a:lnTo>
                  <a:pt x="291247" y="72389"/>
                </a:lnTo>
                <a:lnTo>
                  <a:pt x="328839" y="59689"/>
                </a:lnTo>
                <a:lnTo>
                  <a:pt x="368038" y="49529"/>
                </a:lnTo>
                <a:lnTo>
                  <a:pt x="408649" y="43179"/>
                </a:lnTo>
                <a:lnTo>
                  <a:pt x="450480" y="40639"/>
                </a:lnTo>
                <a:lnTo>
                  <a:pt x="552900" y="40639"/>
                </a:lnTo>
                <a:lnTo>
                  <a:pt x="534917" y="35560"/>
                </a:lnTo>
                <a:lnTo>
                  <a:pt x="492988" y="29210"/>
                </a:lnTo>
                <a:lnTo>
                  <a:pt x="449794" y="27939"/>
                </a:lnTo>
                <a:close/>
              </a:path>
              <a:path w="899160" h="901700">
                <a:moveTo>
                  <a:pt x="552900" y="40639"/>
                </a:moveTo>
                <a:lnTo>
                  <a:pt x="450480" y="40639"/>
                </a:lnTo>
                <a:lnTo>
                  <a:pt x="492302" y="43179"/>
                </a:lnTo>
                <a:lnTo>
                  <a:pt x="532866" y="49529"/>
                </a:lnTo>
                <a:lnTo>
                  <a:pt x="571994" y="59689"/>
                </a:lnTo>
                <a:lnTo>
                  <a:pt x="609494" y="73660"/>
                </a:lnTo>
                <a:lnTo>
                  <a:pt x="645170" y="91439"/>
                </a:lnTo>
                <a:lnTo>
                  <a:pt x="678821" y="111760"/>
                </a:lnTo>
                <a:lnTo>
                  <a:pt x="710239" y="135889"/>
                </a:lnTo>
                <a:lnTo>
                  <a:pt x="739220" y="161289"/>
                </a:lnTo>
                <a:lnTo>
                  <a:pt x="765550" y="190500"/>
                </a:lnTo>
                <a:lnTo>
                  <a:pt x="789023" y="222250"/>
                </a:lnTo>
                <a:lnTo>
                  <a:pt x="809430" y="256539"/>
                </a:lnTo>
                <a:lnTo>
                  <a:pt x="826566" y="292100"/>
                </a:lnTo>
                <a:lnTo>
                  <a:pt x="840226" y="330200"/>
                </a:lnTo>
                <a:lnTo>
                  <a:pt x="850207" y="369570"/>
                </a:lnTo>
                <a:lnTo>
                  <a:pt x="856306" y="410210"/>
                </a:lnTo>
                <a:lnTo>
                  <a:pt x="858316" y="452120"/>
                </a:lnTo>
                <a:lnTo>
                  <a:pt x="856100" y="494029"/>
                </a:lnTo>
                <a:lnTo>
                  <a:pt x="849802" y="534670"/>
                </a:lnTo>
                <a:lnTo>
                  <a:pt x="839632" y="574039"/>
                </a:lnTo>
                <a:lnTo>
                  <a:pt x="825794" y="612139"/>
                </a:lnTo>
                <a:lnTo>
                  <a:pt x="808494" y="647700"/>
                </a:lnTo>
                <a:lnTo>
                  <a:pt x="787934" y="681989"/>
                </a:lnTo>
                <a:lnTo>
                  <a:pt x="764317" y="713739"/>
                </a:lnTo>
                <a:lnTo>
                  <a:pt x="737852" y="741679"/>
                </a:lnTo>
                <a:lnTo>
                  <a:pt x="708743" y="768350"/>
                </a:lnTo>
                <a:lnTo>
                  <a:pt x="677202" y="792479"/>
                </a:lnTo>
                <a:lnTo>
                  <a:pt x="643436" y="812800"/>
                </a:lnTo>
                <a:lnTo>
                  <a:pt x="607655" y="829310"/>
                </a:lnTo>
                <a:lnTo>
                  <a:pt x="570064" y="843279"/>
                </a:lnTo>
                <a:lnTo>
                  <a:pt x="530865" y="853439"/>
                </a:lnTo>
                <a:lnTo>
                  <a:pt x="490254" y="859789"/>
                </a:lnTo>
                <a:lnTo>
                  <a:pt x="448424" y="862329"/>
                </a:lnTo>
                <a:lnTo>
                  <a:pt x="549432" y="862329"/>
                </a:lnTo>
                <a:lnTo>
                  <a:pt x="613552" y="842010"/>
                </a:lnTo>
                <a:lnTo>
                  <a:pt x="650488" y="824229"/>
                </a:lnTo>
                <a:lnTo>
                  <a:pt x="685332" y="802639"/>
                </a:lnTo>
                <a:lnTo>
                  <a:pt x="717872" y="778510"/>
                </a:lnTo>
                <a:lnTo>
                  <a:pt x="747892" y="751839"/>
                </a:lnTo>
                <a:lnTo>
                  <a:pt x="775180" y="721360"/>
                </a:lnTo>
                <a:lnTo>
                  <a:pt x="799523" y="688339"/>
                </a:lnTo>
                <a:lnTo>
                  <a:pt x="820707" y="654050"/>
                </a:lnTo>
                <a:lnTo>
                  <a:pt x="838521" y="617220"/>
                </a:lnTo>
                <a:lnTo>
                  <a:pt x="852755" y="577850"/>
                </a:lnTo>
                <a:lnTo>
                  <a:pt x="863194" y="537210"/>
                </a:lnTo>
                <a:lnTo>
                  <a:pt x="869629" y="495300"/>
                </a:lnTo>
                <a:lnTo>
                  <a:pt x="871846" y="452120"/>
                </a:lnTo>
                <a:lnTo>
                  <a:pt x="869698" y="408939"/>
                </a:lnTo>
                <a:lnTo>
                  <a:pt x="863330" y="365760"/>
                </a:lnTo>
                <a:lnTo>
                  <a:pt x="852953" y="325120"/>
                </a:lnTo>
                <a:lnTo>
                  <a:pt x="838779" y="287020"/>
                </a:lnTo>
                <a:lnTo>
                  <a:pt x="821019" y="250189"/>
                </a:lnTo>
                <a:lnTo>
                  <a:pt x="799885" y="214629"/>
                </a:lnTo>
                <a:lnTo>
                  <a:pt x="775591" y="181610"/>
                </a:lnTo>
                <a:lnTo>
                  <a:pt x="748348" y="152400"/>
                </a:lnTo>
                <a:lnTo>
                  <a:pt x="718371" y="124460"/>
                </a:lnTo>
                <a:lnTo>
                  <a:pt x="685872" y="100329"/>
                </a:lnTo>
                <a:lnTo>
                  <a:pt x="651066" y="78739"/>
                </a:lnTo>
                <a:lnTo>
                  <a:pt x="614164" y="60960"/>
                </a:lnTo>
                <a:lnTo>
                  <a:pt x="575378" y="46989"/>
                </a:lnTo>
                <a:lnTo>
                  <a:pt x="552900" y="40639"/>
                </a:lnTo>
                <a:close/>
              </a:path>
            </a:pathLst>
          </a:custGeom>
          <a:solidFill>
            <a:srgbClr val="000000"/>
          </a:solidFill>
        </p:spPr>
        <p:txBody>
          <a:bodyPr wrap="square" lIns="0" tIns="0" rIns="0" bIns="0" rtlCol="0"/>
          <a:lstStyle/>
          <a:p>
            <a:endParaRPr/>
          </a:p>
        </p:txBody>
      </p:sp>
      <p:sp>
        <p:nvSpPr>
          <p:cNvPr id="9" name="object 9"/>
          <p:cNvSpPr txBox="1"/>
          <p:nvPr/>
        </p:nvSpPr>
        <p:spPr>
          <a:xfrm>
            <a:off x="5564013" y="3340099"/>
            <a:ext cx="40767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C</a:t>
            </a:r>
            <a:r>
              <a:rPr sz="1400" spc="-5" dirty="0">
                <a:latin typeface="Calibri"/>
                <a:cs typeface="Calibri"/>
              </a:rPr>
              <a:t>olo</a:t>
            </a:r>
            <a:r>
              <a:rPr sz="1400" dirty="0">
                <a:latin typeface="Calibri"/>
                <a:cs typeface="Calibri"/>
              </a:rPr>
              <a:t>r</a:t>
            </a:r>
            <a:endParaRPr sz="1400">
              <a:latin typeface="Calibri"/>
              <a:cs typeface="Calibri"/>
            </a:endParaRPr>
          </a:p>
        </p:txBody>
      </p:sp>
      <p:sp>
        <p:nvSpPr>
          <p:cNvPr id="10" name="object 10"/>
          <p:cNvSpPr txBox="1"/>
          <p:nvPr/>
        </p:nvSpPr>
        <p:spPr>
          <a:xfrm>
            <a:off x="6490280"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10" dirty="0">
                <a:latin typeface="Calibri"/>
                <a:cs typeface="Calibri"/>
              </a:rPr>
              <a:t>CAR</a:t>
            </a:r>
            <a:endParaRPr sz="1900">
              <a:latin typeface="Calibri"/>
              <a:cs typeface="Calibri"/>
            </a:endParaRPr>
          </a:p>
        </p:txBody>
      </p:sp>
      <p:sp>
        <p:nvSpPr>
          <p:cNvPr id="11" name="object 11"/>
          <p:cNvSpPr/>
          <p:nvPr/>
        </p:nvSpPr>
        <p:spPr>
          <a:xfrm>
            <a:off x="6941846"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2" name="object 12"/>
          <p:cNvSpPr txBox="1"/>
          <p:nvPr/>
        </p:nvSpPr>
        <p:spPr>
          <a:xfrm>
            <a:off x="7352458" y="1993899"/>
            <a:ext cx="334010" cy="238760"/>
          </a:xfrm>
          <a:prstGeom prst="rect">
            <a:avLst/>
          </a:prstGeom>
        </p:spPr>
        <p:txBody>
          <a:bodyPr vert="horz" wrap="square" lIns="0" tIns="12700" rIns="0" bIns="0" rtlCol="0">
            <a:spAutoFit/>
          </a:bodyPr>
          <a:lstStyle/>
          <a:p>
            <a:pPr marL="12700">
              <a:lnSpc>
                <a:spcPct val="100000"/>
              </a:lnSpc>
              <a:spcBef>
                <a:spcPts val="100"/>
              </a:spcBef>
            </a:pPr>
            <a:r>
              <a:rPr sz="1400" spc="-105" dirty="0">
                <a:latin typeface="Calibri"/>
                <a:cs typeface="Calibri"/>
              </a:rPr>
              <a:t>Y</a:t>
            </a:r>
            <a:r>
              <a:rPr sz="1400" spc="-5" dirty="0">
                <a:latin typeface="Calibri"/>
                <a:cs typeface="Calibri"/>
              </a:rPr>
              <a:t>ea</a:t>
            </a:r>
            <a:r>
              <a:rPr sz="1400" dirty="0">
                <a:latin typeface="Calibri"/>
                <a:cs typeface="Calibri"/>
              </a:rPr>
              <a:t>r</a:t>
            </a:r>
            <a:endParaRPr sz="1400">
              <a:latin typeface="Calibri"/>
              <a:cs typeface="Calibri"/>
            </a:endParaRPr>
          </a:p>
        </p:txBody>
      </p:sp>
      <p:sp>
        <p:nvSpPr>
          <p:cNvPr id="13" name="object 13"/>
          <p:cNvSpPr/>
          <p:nvPr/>
        </p:nvSpPr>
        <p:spPr>
          <a:xfrm>
            <a:off x="8264319"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4" name="object 14"/>
          <p:cNvSpPr txBox="1"/>
          <p:nvPr/>
        </p:nvSpPr>
        <p:spPr>
          <a:xfrm>
            <a:off x="8595786" y="1993899"/>
            <a:ext cx="49149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ode</a:t>
            </a:r>
            <a:r>
              <a:rPr sz="1400" dirty="0">
                <a:latin typeface="Calibri"/>
                <a:cs typeface="Calibri"/>
              </a:rPr>
              <a:t>l</a:t>
            </a:r>
            <a:endParaRPr sz="1400">
              <a:latin typeface="Calibri"/>
              <a:cs typeface="Calibri"/>
            </a:endParaRPr>
          </a:p>
        </p:txBody>
      </p:sp>
      <p:sp>
        <p:nvSpPr>
          <p:cNvPr id="15" name="object 15"/>
          <p:cNvSpPr/>
          <p:nvPr/>
        </p:nvSpPr>
        <p:spPr>
          <a:xfrm>
            <a:off x="5619371"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6" name="object 16"/>
          <p:cNvSpPr txBox="1"/>
          <p:nvPr/>
        </p:nvSpPr>
        <p:spPr>
          <a:xfrm>
            <a:off x="5985011" y="1993899"/>
            <a:ext cx="423545"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a</a:t>
            </a:r>
            <a:r>
              <a:rPr sz="1400" spc="-55" dirty="0">
                <a:latin typeface="Calibri"/>
                <a:cs typeface="Calibri"/>
              </a:rPr>
              <a:t>k</a:t>
            </a:r>
            <a:r>
              <a:rPr sz="1400" dirty="0">
                <a:latin typeface="Calibri"/>
                <a:cs typeface="Calibri"/>
              </a:rPr>
              <a:t>e</a:t>
            </a:r>
            <a:endParaRPr sz="1400">
              <a:latin typeface="Calibri"/>
              <a:cs typeface="Calibri"/>
            </a:endParaRPr>
          </a:p>
        </p:txBody>
      </p:sp>
      <p:grpSp>
        <p:nvGrpSpPr>
          <p:cNvPr id="17" name="object 17"/>
          <p:cNvGrpSpPr/>
          <p:nvPr/>
        </p:nvGrpSpPr>
        <p:grpSpPr>
          <a:xfrm>
            <a:off x="6485835" y="2335345"/>
            <a:ext cx="2066289" cy="2413635"/>
            <a:chOff x="6485835" y="2335345"/>
            <a:chExt cx="2066289" cy="2413635"/>
          </a:xfrm>
        </p:grpSpPr>
        <p:sp>
          <p:nvSpPr>
            <p:cNvPr id="18" name="object 18"/>
            <p:cNvSpPr/>
            <p:nvPr/>
          </p:nvSpPr>
          <p:spPr>
            <a:xfrm>
              <a:off x="6604372" y="2339790"/>
              <a:ext cx="337820" cy="702945"/>
            </a:xfrm>
            <a:custGeom>
              <a:avLst/>
              <a:gdLst/>
              <a:ahLst/>
              <a:cxnLst/>
              <a:rect l="l" t="t" r="r" b="b"/>
              <a:pathLst>
                <a:path w="337820" h="702944">
                  <a:moveTo>
                    <a:pt x="0" y="0"/>
                  </a:moveTo>
                  <a:lnTo>
                    <a:pt x="337474" y="702318"/>
                  </a:lnTo>
                </a:path>
              </a:pathLst>
            </a:custGeom>
            <a:ln w="8466">
              <a:solidFill>
                <a:srgbClr val="000000"/>
              </a:solidFill>
            </a:ln>
          </p:spPr>
          <p:txBody>
            <a:bodyPr wrap="square" lIns="0" tIns="0" rIns="0" bIns="0" rtlCol="0"/>
            <a:lstStyle/>
            <a:p>
              <a:endParaRPr/>
            </a:p>
          </p:txBody>
        </p:sp>
        <p:sp>
          <p:nvSpPr>
            <p:cNvPr id="19" name="object 19"/>
            <p:cNvSpPr/>
            <p:nvPr/>
          </p:nvSpPr>
          <p:spPr>
            <a:xfrm>
              <a:off x="8095846" y="2339790"/>
              <a:ext cx="337820" cy="702945"/>
            </a:xfrm>
            <a:custGeom>
              <a:avLst/>
              <a:gdLst/>
              <a:ahLst/>
              <a:cxnLst/>
              <a:rect l="l" t="t" r="r" b="b"/>
              <a:pathLst>
                <a:path w="337820" h="702944">
                  <a:moveTo>
                    <a:pt x="337473" y="0"/>
                  </a:moveTo>
                  <a:lnTo>
                    <a:pt x="0" y="702318"/>
                  </a:lnTo>
                </a:path>
              </a:pathLst>
            </a:custGeom>
            <a:ln w="8466">
              <a:solidFill>
                <a:srgbClr val="000000"/>
              </a:solidFill>
            </a:ln>
          </p:spPr>
          <p:txBody>
            <a:bodyPr wrap="square" lIns="0" tIns="0" rIns="0" bIns="0" rtlCol="0"/>
            <a:lstStyle/>
            <a:p>
              <a:endParaRPr/>
            </a:p>
          </p:txBody>
        </p:sp>
        <p:sp>
          <p:nvSpPr>
            <p:cNvPr id="20" name="object 20"/>
            <p:cNvSpPr/>
            <p:nvPr/>
          </p:nvSpPr>
          <p:spPr>
            <a:xfrm>
              <a:off x="7518845" y="2427969"/>
              <a:ext cx="0" cy="614680"/>
            </a:xfrm>
            <a:custGeom>
              <a:avLst/>
              <a:gdLst/>
              <a:ahLst/>
              <a:cxnLst/>
              <a:rect l="l" t="t" r="r" b="b"/>
              <a:pathLst>
                <a:path h="614680">
                  <a:moveTo>
                    <a:pt x="0" y="614141"/>
                  </a:moveTo>
                  <a:lnTo>
                    <a:pt x="1" y="0"/>
                  </a:lnTo>
                </a:path>
              </a:pathLst>
            </a:custGeom>
            <a:ln w="8466">
              <a:solidFill>
                <a:srgbClr val="000000"/>
              </a:solidFill>
            </a:ln>
          </p:spPr>
          <p:txBody>
            <a:bodyPr wrap="square" lIns="0" tIns="0" rIns="0" bIns="0" rtlCol="0"/>
            <a:lstStyle/>
            <a:p>
              <a:endParaRPr/>
            </a:p>
          </p:txBody>
        </p:sp>
        <p:sp>
          <p:nvSpPr>
            <p:cNvPr id="21" name="object 21"/>
            <p:cNvSpPr/>
            <p:nvPr/>
          </p:nvSpPr>
          <p:spPr>
            <a:xfrm>
              <a:off x="6490280" y="4313227"/>
              <a:ext cx="2057400" cy="431800"/>
            </a:xfrm>
            <a:custGeom>
              <a:avLst/>
              <a:gdLst/>
              <a:ahLst/>
              <a:cxnLst/>
              <a:rect l="l" t="t" r="r" b="b"/>
              <a:pathLst>
                <a:path w="2057400" h="431800">
                  <a:moveTo>
                    <a:pt x="0" y="215593"/>
                  </a:moveTo>
                  <a:lnTo>
                    <a:pt x="22720" y="170315"/>
                  </a:lnTo>
                  <a:lnTo>
                    <a:pt x="61662" y="141895"/>
                  </a:lnTo>
                  <a:lnTo>
                    <a:pt x="118016" y="115228"/>
                  </a:lnTo>
                  <a:lnTo>
                    <a:pt x="190388" y="90605"/>
                  </a:lnTo>
                  <a:lnTo>
                    <a:pt x="232147" y="79151"/>
                  </a:lnTo>
                  <a:lnTo>
                    <a:pt x="277387" y="68318"/>
                  </a:lnTo>
                  <a:lnTo>
                    <a:pt x="325937" y="58142"/>
                  </a:lnTo>
                  <a:lnTo>
                    <a:pt x="377621" y="48659"/>
                  </a:lnTo>
                  <a:lnTo>
                    <a:pt x="432265" y="39906"/>
                  </a:lnTo>
                  <a:lnTo>
                    <a:pt x="489696" y="31920"/>
                  </a:lnTo>
                  <a:lnTo>
                    <a:pt x="549739" y="24736"/>
                  </a:lnTo>
                  <a:lnTo>
                    <a:pt x="612220" y="18392"/>
                  </a:lnTo>
                  <a:lnTo>
                    <a:pt x="676965" y="12924"/>
                  </a:lnTo>
                  <a:lnTo>
                    <a:pt x="743801" y="8369"/>
                  </a:lnTo>
                  <a:lnTo>
                    <a:pt x="812553" y="4762"/>
                  </a:lnTo>
                  <a:lnTo>
                    <a:pt x="883047" y="2140"/>
                  </a:lnTo>
                  <a:lnTo>
                    <a:pt x="955109" y="541"/>
                  </a:lnTo>
                  <a:lnTo>
                    <a:pt x="1028565" y="0"/>
                  </a:lnTo>
                  <a:lnTo>
                    <a:pt x="1102021" y="541"/>
                  </a:lnTo>
                  <a:lnTo>
                    <a:pt x="1174083" y="2140"/>
                  </a:lnTo>
                  <a:lnTo>
                    <a:pt x="1244577" y="4762"/>
                  </a:lnTo>
                  <a:lnTo>
                    <a:pt x="1313328" y="8369"/>
                  </a:lnTo>
                  <a:lnTo>
                    <a:pt x="1380164" y="12924"/>
                  </a:lnTo>
                  <a:lnTo>
                    <a:pt x="1444910" y="18392"/>
                  </a:lnTo>
                  <a:lnTo>
                    <a:pt x="1507391" y="24736"/>
                  </a:lnTo>
                  <a:lnTo>
                    <a:pt x="1567434" y="31920"/>
                  </a:lnTo>
                  <a:lnTo>
                    <a:pt x="1624865" y="39906"/>
                  </a:lnTo>
                  <a:lnTo>
                    <a:pt x="1679509" y="48659"/>
                  </a:lnTo>
                  <a:lnTo>
                    <a:pt x="1731193" y="58142"/>
                  </a:lnTo>
                  <a:lnTo>
                    <a:pt x="1779742" y="68318"/>
                  </a:lnTo>
                  <a:lnTo>
                    <a:pt x="1824983" y="79151"/>
                  </a:lnTo>
                  <a:lnTo>
                    <a:pt x="1866741" y="90605"/>
                  </a:lnTo>
                  <a:lnTo>
                    <a:pt x="1904843" y="102643"/>
                  </a:lnTo>
                  <a:lnTo>
                    <a:pt x="1969380" y="128324"/>
                  </a:lnTo>
                  <a:lnTo>
                    <a:pt x="2017202" y="155904"/>
                  </a:lnTo>
                  <a:lnTo>
                    <a:pt x="2046916" y="185091"/>
                  </a:lnTo>
                  <a:lnTo>
                    <a:pt x="2057130" y="215593"/>
                  </a:lnTo>
                  <a:lnTo>
                    <a:pt x="2054548" y="230989"/>
                  </a:lnTo>
                  <a:lnTo>
                    <a:pt x="2017202" y="275281"/>
                  </a:lnTo>
                  <a:lnTo>
                    <a:pt x="1969380" y="302861"/>
                  </a:lnTo>
                  <a:lnTo>
                    <a:pt x="1904843" y="328543"/>
                  </a:lnTo>
                  <a:lnTo>
                    <a:pt x="1866741" y="340580"/>
                  </a:lnTo>
                  <a:lnTo>
                    <a:pt x="1824983" y="352034"/>
                  </a:lnTo>
                  <a:lnTo>
                    <a:pt x="1779742" y="362867"/>
                  </a:lnTo>
                  <a:lnTo>
                    <a:pt x="1731193" y="373044"/>
                  </a:lnTo>
                  <a:lnTo>
                    <a:pt x="1679509" y="382526"/>
                  </a:lnTo>
                  <a:lnTo>
                    <a:pt x="1624865" y="391279"/>
                  </a:lnTo>
                  <a:lnTo>
                    <a:pt x="1567434" y="399265"/>
                  </a:lnTo>
                  <a:lnTo>
                    <a:pt x="1507391" y="406449"/>
                  </a:lnTo>
                  <a:lnTo>
                    <a:pt x="1444910" y="412793"/>
                  </a:lnTo>
                  <a:lnTo>
                    <a:pt x="1380164" y="418261"/>
                  </a:lnTo>
                  <a:lnTo>
                    <a:pt x="1313328" y="422816"/>
                  </a:lnTo>
                  <a:lnTo>
                    <a:pt x="1244577" y="426423"/>
                  </a:lnTo>
                  <a:lnTo>
                    <a:pt x="1174083" y="429045"/>
                  </a:lnTo>
                  <a:lnTo>
                    <a:pt x="1102021" y="430644"/>
                  </a:lnTo>
                  <a:lnTo>
                    <a:pt x="1028565" y="431186"/>
                  </a:lnTo>
                  <a:lnTo>
                    <a:pt x="955109" y="430644"/>
                  </a:lnTo>
                  <a:lnTo>
                    <a:pt x="883047" y="429045"/>
                  </a:lnTo>
                  <a:lnTo>
                    <a:pt x="812553" y="426423"/>
                  </a:lnTo>
                  <a:lnTo>
                    <a:pt x="743801" y="422816"/>
                  </a:lnTo>
                  <a:lnTo>
                    <a:pt x="676965" y="418261"/>
                  </a:lnTo>
                  <a:lnTo>
                    <a:pt x="612220" y="412793"/>
                  </a:lnTo>
                  <a:lnTo>
                    <a:pt x="549739" y="406449"/>
                  </a:lnTo>
                  <a:lnTo>
                    <a:pt x="489696" y="399265"/>
                  </a:lnTo>
                  <a:lnTo>
                    <a:pt x="432265" y="391279"/>
                  </a:lnTo>
                  <a:lnTo>
                    <a:pt x="377621" y="382526"/>
                  </a:lnTo>
                  <a:lnTo>
                    <a:pt x="325937" y="373044"/>
                  </a:lnTo>
                  <a:lnTo>
                    <a:pt x="277387" y="362867"/>
                  </a:lnTo>
                  <a:lnTo>
                    <a:pt x="232147" y="352034"/>
                  </a:lnTo>
                  <a:lnTo>
                    <a:pt x="190388" y="340580"/>
                  </a:lnTo>
                  <a:lnTo>
                    <a:pt x="152287" y="328543"/>
                  </a:lnTo>
                  <a:lnTo>
                    <a:pt x="87750" y="302861"/>
                  </a:lnTo>
                  <a:lnTo>
                    <a:pt x="39928" y="275281"/>
                  </a:lnTo>
                  <a:lnTo>
                    <a:pt x="10214" y="246094"/>
                  </a:lnTo>
                  <a:lnTo>
                    <a:pt x="0" y="215593"/>
                  </a:lnTo>
                  <a:close/>
                </a:path>
              </a:pathLst>
            </a:custGeom>
            <a:ln w="8466">
              <a:solidFill>
                <a:srgbClr val="000000"/>
              </a:solidFill>
            </a:ln>
          </p:spPr>
          <p:txBody>
            <a:bodyPr wrap="square" lIns="0" tIns="0" rIns="0" bIns="0" rtlCol="0"/>
            <a:lstStyle/>
            <a:p>
              <a:endParaRPr/>
            </a:p>
          </p:txBody>
        </p:sp>
      </p:grpSp>
      <p:sp>
        <p:nvSpPr>
          <p:cNvPr id="22" name="object 22"/>
          <p:cNvSpPr txBox="1"/>
          <p:nvPr/>
        </p:nvSpPr>
        <p:spPr>
          <a:xfrm>
            <a:off x="7077800" y="4389966"/>
            <a:ext cx="882650" cy="238760"/>
          </a:xfrm>
          <a:prstGeom prst="rect">
            <a:avLst/>
          </a:prstGeom>
        </p:spPr>
        <p:txBody>
          <a:bodyPr vert="horz" wrap="square" lIns="0" tIns="12700" rIns="0" bIns="0" rtlCol="0">
            <a:spAutoFit/>
          </a:bodyPr>
          <a:lstStyle/>
          <a:p>
            <a:pPr marL="12700">
              <a:lnSpc>
                <a:spcPct val="100000"/>
              </a:lnSpc>
              <a:spcBef>
                <a:spcPts val="100"/>
              </a:spcBef>
            </a:pPr>
            <a:r>
              <a:rPr sz="1400" u="sng" spc="-15" dirty="0">
                <a:uFill>
                  <a:solidFill>
                    <a:srgbClr val="000000"/>
                  </a:solidFill>
                </a:uFill>
                <a:latin typeface="Calibri"/>
                <a:cs typeface="Calibri"/>
              </a:rPr>
              <a:t>Registration</a:t>
            </a:r>
            <a:endParaRPr sz="1400">
              <a:latin typeface="Calibri"/>
              <a:cs typeface="Calibri"/>
            </a:endParaRPr>
          </a:p>
        </p:txBody>
      </p:sp>
      <p:grpSp>
        <p:nvGrpSpPr>
          <p:cNvPr id="23" name="object 23"/>
          <p:cNvGrpSpPr/>
          <p:nvPr/>
        </p:nvGrpSpPr>
        <p:grpSpPr>
          <a:xfrm>
            <a:off x="7514401" y="3899014"/>
            <a:ext cx="1908810" cy="1849120"/>
            <a:chOff x="7514401" y="3899014"/>
            <a:chExt cx="1908810" cy="1849120"/>
          </a:xfrm>
        </p:grpSpPr>
        <p:sp>
          <p:nvSpPr>
            <p:cNvPr id="24" name="object 24"/>
            <p:cNvSpPr/>
            <p:nvPr/>
          </p:nvSpPr>
          <p:spPr>
            <a:xfrm>
              <a:off x="7518846" y="3903459"/>
              <a:ext cx="0" cy="410209"/>
            </a:xfrm>
            <a:custGeom>
              <a:avLst/>
              <a:gdLst/>
              <a:ahLst/>
              <a:cxnLst/>
              <a:rect l="l" t="t" r="r" b="b"/>
              <a:pathLst>
                <a:path h="410210">
                  <a:moveTo>
                    <a:pt x="0" y="409767"/>
                  </a:moveTo>
                  <a:lnTo>
                    <a:pt x="1" y="0"/>
                  </a:lnTo>
                </a:path>
              </a:pathLst>
            </a:custGeom>
            <a:ln w="8466">
              <a:solidFill>
                <a:srgbClr val="000000"/>
              </a:solidFill>
            </a:ln>
          </p:spPr>
          <p:txBody>
            <a:bodyPr wrap="square" lIns="0" tIns="0" rIns="0" bIns="0" rtlCol="0"/>
            <a:lstStyle/>
            <a:p>
              <a:endParaRPr/>
            </a:p>
          </p:txBody>
        </p:sp>
        <p:sp>
          <p:nvSpPr>
            <p:cNvPr id="25" name="object 25"/>
            <p:cNvSpPr/>
            <p:nvPr/>
          </p:nvSpPr>
          <p:spPr>
            <a:xfrm>
              <a:off x="8264319" y="5141127"/>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26" name="object 26"/>
          <p:cNvSpPr txBox="1"/>
          <p:nvPr/>
        </p:nvSpPr>
        <p:spPr>
          <a:xfrm>
            <a:off x="8533979" y="5304366"/>
            <a:ext cx="61595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N</a:t>
            </a:r>
            <a:r>
              <a:rPr sz="1400" spc="-5" dirty="0">
                <a:latin typeface="Calibri"/>
                <a:cs typeface="Calibri"/>
              </a:rPr>
              <a:t>u</a:t>
            </a:r>
            <a:r>
              <a:rPr sz="1400" spc="-15" dirty="0">
                <a:latin typeface="Calibri"/>
                <a:cs typeface="Calibri"/>
              </a:rPr>
              <a:t>m</a:t>
            </a:r>
            <a:r>
              <a:rPr sz="1400" spc="-5" dirty="0">
                <a:latin typeface="Calibri"/>
                <a:cs typeface="Calibri"/>
              </a:rPr>
              <a:t>be</a:t>
            </a:r>
            <a:r>
              <a:rPr sz="1400" dirty="0">
                <a:latin typeface="Calibri"/>
                <a:cs typeface="Calibri"/>
              </a:rPr>
              <a:t>r</a:t>
            </a:r>
            <a:endParaRPr sz="1400">
              <a:latin typeface="Calibri"/>
              <a:cs typeface="Calibri"/>
            </a:endParaRPr>
          </a:p>
        </p:txBody>
      </p:sp>
      <p:sp>
        <p:nvSpPr>
          <p:cNvPr id="27" name="object 27"/>
          <p:cNvSpPr/>
          <p:nvPr/>
        </p:nvSpPr>
        <p:spPr>
          <a:xfrm>
            <a:off x="5619371" y="5141127"/>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28" name="object 28"/>
          <p:cNvSpPr txBox="1"/>
          <p:nvPr/>
        </p:nvSpPr>
        <p:spPr>
          <a:xfrm>
            <a:off x="6000249" y="5304366"/>
            <a:ext cx="39306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S</a:t>
            </a:r>
            <a:r>
              <a:rPr sz="1400" spc="-25" dirty="0">
                <a:latin typeface="Calibri"/>
                <a:cs typeface="Calibri"/>
              </a:rPr>
              <a:t>t</a:t>
            </a:r>
            <a:r>
              <a:rPr sz="1400" spc="-20" dirty="0">
                <a:latin typeface="Calibri"/>
                <a:cs typeface="Calibri"/>
              </a:rPr>
              <a:t>at</a:t>
            </a:r>
            <a:r>
              <a:rPr sz="1400" dirty="0">
                <a:latin typeface="Calibri"/>
                <a:cs typeface="Calibri"/>
              </a:rPr>
              <a:t>e</a:t>
            </a:r>
            <a:endParaRPr sz="1400">
              <a:latin typeface="Calibri"/>
              <a:cs typeface="Calibri"/>
            </a:endParaRPr>
          </a:p>
        </p:txBody>
      </p:sp>
      <p:sp>
        <p:nvSpPr>
          <p:cNvPr id="29" name="object 29"/>
          <p:cNvSpPr/>
          <p:nvPr/>
        </p:nvSpPr>
        <p:spPr>
          <a:xfrm>
            <a:off x="6196371" y="3472785"/>
            <a:ext cx="294005" cy="0"/>
          </a:xfrm>
          <a:custGeom>
            <a:avLst/>
            <a:gdLst/>
            <a:ahLst/>
            <a:cxnLst/>
            <a:rect l="l" t="t" r="r" b="b"/>
            <a:pathLst>
              <a:path w="294004">
                <a:moveTo>
                  <a:pt x="0" y="0"/>
                </a:moveTo>
                <a:lnTo>
                  <a:pt x="293908" y="1"/>
                </a:lnTo>
              </a:path>
            </a:pathLst>
          </a:custGeom>
          <a:ln w="8466">
            <a:solidFill>
              <a:srgbClr val="000000"/>
            </a:solidFill>
          </a:ln>
        </p:spPr>
        <p:txBody>
          <a:bodyPr wrap="square" lIns="0" tIns="0" rIns="0" bIns="0" rtlCol="0"/>
          <a:lstStyle/>
          <a:p>
            <a:endParaRPr/>
          </a:p>
        </p:txBody>
      </p:sp>
      <p:grpSp>
        <p:nvGrpSpPr>
          <p:cNvPr id="30" name="object 30"/>
          <p:cNvGrpSpPr/>
          <p:nvPr/>
        </p:nvGrpSpPr>
        <p:grpSpPr>
          <a:xfrm>
            <a:off x="6191927" y="3037665"/>
            <a:ext cx="3512185" cy="2108200"/>
            <a:chOff x="6191927" y="3037665"/>
            <a:chExt cx="3512185" cy="2108200"/>
          </a:xfrm>
        </p:grpSpPr>
        <p:sp>
          <p:nvSpPr>
            <p:cNvPr id="31" name="object 31"/>
            <p:cNvSpPr/>
            <p:nvPr/>
          </p:nvSpPr>
          <p:spPr>
            <a:xfrm>
              <a:off x="6196372" y="4681268"/>
              <a:ext cx="595630" cy="460375"/>
            </a:xfrm>
            <a:custGeom>
              <a:avLst/>
              <a:gdLst/>
              <a:ahLst/>
              <a:cxnLst/>
              <a:rect l="l" t="t" r="r" b="b"/>
              <a:pathLst>
                <a:path w="595629" h="460375">
                  <a:moveTo>
                    <a:pt x="0" y="459859"/>
                  </a:moveTo>
                  <a:lnTo>
                    <a:pt x="595167" y="0"/>
                  </a:lnTo>
                </a:path>
              </a:pathLst>
            </a:custGeom>
            <a:ln w="8466">
              <a:solidFill>
                <a:srgbClr val="000000"/>
              </a:solidFill>
            </a:ln>
          </p:spPr>
          <p:txBody>
            <a:bodyPr wrap="square" lIns="0" tIns="0" rIns="0" bIns="0" rtlCol="0"/>
            <a:lstStyle/>
            <a:p>
              <a:endParaRPr/>
            </a:p>
          </p:txBody>
        </p:sp>
        <p:sp>
          <p:nvSpPr>
            <p:cNvPr id="32" name="object 32"/>
            <p:cNvSpPr/>
            <p:nvPr/>
          </p:nvSpPr>
          <p:spPr>
            <a:xfrm>
              <a:off x="8246152" y="4681268"/>
              <a:ext cx="595630" cy="460375"/>
            </a:xfrm>
            <a:custGeom>
              <a:avLst/>
              <a:gdLst/>
              <a:ahLst/>
              <a:cxnLst/>
              <a:rect l="l" t="t" r="r" b="b"/>
              <a:pathLst>
                <a:path w="595629" h="460375">
                  <a:moveTo>
                    <a:pt x="595169" y="459859"/>
                  </a:moveTo>
                  <a:lnTo>
                    <a:pt x="0" y="0"/>
                  </a:lnTo>
                </a:path>
              </a:pathLst>
            </a:custGeom>
            <a:ln w="8466">
              <a:solidFill>
                <a:srgbClr val="000000"/>
              </a:solidFill>
            </a:ln>
          </p:spPr>
          <p:txBody>
            <a:bodyPr wrap="square" lIns="0" tIns="0" rIns="0" bIns="0" rtlCol="0"/>
            <a:lstStyle/>
            <a:p>
              <a:endParaRPr/>
            </a:p>
          </p:txBody>
        </p:sp>
        <p:sp>
          <p:nvSpPr>
            <p:cNvPr id="33" name="object 33"/>
            <p:cNvSpPr/>
            <p:nvPr/>
          </p:nvSpPr>
          <p:spPr>
            <a:xfrm>
              <a:off x="8841320" y="3042110"/>
              <a:ext cx="858519" cy="861694"/>
            </a:xfrm>
            <a:custGeom>
              <a:avLst/>
              <a:gdLst/>
              <a:ahLst/>
              <a:cxnLst/>
              <a:rect l="l" t="t" r="r" b="b"/>
              <a:pathLst>
                <a:path w="858520" h="861695">
                  <a:moveTo>
                    <a:pt x="0" y="430674"/>
                  </a:moveTo>
                  <a:lnTo>
                    <a:pt x="2518" y="383747"/>
                  </a:lnTo>
                  <a:lnTo>
                    <a:pt x="9898" y="338284"/>
                  </a:lnTo>
                  <a:lnTo>
                    <a:pt x="21878" y="294548"/>
                  </a:lnTo>
                  <a:lnTo>
                    <a:pt x="38197" y="252800"/>
                  </a:lnTo>
                  <a:lnTo>
                    <a:pt x="58592" y="213304"/>
                  </a:lnTo>
                  <a:lnTo>
                    <a:pt x="82802" y="176323"/>
                  </a:lnTo>
                  <a:lnTo>
                    <a:pt x="110565" y="142120"/>
                  </a:lnTo>
                  <a:lnTo>
                    <a:pt x="141619" y="110956"/>
                  </a:lnTo>
                  <a:lnTo>
                    <a:pt x="175703" y="83095"/>
                  </a:lnTo>
                  <a:lnTo>
                    <a:pt x="212553" y="58799"/>
                  </a:lnTo>
                  <a:lnTo>
                    <a:pt x="251910" y="38332"/>
                  </a:lnTo>
                  <a:lnTo>
                    <a:pt x="293511" y="21956"/>
                  </a:lnTo>
                  <a:lnTo>
                    <a:pt x="337093" y="9933"/>
                  </a:lnTo>
                  <a:lnTo>
                    <a:pt x="382396" y="2527"/>
                  </a:lnTo>
                  <a:lnTo>
                    <a:pt x="429158" y="0"/>
                  </a:lnTo>
                  <a:lnTo>
                    <a:pt x="475919" y="2527"/>
                  </a:lnTo>
                  <a:lnTo>
                    <a:pt x="521222" y="9933"/>
                  </a:lnTo>
                  <a:lnTo>
                    <a:pt x="564805" y="21956"/>
                  </a:lnTo>
                  <a:lnTo>
                    <a:pt x="606406" y="38332"/>
                  </a:lnTo>
                  <a:lnTo>
                    <a:pt x="645762" y="58799"/>
                  </a:lnTo>
                  <a:lnTo>
                    <a:pt x="682613" y="83095"/>
                  </a:lnTo>
                  <a:lnTo>
                    <a:pt x="716697" y="110956"/>
                  </a:lnTo>
                  <a:lnTo>
                    <a:pt x="747751" y="142120"/>
                  </a:lnTo>
                  <a:lnTo>
                    <a:pt x="775514" y="176323"/>
                  </a:lnTo>
                  <a:lnTo>
                    <a:pt x="799724" y="213304"/>
                  </a:lnTo>
                  <a:lnTo>
                    <a:pt x="820119" y="252800"/>
                  </a:lnTo>
                  <a:lnTo>
                    <a:pt x="836438" y="294548"/>
                  </a:lnTo>
                  <a:lnTo>
                    <a:pt x="848418" y="338284"/>
                  </a:lnTo>
                  <a:lnTo>
                    <a:pt x="855798" y="383747"/>
                  </a:lnTo>
                  <a:lnTo>
                    <a:pt x="858316" y="430674"/>
                  </a:lnTo>
                  <a:lnTo>
                    <a:pt x="855798" y="477601"/>
                  </a:lnTo>
                  <a:lnTo>
                    <a:pt x="848418" y="523064"/>
                  </a:lnTo>
                  <a:lnTo>
                    <a:pt x="836438" y="566801"/>
                  </a:lnTo>
                  <a:lnTo>
                    <a:pt x="820119" y="608548"/>
                  </a:lnTo>
                  <a:lnTo>
                    <a:pt x="799724" y="648044"/>
                  </a:lnTo>
                  <a:lnTo>
                    <a:pt x="775514" y="685025"/>
                  </a:lnTo>
                  <a:lnTo>
                    <a:pt x="747751" y="719229"/>
                  </a:lnTo>
                  <a:lnTo>
                    <a:pt x="716697" y="750393"/>
                  </a:lnTo>
                  <a:lnTo>
                    <a:pt x="682613" y="778254"/>
                  </a:lnTo>
                  <a:lnTo>
                    <a:pt x="645762" y="802549"/>
                  </a:lnTo>
                  <a:lnTo>
                    <a:pt x="606406" y="823016"/>
                  </a:lnTo>
                  <a:lnTo>
                    <a:pt x="564805" y="839393"/>
                  </a:lnTo>
                  <a:lnTo>
                    <a:pt x="521222" y="851415"/>
                  </a:lnTo>
                  <a:lnTo>
                    <a:pt x="475919" y="858822"/>
                  </a:lnTo>
                  <a:lnTo>
                    <a:pt x="429158" y="861349"/>
                  </a:lnTo>
                  <a:lnTo>
                    <a:pt x="382396" y="858822"/>
                  </a:lnTo>
                  <a:lnTo>
                    <a:pt x="337093" y="851415"/>
                  </a:lnTo>
                  <a:lnTo>
                    <a:pt x="293511" y="839393"/>
                  </a:lnTo>
                  <a:lnTo>
                    <a:pt x="251910" y="823016"/>
                  </a:lnTo>
                  <a:lnTo>
                    <a:pt x="212553" y="802549"/>
                  </a:lnTo>
                  <a:lnTo>
                    <a:pt x="175703" y="778254"/>
                  </a:lnTo>
                  <a:lnTo>
                    <a:pt x="141619" y="750393"/>
                  </a:lnTo>
                  <a:lnTo>
                    <a:pt x="110565" y="719229"/>
                  </a:lnTo>
                  <a:lnTo>
                    <a:pt x="82802" y="685025"/>
                  </a:lnTo>
                  <a:lnTo>
                    <a:pt x="58592" y="648044"/>
                  </a:lnTo>
                  <a:lnTo>
                    <a:pt x="38197" y="608548"/>
                  </a:lnTo>
                  <a:lnTo>
                    <a:pt x="21878" y="566801"/>
                  </a:lnTo>
                  <a:lnTo>
                    <a:pt x="9898" y="523064"/>
                  </a:lnTo>
                  <a:lnTo>
                    <a:pt x="2518" y="477601"/>
                  </a:lnTo>
                  <a:lnTo>
                    <a:pt x="0" y="430674"/>
                  </a:lnTo>
                  <a:close/>
                </a:path>
              </a:pathLst>
            </a:custGeom>
            <a:ln w="8466">
              <a:solidFill>
                <a:srgbClr val="000000"/>
              </a:solidFill>
            </a:ln>
          </p:spPr>
          <p:txBody>
            <a:bodyPr wrap="square" lIns="0" tIns="0" rIns="0" bIns="0" rtlCol="0"/>
            <a:lstStyle/>
            <a:p>
              <a:endParaRPr/>
            </a:p>
          </p:txBody>
        </p:sp>
      </p:grpSp>
      <p:sp>
        <p:nvSpPr>
          <p:cNvPr id="34" name="object 34"/>
          <p:cNvSpPr txBox="1"/>
          <p:nvPr/>
        </p:nvSpPr>
        <p:spPr>
          <a:xfrm>
            <a:off x="9129085" y="3340099"/>
            <a:ext cx="284480" cy="238760"/>
          </a:xfrm>
          <a:prstGeom prst="rect">
            <a:avLst/>
          </a:prstGeom>
        </p:spPr>
        <p:txBody>
          <a:bodyPr vert="horz" wrap="square" lIns="0" tIns="12700" rIns="0" bIns="0" rtlCol="0">
            <a:spAutoFit/>
          </a:bodyPr>
          <a:lstStyle/>
          <a:p>
            <a:pPr marL="12700">
              <a:lnSpc>
                <a:spcPct val="100000"/>
              </a:lnSpc>
              <a:spcBef>
                <a:spcPts val="100"/>
              </a:spcBef>
            </a:pPr>
            <a:r>
              <a:rPr sz="1400" u="sng" spc="-10" dirty="0">
                <a:uFill>
                  <a:solidFill>
                    <a:srgbClr val="000000"/>
                  </a:solidFill>
                </a:uFill>
                <a:latin typeface="Calibri"/>
                <a:cs typeface="Calibri"/>
              </a:rPr>
              <a:t>VI</a:t>
            </a:r>
            <a:r>
              <a:rPr sz="1400" u="sng" dirty="0">
                <a:uFill>
                  <a:solidFill>
                    <a:srgbClr val="000000"/>
                  </a:solidFill>
                </a:uFill>
                <a:latin typeface="Calibri"/>
                <a:cs typeface="Calibri"/>
              </a:rPr>
              <a:t>N</a:t>
            </a:r>
            <a:endParaRPr sz="1400">
              <a:latin typeface="Calibri"/>
              <a:cs typeface="Calibri"/>
            </a:endParaRPr>
          </a:p>
        </p:txBody>
      </p:sp>
      <p:grpSp>
        <p:nvGrpSpPr>
          <p:cNvPr id="35" name="object 35"/>
          <p:cNvGrpSpPr/>
          <p:nvPr/>
        </p:nvGrpSpPr>
        <p:grpSpPr>
          <a:xfrm>
            <a:off x="7598849" y="1219517"/>
            <a:ext cx="1242695" cy="2258060"/>
            <a:chOff x="7598849" y="1219517"/>
            <a:chExt cx="1242695" cy="2258060"/>
          </a:xfrm>
        </p:grpSpPr>
        <p:sp>
          <p:nvSpPr>
            <p:cNvPr id="36" name="object 36"/>
            <p:cNvSpPr/>
            <p:nvPr/>
          </p:nvSpPr>
          <p:spPr>
            <a:xfrm>
              <a:off x="8547411" y="3472785"/>
              <a:ext cx="294005" cy="0"/>
            </a:xfrm>
            <a:custGeom>
              <a:avLst/>
              <a:gdLst/>
              <a:ahLst/>
              <a:cxnLst/>
              <a:rect l="l" t="t" r="r" b="b"/>
              <a:pathLst>
                <a:path w="294004">
                  <a:moveTo>
                    <a:pt x="0" y="0"/>
                  </a:moveTo>
                  <a:lnTo>
                    <a:pt x="293909" y="1"/>
                  </a:lnTo>
                </a:path>
              </a:pathLst>
            </a:custGeom>
            <a:ln w="8466">
              <a:solidFill>
                <a:srgbClr val="000000"/>
              </a:solidFill>
            </a:ln>
          </p:spPr>
          <p:txBody>
            <a:bodyPr wrap="square" lIns="0" tIns="0" rIns="0" bIns="0" rtlCol="0"/>
            <a:lstStyle/>
            <a:p>
              <a:endParaRPr/>
            </a:p>
          </p:txBody>
        </p:sp>
        <p:sp>
          <p:nvSpPr>
            <p:cNvPr id="37" name="object 37"/>
            <p:cNvSpPr/>
            <p:nvPr/>
          </p:nvSpPr>
          <p:spPr>
            <a:xfrm>
              <a:off x="7862458" y="1825860"/>
              <a:ext cx="401955" cy="1216660"/>
            </a:xfrm>
            <a:custGeom>
              <a:avLst/>
              <a:gdLst/>
              <a:ahLst/>
              <a:cxnLst/>
              <a:rect l="l" t="t" r="r" b="b"/>
              <a:pathLst>
                <a:path w="401954" h="1216660">
                  <a:moveTo>
                    <a:pt x="0" y="1216250"/>
                  </a:moveTo>
                  <a:lnTo>
                    <a:pt x="401861" y="0"/>
                  </a:lnTo>
                </a:path>
              </a:pathLst>
            </a:custGeom>
            <a:ln w="8466">
              <a:solidFill>
                <a:srgbClr val="000000"/>
              </a:solidFill>
            </a:ln>
          </p:spPr>
          <p:txBody>
            <a:bodyPr wrap="square" lIns="0" tIns="0" rIns="0" bIns="0" rtlCol="0"/>
            <a:lstStyle/>
            <a:p>
              <a:endParaRPr/>
            </a:p>
          </p:txBody>
        </p:sp>
        <p:sp>
          <p:nvSpPr>
            <p:cNvPr id="38" name="object 38"/>
            <p:cNvSpPr/>
            <p:nvPr/>
          </p:nvSpPr>
          <p:spPr>
            <a:xfrm>
              <a:off x="7603082" y="1223750"/>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39" name="object 39"/>
          <p:cNvSpPr txBox="1"/>
          <p:nvPr/>
        </p:nvSpPr>
        <p:spPr>
          <a:xfrm>
            <a:off x="8031815" y="1392766"/>
            <a:ext cx="29718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A</a:t>
            </a:r>
            <a:r>
              <a:rPr sz="1400" spc="-20" dirty="0">
                <a:latin typeface="Calibri"/>
                <a:cs typeface="Calibri"/>
              </a:rPr>
              <a:t>g</a:t>
            </a:r>
            <a:r>
              <a:rPr sz="1400" dirty="0">
                <a:latin typeface="Calibri"/>
                <a:cs typeface="Calibri"/>
              </a:rPr>
              <a:t>e</a:t>
            </a:r>
            <a:endParaRPr sz="14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91829" y="727137"/>
            <a:ext cx="2064385" cy="662940"/>
          </a:xfrm>
          <a:prstGeom prst="rect">
            <a:avLst/>
          </a:prstGeom>
        </p:spPr>
        <p:txBody>
          <a:bodyPr vert="horz" wrap="square" lIns="0" tIns="16510" rIns="0" bIns="0" rtlCol="0">
            <a:spAutoFit/>
          </a:bodyPr>
          <a:lstStyle/>
          <a:p>
            <a:pPr marL="12700">
              <a:lnSpc>
                <a:spcPct val="100000"/>
              </a:lnSpc>
              <a:spcBef>
                <a:spcPts val="130"/>
              </a:spcBef>
            </a:pPr>
            <a:r>
              <a:rPr spc="10" dirty="0"/>
              <a:t>Exercise</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13</a:t>
            </a:fld>
            <a:endParaRPr spc="5" dirty="0"/>
          </a:p>
        </p:txBody>
      </p:sp>
      <p:sp>
        <p:nvSpPr>
          <p:cNvPr id="6" name="object 6"/>
          <p:cNvSpPr txBox="1"/>
          <p:nvPr/>
        </p:nvSpPr>
        <p:spPr>
          <a:xfrm>
            <a:off x="724916" y="1623525"/>
            <a:ext cx="8237220" cy="4382135"/>
          </a:xfrm>
          <a:prstGeom prst="rect">
            <a:avLst/>
          </a:prstGeom>
        </p:spPr>
        <p:txBody>
          <a:bodyPr vert="horz" wrap="square" lIns="0" tIns="16510" rIns="0" bIns="0" rtlCol="0">
            <a:spAutoFit/>
          </a:bodyPr>
          <a:lstStyle/>
          <a:p>
            <a:pPr marL="12700">
              <a:lnSpc>
                <a:spcPct val="100000"/>
              </a:lnSpc>
              <a:spcBef>
                <a:spcPts val="130"/>
              </a:spcBef>
            </a:pPr>
            <a:r>
              <a:rPr sz="3300" spc="10" dirty="0">
                <a:latin typeface="Arial"/>
                <a:cs typeface="Arial"/>
              </a:rPr>
              <a:t>Draw </a:t>
            </a:r>
            <a:r>
              <a:rPr sz="3300" spc="-45" dirty="0">
                <a:latin typeface="Arial"/>
                <a:cs typeface="Arial"/>
              </a:rPr>
              <a:t>an </a:t>
            </a:r>
            <a:r>
              <a:rPr sz="3300" spc="-100" dirty="0">
                <a:latin typeface="Arial"/>
                <a:cs typeface="Arial"/>
              </a:rPr>
              <a:t>ERD </a:t>
            </a:r>
            <a:r>
              <a:rPr sz="3300" spc="20" dirty="0">
                <a:latin typeface="Arial"/>
                <a:cs typeface="Arial"/>
              </a:rPr>
              <a:t>for </a:t>
            </a:r>
            <a:r>
              <a:rPr sz="3300" spc="45" dirty="0">
                <a:latin typeface="Arial"/>
                <a:cs typeface="Arial"/>
              </a:rPr>
              <a:t>the </a:t>
            </a:r>
            <a:r>
              <a:rPr sz="3300" spc="70" dirty="0">
                <a:latin typeface="Arial"/>
                <a:cs typeface="Arial"/>
              </a:rPr>
              <a:t>following</a:t>
            </a:r>
            <a:r>
              <a:rPr sz="3300" spc="95" dirty="0">
                <a:latin typeface="Arial"/>
                <a:cs typeface="Arial"/>
              </a:rPr>
              <a:t> </a:t>
            </a:r>
            <a:r>
              <a:rPr sz="3300" spc="85" dirty="0">
                <a:latin typeface="Arial"/>
                <a:cs typeface="Arial"/>
              </a:rPr>
              <a:t>description:</a:t>
            </a:r>
            <a:endParaRPr sz="3300">
              <a:latin typeface="Arial"/>
              <a:cs typeface="Arial"/>
            </a:endParaRPr>
          </a:p>
          <a:p>
            <a:pPr>
              <a:lnSpc>
                <a:spcPct val="100000"/>
              </a:lnSpc>
              <a:spcBef>
                <a:spcPts val="5"/>
              </a:spcBef>
            </a:pPr>
            <a:endParaRPr sz="4900">
              <a:latin typeface="Arial"/>
              <a:cs typeface="Arial"/>
            </a:endParaRPr>
          </a:p>
          <a:p>
            <a:pPr marL="14604">
              <a:lnSpc>
                <a:spcPts val="4165"/>
              </a:lnSpc>
            </a:pPr>
            <a:r>
              <a:rPr sz="3500" i="1" spc="-135" dirty="0">
                <a:latin typeface="Arial"/>
                <a:cs typeface="Arial"/>
              </a:rPr>
              <a:t>Each </a:t>
            </a:r>
            <a:r>
              <a:rPr sz="3500" i="1" spc="-40" dirty="0">
                <a:latin typeface="Arial"/>
                <a:cs typeface="Arial"/>
              </a:rPr>
              <a:t>department </a:t>
            </a:r>
            <a:r>
              <a:rPr sz="3500" i="1" spc="-120" dirty="0">
                <a:latin typeface="Arial"/>
                <a:cs typeface="Arial"/>
              </a:rPr>
              <a:t>has </a:t>
            </a:r>
            <a:r>
              <a:rPr sz="3500" i="1" spc="-250" dirty="0">
                <a:latin typeface="Arial"/>
                <a:cs typeface="Arial"/>
              </a:rPr>
              <a:t>a </a:t>
            </a:r>
            <a:r>
              <a:rPr sz="3500" i="1" spc="-50" dirty="0">
                <a:latin typeface="Arial"/>
                <a:cs typeface="Arial"/>
              </a:rPr>
              <a:t>unique </a:t>
            </a:r>
            <a:r>
              <a:rPr sz="3500" i="1" spc="-80" dirty="0">
                <a:latin typeface="Arial"/>
                <a:cs typeface="Arial"/>
              </a:rPr>
              <a:t>name,</a:t>
            </a:r>
            <a:r>
              <a:rPr sz="3500" i="1" spc="165" dirty="0">
                <a:latin typeface="Arial"/>
                <a:cs typeface="Arial"/>
              </a:rPr>
              <a:t> </a:t>
            </a:r>
            <a:r>
              <a:rPr sz="3500" i="1" spc="-250" dirty="0">
                <a:latin typeface="Arial"/>
                <a:cs typeface="Arial"/>
              </a:rPr>
              <a:t>a</a:t>
            </a:r>
            <a:endParaRPr sz="3500">
              <a:latin typeface="Arial"/>
              <a:cs typeface="Arial"/>
            </a:endParaRPr>
          </a:p>
          <a:p>
            <a:pPr marL="14604" marR="128270">
              <a:lnSpc>
                <a:spcPts val="4070"/>
              </a:lnSpc>
              <a:spcBef>
                <a:spcPts val="215"/>
              </a:spcBef>
            </a:pPr>
            <a:r>
              <a:rPr sz="3500" i="1" spc="-50" dirty="0">
                <a:latin typeface="Arial"/>
                <a:cs typeface="Arial"/>
              </a:rPr>
              <a:t>unique </a:t>
            </a:r>
            <a:r>
              <a:rPr sz="3500" i="1" spc="-80" dirty="0">
                <a:latin typeface="Arial"/>
                <a:cs typeface="Arial"/>
              </a:rPr>
              <a:t>number, </a:t>
            </a:r>
            <a:r>
              <a:rPr sz="3500" i="1" spc="-100" dirty="0">
                <a:latin typeface="Arial"/>
                <a:cs typeface="Arial"/>
              </a:rPr>
              <a:t>and </a:t>
            </a:r>
            <a:r>
              <a:rPr sz="3500" i="1" spc="-250" dirty="0">
                <a:latin typeface="Arial"/>
                <a:cs typeface="Arial"/>
              </a:rPr>
              <a:t>a </a:t>
            </a:r>
            <a:r>
              <a:rPr sz="3500" i="1" spc="-45" dirty="0">
                <a:latin typeface="Arial"/>
                <a:cs typeface="Arial"/>
              </a:rPr>
              <a:t>particular </a:t>
            </a:r>
            <a:r>
              <a:rPr sz="3500" i="1" spc="-60" dirty="0">
                <a:latin typeface="Arial"/>
                <a:cs typeface="Arial"/>
              </a:rPr>
              <a:t>employee  </a:t>
            </a:r>
            <a:r>
              <a:rPr sz="3500" i="1" spc="-45" dirty="0">
                <a:latin typeface="Arial"/>
                <a:cs typeface="Arial"/>
              </a:rPr>
              <a:t>who </a:t>
            </a:r>
            <a:r>
              <a:rPr sz="3500" i="1" spc="-95" dirty="0">
                <a:latin typeface="Arial"/>
                <a:cs typeface="Arial"/>
              </a:rPr>
              <a:t>manages </a:t>
            </a:r>
            <a:r>
              <a:rPr sz="3500" i="1" spc="-50" dirty="0">
                <a:latin typeface="Arial"/>
                <a:cs typeface="Arial"/>
              </a:rPr>
              <a:t>the </a:t>
            </a:r>
            <a:r>
              <a:rPr sz="3500" i="1" spc="-20" dirty="0">
                <a:latin typeface="Arial"/>
                <a:cs typeface="Arial"/>
              </a:rPr>
              <a:t>department. </a:t>
            </a:r>
            <a:r>
              <a:rPr sz="3500" i="1" spc="-265" dirty="0">
                <a:latin typeface="Arial"/>
                <a:cs typeface="Arial"/>
              </a:rPr>
              <a:t>We</a:t>
            </a:r>
            <a:r>
              <a:rPr sz="3500" i="1" spc="340" dirty="0">
                <a:latin typeface="Arial"/>
                <a:cs typeface="Arial"/>
              </a:rPr>
              <a:t> </a:t>
            </a:r>
            <a:r>
              <a:rPr sz="3500" i="1" spc="-105" dirty="0">
                <a:latin typeface="Arial"/>
                <a:cs typeface="Arial"/>
              </a:rPr>
              <a:t>keep</a:t>
            </a:r>
            <a:endParaRPr sz="3500">
              <a:latin typeface="Arial"/>
              <a:cs typeface="Arial"/>
            </a:endParaRPr>
          </a:p>
          <a:p>
            <a:pPr marL="14604">
              <a:lnSpc>
                <a:spcPts val="3915"/>
              </a:lnSpc>
            </a:pPr>
            <a:r>
              <a:rPr sz="3500" i="1" spc="-45" dirty="0">
                <a:latin typeface="Arial"/>
                <a:cs typeface="Arial"/>
              </a:rPr>
              <a:t>track </a:t>
            </a:r>
            <a:r>
              <a:rPr sz="3500" i="1" spc="-75" dirty="0">
                <a:latin typeface="Arial"/>
                <a:cs typeface="Arial"/>
              </a:rPr>
              <a:t>of </a:t>
            </a:r>
            <a:r>
              <a:rPr sz="3500" i="1" spc="-50" dirty="0">
                <a:latin typeface="Arial"/>
                <a:cs typeface="Arial"/>
              </a:rPr>
              <a:t>the </a:t>
            </a:r>
            <a:r>
              <a:rPr sz="3500" i="1" spc="-65" dirty="0">
                <a:latin typeface="Arial"/>
                <a:cs typeface="Arial"/>
              </a:rPr>
              <a:t>start </a:t>
            </a:r>
            <a:r>
              <a:rPr sz="3500" i="1" spc="-50" dirty="0">
                <a:latin typeface="Arial"/>
                <a:cs typeface="Arial"/>
              </a:rPr>
              <a:t>date </a:t>
            </a:r>
            <a:r>
              <a:rPr sz="3500" i="1" spc="-80" dirty="0">
                <a:latin typeface="Arial"/>
                <a:cs typeface="Arial"/>
              </a:rPr>
              <a:t>when </a:t>
            </a:r>
            <a:r>
              <a:rPr sz="3500" i="1" spc="-60" dirty="0">
                <a:latin typeface="Arial"/>
                <a:cs typeface="Arial"/>
              </a:rPr>
              <a:t>that</a:t>
            </a:r>
            <a:r>
              <a:rPr sz="3500" i="1" spc="195" dirty="0">
                <a:latin typeface="Arial"/>
                <a:cs typeface="Arial"/>
              </a:rPr>
              <a:t> </a:t>
            </a:r>
            <a:r>
              <a:rPr sz="3500" i="1" spc="-65" dirty="0">
                <a:latin typeface="Arial"/>
                <a:cs typeface="Arial"/>
              </a:rPr>
              <a:t>employee</a:t>
            </a:r>
            <a:endParaRPr sz="3500">
              <a:latin typeface="Arial"/>
              <a:cs typeface="Arial"/>
            </a:endParaRPr>
          </a:p>
          <a:p>
            <a:pPr marL="14604">
              <a:lnSpc>
                <a:spcPts val="4100"/>
              </a:lnSpc>
            </a:pPr>
            <a:r>
              <a:rPr sz="3500" i="1" spc="-80" dirty="0">
                <a:latin typeface="Arial"/>
                <a:cs typeface="Arial"/>
              </a:rPr>
              <a:t>began </a:t>
            </a:r>
            <a:r>
              <a:rPr sz="3500" i="1" spc="-75" dirty="0">
                <a:latin typeface="Arial"/>
                <a:cs typeface="Arial"/>
              </a:rPr>
              <a:t>managing </a:t>
            </a:r>
            <a:r>
              <a:rPr sz="3500" i="1" spc="-50" dirty="0">
                <a:latin typeface="Arial"/>
                <a:cs typeface="Arial"/>
              </a:rPr>
              <a:t>the </a:t>
            </a:r>
            <a:r>
              <a:rPr sz="3500" i="1" spc="-20" dirty="0">
                <a:latin typeface="Arial"/>
                <a:cs typeface="Arial"/>
              </a:rPr>
              <a:t>department.</a:t>
            </a:r>
            <a:r>
              <a:rPr sz="3500" i="1" spc="405" dirty="0">
                <a:latin typeface="Arial"/>
                <a:cs typeface="Arial"/>
              </a:rPr>
              <a:t> </a:t>
            </a:r>
            <a:r>
              <a:rPr sz="3500" i="1" spc="-320" dirty="0">
                <a:latin typeface="Arial"/>
                <a:cs typeface="Arial"/>
              </a:rPr>
              <a:t>A</a:t>
            </a:r>
            <a:endParaRPr sz="3500">
              <a:latin typeface="Arial"/>
              <a:cs typeface="Arial"/>
            </a:endParaRPr>
          </a:p>
          <a:p>
            <a:pPr marL="14604">
              <a:lnSpc>
                <a:spcPts val="4135"/>
              </a:lnSpc>
            </a:pPr>
            <a:r>
              <a:rPr sz="3500" i="1" spc="-35" dirty="0">
                <a:latin typeface="Arial"/>
                <a:cs typeface="Arial"/>
              </a:rPr>
              <a:t>department </a:t>
            </a:r>
            <a:r>
              <a:rPr sz="3500" i="1" spc="-145" dirty="0">
                <a:latin typeface="Arial"/>
                <a:cs typeface="Arial"/>
              </a:rPr>
              <a:t>may </a:t>
            </a:r>
            <a:r>
              <a:rPr sz="3500" i="1" spc="-135" dirty="0">
                <a:latin typeface="Arial"/>
                <a:cs typeface="Arial"/>
              </a:rPr>
              <a:t>have </a:t>
            </a:r>
            <a:r>
              <a:rPr sz="3500" i="1" spc="-130" dirty="0">
                <a:latin typeface="Arial"/>
                <a:cs typeface="Arial"/>
              </a:rPr>
              <a:t>several</a:t>
            </a:r>
            <a:r>
              <a:rPr sz="3500" i="1" spc="-85" dirty="0">
                <a:latin typeface="Arial"/>
                <a:cs typeface="Arial"/>
              </a:rPr>
              <a:t> </a:t>
            </a:r>
            <a:r>
              <a:rPr sz="3500" i="1" spc="-25" dirty="0">
                <a:latin typeface="Arial"/>
                <a:cs typeface="Arial"/>
              </a:rPr>
              <a:t>locations.</a:t>
            </a:r>
            <a:endParaRPr sz="35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113105" y="727137"/>
            <a:ext cx="1802130" cy="662940"/>
          </a:xfrm>
          <a:prstGeom prst="rect">
            <a:avLst/>
          </a:prstGeom>
        </p:spPr>
        <p:txBody>
          <a:bodyPr vert="horz" wrap="square" lIns="0" tIns="16510" rIns="0" bIns="0" rtlCol="0">
            <a:spAutoFit/>
          </a:bodyPr>
          <a:lstStyle/>
          <a:p>
            <a:pPr marL="12700">
              <a:lnSpc>
                <a:spcPct val="100000"/>
              </a:lnSpc>
              <a:spcBef>
                <a:spcPts val="130"/>
              </a:spcBef>
            </a:pPr>
            <a:r>
              <a:rPr spc="45" dirty="0"/>
              <a:t>A</a:t>
            </a:r>
            <a:r>
              <a:rPr dirty="0"/>
              <a:t>n</a:t>
            </a:r>
            <a:r>
              <a:rPr spc="55" dirty="0"/>
              <a:t>s</a:t>
            </a:r>
            <a:r>
              <a:rPr spc="240" dirty="0"/>
              <a:t>w</a:t>
            </a:r>
            <a:r>
              <a:rPr spc="-15" dirty="0"/>
              <a:t>e</a:t>
            </a:r>
            <a:r>
              <a:rPr spc="-200" dirty="0"/>
              <a:t>r</a:t>
            </a:r>
          </a:p>
        </p:txBody>
      </p:sp>
      <p:sp>
        <p:nvSpPr>
          <p:cNvPr id="25" name="object 25"/>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14</a:t>
            </a:fld>
            <a:endParaRPr spc="5" dirty="0"/>
          </a:p>
        </p:txBody>
      </p:sp>
      <p:sp>
        <p:nvSpPr>
          <p:cNvPr id="6" name="object 6"/>
          <p:cNvSpPr/>
          <p:nvPr/>
        </p:nvSpPr>
        <p:spPr>
          <a:xfrm>
            <a:off x="2318128" y="3382652"/>
            <a:ext cx="1403985" cy="901700"/>
          </a:xfrm>
          <a:custGeom>
            <a:avLst/>
            <a:gdLst/>
            <a:ahLst/>
            <a:cxnLst/>
            <a:rect l="l" t="t" r="r" b="b"/>
            <a:pathLst>
              <a:path w="1403985" h="901700">
                <a:moveTo>
                  <a:pt x="701120" y="0"/>
                </a:moveTo>
                <a:lnTo>
                  <a:pt x="630144" y="2539"/>
                </a:lnTo>
                <a:lnTo>
                  <a:pt x="561177" y="8889"/>
                </a:lnTo>
                <a:lnTo>
                  <a:pt x="494553" y="20320"/>
                </a:lnTo>
                <a:lnTo>
                  <a:pt x="430607" y="35560"/>
                </a:lnTo>
                <a:lnTo>
                  <a:pt x="369675" y="53339"/>
                </a:lnTo>
                <a:lnTo>
                  <a:pt x="312092" y="76200"/>
                </a:lnTo>
                <a:lnTo>
                  <a:pt x="258196" y="101600"/>
                </a:lnTo>
                <a:lnTo>
                  <a:pt x="208324" y="129539"/>
                </a:lnTo>
                <a:lnTo>
                  <a:pt x="162829" y="161289"/>
                </a:lnTo>
                <a:lnTo>
                  <a:pt x="122068" y="196850"/>
                </a:lnTo>
                <a:lnTo>
                  <a:pt x="86424" y="233679"/>
                </a:lnTo>
                <a:lnTo>
                  <a:pt x="56306" y="273050"/>
                </a:lnTo>
                <a:lnTo>
                  <a:pt x="32155" y="316229"/>
                </a:lnTo>
                <a:lnTo>
                  <a:pt x="14980" y="358139"/>
                </a:lnTo>
                <a:lnTo>
                  <a:pt x="3856" y="403860"/>
                </a:lnTo>
                <a:lnTo>
                  <a:pt x="0" y="450850"/>
                </a:lnTo>
                <a:lnTo>
                  <a:pt x="85" y="453389"/>
                </a:lnTo>
                <a:lnTo>
                  <a:pt x="3688" y="497839"/>
                </a:lnTo>
                <a:lnTo>
                  <a:pt x="14980" y="544829"/>
                </a:lnTo>
                <a:lnTo>
                  <a:pt x="33392" y="589279"/>
                </a:lnTo>
                <a:lnTo>
                  <a:pt x="57730" y="631189"/>
                </a:lnTo>
                <a:lnTo>
                  <a:pt x="87936" y="670560"/>
                </a:lnTo>
                <a:lnTo>
                  <a:pt x="123601" y="707389"/>
                </a:lnTo>
                <a:lnTo>
                  <a:pt x="164344" y="741679"/>
                </a:lnTo>
                <a:lnTo>
                  <a:pt x="209805" y="773429"/>
                </a:lnTo>
                <a:lnTo>
                  <a:pt x="259633" y="802639"/>
                </a:lnTo>
                <a:lnTo>
                  <a:pt x="313491" y="828039"/>
                </a:lnTo>
                <a:lnTo>
                  <a:pt x="371040" y="849629"/>
                </a:lnTo>
                <a:lnTo>
                  <a:pt x="431946" y="867410"/>
                </a:lnTo>
                <a:lnTo>
                  <a:pt x="495872" y="882650"/>
                </a:lnTo>
                <a:lnTo>
                  <a:pt x="562485" y="894079"/>
                </a:lnTo>
                <a:lnTo>
                  <a:pt x="631447" y="900429"/>
                </a:lnTo>
                <a:lnTo>
                  <a:pt x="702415" y="901700"/>
                </a:lnTo>
                <a:lnTo>
                  <a:pt x="773390" y="900429"/>
                </a:lnTo>
                <a:lnTo>
                  <a:pt x="842357" y="892810"/>
                </a:lnTo>
                <a:lnTo>
                  <a:pt x="867342" y="889000"/>
                </a:lnTo>
                <a:lnTo>
                  <a:pt x="701983" y="889000"/>
                </a:lnTo>
                <a:lnTo>
                  <a:pt x="631879" y="886460"/>
                </a:lnTo>
                <a:lnTo>
                  <a:pt x="563786" y="880110"/>
                </a:lnTo>
                <a:lnTo>
                  <a:pt x="498045" y="869950"/>
                </a:lnTo>
                <a:lnTo>
                  <a:pt x="434999" y="854710"/>
                </a:lnTo>
                <a:lnTo>
                  <a:pt x="374986" y="836929"/>
                </a:lnTo>
                <a:lnTo>
                  <a:pt x="318347" y="815339"/>
                </a:lnTo>
                <a:lnTo>
                  <a:pt x="265422" y="789939"/>
                </a:lnTo>
                <a:lnTo>
                  <a:pt x="216552" y="762000"/>
                </a:lnTo>
                <a:lnTo>
                  <a:pt x="172078" y="730250"/>
                </a:lnTo>
                <a:lnTo>
                  <a:pt x="132345" y="697229"/>
                </a:lnTo>
                <a:lnTo>
                  <a:pt x="97702" y="661670"/>
                </a:lnTo>
                <a:lnTo>
                  <a:pt x="68503" y="623570"/>
                </a:lnTo>
                <a:lnTo>
                  <a:pt x="45115" y="582929"/>
                </a:lnTo>
                <a:lnTo>
                  <a:pt x="27910" y="541020"/>
                </a:lnTo>
                <a:lnTo>
                  <a:pt x="27679" y="539750"/>
                </a:lnTo>
                <a:lnTo>
                  <a:pt x="17191" y="496570"/>
                </a:lnTo>
                <a:lnTo>
                  <a:pt x="17106" y="495300"/>
                </a:lnTo>
                <a:lnTo>
                  <a:pt x="13665" y="453389"/>
                </a:lnTo>
                <a:lnTo>
                  <a:pt x="13561" y="450850"/>
                </a:lnTo>
                <a:lnTo>
                  <a:pt x="17136" y="406400"/>
                </a:lnTo>
                <a:lnTo>
                  <a:pt x="27679" y="363220"/>
                </a:lnTo>
                <a:lnTo>
                  <a:pt x="44702" y="321310"/>
                </a:lnTo>
                <a:lnTo>
                  <a:pt x="68028" y="280670"/>
                </a:lnTo>
                <a:lnTo>
                  <a:pt x="97198" y="242570"/>
                </a:lnTo>
                <a:lnTo>
                  <a:pt x="131834" y="205739"/>
                </a:lnTo>
                <a:lnTo>
                  <a:pt x="171573" y="172720"/>
                </a:lnTo>
                <a:lnTo>
                  <a:pt x="216058" y="140970"/>
                </a:lnTo>
                <a:lnTo>
                  <a:pt x="264943" y="113029"/>
                </a:lnTo>
                <a:lnTo>
                  <a:pt x="317881" y="87629"/>
                </a:lnTo>
                <a:lnTo>
                  <a:pt x="374531" y="66039"/>
                </a:lnTo>
                <a:lnTo>
                  <a:pt x="434553" y="48260"/>
                </a:lnTo>
                <a:lnTo>
                  <a:pt x="497606" y="33020"/>
                </a:lnTo>
                <a:lnTo>
                  <a:pt x="563350" y="22860"/>
                </a:lnTo>
                <a:lnTo>
                  <a:pt x="631445" y="16510"/>
                </a:lnTo>
                <a:lnTo>
                  <a:pt x="701551" y="13970"/>
                </a:lnTo>
                <a:lnTo>
                  <a:pt x="870655" y="13970"/>
                </a:lnTo>
                <a:lnTo>
                  <a:pt x="841049" y="8889"/>
                </a:lnTo>
                <a:lnTo>
                  <a:pt x="772087" y="2539"/>
                </a:lnTo>
                <a:lnTo>
                  <a:pt x="701120" y="0"/>
                </a:lnTo>
                <a:close/>
              </a:path>
              <a:path w="1403985" h="901700">
                <a:moveTo>
                  <a:pt x="870655" y="13970"/>
                </a:moveTo>
                <a:lnTo>
                  <a:pt x="701551" y="13970"/>
                </a:lnTo>
                <a:lnTo>
                  <a:pt x="771655" y="16510"/>
                </a:lnTo>
                <a:lnTo>
                  <a:pt x="839749" y="22860"/>
                </a:lnTo>
                <a:lnTo>
                  <a:pt x="905489" y="33020"/>
                </a:lnTo>
                <a:lnTo>
                  <a:pt x="968536" y="48260"/>
                </a:lnTo>
                <a:lnTo>
                  <a:pt x="1028548" y="66039"/>
                </a:lnTo>
                <a:lnTo>
                  <a:pt x="1085187" y="87629"/>
                </a:lnTo>
                <a:lnTo>
                  <a:pt x="1138113" y="113029"/>
                </a:lnTo>
                <a:lnTo>
                  <a:pt x="1186982" y="140970"/>
                </a:lnTo>
                <a:lnTo>
                  <a:pt x="1231456" y="171450"/>
                </a:lnTo>
                <a:lnTo>
                  <a:pt x="1271189" y="205739"/>
                </a:lnTo>
                <a:lnTo>
                  <a:pt x="1305833" y="241300"/>
                </a:lnTo>
                <a:lnTo>
                  <a:pt x="1335031" y="279400"/>
                </a:lnTo>
                <a:lnTo>
                  <a:pt x="1358419" y="320039"/>
                </a:lnTo>
                <a:lnTo>
                  <a:pt x="1375624" y="361950"/>
                </a:lnTo>
                <a:lnTo>
                  <a:pt x="1375854" y="363220"/>
                </a:lnTo>
                <a:lnTo>
                  <a:pt x="1386343" y="406400"/>
                </a:lnTo>
                <a:lnTo>
                  <a:pt x="1389974" y="450850"/>
                </a:lnTo>
                <a:lnTo>
                  <a:pt x="1389872" y="453389"/>
                </a:lnTo>
                <a:lnTo>
                  <a:pt x="1386399" y="496570"/>
                </a:lnTo>
                <a:lnTo>
                  <a:pt x="1375934" y="539750"/>
                </a:lnTo>
                <a:lnTo>
                  <a:pt x="1358832" y="581660"/>
                </a:lnTo>
                <a:lnTo>
                  <a:pt x="1335505" y="622300"/>
                </a:lnTo>
                <a:lnTo>
                  <a:pt x="1306337" y="660400"/>
                </a:lnTo>
                <a:lnTo>
                  <a:pt x="1271700" y="697229"/>
                </a:lnTo>
                <a:lnTo>
                  <a:pt x="1231962" y="730250"/>
                </a:lnTo>
                <a:lnTo>
                  <a:pt x="1187476" y="762000"/>
                </a:lnTo>
                <a:lnTo>
                  <a:pt x="1138591" y="789939"/>
                </a:lnTo>
                <a:lnTo>
                  <a:pt x="1085654" y="814070"/>
                </a:lnTo>
                <a:lnTo>
                  <a:pt x="1029003" y="836929"/>
                </a:lnTo>
                <a:lnTo>
                  <a:pt x="968982" y="854710"/>
                </a:lnTo>
                <a:lnTo>
                  <a:pt x="905929" y="868679"/>
                </a:lnTo>
                <a:lnTo>
                  <a:pt x="840185" y="880110"/>
                </a:lnTo>
                <a:lnTo>
                  <a:pt x="772090" y="886460"/>
                </a:lnTo>
                <a:lnTo>
                  <a:pt x="701983" y="889000"/>
                </a:lnTo>
                <a:lnTo>
                  <a:pt x="867342" y="889000"/>
                </a:lnTo>
                <a:lnTo>
                  <a:pt x="908982" y="882650"/>
                </a:lnTo>
                <a:lnTo>
                  <a:pt x="972927" y="867410"/>
                </a:lnTo>
                <a:lnTo>
                  <a:pt x="1033860" y="849629"/>
                </a:lnTo>
                <a:lnTo>
                  <a:pt x="1091441" y="826770"/>
                </a:lnTo>
                <a:lnTo>
                  <a:pt x="1145339" y="801370"/>
                </a:lnTo>
                <a:lnTo>
                  <a:pt x="1195209" y="772160"/>
                </a:lnTo>
                <a:lnTo>
                  <a:pt x="1240706" y="740410"/>
                </a:lnTo>
                <a:lnTo>
                  <a:pt x="1281466" y="706120"/>
                </a:lnTo>
                <a:lnTo>
                  <a:pt x="1317110" y="669289"/>
                </a:lnTo>
                <a:lnTo>
                  <a:pt x="1347228" y="628650"/>
                </a:lnTo>
                <a:lnTo>
                  <a:pt x="1371380" y="586739"/>
                </a:lnTo>
                <a:lnTo>
                  <a:pt x="1388553" y="544829"/>
                </a:lnTo>
                <a:lnTo>
                  <a:pt x="1399678" y="499110"/>
                </a:lnTo>
                <a:lnTo>
                  <a:pt x="1403432" y="453389"/>
                </a:lnTo>
                <a:lnTo>
                  <a:pt x="1403535" y="450850"/>
                </a:lnTo>
                <a:lnTo>
                  <a:pt x="1399847" y="405129"/>
                </a:lnTo>
                <a:lnTo>
                  <a:pt x="1388553" y="358139"/>
                </a:lnTo>
                <a:lnTo>
                  <a:pt x="1370143" y="313689"/>
                </a:lnTo>
                <a:lnTo>
                  <a:pt x="1345805" y="271779"/>
                </a:lnTo>
                <a:lnTo>
                  <a:pt x="1315599" y="232410"/>
                </a:lnTo>
                <a:lnTo>
                  <a:pt x="1279933" y="195579"/>
                </a:lnTo>
                <a:lnTo>
                  <a:pt x="1239191" y="161289"/>
                </a:lnTo>
                <a:lnTo>
                  <a:pt x="1193730" y="129539"/>
                </a:lnTo>
                <a:lnTo>
                  <a:pt x="1143900" y="100329"/>
                </a:lnTo>
                <a:lnTo>
                  <a:pt x="1090043" y="74929"/>
                </a:lnTo>
                <a:lnTo>
                  <a:pt x="1032494" y="53339"/>
                </a:lnTo>
                <a:lnTo>
                  <a:pt x="971589" y="34289"/>
                </a:lnTo>
                <a:lnTo>
                  <a:pt x="907662" y="20320"/>
                </a:lnTo>
                <a:lnTo>
                  <a:pt x="870655" y="13970"/>
                </a:lnTo>
                <a:close/>
              </a:path>
              <a:path w="1403985" h="901700">
                <a:moveTo>
                  <a:pt x="701983" y="27939"/>
                </a:moveTo>
                <a:lnTo>
                  <a:pt x="632745" y="29210"/>
                </a:lnTo>
                <a:lnTo>
                  <a:pt x="565523" y="35560"/>
                </a:lnTo>
                <a:lnTo>
                  <a:pt x="500658" y="46989"/>
                </a:lnTo>
                <a:lnTo>
                  <a:pt x="438497" y="60960"/>
                </a:lnTo>
                <a:lnTo>
                  <a:pt x="379387" y="78739"/>
                </a:lnTo>
                <a:lnTo>
                  <a:pt x="323669" y="100329"/>
                </a:lnTo>
                <a:lnTo>
                  <a:pt x="271691" y="124460"/>
                </a:lnTo>
                <a:lnTo>
                  <a:pt x="223793" y="152400"/>
                </a:lnTo>
                <a:lnTo>
                  <a:pt x="180318" y="182879"/>
                </a:lnTo>
                <a:lnTo>
                  <a:pt x="141601" y="214629"/>
                </a:lnTo>
                <a:lnTo>
                  <a:pt x="107972" y="250189"/>
                </a:lnTo>
                <a:lnTo>
                  <a:pt x="79752" y="287020"/>
                </a:lnTo>
                <a:lnTo>
                  <a:pt x="57250" y="326389"/>
                </a:lnTo>
                <a:lnTo>
                  <a:pt x="40650" y="367029"/>
                </a:lnTo>
                <a:lnTo>
                  <a:pt x="30568" y="408939"/>
                </a:lnTo>
                <a:lnTo>
                  <a:pt x="27136" y="450850"/>
                </a:lnTo>
                <a:lnTo>
                  <a:pt x="30568" y="494029"/>
                </a:lnTo>
                <a:lnTo>
                  <a:pt x="40650" y="535939"/>
                </a:lnTo>
                <a:lnTo>
                  <a:pt x="56837" y="576579"/>
                </a:lnTo>
                <a:lnTo>
                  <a:pt x="79277" y="614679"/>
                </a:lnTo>
                <a:lnTo>
                  <a:pt x="107468" y="651510"/>
                </a:lnTo>
                <a:lnTo>
                  <a:pt x="141090" y="687070"/>
                </a:lnTo>
                <a:lnTo>
                  <a:pt x="179812" y="720089"/>
                </a:lnTo>
                <a:lnTo>
                  <a:pt x="223300" y="750570"/>
                </a:lnTo>
                <a:lnTo>
                  <a:pt x="271211" y="777239"/>
                </a:lnTo>
                <a:lnTo>
                  <a:pt x="323203" y="802639"/>
                </a:lnTo>
                <a:lnTo>
                  <a:pt x="378932" y="822960"/>
                </a:lnTo>
                <a:lnTo>
                  <a:pt x="438052" y="842010"/>
                </a:lnTo>
                <a:lnTo>
                  <a:pt x="500218" y="855979"/>
                </a:lnTo>
                <a:lnTo>
                  <a:pt x="565086" y="866139"/>
                </a:lnTo>
                <a:lnTo>
                  <a:pt x="632311" y="872489"/>
                </a:lnTo>
                <a:lnTo>
                  <a:pt x="701551" y="875029"/>
                </a:lnTo>
                <a:lnTo>
                  <a:pt x="770789" y="872489"/>
                </a:lnTo>
                <a:lnTo>
                  <a:pt x="838012" y="866139"/>
                </a:lnTo>
                <a:lnTo>
                  <a:pt x="862336" y="862329"/>
                </a:lnTo>
                <a:lnTo>
                  <a:pt x="701120" y="862329"/>
                </a:lnTo>
                <a:lnTo>
                  <a:pt x="632744" y="859789"/>
                </a:lnTo>
                <a:lnTo>
                  <a:pt x="566386" y="853439"/>
                </a:lnTo>
                <a:lnTo>
                  <a:pt x="502391" y="842010"/>
                </a:lnTo>
                <a:lnTo>
                  <a:pt x="441105" y="828039"/>
                </a:lnTo>
                <a:lnTo>
                  <a:pt x="382877" y="810260"/>
                </a:lnTo>
                <a:lnTo>
                  <a:pt x="328058" y="789939"/>
                </a:lnTo>
                <a:lnTo>
                  <a:pt x="276999" y="765810"/>
                </a:lnTo>
                <a:lnTo>
                  <a:pt x="230047" y="737870"/>
                </a:lnTo>
                <a:lnTo>
                  <a:pt x="187547" y="708660"/>
                </a:lnTo>
                <a:lnTo>
                  <a:pt x="149834" y="676910"/>
                </a:lnTo>
                <a:lnTo>
                  <a:pt x="117234" y="642620"/>
                </a:lnTo>
                <a:lnTo>
                  <a:pt x="90051" y="607060"/>
                </a:lnTo>
                <a:lnTo>
                  <a:pt x="68560" y="568960"/>
                </a:lnTo>
                <a:lnTo>
                  <a:pt x="53580" y="532129"/>
                </a:lnTo>
                <a:lnTo>
                  <a:pt x="43986" y="492760"/>
                </a:lnTo>
                <a:lnTo>
                  <a:pt x="40725" y="450850"/>
                </a:lnTo>
                <a:lnTo>
                  <a:pt x="43986" y="410210"/>
                </a:lnTo>
                <a:lnTo>
                  <a:pt x="53580" y="370839"/>
                </a:lnTo>
                <a:lnTo>
                  <a:pt x="69797" y="331470"/>
                </a:lnTo>
                <a:lnTo>
                  <a:pt x="91475" y="293370"/>
                </a:lnTo>
                <a:lnTo>
                  <a:pt x="118746" y="257810"/>
                </a:lnTo>
                <a:lnTo>
                  <a:pt x="151367" y="224789"/>
                </a:lnTo>
                <a:lnTo>
                  <a:pt x="189062" y="193039"/>
                </a:lnTo>
                <a:lnTo>
                  <a:pt x="231527" y="163829"/>
                </a:lnTo>
                <a:lnTo>
                  <a:pt x="278438" y="137160"/>
                </a:lnTo>
                <a:lnTo>
                  <a:pt x="329458" y="113029"/>
                </a:lnTo>
                <a:lnTo>
                  <a:pt x="384242" y="91439"/>
                </a:lnTo>
                <a:lnTo>
                  <a:pt x="442443" y="73660"/>
                </a:lnTo>
                <a:lnTo>
                  <a:pt x="503711" y="59689"/>
                </a:lnTo>
                <a:lnTo>
                  <a:pt x="567696" y="49529"/>
                </a:lnTo>
                <a:lnTo>
                  <a:pt x="634046" y="43179"/>
                </a:lnTo>
                <a:lnTo>
                  <a:pt x="702415" y="40639"/>
                </a:lnTo>
                <a:lnTo>
                  <a:pt x="867279" y="40639"/>
                </a:lnTo>
                <a:lnTo>
                  <a:pt x="838448" y="35560"/>
                </a:lnTo>
                <a:lnTo>
                  <a:pt x="771224" y="29210"/>
                </a:lnTo>
                <a:lnTo>
                  <a:pt x="701983" y="27939"/>
                </a:lnTo>
                <a:close/>
              </a:path>
              <a:path w="1403985" h="901700">
                <a:moveTo>
                  <a:pt x="867279" y="40639"/>
                </a:moveTo>
                <a:lnTo>
                  <a:pt x="702415" y="40639"/>
                </a:lnTo>
                <a:lnTo>
                  <a:pt x="770790" y="43179"/>
                </a:lnTo>
                <a:lnTo>
                  <a:pt x="837148" y="49529"/>
                </a:lnTo>
                <a:lnTo>
                  <a:pt x="901143" y="59689"/>
                </a:lnTo>
                <a:lnTo>
                  <a:pt x="962430" y="74929"/>
                </a:lnTo>
                <a:lnTo>
                  <a:pt x="1020657" y="92710"/>
                </a:lnTo>
                <a:lnTo>
                  <a:pt x="1075476" y="113029"/>
                </a:lnTo>
                <a:lnTo>
                  <a:pt x="1126535" y="137160"/>
                </a:lnTo>
                <a:lnTo>
                  <a:pt x="1173487" y="163829"/>
                </a:lnTo>
                <a:lnTo>
                  <a:pt x="1215988" y="194310"/>
                </a:lnTo>
                <a:lnTo>
                  <a:pt x="1253700" y="226060"/>
                </a:lnTo>
                <a:lnTo>
                  <a:pt x="1286300" y="260350"/>
                </a:lnTo>
                <a:lnTo>
                  <a:pt x="1313483" y="295910"/>
                </a:lnTo>
                <a:lnTo>
                  <a:pt x="1334974" y="334010"/>
                </a:lnTo>
                <a:lnTo>
                  <a:pt x="1349955" y="370839"/>
                </a:lnTo>
                <a:lnTo>
                  <a:pt x="1359547" y="410210"/>
                </a:lnTo>
                <a:lnTo>
                  <a:pt x="1362809" y="450850"/>
                </a:lnTo>
                <a:lnTo>
                  <a:pt x="1359547" y="492760"/>
                </a:lnTo>
                <a:lnTo>
                  <a:pt x="1349955" y="532129"/>
                </a:lnTo>
                <a:lnTo>
                  <a:pt x="1333736" y="571500"/>
                </a:lnTo>
                <a:lnTo>
                  <a:pt x="1312059" y="608329"/>
                </a:lnTo>
                <a:lnTo>
                  <a:pt x="1284789" y="643889"/>
                </a:lnTo>
                <a:lnTo>
                  <a:pt x="1252167" y="678179"/>
                </a:lnTo>
                <a:lnTo>
                  <a:pt x="1214473" y="709929"/>
                </a:lnTo>
                <a:lnTo>
                  <a:pt x="1172008" y="739139"/>
                </a:lnTo>
                <a:lnTo>
                  <a:pt x="1125096" y="765810"/>
                </a:lnTo>
                <a:lnTo>
                  <a:pt x="1074077" y="789939"/>
                </a:lnTo>
                <a:lnTo>
                  <a:pt x="1019291" y="811529"/>
                </a:lnTo>
                <a:lnTo>
                  <a:pt x="961091" y="829310"/>
                </a:lnTo>
                <a:lnTo>
                  <a:pt x="899822" y="843279"/>
                </a:lnTo>
                <a:lnTo>
                  <a:pt x="835839" y="853439"/>
                </a:lnTo>
                <a:lnTo>
                  <a:pt x="769489" y="859789"/>
                </a:lnTo>
                <a:lnTo>
                  <a:pt x="701120" y="862329"/>
                </a:lnTo>
                <a:lnTo>
                  <a:pt x="862336" y="862329"/>
                </a:lnTo>
                <a:lnTo>
                  <a:pt x="902876" y="855979"/>
                </a:lnTo>
                <a:lnTo>
                  <a:pt x="965037" y="842010"/>
                </a:lnTo>
                <a:lnTo>
                  <a:pt x="1024148" y="824229"/>
                </a:lnTo>
                <a:lnTo>
                  <a:pt x="1079865" y="802639"/>
                </a:lnTo>
                <a:lnTo>
                  <a:pt x="1131844" y="777239"/>
                </a:lnTo>
                <a:lnTo>
                  <a:pt x="1179742" y="750570"/>
                </a:lnTo>
                <a:lnTo>
                  <a:pt x="1223217" y="720089"/>
                </a:lnTo>
                <a:lnTo>
                  <a:pt x="1261934" y="687070"/>
                </a:lnTo>
                <a:lnTo>
                  <a:pt x="1295562" y="652779"/>
                </a:lnTo>
                <a:lnTo>
                  <a:pt x="1323783" y="615950"/>
                </a:lnTo>
                <a:lnTo>
                  <a:pt x="1346285" y="576579"/>
                </a:lnTo>
                <a:lnTo>
                  <a:pt x="1362885" y="535939"/>
                </a:lnTo>
                <a:lnTo>
                  <a:pt x="1372966" y="494029"/>
                </a:lnTo>
                <a:lnTo>
                  <a:pt x="1376399" y="450850"/>
                </a:lnTo>
                <a:lnTo>
                  <a:pt x="1372966" y="408939"/>
                </a:lnTo>
                <a:lnTo>
                  <a:pt x="1362885" y="367029"/>
                </a:lnTo>
                <a:lnTo>
                  <a:pt x="1346697" y="326389"/>
                </a:lnTo>
                <a:lnTo>
                  <a:pt x="1324256" y="288289"/>
                </a:lnTo>
                <a:lnTo>
                  <a:pt x="1296066" y="250189"/>
                </a:lnTo>
                <a:lnTo>
                  <a:pt x="1262444" y="215900"/>
                </a:lnTo>
                <a:lnTo>
                  <a:pt x="1223722" y="182879"/>
                </a:lnTo>
                <a:lnTo>
                  <a:pt x="1180235" y="152400"/>
                </a:lnTo>
                <a:lnTo>
                  <a:pt x="1132324" y="125729"/>
                </a:lnTo>
                <a:lnTo>
                  <a:pt x="1080331" y="100329"/>
                </a:lnTo>
                <a:lnTo>
                  <a:pt x="1024602" y="78739"/>
                </a:lnTo>
                <a:lnTo>
                  <a:pt x="965483" y="60960"/>
                </a:lnTo>
                <a:lnTo>
                  <a:pt x="903316" y="46989"/>
                </a:lnTo>
                <a:lnTo>
                  <a:pt x="867279" y="40639"/>
                </a:lnTo>
                <a:close/>
              </a:path>
            </a:pathLst>
          </a:custGeom>
          <a:solidFill>
            <a:srgbClr val="000000"/>
          </a:solidFill>
        </p:spPr>
        <p:txBody>
          <a:bodyPr wrap="square" lIns="0" tIns="0" rIns="0" bIns="0" rtlCol="0"/>
          <a:lstStyle/>
          <a:p>
            <a:endParaRPr/>
          </a:p>
        </p:txBody>
      </p:sp>
      <p:sp>
        <p:nvSpPr>
          <p:cNvPr id="7" name="object 7"/>
          <p:cNvSpPr txBox="1"/>
          <p:nvPr/>
        </p:nvSpPr>
        <p:spPr>
          <a:xfrm>
            <a:off x="2702260" y="3695699"/>
            <a:ext cx="6362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Lo</a:t>
            </a:r>
            <a:r>
              <a:rPr sz="1400" spc="-20" dirty="0">
                <a:latin typeface="Calibri"/>
                <a:cs typeface="Calibri"/>
              </a:rPr>
              <a:t>ca</a:t>
            </a:r>
            <a:r>
              <a:rPr sz="1400" spc="-5" dirty="0">
                <a:latin typeface="Calibri"/>
                <a:cs typeface="Calibri"/>
              </a:rPr>
              <a:t>tio</a:t>
            </a:r>
            <a:r>
              <a:rPr sz="1400" dirty="0">
                <a:latin typeface="Calibri"/>
                <a:cs typeface="Calibri"/>
              </a:rPr>
              <a:t>n</a:t>
            </a:r>
            <a:endParaRPr sz="1400">
              <a:latin typeface="Calibri"/>
              <a:cs typeface="Calibri"/>
            </a:endParaRPr>
          </a:p>
        </p:txBody>
      </p:sp>
      <p:sp>
        <p:nvSpPr>
          <p:cNvPr id="8" name="object 8"/>
          <p:cNvSpPr txBox="1"/>
          <p:nvPr/>
        </p:nvSpPr>
        <p:spPr>
          <a:xfrm>
            <a:off x="3995230" y="3402693"/>
            <a:ext cx="2057400" cy="861694"/>
          </a:xfrm>
          <a:prstGeom prst="rect">
            <a:avLst/>
          </a:prstGeom>
          <a:solidFill>
            <a:srgbClr val="D9D9D9"/>
          </a:solidFill>
          <a:ln w="10159">
            <a:solidFill>
              <a:srgbClr val="000000"/>
            </a:solidFill>
          </a:ln>
        </p:spPr>
        <p:txBody>
          <a:bodyPr vert="horz" wrap="square" lIns="0" tIns="5715" rIns="0" bIns="0" rtlCol="0">
            <a:spAutoFit/>
          </a:bodyPr>
          <a:lstStyle/>
          <a:p>
            <a:pPr>
              <a:lnSpc>
                <a:spcPct val="100000"/>
              </a:lnSpc>
              <a:spcBef>
                <a:spcPts val="45"/>
              </a:spcBef>
            </a:pPr>
            <a:endParaRPr sz="1850">
              <a:latin typeface="Times New Roman"/>
              <a:cs typeface="Times New Roman"/>
            </a:endParaRPr>
          </a:p>
          <a:p>
            <a:pPr marL="344170">
              <a:lnSpc>
                <a:spcPct val="100000"/>
              </a:lnSpc>
            </a:pPr>
            <a:r>
              <a:rPr sz="1900" spc="-10" dirty="0">
                <a:latin typeface="Calibri"/>
                <a:cs typeface="Calibri"/>
              </a:rPr>
              <a:t>DEPARTMENT</a:t>
            </a:r>
            <a:endParaRPr sz="1900">
              <a:latin typeface="Calibri"/>
              <a:cs typeface="Calibri"/>
            </a:endParaRPr>
          </a:p>
        </p:txBody>
      </p:sp>
      <p:sp>
        <p:nvSpPr>
          <p:cNvPr id="9" name="object 9"/>
          <p:cNvSpPr/>
          <p:nvPr/>
        </p:nvSpPr>
        <p:spPr>
          <a:xfrm>
            <a:off x="6346269" y="3402693"/>
            <a:ext cx="1359535" cy="861694"/>
          </a:xfrm>
          <a:custGeom>
            <a:avLst/>
            <a:gdLst/>
            <a:ahLst/>
            <a:cxnLst/>
            <a:rect l="l" t="t" r="r" b="b"/>
            <a:pathLst>
              <a:path w="1359534" h="861695">
                <a:moveTo>
                  <a:pt x="0" y="430674"/>
                </a:moveTo>
                <a:lnTo>
                  <a:pt x="9844" y="357231"/>
                </a:lnTo>
                <a:lnTo>
                  <a:pt x="38289" y="287817"/>
                </a:lnTo>
                <a:lnTo>
                  <a:pt x="58976" y="254944"/>
                </a:lnTo>
                <a:lnTo>
                  <a:pt x="83702" y="223465"/>
                </a:lnTo>
                <a:lnTo>
                  <a:pt x="112261" y="193511"/>
                </a:lnTo>
                <a:lnTo>
                  <a:pt x="144451" y="165210"/>
                </a:lnTo>
                <a:lnTo>
                  <a:pt x="180066" y="138691"/>
                </a:lnTo>
                <a:lnTo>
                  <a:pt x="218903" y="114085"/>
                </a:lnTo>
                <a:lnTo>
                  <a:pt x="260758" y="91520"/>
                </a:lnTo>
                <a:lnTo>
                  <a:pt x="305426" y="71126"/>
                </a:lnTo>
                <a:lnTo>
                  <a:pt x="352705" y="53031"/>
                </a:lnTo>
                <a:lnTo>
                  <a:pt x="402389" y="37366"/>
                </a:lnTo>
                <a:lnTo>
                  <a:pt x="454274" y="24259"/>
                </a:lnTo>
                <a:lnTo>
                  <a:pt x="508157" y="13839"/>
                </a:lnTo>
                <a:lnTo>
                  <a:pt x="563834" y="6237"/>
                </a:lnTo>
                <a:lnTo>
                  <a:pt x="621100" y="1580"/>
                </a:lnTo>
                <a:lnTo>
                  <a:pt x="679752" y="0"/>
                </a:lnTo>
                <a:lnTo>
                  <a:pt x="738404" y="1580"/>
                </a:lnTo>
                <a:lnTo>
                  <a:pt x="795670" y="6237"/>
                </a:lnTo>
                <a:lnTo>
                  <a:pt x="851347" y="13839"/>
                </a:lnTo>
                <a:lnTo>
                  <a:pt x="905230" y="24259"/>
                </a:lnTo>
                <a:lnTo>
                  <a:pt x="957115" y="37366"/>
                </a:lnTo>
                <a:lnTo>
                  <a:pt x="1006799" y="53031"/>
                </a:lnTo>
                <a:lnTo>
                  <a:pt x="1054078" y="71126"/>
                </a:lnTo>
                <a:lnTo>
                  <a:pt x="1098746" y="91520"/>
                </a:lnTo>
                <a:lnTo>
                  <a:pt x="1140601" y="114085"/>
                </a:lnTo>
                <a:lnTo>
                  <a:pt x="1179438" y="138691"/>
                </a:lnTo>
                <a:lnTo>
                  <a:pt x="1215053" y="165210"/>
                </a:lnTo>
                <a:lnTo>
                  <a:pt x="1247243" y="193511"/>
                </a:lnTo>
                <a:lnTo>
                  <a:pt x="1275802" y="223465"/>
                </a:lnTo>
                <a:lnTo>
                  <a:pt x="1300528" y="254944"/>
                </a:lnTo>
                <a:lnTo>
                  <a:pt x="1321215" y="287817"/>
                </a:lnTo>
                <a:lnTo>
                  <a:pt x="1349660" y="357231"/>
                </a:lnTo>
                <a:lnTo>
                  <a:pt x="1359505" y="430674"/>
                </a:lnTo>
                <a:lnTo>
                  <a:pt x="1357009" y="467834"/>
                </a:lnTo>
                <a:lnTo>
                  <a:pt x="1337661" y="539392"/>
                </a:lnTo>
                <a:lnTo>
                  <a:pt x="1300528" y="606405"/>
                </a:lnTo>
                <a:lnTo>
                  <a:pt x="1275802" y="637883"/>
                </a:lnTo>
                <a:lnTo>
                  <a:pt x="1247243" y="667838"/>
                </a:lnTo>
                <a:lnTo>
                  <a:pt x="1215053" y="696139"/>
                </a:lnTo>
                <a:lnTo>
                  <a:pt x="1179438" y="722657"/>
                </a:lnTo>
                <a:lnTo>
                  <a:pt x="1140601" y="747263"/>
                </a:lnTo>
                <a:lnTo>
                  <a:pt x="1098746" y="769828"/>
                </a:lnTo>
                <a:lnTo>
                  <a:pt x="1054078" y="790223"/>
                </a:lnTo>
                <a:lnTo>
                  <a:pt x="1006799" y="808317"/>
                </a:lnTo>
                <a:lnTo>
                  <a:pt x="957115" y="823983"/>
                </a:lnTo>
                <a:lnTo>
                  <a:pt x="905230" y="837090"/>
                </a:lnTo>
                <a:lnTo>
                  <a:pt x="851347" y="847509"/>
                </a:lnTo>
                <a:lnTo>
                  <a:pt x="795670" y="855112"/>
                </a:lnTo>
                <a:lnTo>
                  <a:pt x="738404" y="859768"/>
                </a:lnTo>
                <a:lnTo>
                  <a:pt x="679752" y="861349"/>
                </a:lnTo>
                <a:lnTo>
                  <a:pt x="621100" y="859768"/>
                </a:lnTo>
                <a:lnTo>
                  <a:pt x="563834" y="855112"/>
                </a:lnTo>
                <a:lnTo>
                  <a:pt x="508157" y="847509"/>
                </a:lnTo>
                <a:lnTo>
                  <a:pt x="454274" y="837090"/>
                </a:lnTo>
                <a:lnTo>
                  <a:pt x="402389" y="823983"/>
                </a:lnTo>
                <a:lnTo>
                  <a:pt x="352705" y="808317"/>
                </a:lnTo>
                <a:lnTo>
                  <a:pt x="305426" y="790223"/>
                </a:lnTo>
                <a:lnTo>
                  <a:pt x="260758" y="769828"/>
                </a:lnTo>
                <a:lnTo>
                  <a:pt x="218903" y="747263"/>
                </a:lnTo>
                <a:lnTo>
                  <a:pt x="180066" y="722657"/>
                </a:lnTo>
                <a:lnTo>
                  <a:pt x="144451" y="696139"/>
                </a:lnTo>
                <a:lnTo>
                  <a:pt x="112261" y="667838"/>
                </a:lnTo>
                <a:lnTo>
                  <a:pt x="83702" y="637883"/>
                </a:lnTo>
                <a:lnTo>
                  <a:pt x="58976" y="606405"/>
                </a:lnTo>
                <a:lnTo>
                  <a:pt x="38289" y="573531"/>
                </a:lnTo>
                <a:lnTo>
                  <a:pt x="9844" y="504117"/>
                </a:lnTo>
                <a:lnTo>
                  <a:pt x="0" y="430674"/>
                </a:lnTo>
                <a:close/>
              </a:path>
            </a:pathLst>
          </a:custGeom>
          <a:ln w="8466">
            <a:solidFill>
              <a:srgbClr val="000000"/>
            </a:solidFill>
          </a:ln>
        </p:spPr>
        <p:txBody>
          <a:bodyPr wrap="square" lIns="0" tIns="0" rIns="0" bIns="0" rtlCol="0"/>
          <a:lstStyle/>
          <a:p>
            <a:endParaRPr/>
          </a:p>
        </p:txBody>
      </p:sp>
      <p:grpSp>
        <p:nvGrpSpPr>
          <p:cNvPr id="10" name="object 10"/>
          <p:cNvGrpSpPr/>
          <p:nvPr/>
        </p:nvGrpSpPr>
        <p:grpSpPr>
          <a:xfrm>
            <a:off x="3413785" y="2181998"/>
            <a:ext cx="1163320" cy="1656080"/>
            <a:chOff x="3413785" y="2181998"/>
            <a:chExt cx="1163320" cy="1656080"/>
          </a:xfrm>
        </p:grpSpPr>
        <p:sp>
          <p:nvSpPr>
            <p:cNvPr id="11" name="object 11"/>
            <p:cNvSpPr/>
            <p:nvPr/>
          </p:nvSpPr>
          <p:spPr>
            <a:xfrm>
              <a:off x="3701322" y="3833369"/>
              <a:ext cx="294005" cy="0"/>
            </a:xfrm>
            <a:custGeom>
              <a:avLst/>
              <a:gdLst/>
              <a:ahLst/>
              <a:cxnLst/>
              <a:rect l="l" t="t" r="r" b="b"/>
              <a:pathLst>
                <a:path w="294004">
                  <a:moveTo>
                    <a:pt x="0" y="0"/>
                  </a:moveTo>
                  <a:lnTo>
                    <a:pt x="293908" y="1"/>
                  </a:lnTo>
                </a:path>
              </a:pathLst>
            </a:custGeom>
            <a:ln w="8466">
              <a:solidFill>
                <a:srgbClr val="000000"/>
              </a:solidFill>
            </a:ln>
          </p:spPr>
          <p:txBody>
            <a:bodyPr wrap="square" lIns="0" tIns="0" rIns="0" bIns="0" rtlCol="0"/>
            <a:lstStyle/>
            <a:p>
              <a:endParaRPr/>
            </a:p>
          </p:txBody>
        </p:sp>
        <p:sp>
          <p:nvSpPr>
            <p:cNvPr id="12" name="object 12"/>
            <p:cNvSpPr/>
            <p:nvPr/>
          </p:nvSpPr>
          <p:spPr>
            <a:xfrm>
              <a:off x="3418230" y="218644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13" name="object 13"/>
          <p:cNvSpPr txBox="1"/>
          <p:nvPr/>
        </p:nvSpPr>
        <p:spPr>
          <a:xfrm>
            <a:off x="6691487" y="3695699"/>
            <a:ext cx="67056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ana</a:t>
            </a:r>
            <a:r>
              <a:rPr sz="1400" spc="-20" dirty="0">
                <a:latin typeface="Calibri"/>
                <a:cs typeface="Calibri"/>
              </a:rPr>
              <a:t>g</a:t>
            </a:r>
            <a:r>
              <a:rPr sz="1400" spc="-5" dirty="0">
                <a:latin typeface="Calibri"/>
                <a:cs typeface="Calibri"/>
              </a:rPr>
              <a:t>e</a:t>
            </a:r>
            <a:r>
              <a:rPr sz="1400" dirty="0">
                <a:latin typeface="Calibri"/>
                <a:cs typeface="Calibri"/>
              </a:rPr>
              <a:t>r</a:t>
            </a:r>
            <a:endParaRPr sz="1400">
              <a:latin typeface="Calibri"/>
              <a:cs typeface="Calibri"/>
            </a:endParaRPr>
          </a:p>
        </p:txBody>
      </p:sp>
      <p:grpSp>
        <p:nvGrpSpPr>
          <p:cNvPr id="14" name="object 14"/>
          <p:cNvGrpSpPr/>
          <p:nvPr/>
        </p:nvGrpSpPr>
        <p:grpSpPr>
          <a:xfrm>
            <a:off x="5470916" y="2181998"/>
            <a:ext cx="1163320" cy="1656080"/>
            <a:chOff x="5470916" y="2181998"/>
            <a:chExt cx="1163320" cy="1656080"/>
          </a:xfrm>
        </p:grpSpPr>
        <p:sp>
          <p:nvSpPr>
            <p:cNvPr id="15" name="object 15"/>
            <p:cNvSpPr/>
            <p:nvPr/>
          </p:nvSpPr>
          <p:spPr>
            <a:xfrm>
              <a:off x="6052361" y="3833369"/>
              <a:ext cx="294005" cy="0"/>
            </a:xfrm>
            <a:custGeom>
              <a:avLst/>
              <a:gdLst/>
              <a:ahLst/>
              <a:cxnLst/>
              <a:rect l="l" t="t" r="r" b="b"/>
              <a:pathLst>
                <a:path w="294004">
                  <a:moveTo>
                    <a:pt x="0" y="0"/>
                  </a:moveTo>
                  <a:lnTo>
                    <a:pt x="293908" y="1"/>
                  </a:lnTo>
                </a:path>
              </a:pathLst>
            </a:custGeom>
            <a:ln w="8466">
              <a:solidFill>
                <a:srgbClr val="000000"/>
              </a:solidFill>
            </a:ln>
          </p:spPr>
          <p:txBody>
            <a:bodyPr wrap="square" lIns="0" tIns="0" rIns="0" bIns="0" rtlCol="0"/>
            <a:lstStyle/>
            <a:p>
              <a:endParaRPr/>
            </a:p>
          </p:txBody>
        </p:sp>
        <p:sp>
          <p:nvSpPr>
            <p:cNvPr id="16" name="object 16"/>
            <p:cNvSpPr/>
            <p:nvPr/>
          </p:nvSpPr>
          <p:spPr>
            <a:xfrm>
              <a:off x="5475361" y="218644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17" name="object 17"/>
          <p:cNvSpPr txBox="1"/>
          <p:nvPr/>
        </p:nvSpPr>
        <p:spPr>
          <a:xfrm>
            <a:off x="5745021" y="2349499"/>
            <a:ext cx="615950" cy="238760"/>
          </a:xfrm>
          <a:prstGeom prst="rect">
            <a:avLst/>
          </a:prstGeom>
        </p:spPr>
        <p:txBody>
          <a:bodyPr vert="horz" wrap="square" lIns="0" tIns="12700" rIns="0" bIns="0" rtlCol="0">
            <a:spAutoFit/>
          </a:bodyPr>
          <a:lstStyle/>
          <a:p>
            <a:pPr marL="12700">
              <a:lnSpc>
                <a:spcPct val="100000"/>
              </a:lnSpc>
              <a:spcBef>
                <a:spcPts val="100"/>
              </a:spcBef>
            </a:pPr>
            <a:r>
              <a:rPr sz="1400" u="sng" spc="-15" dirty="0">
                <a:uFill>
                  <a:solidFill>
                    <a:srgbClr val="000000"/>
                  </a:solidFill>
                </a:uFill>
                <a:latin typeface="Calibri"/>
                <a:cs typeface="Calibri"/>
              </a:rPr>
              <a:t>N</a:t>
            </a:r>
            <a:r>
              <a:rPr sz="1400" u="sng" spc="-5" dirty="0">
                <a:uFill>
                  <a:solidFill>
                    <a:srgbClr val="000000"/>
                  </a:solidFill>
                </a:uFill>
                <a:latin typeface="Calibri"/>
                <a:cs typeface="Calibri"/>
              </a:rPr>
              <a:t>u</a:t>
            </a:r>
            <a:r>
              <a:rPr sz="1400" u="sng" spc="-15" dirty="0">
                <a:uFill>
                  <a:solidFill>
                    <a:srgbClr val="000000"/>
                  </a:solidFill>
                </a:uFill>
                <a:latin typeface="Calibri"/>
                <a:cs typeface="Calibri"/>
              </a:rPr>
              <a:t>m</a:t>
            </a:r>
            <a:r>
              <a:rPr sz="1400" u="sng" spc="-5" dirty="0">
                <a:uFill>
                  <a:solidFill>
                    <a:srgbClr val="000000"/>
                  </a:solidFill>
                </a:uFill>
                <a:latin typeface="Calibri"/>
                <a:cs typeface="Calibri"/>
              </a:rPr>
              <a:t>be</a:t>
            </a:r>
            <a:r>
              <a:rPr sz="1400" u="sng" dirty="0">
                <a:uFill>
                  <a:solidFill>
                    <a:srgbClr val="000000"/>
                  </a:solidFill>
                </a:uFill>
                <a:latin typeface="Calibri"/>
                <a:cs typeface="Calibri"/>
              </a:rPr>
              <a:t>r</a:t>
            </a:r>
            <a:endParaRPr sz="1400">
              <a:latin typeface="Calibri"/>
              <a:cs typeface="Calibri"/>
            </a:endParaRPr>
          </a:p>
        </p:txBody>
      </p:sp>
      <p:sp>
        <p:nvSpPr>
          <p:cNvPr id="18" name="object 18"/>
          <p:cNvSpPr txBox="1"/>
          <p:nvPr/>
        </p:nvSpPr>
        <p:spPr>
          <a:xfrm>
            <a:off x="3769170" y="2349499"/>
            <a:ext cx="452755" cy="238760"/>
          </a:xfrm>
          <a:prstGeom prst="rect">
            <a:avLst/>
          </a:prstGeom>
        </p:spPr>
        <p:txBody>
          <a:bodyPr vert="horz" wrap="square" lIns="0" tIns="12700" rIns="0" bIns="0" rtlCol="0">
            <a:spAutoFit/>
          </a:bodyPr>
          <a:lstStyle/>
          <a:p>
            <a:pPr marL="12700">
              <a:lnSpc>
                <a:spcPct val="100000"/>
              </a:lnSpc>
              <a:spcBef>
                <a:spcPts val="100"/>
              </a:spcBef>
            </a:pPr>
            <a:r>
              <a:rPr sz="1400" u="sng" spc="-15" dirty="0">
                <a:uFill>
                  <a:solidFill>
                    <a:srgbClr val="000000"/>
                  </a:solidFill>
                </a:uFill>
                <a:latin typeface="Calibri"/>
                <a:cs typeface="Calibri"/>
              </a:rPr>
              <a:t>N</a:t>
            </a:r>
            <a:r>
              <a:rPr sz="1400" u="sng" spc="-5" dirty="0">
                <a:uFill>
                  <a:solidFill>
                    <a:srgbClr val="000000"/>
                  </a:solidFill>
                </a:uFill>
                <a:latin typeface="Calibri"/>
                <a:cs typeface="Calibri"/>
              </a:rPr>
              <a:t>a</a:t>
            </a:r>
            <a:r>
              <a:rPr sz="1400" u="sng" spc="-15" dirty="0">
                <a:uFill>
                  <a:solidFill>
                    <a:srgbClr val="000000"/>
                  </a:solidFill>
                </a:uFill>
                <a:latin typeface="Calibri"/>
                <a:cs typeface="Calibri"/>
              </a:rPr>
              <a:t>m</a:t>
            </a:r>
            <a:r>
              <a:rPr sz="1400" u="sng" dirty="0">
                <a:uFill>
                  <a:solidFill>
                    <a:srgbClr val="000000"/>
                  </a:solidFill>
                </a:uFill>
                <a:latin typeface="Calibri"/>
                <a:cs typeface="Calibri"/>
              </a:rPr>
              <a:t>e</a:t>
            </a:r>
            <a:endParaRPr sz="1400">
              <a:latin typeface="Calibri"/>
              <a:cs typeface="Calibri"/>
            </a:endParaRPr>
          </a:p>
        </p:txBody>
      </p:sp>
      <p:sp>
        <p:nvSpPr>
          <p:cNvPr id="19" name="object 19"/>
          <p:cNvSpPr/>
          <p:nvPr/>
        </p:nvSpPr>
        <p:spPr>
          <a:xfrm>
            <a:off x="3995230" y="2788551"/>
            <a:ext cx="577215" cy="614680"/>
          </a:xfrm>
          <a:custGeom>
            <a:avLst/>
            <a:gdLst/>
            <a:ahLst/>
            <a:cxnLst/>
            <a:rect l="l" t="t" r="r" b="b"/>
            <a:pathLst>
              <a:path w="577214" h="614679">
                <a:moveTo>
                  <a:pt x="0" y="0"/>
                </a:moveTo>
                <a:lnTo>
                  <a:pt x="576999" y="614141"/>
                </a:lnTo>
              </a:path>
            </a:pathLst>
          </a:custGeom>
          <a:ln w="8466">
            <a:solidFill>
              <a:srgbClr val="000000"/>
            </a:solidFill>
          </a:ln>
        </p:spPr>
        <p:txBody>
          <a:bodyPr wrap="square" lIns="0" tIns="0" rIns="0" bIns="0" rtlCol="0"/>
          <a:lstStyle/>
          <a:p>
            <a:endParaRPr/>
          </a:p>
        </p:txBody>
      </p:sp>
      <p:sp>
        <p:nvSpPr>
          <p:cNvPr id="20" name="object 20"/>
          <p:cNvSpPr/>
          <p:nvPr/>
        </p:nvSpPr>
        <p:spPr>
          <a:xfrm>
            <a:off x="5475361" y="2788551"/>
            <a:ext cx="577215" cy="614680"/>
          </a:xfrm>
          <a:custGeom>
            <a:avLst/>
            <a:gdLst/>
            <a:ahLst/>
            <a:cxnLst/>
            <a:rect l="l" t="t" r="r" b="b"/>
            <a:pathLst>
              <a:path w="577214" h="614679">
                <a:moveTo>
                  <a:pt x="0" y="614141"/>
                </a:moveTo>
                <a:lnTo>
                  <a:pt x="577000" y="0"/>
                </a:lnTo>
              </a:path>
            </a:pathLst>
          </a:custGeom>
          <a:ln w="8466">
            <a:solidFill>
              <a:srgbClr val="000000"/>
            </a:solidFill>
          </a:ln>
        </p:spPr>
        <p:txBody>
          <a:bodyPr wrap="square" lIns="0" tIns="0" rIns="0" bIns="0" rtlCol="0"/>
          <a:lstStyle/>
          <a:p>
            <a:endParaRPr/>
          </a:p>
        </p:txBody>
      </p:sp>
      <p:sp>
        <p:nvSpPr>
          <p:cNvPr id="21" name="object 21"/>
          <p:cNvSpPr/>
          <p:nvPr/>
        </p:nvSpPr>
        <p:spPr>
          <a:xfrm>
            <a:off x="3995230" y="4783438"/>
            <a:ext cx="2057400" cy="861694"/>
          </a:xfrm>
          <a:custGeom>
            <a:avLst/>
            <a:gdLst/>
            <a:ahLst/>
            <a:cxnLst/>
            <a:rect l="l" t="t" r="r" b="b"/>
            <a:pathLst>
              <a:path w="2057400" h="861695">
                <a:moveTo>
                  <a:pt x="0" y="430674"/>
                </a:moveTo>
                <a:lnTo>
                  <a:pt x="8013" y="376651"/>
                </a:lnTo>
                <a:lnTo>
                  <a:pt x="31413" y="324631"/>
                </a:lnTo>
                <a:lnTo>
                  <a:pt x="69234" y="275016"/>
                </a:lnTo>
                <a:lnTo>
                  <a:pt x="120512" y="228212"/>
                </a:lnTo>
                <a:lnTo>
                  <a:pt x="184284" y="184620"/>
                </a:lnTo>
                <a:lnTo>
                  <a:pt x="220554" y="164156"/>
                </a:lnTo>
                <a:lnTo>
                  <a:pt x="259586" y="144646"/>
                </a:lnTo>
                <a:lnTo>
                  <a:pt x="301259" y="126141"/>
                </a:lnTo>
                <a:lnTo>
                  <a:pt x="345453" y="108692"/>
                </a:lnTo>
                <a:lnTo>
                  <a:pt x="392048" y="92349"/>
                </a:lnTo>
                <a:lnTo>
                  <a:pt x="440923" y="77162"/>
                </a:lnTo>
                <a:lnTo>
                  <a:pt x="491957" y="63182"/>
                </a:lnTo>
                <a:lnTo>
                  <a:pt x="545031" y="50460"/>
                </a:lnTo>
                <a:lnTo>
                  <a:pt x="600023" y="39045"/>
                </a:lnTo>
                <a:lnTo>
                  <a:pt x="656813" y="28989"/>
                </a:lnTo>
                <a:lnTo>
                  <a:pt x="715280" y="20341"/>
                </a:lnTo>
                <a:lnTo>
                  <a:pt x="775305" y="13153"/>
                </a:lnTo>
                <a:lnTo>
                  <a:pt x="836766" y="7474"/>
                </a:lnTo>
                <a:lnTo>
                  <a:pt x="899543" y="3355"/>
                </a:lnTo>
                <a:lnTo>
                  <a:pt x="963516" y="847"/>
                </a:lnTo>
                <a:lnTo>
                  <a:pt x="1028564" y="0"/>
                </a:lnTo>
                <a:lnTo>
                  <a:pt x="1093612" y="847"/>
                </a:lnTo>
                <a:lnTo>
                  <a:pt x="1157585" y="3355"/>
                </a:lnTo>
                <a:lnTo>
                  <a:pt x="1220362" y="7474"/>
                </a:lnTo>
                <a:lnTo>
                  <a:pt x="1281824" y="13153"/>
                </a:lnTo>
                <a:lnTo>
                  <a:pt x="1341848" y="20341"/>
                </a:lnTo>
                <a:lnTo>
                  <a:pt x="1400316" y="28989"/>
                </a:lnTo>
                <a:lnTo>
                  <a:pt x="1457106" y="39045"/>
                </a:lnTo>
                <a:lnTo>
                  <a:pt x="1512098" y="50460"/>
                </a:lnTo>
                <a:lnTo>
                  <a:pt x="1565171" y="63182"/>
                </a:lnTo>
                <a:lnTo>
                  <a:pt x="1616205" y="77162"/>
                </a:lnTo>
                <a:lnTo>
                  <a:pt x="1665080" y="92349"/>
                </a:lnTo>
                <a:lnTo>
                  <a:pt x="1711675" y="108692"/>
                </a:lnTo>
                <a:lnTo>
                  <a:pt x="1755869" y="126141"/>
                </a:lnTo>
                <a:lnTo>
                  <a:pt x="1797543" y="144646"/>
                </a:lnTo>
                <a:lnTo>
                  <a:pt x="1836575" y="164156"/>
                </a:lnTo>
                <a:lnTo>
                  <a:pt x="1872844" y="184620"/>
                </a:lnTo>
                <a:lnTo>
                  <a:pt x="1906232" y="205989"/>
                </a:lnTo>
                <a:lnTo>
                  <a:pt x="1963878" y="251238"/>
                </a:lnTo>
                <a:lnTo>
                  <a:pt x="2008548" y="299498"/>
                </a:lnTo>
                <a:lnTo>
                  <a:pt x="2039278" y="350366"/>
                </a:lnTo>
                <a:lnTo>
                  <a:pt x="2055105" y="403438"/>
                </a:lnTo>
                <a:lnTo>
                  <a:pt x="2057129" y="430674"/>
                </a:lnTo>
                <a:lnTo>
                  <a:pt x="2055105" y="457911"/>
                </a:lnTo>
                <a:lnTo>
                  <a:pt x="2039278" y="510983"/>
                </a:lnTo>
                <a:lnTo>
                  <a:pt x="2008548" y="561851"/>
                </a:lnTo>
                <a:lnTo>
                  <a:pt x="1963878" y="610111"/>
                </a:lnTo>
                <a:lnTo>
                  <a:pt x="1906232" y="655359"/>
                </a:lnTo>
                <a:lnTo>
                  <a:pt x="1872844" y="676728"/>
                </a:lnTo>
                <a:lnTo>
                  <a:pt x="1836575" y="697192"/>
                </a:lnTo>
                <a:lnTo>
                  <a:pt x="1797543" y="716702"/>
                </a:lnTo>
                <a:lnTo>
                  <a:pt x="1755869" y="735207"/>
                </a:lnTo>
                <a:lnTo>
                  <a:pt x="1711675" y="752656"/>
                </a:lnTo>
                <a:lnTo>
                  <a:pt x="1665080" y="769000"/>
                </a:lnTo>
                <a:lnTo>
                  <a:pt x="1616205" y="784186"/>
                </a:lnTo>
                <a:lnTo>
                  <a:pt x="1565171" y="798166"/>
                </a:lnTo>
                <a:lnTo>
                  <a:pt x="1512098" y="810889"/>
                </a:lnTo>
                <a:lnTo>
                  <a:pt x="1457106" y="822303"/>
                </a:lnTo>
                <a:lnTo>
                  <a:pt x="1400316" y="832360"/>
                </a:lnTo>
                <a:lnTo>
                  <a:pt x="1341848" y="841007"/>
                </a:lnTo>
                <a:lnTo>
                  <a:pt x="1281824" y="848196"/>
                </a:lnTo>
                <a:lnTo>
                  <a:pt x="1220362" y="853874"/>
                </a:lnTo>
                <a:lnTo>
                  <a:pt x="1157585" y="857993"/>
                </a:lnTo>
                <a:lnTo>
                  <a:pt x="1093612" y="860502"/>
                </a:lnTo>
                <a:lnTo>
                  <a:pt x="1028564" y="861349"/>
                </a:lnTo>
                <a:lnTo>
                  <a:pt x="963516" y="860502"/>
                </a:lnTo>
                <a:lnTo>
                  <a:pt x="899543" y="857993"/>
                </a:lnTo>
                <a:lnTo>
                  <a:pt x="836766" y="853874"/>
                </a:lnTo>
                <a:lnTo>
                  <a:pt x="775305" y="848196"/>
                </a:lnTo>
                <a:lnTo>
                  <a:pt x="715280" y="841007"/>
                </a:lnTo>
                <a:lnTo>
                  <a:pt x="656813" y="832360"/>
                </a:lnTo>
                <a:lnTo>
                  <a:pt x="600023" y="822303"/>
                </a:lnTo>
                <a:lnTo>
                  <a:pt x="545031" y="810889"/>
                </a:lnTo>
                <a:lnTo>
                  <a:pt x="491957" y="798166"/>
                </a:lnTo>
                <a:lnTo>
                  <a:pt x="440923" y="784186"/>
                </a:lnTo>
                <a:lnTo>
                  <a:pt x="392048" y="769000"/>
                </a:lnTo>
                <a:lnTo>
                  <a:pt x="345453" y="752656"/>
                </a:lnTo>
                <a:lnTo>
                  <a:pt x="301259" y="735207"/>
                </a:lnTo>
                <a:lnTo>
                  <a:pt x="259586" y="716702"/>
                </a:lnTo>
                <a:lnTo>
                  <a:pt x="220554" y="697192"/>
                </a:lnTo>
                <a:lnTo>
                  <a:pt x="184284" y="676728"/>
                </a:lnTo>
                <a:lnTo>
                  <a:pt x="150897" y="655359"/>
                </a:lnTo>
                <a:lnTo>
                  <a:pt x="93251" y="610111"/>
                </a:lnTo>
                <a:lnTo>
                  <a:pt x="48581" y="561851"/>
                </a:lnTo>
                <a:lnTo>
                  <a:pt x="17850" y="510983"/>
                </a:lnTo>
                <a:lnTo>
                  <a:pt x="2023" y="457911"/>
                </a:lnTo>
                <a:lnTo>
                  <a:pt x="0" y="430674"/>
                </a:lnTo>
                <a:close/>
              </a:path>
            </a:pathLst>
          </a:custGeom>
          <a:ln w="8466">
            <a:solidFill>
              <a:srgbClr val="000000"/>
            </a:solidFill>
          </a:ln>
        </p:spPr>
        <p:txBody>
          <a:bodyPr wrap="square" lIns="0" tIns="0" rIns="0" bIns="0" rtlCol="0"/>
          <a:lstStyle/>
          <a:p>
            <a:endParaRPr/>
          </a:p>
        </p:txBody>
      </p:sp>
      <p:sp>
        <p:nvSpPr>
          <p:cNvPr id="22" name="object 22"/>
          <p:cNvSpPr txBox="1"/>
          <p:nvPr/>
        </p:nvSpPr>
        <p:spPr>
          <a:xfrm>
            <a:off x="4627013" y="4974166"/>
            <a:ext cx="794385" cy="450850"/>
          </a:xfrm>
          <a:prstGeom prst="rect">
            <a:avLst/>
          </a:prstGeom>
        </p:spPr>
        <p:txBody>
          <a:bodyPr vert="horz" wrap="square" lIns="0" tIns="20955" rIns="0" bIns="0" rtlCol="0">
            <a:spAutoFit/>
          </a:bodyPr>
          <a:lstStyle/>
          <a:p>
            <a:pPr marL="12700" marR="5080" indent="17780">
              <a:lnSpc>
                <a:spcPts val="1670"/>
              </a:lnSpc>
              <a:spcBef>
                <a:spcPts val="165"/>
              </a:spcBef>
            </a:pPr>
            <a:r>
              <a:rPr sz="1400" spc="-10" dirty="0">
                <a:latin typeface="Calibri"/>
                <a:cs typeface="Calibri"/>
              </a:rPr>
              <a:t>Manager_  </a:t>
            </a:r>
            <a:r>
              <a:rPr sz="1400" spc="-5" dirty="0">
                <a:latin typeface="Calibri"/>
                <a:cs typeface="Calibri"/>
              </a:rPr>
              <a:t>S</a:t>
            </a:r>
            <a:r>
              <a:rPr sz="1400" spc="-25" dirty="0">
                <a:latin typeface="Calibri"/>
                <a:cs typeface="Calibri"/>
              </a:rPr>
              <a:t>t</a:t>
            </a:r>
            <a:r>
              <a:rPr sz="1400" spc="-5" dirty="0">
                <a:latin typeface="Calibri"/>
                <a:cs typeface="Calibri"/>
              </a:rPr>
              <a:t>a</a:t>
            </a:r>
            <a:r>
              <a:rPr sz="1400" spc="-10" dirty="0">
                <a:latin typeface="Calibri"/>
                <a:cs typeface="Calibri"/>
              </a:rPr>
              <a:t>r</a:t>
            </a:r>
            <a:r>
              <a:rPr sz="1400" spc="-5" dirty="0">
                <a:latin typeface="Calibri"/>
                <a:cs typeface="Calibri"/>
              </a:rPr>
              <a:t>t_</a:t>
            </a:r>
            <a:r>
              <a:rPr sz="1400" spc="-10" dirty="0">
                <a:latin typeface="Calibri"/>
                <a:cs typeface="Calibri"/>
              </a:rPr>
              <a:t>D</a:t>
            </a:r>
            <a:r>
              <a:rPr sz="1400" spc="-20" dirty="0">
                <a:latin typeface="Calibri"/>
                <a:cs typeface="Calibri"/>
              </a:rPr>
              <a:t>at</a:t>
            </a:r>
            <a:r>
              <a:rPr sz="1400" dirty="0">
                <a:latin typeface="Calibri"/>
                <a:cs typeface="Calibri"/>
              </a:rPr>
              <a:t>e</a:t>
            </a:r>
            <a:endParaRPr sz="1400">
              <a:latin typeface="Calibri"/>
              <a:cs typeface="Calibri"/>
            </a:endParaRPr>
          </a:p>
        </p:txBody>
      </p:sp>
      <p:sp>
        <p:nvSpPr>
          <p:cNvPr id="23" name="object 23"/>
          <p:cNvSpPr/>
          <p:nvPr/>
        </p:nvSpPr>
        <p:spPr>
          <a:xfrm>
            <a:off x="5023796" y="4264043"/>
            <a:ext cx="0" cy="519430"/>
          </a:xfrm>
          <a:custGeom>
            <a:avLst/>
            <a:gdLst/>
            <a:ahLst/>
            <a:cxnLst/>
            <a:rect l="l" t="t" r="r" b="b"/>
            <a:pathLst>
              <a:path h="519429">
                <a:moveTo>
                  <a:pt x="0" y="519395"/>
                </a:moveTo>
                <a:lnTo>
                  <a:pt x="1" y="0"/>
                </a:lnTo>
              </a:path>
            </a:pathLst>
          </a:custGeom>
          <a:ln w="8466">
            <a:solidFill>
              <a:srgbClr val="000000"/>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40566" y="6909282"/>
            <a:ext cx="352743" cy="34797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991829" y="727137"/>
            <a:ext cx="2064385" cy="662940"/>
          </a:xfrm>
          <a:prstGeom prst="rect">
            <a:avLst/>
          </a:prstGeom>
        </p:spPr>
        <p:txBody>
          <a:bodyPr vert="horz" wrap="square" lIns="0" tIns="16510" rIns="0" bIns="0" rtlCol="0">
            <a:spAutoFit/>
          </a:bodyPr>
          <a:lstStyle/>
          <a:p>
            <a:pPr marL="12700">
              <a:lnSpc>
                <a:spcPct val="100000"/>
              </a:lnSpc>
              <a:spcBef>
                <a:spcPts val="130"/>
              </a:spcBef>
            </a:pPr>
            <a:r>
              <a:rPr spc="10" dirty="0"/>
              <a:t>Exercise</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15</a:t>
            </a:fld>
            <a:endParaRPr spc="5" dirty="0"/>
          </a:p>
        </p:txBody>
      </p:sp>
      <p:sp>
        <p:nvSpPr>
          <p:cNvPr id="6" name="object 6"/>
          <p:cNvSpPr txBox="1"/>
          <p:nvPr/>
        </p:nvSpPr>
        <p:spPr>
          <a:xfrm>
            <a:off x="724916" y="1623525"/>
            <a:ext cx="8575675" cy="2824480"/>
          </a:xfrm>
          <a:prstGeom prst="rect">
            <a:avLst/>
          </a:prstGeom>
        </p:spPr>
        <p:txBody>
          <a:bodyPr vert="horz" wrap="square" lIns="0" tIns="16510" rIns="0" bIns="0" rtlCol="0">
            <a:spAutoFit/>
          </a:bodyPr>
          <a:lstStyle/>
          <a:p>
            <a:pPr marL="12700">
              <a:lnSpc>
                <a:spcPct val="100000"/>
              </a:lnSpc>
              <a:spcBef>
                <a:spcPts val="130"/>
              </a:spcBef>
            </a:pPr>
            <a:r>
              <a:rPr sz="3300" spc="10" dirty="0">
                <a:latin typeface="Arial"/>
                <a:cs typeface="Arial"/>
              </a:rPr>
              <a:t>Draw </a:t>
            </a:r>
            <a:r>
              <a:rPr sz="3300" spc="-45" dirty="0">
                <a:latin typeface="Arial"/>
                <a:cs typeface="Arial"/>
              </a:rPr>
              <a:t>an </a:t>
            </a:r>
            <a:r>
              <a:rPr sz="3300" spc="-100" dirty="0">
                <a:latin typeface="Arial"/>
                <a:cs typeface="Arial"/>
              </a:rPr>
              <a:t>ERD </a:t>
            </a:r>
            <a:r>
              <a:rPr sz="3300" spc="20" dirty="0">
                <a:latin typeface="Arial"/>
                <a:cs typeface="Arial"/>
              </a:rPr>
              <a:t>for </a:t>
            </a:r>
            <a:r>
              <a:rPr sz="3300" spc="45" dirty="0">
                <a:latin typeface="Arial"/>
                <a:cs typeface="Arial"/>
              </a:rPr>
              <a:t>the </a:t>
            </a:r>
            <a:r>
              <a:rPr sz="3300" spc="70" dirty="0">
                <a:latin typeface="Arial"/>
                <a:cs typeface="Arial"/>
              </a:rPr>
              <a:t>following</a:t>
            </a:r>
            <a:r>
              <a:rPr sz="3300" spc="90" dirty="0">
                <a:latin typeface="Arial"/>
                <a:cs typeface="Arial"/>
              </a:rPr>
              <a:t> </a:t>
            </a:r>
            <a:r>
              <a:rPr sz="3300" spc="85" dirty="0">
                <a:latin typeface="Arial"/>
                <a:cs typeface="Arial"/>
              </a:rPr>
              <a:t>description:</a:t>
            </a:r>
            <a:endParaRPr sz="3300">
              <a:latin typeface="Arial"/>
              <a:cs typeface="Arial"/>
            </a:endParaRPr>
          </a:p>
          <a:p>
            <a:pPr>
              <a:lnSpc>
                <a:spcPct val="100000"/>
              </a:lnSpc>
              <a:spcBef>
                <a:spcPts val="50"/>
              </a:spcBef>
            </a:pPr>
            <a:endParaRPr sz="4950">
              <a:latin typeface="Arial"/>
              <a:cs typeface="Arial"/>
            </a:endParaRPr>
          </a:p>
          <a:p>
            <a:pPr marL="14604" marR="5080">
              <a:lnSpc>
                <a:spcPct val="97600"/>
              </a:lnSpc>
            </a:pPr>
            <a:r>
              <a:rPr sz="3500" i="1" spc="-320" dirty="0">
                <a:latin typeface="Arial"/>
                <a:cs typeface="Arial"/>
              </a:rPr>
              <a:t>A </a:t>
            </a:r>
            <a:r>
              <a:rPr sz="3500" i="1" spc="-40" dirty="0">
                <a:latin typeface="Arial"/>
                <a:cs typeface="Arial"/>
              </a:rPr>
              <a:t>department </a:t>
            </a:r>
            <a:r>
              <a:rPr sz="3500" i="1" spc="-15" dirty="0">
                <a:latin typeface="Arial"/>
                <a:cs typeface="Arial"/>
              </a:rPr>
              <a:t>controls </a:t>
            </a:r>
            <a:r>
              <a:rPr sz="3500" i="1" spc="-250" dirty="0">
                <a:latin typeface="Arial"/>
                <a:cs typeface="Arial"/>
              </a:rPr>
              <a:t>a </a:t>
            </a:r>
            <a:r>
              <a:rPr sz="3500" i="1" spc="-70" dirty="0">
                <a:latin typeface="Arial"/>
                <a:cs typeface="Arial"/>
              </a:rPr>
              <a:t>number </a:t>
            </a:r>
            <a:r>
              <a:rPr sz="3500" i="1" spc="-75" dirty="0">
                <a:latin typeface="Arial"/>
                <a:cs typeface="Arial"/>
              </a:rPr>
              <a:t>of </a:t>
            </a:r>
            <a:r>
              <a:rPr sz="3500" i="1" spc="-15" dirty="0">
                <a:latin typeface="Arial"/>
                <a:cs typeface="Arial"/>
              </a:rPr>
              <a:t>projects,  </a:t>
            </a:r>
            <a:r>
              <a:rPr sz="3500" i="1" spc="-105" dirty="0">
                <a:latin typeface="Arial"/>
                <a:cs typeface="Arial"/>
              </a:rPr>
              <a:t>each </a:t>
            </a:r>
            <a:r>
              <a:rPr sz="3500" i="1" spc="-75" dirty="0">
                <a:latin typeface="Arial"/>
                <a:cs typeface="Arial"/>
              </a:rPr>
              <a:t>of </a:t>
            </a:r>
            <a:r>
              <a:rPr sz="3500" i="1" spc="-25" dirty="0">
                <a:latin typeface="Arial"/>
                <a:cs typeface="Arial"/>
              </a:rPr>
              <a:t>which </a:t>
            </a:r>
            <a:r>
              <a:rPr sz="3500" i="1" spc="-114" dirty="0">
                <a:latin typeface="Arial"/>
                <a:cs typeface="Arial"/>
              </a:rPr>
              <a:t>has </a:t>
            </a:r>
            <a:r>
              <a:rPr sz="3500" i="1" spc="-250" dirty="0">
                <a:latin typeface="Arial"/>
                <a:cs typeface="Arial"/>
              </a:rPr>
              <a:t>a </a:t>
            </a:r>
            <a:r>
              <a:rPr sz="3500" i="1" spc="-50" dirty="0">
                <a:latin typeface="Arial"/>
                <a:cs typeface="Arial"/>
              </a:rPr>
              <a:t>unique </a:t>
            </a:r>
            <a:r>
              <a:rPr sz="3500" i="1" spc="-80" dirty="0">
                <a:latin typeface="Arial"/>
                <a:cs typeface="Arial"/>
              </a:rPr>
              <a:t>name, </a:t>
            </a:r>
            <a:r>
              <a:rPr sz="3500" i="1" spc="-250" dirty="0">
                <a:latin typeface="Arial"/>
                <a:cs typeface="Arial"/>
              </a:rPr>
              <a:t>a </a:t>
            </a:r>
            <a:r>
              <a:rPr sz="3500" i="1" spc="-50" dirty="0">
                <a:latin typeface="Arial"/>
                <a:cs typeface="Arial"/>
              </a:rPr>
              <a:t>unique  </a:t>
            </a:r>
            <a:r>
              <a:rPr sz="3500" i="1" spc="-80" dirty="0">
                <a:latin typeface="Arial"/>
                <a:cs typeface="Arial"/>
              </a:rPr>
              <a:t>number, </a:t>
            </a:r>
            <a:r>
              <a:rPr sz="3500" i="1" spc="-100" dirty="0">
                <a:latin typeface="Arial"/>
                <a:cs typeface="Arial"/>
              </a:rPr>
              <a:t>and </a:t>
            </a:r>
            <a:r>
              <a:rPr sz="3500" i="1" spc="-250" dirty="0">
                <a:latin typeface="Arial"/>
                <a:cs typeface="Arial"/>
              </a:rPr>
              <a:t>a </a:t>
            </a:r>
            <a:r>
              <a:rPr sz="3500" i="1" spc="-65" dirty="0">
                <a:latin typeface="Arial"/>
                <a:cs typeface="Arial"/>
              </a:rPr>
              <a:t>single</a:t>
            </a:r>
            <a:r>
              <a:rPr sz="3500" i="1" spc="-145" dirty="0">
                <a:latin typeface="Arial"/>
                <a:cs typeface="Arial"/>
              </a:rPr>
              <a:t> </a:t>
            </a:r>
            <a:r>
              <a:rPr sz="3500" i="1" dirty="0">
                <a:latin typeface="Arial"/>
                <a:cs typeface="Arial"/>
              </a:rPr>
              <a:t>location.</a:t>
            </a:r>
            <a:endParaRPr sz="35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113105" y="727137"/>
            <a:ext cx="1802130" cy="662940"/>
          </a:xfrm>
          <a:prstGeom prst="rect">
            <a:avLst/>
          </a:prstGeom>
        </p:spPr>
        <p:txBody>
          <a:bodyPr vert="horz" wrap="square" lIns="0" tIns="16510" rIns="0" bIns="0" rtlCol="0">
            <a:spAutoFit/>
          </a:bodyPr>
          <a:lstStyle/>
          <a:p>
            <a:pPr marL="12700">
              <a:lnSpc>
                <a:spcPct val="100000"/>
              </a:lnSpc>
              <a:spcBef>
                <a:spcPts val="130"/>
              </a:spcBef>
            </a:pPr>
            <a:r>
              <a:rPr spc="45" dirty="0"/>
              <a:t>A</a:t>
            </a:r>
            <a:r>
              <a:rPr dirty="0"/>
              <a:t>n</a:t>
            </a:r>
            <a:r>
              <a:rPr spc="55" dirty="0"/>
              <a:t>s</a:t>
            </a:r>
            <a:r>
              <a:rPr spc="240" dirty="0"/>
              <a:t>w</a:t>
            </a:r>
            <a:r>
              <a:rPr spc="-15" dirty="0"/>
              <a:t>e</a:t>
            </a:r>
            <a:r>
              <a:rPr spc="-200" dirty="0"/>
              <a:t>r</a:t>
            </a:r>
          </a:p>
        </p:txBody>
      </p:sp>
      <p:sp>
        <p:nvSpPr>
          <p:cNvPr id="21" name="object 21"/>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16</a:t>
            </a:fld>
            <a:endParaRPr spc="5" dirty="0"/>
          </a:p>
        </p:txBody>
      </p:sp>
      <p:sp>
        <p:nvSpPr>
          <p:cNvPr id="6" name="object 6"/>
          <p:cNvSpPr/>
          <p:nvPr/>
        </p:nvSpPr>
        <p:spPr>
          <a:xfrm>
            <a:off x="2338468" y="3402693"/>
            <a:ext cx="1363345" cy="861694"/>
          </a:xfrm>
          <a:custGeom>
            <a:avLst/>
            <a:gdLst/>
            <a:ahLst/>
            <a:cxnLst/>
            <a:rect l="l" t="t" r="r" b="b"/>
            <a:pathLst>
              <a:path w="1363345" h="861695">
                <a:moveTo>
                  <a:pt x="0" y="430674"/>
                </a:moveTo>
                <a:lnTo>
                  <a:pt x="9868" y="357231"/>
                </a:lnTo>
                <a:lnTo>
                  <a:pt x="38383" y="287817"/>
                </a:lnTo>
                <a:lnTo>
                  <a:pt x="59121" y="254944"/>
                </a:lnTo>
                <a:lnTo>
                  <a:pt x="83908" y="223465"/>
                </a:lnTo>
                <a:lnTo>
                  <a:pt x="112538" y="193511"/>
                </a:lnTo>
                <a:lnTo>
                  <a:pt x="144806" y="165210"/>
                </a:lnTo>
                <a:lnTo>
                  <a:pt x="180509" y="138691"/>
                </a:lnTo>
                <a:lnTo>
                  <a:pt x="219442" y="114085"/>
                </a:lnTo>
                <a:lnTo>
                  <a:pt x="261400" y="91520"/>
                </a:lnTo>
                <a:lnTo>
                  <a:pt x="306179" y="71126"/>
                </a:lnTo>
                <a:lnTo>
                  <a:pt x="353573" y="53031"/>
                </a:lnTo>
                <a:lnTo>
                  <a:pt x="403380" y="37366"/>
                </a:lnTo>
                <a:lnTo>
                  <a:pt x="455393" y="24259"/>
                </a:lnTo>
                <a:lnTo>
                  <a:pt x="509409" y="13839"/>
                </a:lnTo>
                <a:lnTo>
                  <a:pt x="565223" y="6237"/>
                </a:lnTo>
                <a:lnTo>
                  <a:pt x="622630" y="1580"/>
                </a:lnTo>
                <a:lnTo>
                  <a:pt x="681426" y="0"/>
                </a:lnTo>
                <a:lnTo>
                  <a:pt x="740222" y="1580"/>
                </a:lnTo>
                <a:lnTo>
                  <a:pt x="797629" y="6237"/>
                </a:lnTo>
                <a:lnTo>
                  <a:pt x="853443" y="13839"/>
                </a:lnTo>
                <a:lnTo>
                  <a:pt x="907459" y="24259"/>
                </a:lnTo>
                <a:lnTo>
                  <a:pt x="959473" y="37366"/>
                </a:lnTo>
                <a:lnTo>
                  <a:pt x="1009279" y="53031"/>
                </a:lnTo>
                <a:lnTo>
                  <a:pt x="1056674" y="71126"/>
                </a:lnTo>
                <a:lnTo>
                  <a:pt x="1101452" y="91520"/>
                </a:lnTo>
                <a:lnTo>
                  <a:pt x="1143410" y="114085"/>
                </a:lnTo>
                <a:lnTo>
                  <a:pt x="1182343" y="138691"/>
                </a:lnTo>
                <a:lnTo>
                  <a:pt x="1218046" y="165210"/>
                </a:lnTo>
                <a:lnTo>
                  <a:pt x="1250315" y="193511"/>
                </a:lnTo>
                <a:lnTo>
                  <a:pt x="1278944" y="223465"/>
                </a:lnTo>
                <a:lnTo>
                  <a:pt x="1303731" y="254944"/>
                </a:lnTo>
                <a:lnTo>
                  <a:pt x="1324469" y="287817"/>
                </a:lnTo>
                <a:lnTo>
                  <a:pt x="1352984" y="357231"/>
                </a:lnTo>
                <a:lnTo>
                  <a:pt x="1362853" y="430674"/>
                </a:lnTo>
                <a:lnTo>
                  <a:pt x="1360352" y="467834"/>
                </a:lnTo>
                <a:lnTo>
                  <a:pt x="1340955" y="539392"/>
                </a:lnTo>
                <a:lnTo>
                  <a:pt x="1303731" y="606405"/>
                </a:lnTo>
                <a:lnTo>
                  <a:pt x="1278944" y="637883"/>
                </a:lnTo>
                <a:lnTo>
                  <a:pt x="1250315" y="667838"/>
                </a:lnTo>
                <a:lnTo>
                  <a:pt x="1218046" y="696139"/>
                </a:lnTo>
                <a:lnTo>
                  <a:pt x="1182343" y="722657"/>
                </a:lnTo>
                <a:lnTo>
                  <a:pt x="1143410" y="747263"/>
                </a:lnTo>
                <a:lnTo>
                  <a:pt x="1101452" y="769828"/>
                </a:lnTo>
                <a:lnTo>
                  <a:pt x="1056674" y="790223"/>
                </a:lnTo>
                <a:lnTo>
                  <a:pt x="1009279" y="808317"/>
                </a:lnTo>
                <a:lnTo>
                  <a:pt x="959473" y="823983"/>
                </a:lnTo>
                <a:lnTo>
                  <a:pt x="907459" y="837090"/>
                </a:lnTo>
                <a:lnTo>
                  <a:pt x="853443" y="847509"/>
                </a:lnTo>
                <a:lnTo>
                  <a:pt x="797629" y="855112"/>
                </a:lnTo>
                <a:lnTo>
                  <a:pt x="740222" y="859768"/>
                </a:lnTo>
                <a:lnTo>
                  <a:pt x="681426" y="861349"/>
                </a:lnTo>
                <a:lnTo>
                  <a:pt x="622630" y="859768"/>
                </a:lnTo>
                <a:lnTo>
                  <a:pt x="565223" y="855112"/>
                </a:lnTo>
                <a:lnTo>
                  <a:pt x="509409" y="847509"/>
                </a:lnTo>
                <a:lnTo>
                  <a:pt x="455393" y="837090"/>
                </a:lnTo>
                <a:lnTo>
                  <a:pt x="403380" y="823983"/>
                </a:lnTo>
                <a:lnTo>
                  <a:pt x="353573" y="808317"/>
                </a:lnTo>
                <a:lnTo>
                  <a:pt x="306179" y="790223"/>
                </a:lnTo>
                <a:lnTo>
                  <a:pt x="261400" y="769828"/>
                </a:lnTo>
                <a:lnTo>
                  <a:pt x="219442" y="747263"/>
                </a:lnTo>
                <a:lnTo>
                  <a:pt x="180509" y="722657"/>
                </a:lnTo>
                <a:lnTo>
                  <a:pt x="144806" y="696139"/>
                </a:lnTo>
                <a:lnTo>
                  <a:pt x="112538" y="667838"/>
                </a:lnTo>
                <a:lnTo>
                  <a:pt x="83908" y="637883"/>
                </a:lnTo>
                <a:lnTo>
                  <a:pt x="59121" y="606405"/>
                </a:lnTo>
                <a:lnTo>
                  <a:pt x="38383" y="573531"/>
                </a:lnTo>
                <a:lnTo>
                  <a:pt x="9868" y="504117"/>
                </a:lnTo>
                <a:lnTo>
                  <a:pt x="0" y="430674"/>
                </a:lnTo>
                <a:close/>
              </a:path>
            </a:pathLst>
          </a:custGeom>
          <a:ln w="8466">
            <a:solidFill>
              <a:srgbClr val="000000"/>
            </a:solidFill>
          </a:ln>
        </p:spPr>
        <p:txBody>
          <a:bodyPr wrap="square" lIns="0" tIns="0" rIns="0" bIns="0" rtlCol="0"/>
          <a:lstStyle/>
          <a:p>
            <a:endParaRPr/>
          </a:p>
        </p:txBody>
      </p:sp>
      <p:sp>
        <p:nvSpPr>
          <p:cNvPr id="7" name="object 7"/>
          <p:cNvSpPr txBox="1"/>
          <p:nvPr/>
        </p:nvSpPr>
        <p:spPr>
          <a:xfrm>
            <a:off x="2702260" y="3695699"/>
            <a:ext cx="6362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Lo</a:t>
            </a:r>
            <a:r>
              <a:rPr sz="1400" spc="-20" dirty="0">
                <a:latin typeface="Calibri"/>
                <a:cs typeface="Calibri"/>
              </a:rPr>
              <a:t>ca</a:t>
            </a:r>
            <a:r>
              <a:rPr sz="1400" spc="-5" dirty="0">
                <a:latin typeface="Calibri"/>
                <a:cs typeface="Calibri"/>
              </a:rPr>
              <a:t>tio</a:t>
            </a:r>
            <a:r>
              <a:rPr sz="1400" dirty="0">
                <a:latin typeface="Calibri"/>
                <a:cs typeface="Calibri"/>
              </a:rPr>
              <a:t>n</a:t>
            </a:r>
            <a:endParaRPr sz="1400">
              <a:latin typeface="Calibri"/>
              <a:cs typeface="Calibri"/>
            </a:endParaRPr>
          </a:p>
        </p:txBody>
      </p:sp>
      <p:sp>
        <p:nvSpPr>
          <p:cNvPr id="8" name="object 8"/>
          <p:cNvSpPr txBox="1"/>
          <p:nvPr/>
        </p:nvSpPr>
        <p:spPr>
          <a:xfrm>
            <a:off x="3995230" y="3402693"/>
            <a:ext cx="2057400" cy="861694"/>
          </a:xfrm>
          <a:prstGeom prst="rect">
            <a:avLst/>
          </a:prstGeom>
          <a:solidFill>
            <a:srgbClr val="D9D9D9"/>
          </a:solidFill>
          <a:ln w="10159">
            <a:solidFill>
              <a:srgbClr val="000000"/>
            </a:solidFill>
          </a:ln>
        </p:spPr>
        <p:txBody>
          <a:bodyPr vert="horz" wrap="square" lIns="0" tIns="5715" rIns="0" bIns="0" rtlCol="0">
            <a:spAutoFit/>
          </a:bodyPr>
          <a:lstStyle/>
          <a:p>
            <a:pPr>
              <a:lnSpc>
                <a:spcPct val="100000"/>
              </a:lnSpc>
              <a:spcBef>
                <a:spcPts val="45"/>
              </a:spcBef>
            </a:pPr>
            <a:endParaRPr sz="1850">
              <a:latin typeface="Times New Roman"/>
              <a:cs typeface="Times New Roman"/>
            </a:endParaRPr>
          </a:p>
          <a:p>
            <a:pPr marL="600075">
              <a:lnSpc>
                <a:spcPct val="100000"/>
              </a:lnSpc>
            </a:pPr>
            <a:r>
              <a:rPr sz="1900" spc="-5" dirty="0">
                <a:latin typeface="Calibri"/>
                <a:cs typeface="Calibri"/>
              </a:rPr>
              <a:t>PROJECT</a:t>
            </a:r>
            <a:endParaRPr sz="1900">
              <a:latin typeface="Calibri"/>
              <a:cs typeface="Calibri"/>
            </a:endParaRPr>
          </a:p>
        </p:txBody>
      </p:sp>
      <p:sp>
        <p:nvSpPr>
          <p:cNvPr id="9" name="object 9"/>
          <p:cNvSpPr/>
          <p:nvPr/>
        </p:nvSpPr>
        <p:spPr>
          <a:xfrm>
            <a:off x="5475361" y="218644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nvGrpSpPr>
          <p:cNvPr id="10" name="object 10"/>
          <p:cNvGrpSpPr/>
          <p:nvPr/>
        </p:nvGrpSpPr>
        <p:grpSpPr>
          <a:xfrm>
            <a:off x="3413785" y="2181998"/>
            <a:ext cx="1163320" cy="1656080"/>
            <a:chOff x="3413785" y="2181998"/>
            <a:chExt cx="1163320" cy="1656080"/>
          </a:xfrm>
        </p:grpSpPr>
        <p:sp>
          <p:nvSpPr>
            <p:cNvPr id="11" name="object 11"/>
            <p:cNvSpPr/>
            <p:nvPr/>
          </p:nvSpPr>
          <p:spPr>
            <a:xfrm>
              <a:off x="3701322" y="3833369"/>
              <a:ext cx="294005" cy="0"/>
            </a:xfrm>
            <a:custGeom>
              <a:avLst/>
              <a:gdLst/>
              <a:ahLst/>
              <a:cxnLst/>
              <a:rect l="l" t="t" r="r" b="b"/>
              <a:pathLst>
                <a:path w="294004">
                  <a:moveTo>
                    <a:pt x="0" y="0"/>
                  </a:moveTo>
                  <a:lnTo>
                    <a:pt x="293908" y="1"/>
                  </a:lnTo>
                </a:path>
              </a:pathLst>
            </a:custGeom>
            <a:ln w="8466">
              <a:solidFill>
                <a:srgbClr val="000000"/>
              </a:solidFill>
            </a:ln>
          </p:spPr>
          <p:txBody>
            <a:bodyPr wrap="square" lIns="0" tIns="0" rIns="0" bIns="0" rtlCol="0"/>
            <a:lstStyle/>
            <a:p>
              <a:endParaRPr/>
            </a:p>
          </p:txBody>
        </p:sp>
        <p:sp>
          <p:nvSpPr>
            <p:cNvPr id="12" name="object 12"/>
            <p:cNvSpPr/>
            <p:nvPr/>
          </p:nvSpPr>
          <p:spPr>
            <a:xfrm>
              <a:off x="3418230" y="218644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13" name="object 13"/>
          <p:cNvSpPr txBox="1"/>
          <p:nvPr/>
        </p:nvSpPr>
        <p:spPr>
          <a:xfrm>
            <a:off x="5745021" y="2349499"/>
            <a:ext cx="615950" cy="238760"/>
          </a:xfrm>
          <a:prstGeom prst="rect">
            <a:avLst/>
          </a:prstGeom>
        </p:spPr>
        <p:txBody>
          <a:bodyPr vert="horz" wrap="square" lIns="0" tIns="12700" rIns="0" bIns="0" rtlCol="0">
            <a:spAutoFit/>
          </a:bodyPr>
          <a:lstStyle/>
          <a:p>
            <a:pPr marL="12700">
              <a:lnSpc>
                <a:spcPct val="100000"/>
              </a:lnSpc>
              <a:spcBef>
                <a:spcPts val="100"/>
              </a:spcBef>
            </a:pPr>
            <a:r>
              <a:rPr sz="1400" u="sng" spc="-15" dirty="0">
                <a:uFill>
                  <a:solidFill>
                    <a:srgbClr val="000000"/>
                  </a:solidFill>
                </a:uFill>
                <a:latin typeface="Calibri"/>
                <a:cs typeface="Calibri"/>
              </a:rPr>
              <a:t>N</a:t>
            </a:r>
            <a:r>
              <a:rPr sz="1400" u="sng" spc="-5" dirty="0">
                <a:uFill>
                  <a:solidFill>
                    <a:srgbClr val="000000"/>
                  </a:solidFill>
                </a:uFill>
                <a:latin typeface="Calibri"/>
                <a:cs typeface="Calibri"/>
              </a:rPr>
              <a:t>u</a:t>
            </a:r>
            <a:r>
              <a:rPr sz="1400" u="sng" spc="-15" dirty="0">
                <a:uFill>
                  <a:solidFill>
                    <a:srgbClr val="000000"/>
                  </a:solidFill>
                </a:uFill>
                <a:latin typeface="Calibri"/>
                <a:cs typeface="Calibri"/>
              </a:rPr>
              <a:t>m</a:t>
            </a:r>
            <a:r>
              <a:rPr sz="1400" u="sng" spc="-5" dirty="0">
                <a:uFill>
                  <a:solidFill>
                    <a:srgbClr val="000000"/>
                  </a:solidFill>
                </a:uFill>
                <a:latin typeface="Calibri"/>
                <a:cs typeface="Calibri"/>
              </a:rPr>
              <a:t>be</a:t>
            </a:r>
            <a:r>
              <a:rPr sz="1400" u="sng" dirty="0">
                <a:uFill>
                  <a:solidFill>
                    <a:srgbClr val="000000"/>
                  </a:solidFill>
                </a:uFill>
                <a:latin typeface="Calibri"/>
                <a:cs typeface="Calibri"/>
              </a:rPr>
              <a:t>r</a:t>
            </a:r>
            <a:endParaRPr sz="1400">
              <a:latin typeface="Calibri"/>
              <a:cs typeface="Calibri"/>
            </a:endParaRPr>
          </a:p>
        </p:txBody>
      </p:sp>
      <p:sp>
        <p:nvSpPr>
          <p:cNvPr id="14" name="object 14"/>
          <p:cNvSpPr txBox="1"/>
          <p:nvPr/>
        </p:nvSpPr>
        <p:spPr>
          <a:xfrm>
            <a:off x="3769170" y="2349499"/>
            <a:ext cx="452755" cy="238760"/>
          </a:xfrm>
          <a:prstGeom prst="rect">
            <a:avLst/>
          </a:prstGeom>
        </p:spPr>
        <p:txBody>
          <a:bodyPr vert="horz" wrap="square" lIns="0" tIns="12700" rIns="0" bIns="0" rtlCol="0">
            <a:spAutoFit/>
          </a:bodyPr>
          <a:lstStyle/>
          <a:p>
            <a:pPr marL="12700">
              <a:lnSpc>
                <a:spcPct val="100000"/>
              </a:lnSpc>
              <a:spcBef>
                <a:spcPts val="100"/>
              </a:spcBef>
            </a:pPr>
            <a:r>
              <a:rPr sz="1400" u="sng" spc="-15" dirty="0">
                <a:uFill>
                  <a:solidFill>
                    <a:srgbClr val="000000"/>
                  </a:solidFill>
                </a:uFill>
                <a:latin typeface="Calibri"/>
                <a:cs typeface="Calibri"/>
              </a:rPr>
              <a:t>N</a:t>
            </a:r>
            <a:r>
              <a:rPr sz="1400" u="sng" spc="-5" dirty="0">
                <a:uFill>
                  <a:solidFill>
                    <a:srgbClr val="000000"/>
                  </a:solidFill>
                </a:uFill>
                <a:latin typeface="Calibri"/>
                <a:cs typeface="Calibri"/>
              </a:rPr>
              <a:t>a</a:t>
            </a:r>
            <a:r>
              <a:rPr sz="1400" u="sng" spc="-15" dirty="0">
                <a:uFill>
                  <a:solidFill>
                    <a:srgbClr val="000000"/>
                  </a:solidFill>
                </a:uFill>
                <a:latin typeface="Calibri"/>
                <a:cs typeface="Calibri"/>
              </a:rPr>
              <a:t>m</a:t>
            </a:r>
            <a:r>
              <a:rPr sz="1400" u="sng" dirty="0">
                <a:uFill>
                  <a:solidFill>
                    <a:srgbClr val="000000"/>
                  </a:solidFill>
                </a:uFill>
                <a:latin typeface="Calibri"/>
                <a:cs typeface="Calibri"/>
              </a:rPr>
              <a:t>e</a:t>
            </a:r>
            <a:endParaRPr sz="1400">
              <a:latin typeface="Calibri"/>
              <a:cs typeface="Calibri"/>
            </a:endParaRPr>
          </a:p>
        </p:txBody>
      </p:sp>
      <p:sp>
        <p:nvSpPr>
          <p:cNvPr id="15" name="object 15"/>
          <p:cNvSpPr/>
          <p:nvPr/>
        </p:nvSpPr>
        <p:spPr>
          <a:xfrm>
            <a:off x="3995230" y="2788551"/>
            <a:ext cx="577215" cy="614680"/>
          </a:xfrm>
          <a:custGeom>
            <a:avLst/>
            <a:gdLst/>
            <a:ahLst/>
            <a:cxnLst/>
            <a:rect l="l" t="t" r="r" b="b"/>
            <a:pathLst>
              <a:path w="577214" h="614679">
                <a:moveTo>
                  <a:pt x="0" y="0"/>
                </a:moveTo>
                <a:lnTo>
                  <a:pt x="576999" y="614141"/>
                </a:lnTo>
              </a:path>
            </a:pathLst>
          </a:custGeom>
          <a:ln w="8466">
            <a:solidFill>
              <a:srgbClr val="000000"/>
            </a:solidFill>
          </a:ln>
        </p:spPr>
        <p:txBody>
          <a:bodyPr wrap="square" lIns="0" tIns="0" rIns="0" bIns="0" rtlCol="0"/>
          <a:lstStyle/>
          <a:p>
            <a:endParaRPr/>
          </a:p>
        </p:txBody>
      </p:sp>
      <p:sp>
        <p:nvSpPr>
          <p:cNvPr id="16" name="object 16"/>
          <p:cNvSpPr/>
          <p:nvPr/>
        </p:nvSpPr>
        <p:spPr>
          <a:xfrm>
            <a:off x="5475361" y="2788551"/>
            <a:ext cx="577215" cy="614680"/>
          </a:xfrm>
          <a:custGeom>
            <a:avLst/>
            <a:gdLst/>
            <a:ahLst/>
            <a:cxnLst/>
            <a:rect l="l" t="t" r="r" b="b"/>
            <a:pathLst>
              <a:path w="577214" h="614679">
                <a:moveTo>
                  <a:pt x="0" y="614141"/>
                </a:moveTo>
                <a:lnTo>
                  <a:pt x="577000" y="0"/>
                </a:lnTo>
              </a:path>
            </a:pathLst>
          </a:custGeom>
          <a:ln w="8466">
            <a:solidFill>
              <a:srgbClr val="000000"/>
            </a:solidFill>
          </a:ln>
        </p:spPr>
        <p:txBody>
          <a:bodyPr wrap="square" lIns="0" tIns="0" rIns="0" bIns="0" rtlCol="0"/>
          <a:lstStyle/>
          <a:p>
            <a:endParaRPr/>
          </a:p>
        </p:txBody>
      </p:sp>
      <p:sp>
        <p:nvSpPr>
          <p:cNvPr id="17" name="object 17"/>
          <p:cNvSpPr/>
          <p:nvPr/>
        </p:nvSpPr>
        <p:spPr>
          <a:xfrm>
            <a:off x="3995230" y="4783438"/>
            <a:ext cx="2057400" cy="861694"/>
          </a:xfrm>
          <a:custGeom>
            <a:avLst/>
            <a:gdLst/>
            <a:ahLst/>
            <a:cxnLst/>
            <a:rect l="l" t="t" r="r" b="b"/>
            <a:pathLst>
              <a:path w="2057400" h="861695">
                <a:moveTo>
                  <a:pt x="0" y="430674"/>
                </a:moveTo>
                <a:lnTo>
                  <a:pt x="8013" y="376651"/>
                </a:lnTo>
                <a:lnTo>
                  <a:pt x="31413" y="324631"/>
                </a:lnTo>
                <a:lnTo>
                  <a:pt x="69234" y="275016"/>
                </a:lnTo>
                <a:lnTo>
                  <a:pt x="120512" y="228212"/>
                </a:lnTo>
                <a:lnTo>
                  <a:pt x="184284" y="184620"/>
                </a:lnTo>
                <a:lnTo>
                  <a:pt x="220554" y="164156"/>
                </a:lnTo>
                <a:lnTo>
                  <a:pt x="259586" y="144646"/>
                </a:lnTo>
                <a:lnTo>
                  <a:pt x="301259" y="126141"/>
                </a:lnTo>
                <a:lnTo>
                  <a:pt x="345453" y="108692"/>
                </a:lnTo>
                <a:lnTo>
                  <a:pt x="392048" y="92349"/>
                </a:lnTo>
                <a:lnTo>
                  <a:pt x="440923" y="77162"/>
                </a:lnTo>
                <a:lnTo>
                  <a:pt x="491957" y="63182"/>
                </a:lnTo>
                <a:lnTo>
                  <a:pt x="545031" y="50460"/>
                </a:lnTo>
                <a:lnTo>
                  <a:pt x="600023" y="39045"/>
                </a:lnTo>
                <a:lnTo>
                  <a:pt x="656813" y="28989"/>
                </a:lnTo>
                <a:lnTo>
                  <a:pt x="715280" y="20341"/>
                </a:lnTo>
                <a:lnTo>
                  <a:pt x="775305" y="13153"/>
                </a:lnTo>
                <a:lnTo>
                  <a:pt x="836766" y="7474"/>
                </a:lnTo>
                <a:lnTo>
                  <a:pt x="899543" y="3355"/>
                </a:lnTo>
                <a:lnTo>
                  <a:pt x="963516" y="847"/>
                </a:lnTo>
                <a:lnTo>
                  <a:pt x="1028564" y="0"/>
                </a:lnTo>
                <a:lnTo>
                  <a:pt x="1093612" y="847"/>
                </a:lnTo>
                <a:lnTo>
                  <a:pt x="1157585" y="3355"/>
                </a:lnTo>
                <a:lnTo>
                  <a:pt x="1220362" y="7474"/>
                </a:lnTo>
                <a:lnTo>
                  <a:pt x="1281824" y="13153"/>
                </a:lnTo>
                <a:lnTo>
                  <a:pt x="1341848" y="20341"/>
                </a:lnTo>
                <a:lnTo>
                  <a:pt x="1400316" y="28989"/>
                </a:lnTo>
                <a:lnTo>
                  <a:pt x="1457106" y="39045"/>
                </a:lnTo>
                <a:lnTo>
                  <a:pt x="1512098" y="50460"/>
                </a:lnTo>
                <a:lnTo>
                  <a:pt x="1565171" y="63182"/>
                </a:lnTo>
                <a:lnTo>
                  <a:pt x="1616205" y="77162"/>
                </a:lnTo>
                <a:lnTo>
                  <a:pt x="1665080" y="92349"/>
                </a:lnTo>
                <a:lnTo>
                  <a:pt x="1711675" y="108692"/>
                </a:lnTo>
                <a:lnTo>
                  <a:pt x="1755869" y="126141"/>
                </a:lnTo>
                <a:lnTo>
                  <a:pt x="1797543" y="144646"/>
                </a:lnTo>
                <a:lnTo>
                  <a:pt x="1836575" y="164156"/>
                </a:lnTo>
                <a:lnTo>
                  <a:pt x="1872844" y="184620"/>
                </a:lnTo>
                <a:lnTo>
                  <a:pt x="1906232" y="205989"/>
                </a:lnTo>
                <a:lnTo>
                  <a:pt x="1963878" y="251238"/>
                </a:lnTo>
                <a:lnTo>
                  <a:pt x="2008548" y="299498"/>
                </a:lnTo>
                <a:lnTo>
                  <a:pt x="2039278" y="350366"/>
                </a:lnTo>
                <a:lnTo>
                  <a:pt x="2055105" y="403438"/>
                </a:lnTo>
                <a:lnTo>
                  <a:pt x="2057129" y="430674"/>
                </a:lnTo>
                <a:lnTo>
                  <a:pt x="2055105" y="457911"/>
                </a:lnTo>
                <a:lnTo>
                  <a:pt x="2039278" y="510983"/>
                </a:lnTo>
                <a:lnTo>
                  <a:pt x="2008548" y="561851"/>
                </a:lnTo>
                <a:lnTo>
                  <a:pt x="1963878" y="610111"/>
                </a:lnTo>
                <a:lnTo>
                  <a:pt x="1906232" y="655359"/>
                </a:lnTo>
                <a:lnTo>
                  <a:pt x="1872844" y="676728"/>
                </a:lnTo>
                <a:lnTo>
                  <a:pt x="1836575" y="697192"/>
                </a:lnTo>
                <a:lnTo>
                  <a:pt x="1797543" y="716702"/>
                </a:lnTo>
                <a:lnTo>
                  <a:pt x="1755869" y="735207"/>
                </a:lnTo>
                <a:lnTo>
                  <a:pt x="1711675" y="752656"/>
                </a:lnTo>
                <a:lnTo>
                  <a:pt x="1665080" y="769000"/>
                </a:lnTo>
                <a:lnTo>
                  <a:pt x="1616205" y="784186"/>
                </a:lnTo>
                <a:lnTo>
                  <a:pt x="1565171" y="798166"/>
                </a:lnTo>
                <a:lnTo>
                  <a:pt x="1512098" y="810889"/>
                </a:lnTo>
                <a:lnTo>
                  <a:pt x="1457106" y="822303"/>
                </a:lnTo>
                <a:lnTo>
                  <a:pt x="1400316" y="832360"/>
                </a:lnTo>
                <a:lnTo>
                  <a:pt x="1341848" y="841007"/>
                </a:lnTo>
                <a:lnTo>
                  <a:pt x="1281824" y="848196"/>
                </a:lnTo>
                <a:lnTo>
                  <a:pt x="1220362" y="853874"/>
                </a:lnTo>
                <a:lnTo>
                  <a:pt x="1157585" y="857993"/>
                </a:lnTo>
                <a:lnTo>
                  <a:pt x="1093612" y="860502"/>
                </a:lnTo>
                <a:lnTo>
                  <a:pt x="1028564" y="861349"/>
                </a:lnTo>
                <a:lnTo>
                  <a:pt x="963516" y="860502"/>
                </a:lnTo>
                <a:lnTo>
                  <a:pt x="899543" y="857993"/>
                </a:lnTo>
                <a:lnTo>
                  <a:pt x="836766" y="853874"/>
                </a:lnTo>
                <a:lnTo>
                  <a:pt x="775305" y="848196"/>
                </a:lnTo>
                <a:lnTo>
                  <a:pt x="715280" y="841007"/>
                </a:lnTo>
                <a:lnTo>
                  <a:pt x="656813" y="832360"/>
                </a:lnTo>
                <a:lnTo>
                  <a:pt x="600023" y="822303"/>
                </a:lnTo>
                <a:lnTo>
                  <a:pt x="545031" y="810889"/>
                </a:lnTo>
                <a:lnTo>
                  <a:pt x="491957" y="798166"/>
                </a:lnTo>
                <a:lnTo>
                  <a:pt x="440923" y="784186"/>
                </a:lnTo>
                <a:lnTo>
                  <a:pt x="392048" y="769000"/>
                </a:lnTo>
                <a:lnTo>
                  <a:pt x="345453" y="752656"/>
                </a:lnTo>
                <a:lnTo>
                  <a:pt x="301259" y="735207"/>
                </a:lnTo>
                <a:lnTo>
                  <a:pt x="259586" y="716702"/>
                </a:lnTo>
                <a:lnTo>
                  <a:pt x="220554" y="697192"/>
                </a:lnTo>
                <a:lnTo>
                  <a:pt x="184284" y="676728"/>
                </a:lnTo>
                <a:lnTo>
                  <a:pt x="150897" y="655359"/>
                </a:lnTo>
                <a:lnTo>
                  <a:pt x="93251" y="610111"/>
                </a:lnTo>
                <a:lnTo>
                  <a:pt x="48581" y="561851"/>
                </a:lnTo>
                <a:lnTo>
                  <a:pt x="17850" y="510983"/>
                </a:lnTo>
                <a:lnTo>
                  <a:pt x="2023" y="457911"/>
                </a:lnTo>
                <a:lnTo>
                  <a:pt x="0" y="430674"/>
                </a:lnTo>
                <a:close/>
              </a:path>
            </a:pathLst>
          </a:custGeom>
          <a:ln w="8466">
            <a:solidFill>
              <a:srgbClr val="000000"/>
            </a:solidFill>
          </a:ln>
        </p:spPr>
        <p:txBody>
          <a:bodyPr wrap="square" lIns="0" tIns="0" rIns="0" bIns="0" rtlCol="0"/>
          <a:lstStyle/>
          <a:p>
            <a:endParaRPr/>
          </a:p>
        </p:txBody>
      </p:sp>
      <p:sp>
        <p:nvSpPr>
          <p:cNvPr id="18" name="object 18"/>
          <p:cNvSpPr txBox="1"/>
          <p:nvPr/>
        </p:nvSpPr>
        <p:spPr>
          <a:xfrm>
            <a:off x="4573911" y="4974166"/>
            <a:ext cx="900430" cy="450850"/>
          </a:xfrm>
          <a:prstGeom prst="rect">
            <a:avLst/>
          </a:prstGeom>
        </p:spPr>
        <p:txBody>
          <a:bodyPr vert="horz" wrap="square" lIns="0" tIns="20955" rIns="0" bIns="0" rtlCol="0">
            <a:spAutoFit/>
          </a:bodyPr>
          <a:lstStyle/>
          <a:p>
            <a:pPr marL="12700" marR="5080" indent="-635">
              <a:lnSpc>
                <a:spcPts val="1670"/>
              </a:lnSpc>
              <a:spcBef>
                <a:spcPts val="165"/>
              </a:spcBef>
            </a:pPr>
            <a:r>
              <a:rPr sz="1400" spc="-15" dirty="0">
                <a:latin typeface="Calibri"/>
                <a:cs typeface="Calibri"/>
              </a:rPr>
              <a:t>C</a:t>
            </a:r>
            <a:r>
              <a:rPr sz="1400" spc="-5" dirty="0">
                <a:latin typeface="Calibri"/>
                <a:cs typeface="Calibri"/>
              </a:rPr>
              <a:t>o</a:t>
            </a:r>
            <a:r>
              <a:rPr sz="1400" spc="-15" dirty="0">
                <a:latin typeface="Calibri"/>
                <a:cs typeface="Calibri"/>
              </a:rPr>
              <a:t>n</a:t>
            </a:r>
            <a:r>
              <a:rPr sz="1400" spc="-5" dirty="0">
                <a:latin typeface="Calibri"/>
                <a:cs typeface="Calibri"/>
              </a:rPr>
              <a:t>t</a:t>
            </a:r>
            <a:r>
              <a:rPr sz="1400" spc="-35" dirty="0">
                <a:latin typeface="Calibri"/>
                <a:cs typeface="Calibri"/>
              </a:rPr>
              <a:t>r</a:t>
            </a:r>
            <a:r>
              <a:rPr sz="1400" spc="-5" dirty="0">
                <a:latin typeface="Calibri"/>
                <a:cs typeface="Calibri"/>
              </a:rPr>
              <a:t>ollin</a:t>
            </a:r>
            <a:r>
              <a:rPr sz="1400" spc="-10" dirty="0">
                <a:latin typeface="Calibri"/>
                <a:cs typeface="Calibri"/>
              </a:rPr>
              <a:t>g</a:t>
            </a:r>
            <a:r>
              <a:rPr sz="1400" dirty="0">
                <a:latin typeface="Calibri"/>
                <a:cs typeface="Calibri"/>
              </a:rPr>
              <a:t>_  </a:t>
            </a:r>
            <a:r>
              <a:rPr sz="1400" spc="-10" dirty="0">
                <a:latin typeface="Calibri"/>
                <a:cs typeface="Calibri"/>
              </a:rPr>
              <a:t>D</a:t>
            </a:r>
            <a:r>
              <a:rPr sz="1400" spc="-5" dirty="0">
                <a:latin typeface="Calibri"/>
                <a:cs typeface="Calibri"/>
              </a:rPr>
              <a:t>epa</a:t>
            </a:r>
            <a:r>
              <a:rPr sz="1400" spc="-10" dirty="0">
                <a:latin typeface="Calibri"/>
                <a:cs typeface="Calibri"/>
              </a:rPr>
              <a:t>r</a:t>
            </a:r>
            <a:r>
              <a:rPr sz="1400" spc="-5" dirty="0">
                <a:latin typeface="Calibri"/>
                <a:cs typeface="Calibri"/>
              </a:rPr>
              <a:t>t</a:t>
            </a:r>
            <a:r>
              <a:rPr sz="1400" spc="-15" dirty="0">
                <a:latin typeface="Calibri"/>
                <a:cs typeface="Calibri"/>
              </a:rPr>
              <a:t>m</a:t>
            </a:r>
            <a:r>
              <a:rPr sz="1400" spc="-5" dirty="0">
                <a:latin typeface="Calibri"/>
                <a:cs typeface="Calibri"/>
              </a:rPr>
              <a:t>e</a:t>
            </a:r>
            <a:r>
              <a:rPr sz="1400" spc="-20" dirty="0">
                <a:latin typeface="Calibri"/>
                <a:cs typeface="Calibri"/>
              </a:rPr>
              <a:t>n</a:t>
            </a:r>
            <a:r>
              <a:rPr sz="1400" dirty="0">
                <a:latin typeface="Calibri"/>
                <a:cs typeface="Calibri"/>
              </a:rPr>
              <a:t>t</a:t>
            </a:r>
            <a:endParaRPr sz="1400">
              <a:latin typeface="Calibri"/>
              <a:cs typeface="Calibri"/>
            </a:endParaRPr>
          </a:p>
        </p:txBody>
      </p:sp>
      <p:sp>
        <p:nvSpPr>
          <p:cNvPr id="19" name="object 19"/>
          <p:cNvSpPr/>
          <p:nvPr/>
        </p:nvSpPr>
        <p:spPr>
          <a:xfrm>
            <a:off x="5023796" y="4264043"/>
            <a:ext cx="0" cy="519430"/>
          </a:xfrm>
          <a:custGeom>
            <a:avLst/>
            <a:gdLst/>
            <a:ahLst/>
            <a:cxnLst/>
            <a:rect l="l" t="t" r="r" b="b"/>
            <a:pathLst>
              <a:path h="519429">
                <a:moveTo>
                  <a:pt x="0" y="519395"/>
                </a:moveTo>
                <a:lnTo>
                  <a:pt x="1" y="0"/>
                </a:lnTo>
              </a:path>
            </a:pathLst>
          </a:custGeom>
          <a:ln w="8466">
            <a:solidFill>
              <a:srgbClr val="000000"/>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91829" y="727137"/>
            <a:ext cx="2064385" cy="662940"/>
          </a:xfrm>
          <a:prstGeom prst="rect">
            <a:avLst/>
          </a:prstGeom>
        </p:spPr>
        <p:txBody>
          <a:bodyPr vert="horz" wrap="square" lIns="0" tIns="16510" rIns="0" bIns="0" rtlCol="0">
            <a:spAutoFit/>
          </a:bodyPr>
          <a:lstStyle/>
          <a:p>
            <a:pPr marL="12700">
              <a:lnSpc>
                <a:spcPct val="100000"/>
              </a:lnSpc>
              <a:spcBef>
                <a:spcPts val="130"/>
              </a:spcBef>
            </a:pPr>
            <a:r>
              <a:rPr spc="10" dirty="0"/>
              <a:t>Exercise</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17</a:t>
            </a:fld>
            <a:endParaRPr spc="5" dirty="0"/>
          </a:p>
        </p:txBody>
      </p:sp>
      <p:sp>
        <p:nvSpPr>
          <p:cNvPr id="6" name="object 6"/>
          <p:cNvSpPr txBox="1"/>
          <p:nvPr/>
        </p:nvSpPr>
        <p:spPr>
          <a:xfrm>
            <a:off x="724916" y="1580526"/>
            <a:ext cx="8582025" cy="4970780"/>
          </a:xfrm>
          <a:prstGeom prst="rect">
            <a:avLst/>
          </a:prstGeom>
        </p:spPr>
        <p:txBody>
          <a:bodyPr vert="horz" wrap="square" lIns="0" tIns="13970" rIns="0" bIns="0" rtlCol="0">
            <a:spAutoFit/>
          </a:bodyPr>
          <a:lstStyle/>
          <a:p>
            <a:pPr marL="12700">
              <a:lnSpc>
                <a:spcPct val="100000"/>
              </a:lnSpc>
              <a:spcBef>
                <a:spcPts val="110"/>
              </a:spcBef>
            </a:pPr>
            <a:r>
              <a:rPr sz="2800" dirty="0">
                <a:latin typeface="Arial"/>
                <a:cs typeface="Arial"/>
              </a:rPr>
              <a:t>Draw </a:t>
            </a:r>
            <a:r>
              <a:rPr sz="2800" spc="-45" dirty="0">
                <a:latin typeface="Arial"/>
                <a:cs typeface="Arial"/>
              </a:rPr>
              <a:t>an </a:t>
            </a:r>
            <a:r>
              <a:rPr sz="2800" spc="-95" dirty="0">
                <a:latin typeface="Arial"/>
                <a:cs typeface="Arial"/>
              </a:rPr>
              <a:t>ERD </a:t>
            </a:r>
            <a:r>
              <a:rPr sz="2800" spc="5" dirty="0">
                <a:latin typeface="Arial"/>
                <a:cs typeface="Arial"/>
              </a:rPr>
              <a:t>for </a:t>
            </a:r>
            <a:r>
              <a:rPr sz="2800" spc="30" dirty="0">
                <a:latin typeface="Arial"/>
                <a:cs typeface="Arial"/>
              </a:rPr>
              <a:t>the </a:t>
            </a:r>
            <a:r>
              <a:rPr sz="2800" spc="50" dirty="0">
                <a:latin typeface="Arial"/>
                <a:cs typeface="Arial"/>
              </a:rPr>
              <a:t>following</a:t>
            </a:r>
            <a:r>
              <a:rPr sz="2800" spc="120" dirty="0">
                <a:latin typeface="Arial"/>
                <a:cs typeface="Arial"/>
              </a:rPr>
              <a:t> </a:t>
            </a:r>
            <a:r>
              <a:rPr sz="2800" spc="65" dirty="0">
                <a:latin typeface="Arial"/>
                <a:cs typeface="Arial"/>
              </a:rPr>
              <a:t>description:</a:t>
            </a:r>
            <a:endParaRPr sz="2800">
              <a:latin typeface="Arial"/>
              <a:cs typeface="Arial"/>
            </a:endParaRPr>
          </a:p>
          <a:p>
            <a:pPr>
              <a:lnSpc>
                <a:spcPct val="100000"/>
              </a:lnSpc>
              <a:spcBef>
                <a:spcPts val="5"/>
              </a:spcBef>
            </a:pPr>
            <a:endParaRPr sz="3550">
              <a:latin typeface="Arial"/>
              <a:cs typeface="Arial"/>
            </a:endParaRPr>
          </a:p>
          <a:p>
            <a:pPr marL="14604">
              <a:lnSpc>
                <a:spcPts val="3335"/>
              </a:lnSpc>
            </a:pPr>
            <a:r>
              <a:rPr sz="2950" i="1" spc="-220" dirty="0">
                <a:latin typeface="Arial"/>
                <a:cs typeface="Arial"/>
              </a:rPr>
              <a:t>We </a:t>
            </a:r>
            <a:r>
              <a:rPr sz="2950" i="1" spc="-50" dirty="0">
                <a:latin typeface="Arial"/>
                <a:cs typeface="Arial"/>
              </a:rPr>
              <a:t>store </a:t>
            </a:r>
            <a:r>
              <a:rPr sz="2950" i="1" spc="-85" dirty="0">
                <a:latin typeface="Arial"/>
                <a:cs typeface="Arial"/>
              </a:rPr>
              <a:t>each </a:t>
            </a:r>
            <a:r>
              <a:rPr sz="2950" i="1" spc="-55" dirty="0">
                <a:latin typeface="Arial"/>
                <a:cs typeface="Arial"/>
              </a:rPr>
              <a:t>employee’s </a:t>
            </a:r>
            <a:r>
              <a:rPr sz="2950" i="1" spc="-90" dirty="0">
                <a:latin typeface="Arial"/>
                <a:cs typeface="Arial"/>
              </a:rPr>
              <a:t>name </a:t>
            </a:r>
            <a:r>
              <a:rPr sz="2950" i="1" spc="-45" dirty="0">
                <a:latin typeface="Arial"/>
                <a:cs typeface="Arial"/>
              </a:rPr>
              <a:t>(first, </a:t>
            </a:r>
            <a:r>
              <a:rPr sz="2950" i="1" spc="-40" dirty="0">
                <a:latin typeface="Arial"/>
                <a:cs typeface="Arial"/>
              </a:rPr>
              <a:t>last,</a:t>
            </a:r>
            <a:r>
              <a:rPr sz="2950" i="1" spc="90" dirty="0">
                <a:latin typeface="Arial"/>
                <a:cs typeface="Arial"/>
              </a:rPr>
              <a:t> </a:t>
            </a:r>
            <a:r>
              <a:rPr sz="2950" i="1" spc="-75" dirty="0">
                <a:latin typeface="Arial"/>
                <a:cs typeface="Arial"/>
              </a:rPr>
              <a:t>MI),</a:t>
            </a:r>
            <a:endParaRPr sz="2950">
              <a:latin typeface="Arial"/>
              <a:cs typeface="Arial"/>
            </a:endParaRPr>
          </a:p>
          <a:p>
            <a:pPr marL="14604" marR="31115">
              <a:lnSpc>
                <a:spcPts val="3070"/>
              </a:lnSpc>
              <a:spcBef>
                <a:spcPts val="290"/>
              </a:spcBef>
            </a:pPr>
            <a:r>
              <a:rPr sz="2950" i="1" spc="-60" dirty="0">
                <a:latin typeface="Arial"/>
                <a:cs typeface="Arial"/>
              </a:rPr>
              <a:t>Social </a:t>
            </a:r>
            <a:r>
              <a:rPr sz="2950" i="1" spc="-45" dirty="0">
                <a:latin typeface="Arial"/>
                <a:cs typeface="Arial"/>
              </a:rPr>
              <a:t>Security </a:t>
            </a:r>
            <a:r>
              <a:rPr sz="2950" i="1" spc="-55" dirty="0">
                <a:latin typeface="Arial"/>
                <a:cs typeface="Arial"/>
              </a:rPr>
              <a:t>number </a:t>
            </a:r>
            <a:r>
              <a:rPr sz="2950" i="1" spc="-130" dirty="0">
                <a:latin typeface="Arial"/>
                <a:cs typeface="Arial"/>
              </a:rPr>
              <a:t>(SSN), </a:t>
            </a:r>
            <a:r>
              <a:rPr sz="2950" i="1" spc="-60" dirty="0">
                <a:latin typeface="Arial"/>
                <a:cs typeface="Arial"/>
              </a:rPr>
              <a:t>street </a:t>
            </a:r>
            <a:r>
              <a:rPr sz="2950" i="1" spc="-50" dirty="0">
                <a:latin typeface="Arial"/>
                <a:cs typeface="Arial"/>
              </a:rPr>
              <a:t>address, </a:t>
            </a:r>
            <a:r>
              <a:rPr sz="2950" i="1" spc="-110" dirty="0">
                <a:latin typeface="Arial"/>
                <a:cs typeface="Arial"/>
              </a:rPr>
              <a:t>salary,  </a:t>
            </a:r>
            <a:r>
              <a:rPr sz="2950" i="1" spc="-135" dirty="0">
                <a:latin typeface="Arial"/>
                <a:cs typeface="Arial"/>
              </a:rPr>
              <a:t>sex </a:t>
            </a:r>
            <a:r>
              <a:rPr sz="2950" i="1" spc="-80" dirty="0">
                <a:latin typeface="Arial"/>
                <a:cs typeface="Arial"/>
              </a:rPr>
              <a:t>(gender), </a:t>
            </a:r>
            <a:r>
              <a:rPr sz="2950" i="1" spc="-85" dirty="0">
                <a:latin typeface="Arial"/>
                <a:cs typeface="Arial"/>
              </a:rPr>
              <a:t>and </a:t>
            </a:r>
            <a:r>
              <a:rPr sz="2950" i="1" spc="-10" dirty="0">
                <a:latin typeface="Arial"/>
                <a:cs typeface="Arial"/>
              </a:rPr>
              <a:t>birth </a:t>
            </a:r>
            <a:r>
              <a:rPr sz="2950" i="1" spc="-25" dirty="0">
                <a:latin typeface="Arial"/>
                <a:cs typeface="Arial"/>
              </a:rPr>
              <a:t>date. </a:t>
            </a:r>
            <a:r>
              <a:rPr sz="2950" i="1" spc="-105" dirty="0">
                <a:latin typeface="Arial"/>
                <a:cs typeface="Arial"/>
              </a:rPr>
              <a:t>An </a:t>
            </a:r>
            <a:r>
              <a:rPr sz="2950" i="1" spc="-50" dirty="0">
                <a:latin typeface="Arial"/>
                <a:cs typeface="Arial"/>
              </a:rPr>
              <a:t>employee</a:t>
            </a:r>
            <a:r>
              <a:rPr sz="2950" i="1" spc="15" dirty="0">
                <a:latin typeface="Arial"/>
                <a:cs typeface="Arial"/>
              </a:rPr>
              <a:t> </a:t>
            </a:r>
            <a:r>
              <a:rPr sz="2950" i="1" spc="-60" dirty="0">
                <a:latin typeface="Arial"/>
                <a:cs typeface="Arial"/>
              </a:rPr>
              <a:t>is</a:t>
            </a:r>
            <a:endParaRPr sz="2950">
              <a:latin typeface="Arial"/>
              <a:cs typeface="Arial"/>
            </a:endParaRPr>
          </a:p>
          <a:p>
            <a:pPr marL="14604" marR="5080">
              <a:lnSpc>
                <a:spcPct val="87600"/>
              </a:lnSpc>
              <a:spcBef>
                <a:spcPts val="5"/>
              </a:spcBef>
            </a:pPr>
            <a:r>
              <a:rPr sz="2950" i="1" spc="-70" dirty="0">
                <a:latin typeface="Arial"/>
                <a:cs typeface="Arial"/>
              </a:rPr>
              <a:t>assigned </a:t>
            </a:r>
            <a:r>
              <a:rPr sz="2950" i="1" spc="-10" dirty="0">
                <a:latin typeface="Arial"/>
                <a:cs typeface="Arial"/>
              </a:rPr>
              <a:t>to </a:t>
            </a:r>
            <a:r>
              <a:rPr sz="2950" i="1" spc="-65" dirty="0">
                <a:latin typeface="Arial"/>
                <a:cs typeface="Arial"/>
              </a:rPr>
              <a:t>one </a:t>
            </a:r>
            <a:r>
              <a:rPr sz="2950" i="1" spc="-15" dirty="0">
                <a:latin typeface="Arial"/>
                <a:cs typeface="Arial"/>
              </a:rPr>
              <a:t>department, </a:t>
            </a:r>
            <a:r>
              <a:rPr sz="2950" i="1" spc="-20" dirty="0">
                <a:latin typeface="Arial"/>
                <a:cs typeface="Arial"/>
              </a:rPr>
              <a:t>but </a:t>
            </a:r>
            <a:r>
              <a:rPr sz="2950" i="1" spc="-120" dirty="0">
                <a:latin typeface="Arial"/>
                <a:cs typeface="Arial"/>
              </a:rPr>
              <a:t>may </a:t>
            </a:r>
            <a:r>
              <a:rPr sz="2950" i="1" spc="-30" dirty="0">
                <a:latin typeface="Arial"/>
                <a:cs typeface="Arial"/>
              </a:rPr>
              <a:t>work </a:t>
            </a:r>
            <a:r>
              <a:rPr sz="2950" i="1" spc="-75" dirty="0">
                <a:latin typeface="Arial"/>
                <a:cs typeface="Arial"/>
              </a:rPr>
              <a:t>on  </a:t>
            </a:r>
            <a:r>
              <a:rPr sz="2950" i="1" spc="-105" dirty="0">
                <a:latin typeface="Arial"/>
                <a:cs typeface="Arial"/>
              </a:rPr>
              <a:t>several </a:t>
            </a:r>
            <a:r>
              <a:rPr sz="2950" i="1" spc="-10" dirty="0">
                <a:latin typeface="Arial"/>
                <a:cs typeface="Arial"/>
              </a:rPr>
              <a:t>projects, </a:t>
            </a:r>
            <a:r>
              <a:rPr sz="2950" i="1" spc="-20" dirty="0">
                <a:latin typeface="Arial"/>
                <a:cs typeface="Arial"/>
              </a:rPr>
              <a:t>which </a:t>
            </a:r>
            <a:r>
              <a:rPr sz="2950" i="1" spc="-130" dirty="0">
                <a:latin typeface="Arial"/>
                <a:cs typeface="Arial"/>
              </a:rPr>
              <a:t>are </a:t>
            </a:r>
            <a:r>
              <a:rPr sz="2950" i="1" spc="-40" dirty="0">
                <a:latin typeface="Arial"/>
                <a:cs typeface="Arial"/>
              </a:rPr>
              <a:t>not </a:t>
            </a:r>
            <a:r>
              <a:rPr sz="2950" i="1" spc="-70" dirty="0">
                <a:latin typeface="Arial"/>
                <a:cs typeface="Arial"/>
              </a:rPr>
              <a:t>necessarily </a:t>
            </a:r>
            <a:r>
              <a:rPr sz="2950" i="1" spc="-15" dirty="0">
                <a:latin typeface="Arial"/>
                <a:cs typeface="Arial"/>
              </a:rPr>
              <a:t>controlled  </a:t>
            </a:r>
            <a:r>
              <a:rPr sz="2950" i="1" spc="-70" dirty="0">
                <a:latin typeface="Arial"/>
                <a:cs typeface="Arial"/>
              </a:rPr>
              <a:t>by </a:t>
            </a:r>
            <a:r>
              <a:rPr sz="2950" i="1" spc="-40" dirty="0">
                <a:latin typeface="Arial"/>
                <a:cs typeface="Arial"/>
              </a:rPr>
              <a:t>the </a:t>
            </a:r>
            <a:r>
              <a:rPr sz="2950" i="1" spc="-100" dirty="0">
                <a:latin typeface="Arial"/>
                <a:cs typeface="Arial"/>
              </a:rPr>
              <a:t>same </a:t>
            </a:r>
            <a:r>
              <a:rPr sz="2950" i="1" spc="-15" dirty="0">
                <a:latin typeface="Arial"/>
                <a:cs typeface="Arial"/>
              </a:rPr>
              <a:t>department. </a:t>
            </a:r>
            <a:r>
              <a:rPr sz="2950" i="1" spc="-220" dirty="0">
                <a:latin typeface="Arial"/>
                <a:cs typeface="Arial"/>
              </a:rPr>
              <a:t>We </a:t>
            </a:r>
            <a:r>
              <a:rPr sz="2950" i="1" spc="-85" dirty="0">
                <a:latin typeface="Arial"/>
                <a:cs typeface="Arial"/>
              </a:rPr>
              <a:t>keep </a:t>
            </a:r>
            <a:r>
              <a:rPr sz="2950" i="1" spc="-35" dirty="0">
                <a:latin typeface="Arial"/>
                <a:cs typeface="Arial"/>
              </a:rPr>
              <a:t>track </a:t>
            </a:r>
            <a:r>
              <a:rPr sz="2950" i="1" spc="-60" dirty="0">
                <a:latin typeface="Arial"/>
                <a:cs typeface="Arial"/>
              </a:rPr>
              <a:t>of</a:t>
            </a:r>
            <a:r>
              <a:rPr sz="2950" i="1" spc="385" dirty="0">
                <a:latin typeface="Arial"/>
                <a:cs typeface="Arial"/>
              </a:rPr>
              <a:t> </a:t>
            </a:r>
            <a:r>
              <a:rPr sz="2950" i="1" spc="-5" dirty="0">
                <a:latin typeface="Arial"/>
                <a:cs typeface="Arial"/>
              </a:rPr>
              <a:t>the</a:t>
            </a:r>
            <a:endParaRPr sz="2950">
              <a:latin typeface="Arial"/>
              <a:cs typeface="Arial"/>
            </a:endParaRPr>
          </a:p>
          <a:p>
            <a:pPr marL="14604">
              <a:lnSpc>
                <a:spcPts val="2865"/>
              </a:lnSpc>
            </a:pPr>
            <a:r>
              <a:rPr sz="2950" i="1" spc="-45" dirty="0">
                <a:latin typeface="Arial"/>
                <a:cs typeface="Arial"/>
              </a:rPr>
              <a:t>current </a:t>
            </a:r>
            <a:r>
              <a:rPr sz="2950" i="1" spc="-55" dirty="0">
                <a:latin typeface="Arial"/>
                <a:cs typeface="Arial"/>
              </a:rPr>
              <a:t>number </a:t>
            </a:r>
            <a:r>
              <a:rPr sz="2950" i="1" spc="-60" dirty="0">
                <a:latin typeface="Arial"/>
                <a:cs typeface="Arial"/>
              </a:rPr>
              <a:t>of </a:t>
            </a:r>
            <a:r>
              <a:rPr sz="2950" i="1" spc="-40" dirty="0">
                <a:latin typeface="Arial"/>
                <a:cs typeface="Arial"/>
              </a:rPr>
              <a:t>hours </a:t>
            </a:r>
            <a:r>
              <a:rPr sz="2950" i="1" spc="-75" dirty="0">
                <a:latin typeface="Arial"/>
                <a:cs typeface="Arial"/>
              </a:rPr>
              <a:t>per week </a:t>
            </a:r>
            <a:r>
              <a:rPr sz="2950" i="1" spc="-50" dirty="0">
                <a:latin typeface="Arial"/>
                <a:cs typeface="Arial"/>
              </a:rPr>
              <a:t>that</a:t>
            </a:r>
            <a:r>
              <a:rPr sz="2950" i="1" spc="655" dirty="0">
                <a:latin typeface="Arial"/>
                <a:cs typeface="Arial"/>
              </a:rPr>
              <a:t> </a:t>
            </a:r>
            <a:r>
              <a:rPr sz="2950" i="1" spc="-155" dirty="0">
                <a:latin typeface="Arial"/>
                <a:cs typeface="Arial"/>
              </a:rPr>
              <a:t>an </a:t>
            </a:r>
            <a:r>
              <a:rPr sz="2950" i="1" spc="-45" dirty="0">
                <a:latin typeface="Arial"/>
                <a:cs typeface="Arial"/>
              </a:rPr>
              <a:t>employee</a:t>
            </a:r>
            <a:endParaRPr sz="2950">
              <a:latin typeface="Arial"/>
              <a:cs typeface="Arial"/>
            </a:endParaRPr>
          </a:p>
          <a:p>
            <a:pPr marL="14604">
              <a:lnSpc>
                <a:spcPts val="3135"/>
              </a:lnSpc>
            </a:pPr>
            <a:r>
              <a:rPr sz="2950" i="1" spc="-35" dirty="0">
                <a:latin typeface="Arial"/>
                <a:cs typeface="Arial"/>
              </a:rPr>
              <a:t>works </a:t>
            </a:r>
            <a:r>
              <a:rPr sz="2950" i="1" spc="-75" dirty="0">
                <a:latin typeface="Arial"/>
                <a:cs typeface="Arial"/>
              </a:rPr>
              <a:t>on </a:t>
            </a:r>
            <a:r>
              <a:rPr sz="2950" i="1" spc="-85" dirty="0">
                <a:latin typeface="Arial"/>
                <a:cs typeface="Arial"/>
              </a:rPr>
              <a:t>each </a:t>
            </a:r>
            <a:r>
              <a:rPr sz="2950" i="1" dirty="0">
                <a:latin typeface="Arial"/>
                <a:cs typeface="Arial"/>
              </a:rPr>
              <a:t>project. </a:t>
            </a:r>
            <a:r>
              <a:rPr sz="2950" i="1" spc="-220" dirty="0">
                <a:latin typeface="Arial"/>
                <a:cs typeface="Arial"/>
              </a:rPr>
              <a:t>We </a:t>
            </a:r>
            <a:r>
              <a:rPr sz="2950" i="1" spc="-95" dirty="0">
                <a:latin typeface="Arial"/>
                <a:cs typeface="Arial"/>
              </a:rPr>
              <a:t>also </a:t>
            </a:r>
            <a:r>
              <a:rPr sz="2950" i="1" spc="-85" dirty="0">
                <a:latin typeface="Arial"/>
                <a:cs typeface="Arial"/>
              </a:rPr>
              <a:t>keep </a:t>
            </a:r>
            <a:r>
              <a:rPr sz="2950" i="1" spc="-35" dirty="0">
                <a:latin typeface="Arial"/>
                <a:cs typeface="Arial"/>
              </a:rPr>
              <a:t>track </a:t>
            </a:r>
            <a:r>
              <a:rPr sz="2950" i="1" spc="-60" dirty="0">
                <a:latin typeface="Arial"/>
                <a:cs typeface="Arial"/>
              </a:rPr>
              <a:t>of</a:t>
            </a:r>
            <a:r>
              <a:rPr sz="2950" i="1" spc="545" dirty="0">
                <a:latin typeface="Arial"/>
                <a:cs typeface="Arial"/>
              </a:rPr>
              <a:t> </a:t>
            </a:r>
            <a:r>
              <a:rPr sz="2950" i="1" spc="-40" dirty="0">
                <a:latin typeface="Arial"/>
                <a:cs typeface="Arial"/>
              </a:rPr>
              <a:t>the</a:t>
            </a:r>
            <a:endParaRPr sz="2950">
              <a:latin typeface="Arial"/>
              <a:cs typeface="Arial"/>
            </a:endParaRPr>
          </a:p>
          <a:p>
            <a:pPr marL="14604" marR="297180">
              <a:lnSpc>
                <a:spcPts val="3070"/>
              </a:lnSpc>
              <a:spcBef>
                <a:spcPts val="295"/>
              </a:spcBef>
            </a:pPr>
            <a:r>
              <a:rPr sz="2950" i="1" spc="-25" dirty="0">
                <a:latin typeface="Arial"/>
                <a:cs typeface="Arial"/>
              </a:rPr>
              <a:t>direct </a:t>
            </a:r>
            <a:r>
              <a:rPr sz="2950" i="1" spc="-60" dirty="0">
                <a:latin typeface="Arial"/>
                <a:cs typeface="Arial"/>
              </a:rPr>
              <a:t>supervisor of </a:t>
            </a:r>
            <a:r>
              <a:rPr sz="2950" i="1" spc="-85" dirty="0">
                <a:latin typeface="Arial"/>
                <a:cs typeface="Arial"/>
              </a:rPr>
              <a:t>each </a:t>
            </a:r>
            <a:r>
              <a:rPr sz="2950" i="1" spc="-50" dirty="0">
                <a:latin typeface="Arial"/>
                <a:cs typeface="Arial"/>
              </a:rPr>
              <a:t>employee </a:t>
            </a:r>
            <a:r>
              <a:rPr sz="2950" i="1" spc="-85" dirty="0">
                <a:latin typeface="Arial"/>
                <a:cs typeface="Arial"/>
              </a:rPr>
              <a:t>(who </a:t>
            </a:r>
            <a:r>
              <a:rPr sz="2950" i="1" spc="-60" dirty="0">
                <a:latin typeface="Arial"/>
                <a:cs typeface="Arial"/>
              </a:rPr>
              <a:t>is </a:t>
            </a:r>
            <a:r>
              <a:rPr sz="2950" i="1" spc="-65" dirty="0">
                <a:latin typeface="Arial"/>
                <a:cs typeface="Arial"/>
              </a:rPr>
              <a:t>another  </a:t>
            </a:r>
            <a:r>
              <a:rPr sz="2950" i="1" spc="-60" dirty="0">
                <a:latin typeface="Arial"/>
                <a:cs typeface="Arial"/>
              </a:rPr>
              <a:t>employee).</a:t>
            </a:r>
            <a:endParaRPr sz="295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113105" y="727137"/>
            <a:ext cx="1802130" cy="662940"/>
          </a:xfrm>
          <a:prstGeom prst="rect">
            <a:avLst/>
          </a:prstGeom>
        </p:spPr>
        <p:txBody>
          <a:bodyPr vert="horz" wrap="square" lIns="0" tIns="16510" rIns="0" bIns="0" rtlCol="0">
            <a:spAutoFit/>
          </a:bodyPr>
          <a:lstStyle/>
          <a:p>
            <a:pPr marL="12700">
              <a:lnSpc>
                <a:spcPct val="100000"/>
              </a:lnSpc>
              <a:spcBef>
                <a:spcPts val="130"/>
              </a:spcBef>
            </a:pPr>
            <a:r>
              <a:rPr spc="45" dirty="0"/>
              <a:t>A</a:t>
            </a:r>
            <a:r>
              <a:rPr dirty="0"/>
              <a:t>n</a:t>
            </a:r>
            <a:r>
              <a:rPr spc="55" dirty="0"/>
              <a:t>s</a:t>
            </a:r>
            <a:r>
              <a:rPr spc="240" dirty="0"/>
              <a:t>w</a:t>
            </a:r>
            <a:r>
              <a:rPr spc="-15" dirty="0"/>
              <a:t>e</a:t>
            </a:r>
            <a:r>
              <a:rPr spc="-200" dirty="0"/>
              <a:t>r</a:t>
            </a:r>
          </a:p>
        </p:txBody>
      </p:sp>
      <p:sp>
        <p:nvSpPr>
          <p:cNvPr id="57" name="object 57"/>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18</a:t>
            </a:fld>
            <a:endParaRPr spc="5" dirty="0"/>
          </a:p>
        </p:txBody>
      </p:sp>
      <p:sp>
        <p:nvSpPr>
          <p:cNvPr id="6" name="object 6"/>
          <p:cNvSpPr/>
          <p:nvPr/>
        </p:nvSpPr>
        <p:spPr>
          <a:xfrm>
            <a:off x="5475361" y="4264042"/>
            <a:ext cx="577215" cy="609600"/>
          </a:xfrm>
          <a:custGeom>
            <a:avLst/>
            <a:gdLst/>
            <a:ahLst/>
            <a:cxnLst/>
            <a:rect l="l" t="t" r="r" b="b"/>
            <a:pathLst>
              <a:path w="577214" h="609600">
                <a:moveTo>
                  <a:pt x="0" y="0"/>
                </a:moveTo>
                <a:lnTo>
                  <a:pt x="577000" y="609426"/>
                </a:lnTo>
              </a:path>
            </a:pathLst>
          </a:custGeom>
          <a:ln w="8466">
            <a:solidFill>
              <a:srgbClr val="000000"/>
            </a:solidFill>
          </a:ln>
        </p:spPr>
        <p:txBody>
          <a:bodyPr wrap="square" lIns="0" tIns="0" rIns="0" bIns="0" rtlCol="0"/>
          <a:lstStyle/>
          <a:p>
            <a:endParaRPr/>
          </a:p>
        </p:txBody>
      </p:sp>
      <p:sp>
        <p:nvSpPr>
          <p:cNvPr id="7" name="object 7"/>
          <p:cNvSpPr/>
          <p:nvPr/>
        </p:nvSpPr>
        <p:spPr>
          <a:xfrm>
            <a:off x="2052927" y="3103053"/>
            <a:ext cx="1648460" cy="599440"/>
          </a:xfrm>
          <a:custGeom>
            <a:avLst/>
            <a:gdLst/>
            <a:ahLst/>
            <a:cxnLst/>
            <a:rect l="l" t="t" r="r" b="b"/>
            <a:pathLst>
              <a:path w="1648460" h="599439">
                <a:moveTo>
                  <a:pt x="0" y="299640"/>
                </a:moveTo>
                <a:lnTo>
                  <a:pt x="10787" y="251037"/>
                </a:lnTo>
                <a:lnTo>
                  <a:pt x="42018" y="204930"/>
                </a:lnTo>
                <a:lnTo>
                  <a:pt x="91995" y="161938"/>
                </a:lnTo>
                <a:lnTo>
                  <a:pt x="159022" y="122676"/>
                </a:lnTo>
                <a:lnTo>
                  <a:pt x="198399" y="104637"/>
                </a:lnTo>
                <a:lnTo>
                  <a:pt x="241401" y="87762"/>
                </a:lnTo>
                <a:lnTo>
                  <a:pt x="287818" y="72128"/>
                </a:lnTo>
                <a:lnTo>
                  <a:pt x="337437" y="57813"/>
                </a:lnTo>
                <a:lnTo>
                  <a:pt x="390045" y="44893"/>
                </a:lnTo>
                <a:lnTo>
                  <a:pt x="445431" y="33445"/>
                </a:lnTo>
                <a:lnTo>
                  <a:pt x="503382" y="23547"/>
                </a:lnTo>
                <a:lnTo>
                  <a:pt x="563687" y="15275"/>
                </a:lnTo>
                <a:lnTo>
                  <a:pt x="626133" y="8708"/>
                </a:lnTo>
                <a:lnTo>
                  <a:pt x="690508" y="3921"/>
                </a:lnTo>
                <a:lnTo>
                  <a:pt x="756600" y="993"/>
                </a:lnTo>
                <a:lnTo>
                  <a:pt x="824197" y="0"/>
                </a:lnTo>
                <a:lnTo>
                  <a:pt x="891794" y="993"/>
                </a:lnTo>
                <a:lnTo>
                  <a:pt x="957887" y="3921"/>
                </a:lnTo>
                <a:lnTo>
                  <a:pt x="1022262" y="8708"/>
                </a:lnTo>
                <a:lnTo>
                  <a:pt x="1084708" y="15275"/>
                </a:lnTo>
                <a:lnTo>
                  <a:pt x="1145012" y="23547"/>
                </a:lnTo>
                <a:lnTo>
                  <a:pt x="1202964" y="33445"/>
                </a:lnTo>
                <a:lnTo>
                  <a:pt x="1258350" y="44893"/>
                </a:lnTo>
                <a:lnTo>
                  <a:pt x="1310958" y="57813"/>
                </a:lnTo>
                <a:lnTo>
                  <a:pt x="1360577" y="72128"/>
                </a:lnTo>
                <a:lnTo>
                  <a:pt x="1406993" y="87762"/>
                </a:lnTo>
                <a:lnTo>
                  <a:pt x="1449996" y="104637"/>
                </a:lnTo>
                <a:lnTo>
                  <a:pt x="1489373" y="122676"/>
                </a:lnTo>
                <a:lnTo>
                  <a:pt x="1524911" y="141802"/>
                </a:lnTo>
                <a:lnTo>
                  <a:pt x="1583626" y="183006"/>
                </a:lnTo>
                <a:lnTo>
                  <a:pt x="1624442" y="227633"/>
                </a:lnTo>
                <a:lnTo>
                  <a:pt x="1645663" y="275065"/>
                </a:lnTo>
                <a:lnTo>
                  <a:pt x="1648395" y="299640"/>
                </a:lnTo>
                <a:lnTo>
                  <a:pt x="1645663" y="324215"/>
                </a:lnTo>
                <a:lnTo>
                  <a:pt x="1624442" y="371647"/>
                </a:lnTo>
                <a:lnTo>
                  <a:pt x="1583626" y="416274"/>
                </a:lnTo>
                <a:lnTo>
                  <a:pt x="1524911" y="457478"/>
                </a:lnTo>
                <a:lnTo>
                  <a:pt x="1489373" y="476604"/>
                </a:lnTo>
                <a:lnTo>
                  <a:pt x="1449996" y="494643"/>
                </a:lnTo>
                <a:lnTo>
                  <a:pt x="1406993" y="511518"/>
                </a:lnTo>
                <a:lnTo>
                  <a:pt x="1360577" y="527152"/>
                </a:lnTo>
                <a:lnTo>
                  <a:pt x="1310958" y="541467"/>
                </a:lnTo>
                <a:lnTo>
                  <a:pt x="1258350" y="554388"/>
                </a:lnTo>
                <a:lnTo>
                  <a:pt x="1202964" y="565835"/>
                </a:lnTo>
                <a:lnTo>
                  <a:pt x="1145012" y="575733"/>
                </a:lnTo>
                <a:lnTo>
                  <a:pt x="1084708" y="584005"/>
                </a:lnTo>
                <a:lnTo>
                  <a:pt x="1022262" y="590572"/>
                </a:lnTo>
                <a:lnTo>
                  <a:pt x="957887" y="595359"/>
                </a:lnTo>
                <a:lnTo>
                  <a:pt x="891794" y="598287"/>
                </a:lnTo>
                <a:lnTo>
                  <a:pt x="824197" y="599281"/>
                </a:lnTo>
                <a:lnTo>
                  <a:pt x="756600" y="598287"/>
                </a:lnTo>
                <a:lnTo>
                  <a:pt x="690508" y="595359"/>
                </a:lnTo>
                <a:lnTo>
                  <a:pt x="626133" y="590572"/>
                </a:lnTo>
                <a:lnTo>
                  <a:pt x="563687" y="584005"/>
                </a:lnTo>
                <a:lnTo>
                  <a:pt x="503382" y="575733"/>
                </a:lnTo>
                <a:lnTo>
                  <a:pt x="445431" y="565835"/>
                </a:lnTo>
                <a:lnTo>
                  <a:pt x="390045" y="554388"/>
                </a:lnTo>
                <a:lnTo>
                  <a:pt x="337437" y="541467"/>
                </a:lnTo>
                <a:lnTo>
                  <a:pt x="287818" y="527152"/>
                </a:lnTo>
                <a:lnTo>
                  <a:pt x="241401" y="511518"/>
                </a:lnTo>
                <a:lnTo>
                  <a:pt x="198399" y="494643"/>
                </a:lnTo>
                <a:lnTo>
                  <a:pt x="159022" y="476604"/>
                </a:lnTo>
                <a:lnTo>
                  <a:pt x="123483" y="457478"/>
                </a:lnTo>
                <a:lnTo>
                  <a:pt x="64769" y="416274"/>
                </a:lnTo>
                <a:lnTo>
                  <a:pt x="23953" y="371647"/>
                </a:lnTo>
                <a:lnTo>
                  <a:pt x="2732" y="324215"/>
                </a:lnTo>
                <a:lnTo>
                  <a:pt x="0" y="299640"/>
                </a:lnTo>
                <a:close/>
              </a:path>
            </a:pathLst>
          </a:custGeom>
          <a:ln w="8466">
            <a:solidFill>
              <a:srgbClr val="000000"/>
            </a:solidFill>
          </a:ln>
        </p:spPr>
        <p:txBody>
          <a:bodyPr wrap="square" lIns="0" tIns="0" rIns="0" bIns="0" rtlCol="0"/>
          <a:lstStyle/>
          <a:p>
            <a:endParaRPr/>
          </a:p>
        </p:txBody>
      </p:sp>
      <p:sp>
        <p:nvSpPr>
          <p:cNvPr id="8" name="object 8"/>
          <p:cNvSpPr txBox="1"/>
          <p:nvPr/>
        </p:nvSpPr>
        <p:spPr>
          <a:xfrm>
            <a:off x="2427510" y="3263899"/>
            <a:ext cx="899794"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Department</a:t>
            </a:r>
            <a:endParaRPr sz="1400">
              <a:latin typeface="Calibri"/>
              <a:cs typeface="Calibri"/>
            </a:endParaRPr>
          </a:p>
        </p:txBody>
      </p:sp>
      <p:sp>
        <p:nvSpPr>
          <p:cNvPr id="9" name="object 9"/>
          <p:cNvSpPr txBox="1"/>
          <p:nvPr/>
        </p:nvSpPr>
        <p:spPr>
          <a:xfrm>
            <a:off x="3995230" y="3402693"/>
            <a:ext cx="2057400" cy="861694"/>
          </a:xfrm>
          <a:prstGeom prst="rect">
            <a:avLst/>
          </a:prstGeom>
          <a:solidFill>
            <a:srgbClr val="D9D9D9"/>
          </a:solidFill>
          <a:ln w="10159">
            <a:solidFill>
              <a:srgbClr val="000000"/>
            </a:solidFill>
          </a:ln>
        </p:spPr>
        <p:txBody>
          <a:bodyPr vert="horz" wrap="square" lIns="0" tIns="5715" rIns="0" bIns="0" rtlCol="0">
            <a:spAutoFit/>
          </a:bodyPr>
          <a:lstStyle/>
          <a:p>
            <a:pPr>
              <a:lnSpc>
                <a:spcPct val="100000"/>
              </a:lnSpc>
              <a:spcBef>
                <a:spcPts val="45"/>
              </a:spcBef>
            </a:pPr>
            <a:endParaRPr sz="1850">
              <a:latin typeface="Times New Roman"/>
              <a:cs typeface="Times New Roman"/>
            </a:endParaRPr>
          </a:p>
          <a:p>
            <a:pPr marL="498475">
              <a:lnSpc>
                <a:spcPct val="100000"/>
              </a:lnSpc>
            </a:pPr>
            <a:r>
              <a:rPr sz="1900" spc="-10" dirty="0">
                <a:latin typeface="Calibri"/>
                <a:cs typeface="Calibri"/>
              </a:rPr>
              <a:t>EMPLOYEE</a:t>
            </a:r>
            <a:endParaRPr sz="1900">
              <a:latin typeface="Calibri"/>
              <a:cs typeface="Calibri"/>
            </a:endParaRPr>
          </a:p>
        </p:txBody>
      </p:sp>
      <p:grpSp>
        <p:nvGrpSpPr>
          <p:cNvPr id="10" name="object 10"/>
          <p:cNvGrpSpPr/>
          <p:nvPr/>
        </p:nvGrpSpPr>
        <p:grpSpPr>
          <a:xfrm>
            <a:off x="3455475" y="2181998"/>
            <a:ext cx="3178810" cy="1525270"/>
            <a:chOff x="3455475" y="2181998"/>
            <a:chExt cx="3178810" cy="1525270"/>
          </a:xfrm>
        </p:grpSpPr>
        <p:sp>
          <p:nvSpPr>
            <p:cNvPr id="11" name="object 11"/>
            <p:cNvSpPr/>
            <p:nvPr/>
          </p:nvSpPr>
          <p:spPr>
            <a:xfrm>
              <a:off x="3459920" y="3614571"/>
              <a:ext cx="535305" cy="88265"/>
            </a:xfrm>
            <a:custGeom>
              <a:avLst/>
              <a:gdLst/>
              <a:ahLst/>
              <a:cxnLst/>
              <a:rect l="l" t="t" r="r" b="b"/>
              <a:pathLst>
                <a:path w="535304" h="88264">
                  <a:moveTo>
                    <a:pt x="0" y="0"/>
                  </a:moveTo>
                  <a:lnTo>
                    <a:pt x="535309" y="87763"/>
                  </a:lnTo>
                </a:path>
              </a:pathLst>
            </a:custGeom>
            <a:ln w="8466">
              <a:solidFill>
                <a:srgbClr val="000000"/>
              </a:solidFill>
            </a:ln>
          </p:spPr>
          <p:txBody>
            <a:bodyPr wrap="square" lIns="0" tIns="0" rIns="0" bIns="0" rtlCol="0"/>
            <a:lstStyle/>
            <a:p>
              <a:endParaRPr/>
            </a:p>
          </p:txBody>
        </p:sp>
        <p:sp>
          <p:nvSpPr>
            <p:cNvPr id="12" name="object 12"/>
            <p:cNvSpPr/>
            <p:nvPr/>
          </p:nvSpPr>
          <p:spPr>
            <a:xfrm>
              <a:off x="5475360" y="218644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13" name="object 13"/>
          <p:cNvSpPr txBox="1"/>
          <p:nvPr/>
        </p:nvSpPr>
        <p:spPr>
          <a:xfrm>
            <a:off x="5918215" y="2349499"/>
            <a:ext cx="26924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S</a:t>
            </a:r>
            <a:r>
              <a:rPr sz="1400" spc="-30" dirty="0">
                <a:latin typeface="Calibri"/>
                <a:cs typeface="Calibri"/>
              </a:rPr>
              <a:t>e</a:t>
            </a:r>
            <a:r>
              <a:rPr sz="1400" dirty="0">
                <a:latin typeface="Calibri"/>
                <a:cs typeface="Calibri"/>
              </a:rPr>
              <a:t>x</a:t>
            </a:r>
            <a:endParaRPr sz="1400">
              <a:latin typeface="Calibri"/>
              <a:cs typeface="Calibri"/>
            </a:endParaRPr>
          </a:p>
        </p:txBody>
      </p:sp>
      <p:sp>
        <p:nvSpPr>
          <p:cNvPr id="14" name="object 14"/>
          <p:cNvSpPr/>
          <p:nvPr/>
        </p:nvSpPr>
        <p:spPr>
          <a:xfrm>
            <a:off x="3418230" y="218644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5" name="object 15"/>
          <p:cNvSpPr txBox="1"/>
          <p:nvPr/>
        </p:nvSpPr>
        <p:spPr>
          <a:xfrm>
            <a:off x="3844523" y="2349499"/>
            <a:ext cx="302895" cy="238760"/>
          </a:xfrm>
          <a:prstGeom prst="rect">
            <a:avLst/>
          </a:prstGeom>
        </p:spPr>
        <p:txBody>
          <a:bodyPr vert="horz" wrap="square" lIns="0" tIns="12700" rIns="0" bIns="0" rtlCol="0">
            <a:spAutoFit/>
          </a:bodyPr>
          <a:lstStyle/>
          <a:p>
            <a:pPr marL="12700">
              <a:lnSpc>
                <a:spcPct val="100000"/>
              </a:lnSpc>
              <a:spcBef>
                <a:spcPts val="100"/>
              </a:spcBef>
            </a:pPr>
            <a:r>
              <a:rPr sz="1400" u="sng" spc="-5" dirty="0">
                <a:uFill>
                  <a:solidFill>
                    <a:srgbClr val="000000"/>
                  </a:solidFill>
                </a:uFill>
                <a:latin typeface="Calibri"/>
                <a:cs typeface="Calibri"/>
              </a:rPr>
              <a:t>SSN</a:t>
            </a:r>
            <a:endParaRPr sz="1400">
              <a:latin typeface="Calibri"/>
              <a:cs typeface="Calibri"/>
            </a:endParaRPr>
          </a:p>
        </p:txBody>
      </p:sp>
      <p:sp>
        <p:nvSpPr>
          <p:cNvPr id="16" name="object 16"/>
          <p:cNvSpPr/>
          <p:nvPr/>
        </p:nvSpPr>
        <p:spPr>
          <a:xfrm>
            <a:off x="3313838" y="4873469"/>
            <a:ext cx="1363345" cy="514350"/>
          </a:xfrm>
          <a:custGeom>
            <a:avLst/>
            <a:gdLst/>
            <a:ahLst/>
            <a:cxnLst/>
            <a:rect l="l" t="t" r="r" b="b"/>
            <a:pathLst>
              <a:path w="1363345" h="514350">
                <a:moveTo>
                  <a:pt x="0" y="257106"/>
                </a:moveTo>
                <a:lnTo>
                  <a:pt x="12286" y="208249"/>
                </a:lnTo>
                <a:lnTo>
                  <a:pt x="47623" y="162488"/>
                </a:lnTo>
                <a:lnTo>
                  <a:pt x="103725" y="120683"/>
                </a:lnTo>
                <a:lnTo>
                  <a:pt x="138849" y="101534"/>
                </a:lnTo>
                <a:lnTo>
                  <a:pt x="178309" y="83697"/>
                </a:lnTo>
                <a:lnTo>
                  <a:pt x="221817" y="67280"/>
                </a:lnTo>
                <a:lnTo>
                  <a:pt x="269089" y="52391"/>
                </a:lnTo>
                <a:lnTo>
                  <a:pt x="319840" y="39138"/>
                </a:lnTo>
                <a:lnTo>
                  <a:pt x="373782" y="27628"/>
                </a:lnTo>
                <a:lnTo>
                  <a:pt x="430632" y="17969"/>
                </a:lnTo>
                <a:lnTo>
                  <a:pt x="490104" y="10269"/>
                </a:lnTo>
                <a:lnTo>
                  <a:pt x="551911" y="4636"/>
                </a:lnTo>
                <a:lnTo>
                  <a:pt x="615769" y="1176"/>
                </a:lnTo>
                <a:lnTo>
                  <a:pt x="681391" y="0"/>
                </a:lnTo>
                <a:lnTo>
                  <a:pt x="747014" y="1176"/>
                </a:lnTo>
                <a:lnTo>
                  <a:pt x="810872" y="4636"/>
                </a:lnTo>
                <a:lnTo>
                  <a:pt x="872679" y="10269"/>
                </a:lnTo>
                <a:lnTo>
                  <a:pt x="932151" y="17969"/>
                </a:lnTo>
                <a:lnTo>
                  <a:pt x="989000" y="27628"/>
                </a:lnTo>
                <a:lnTo>
                  <a:pt x="1042943" y="39138"/>
                </a:lnTo>
                <a:lnTo>
                  <a:pt x="1093694" y="52391"/>
                </a:lnTo>
                <a:lnTo>
                  <a:pt x="1140966" y="67280"/>
                </a:lnTo>
                <a:lnTo>
                  <a:pt x="1184474" y="83697"/>
                </a:lnTo>
                <a:lnTo>
                  <a:pt x="1223934" y="101534"/>
                </a:lnTo>
                <a:lnTo>
                  <a:pt x="1259058" y="120683"/>
                </a:lnTo>
                <a:lnTo>
                  <a:pt x="1315160" y="162488"/>
                </a:lnTo>
                <a:lnTo>
                  <a:pt x="1350497" y="208249"/>
                </a:lnTo>
                <a:lnTo>
                  <a:pt x="1362783" y="257106"/>
                </a:lnTo>
                <a:lnTo>
                  <a:pt x="1359664" y="281867"/>
                </a:lnTo>
                <a:lnTo>
                  <a:pt x="1335567" y="329283"/>
                </a:lnTo>
                <a:lnTo>
                  <a:pt x="1289562" y="373174"/>
                </a:lnTo>
                <a:lnTo>
                  <a:pt x="1223934" y="412678"/>
                </a:lnTo>
                <a:lnTo>
                  <a:pt x="1184474" y="430514"/>
                </a:lnTo>
                <a:lnTo>
                  <a:pt x="1140966" y="446931"/>
                </a:lnTo>
                <a:lnTo>
                  <a:pt x="1093694" y="461820"/>
                </a:lnTo>
                <a:lnTo>
                  <a:pt x="1042943" y="475074"/>
                </a:lnTo>
                <a:lnTo>
                  <a:pt x="989000" y="486584"/>
                </a:lnTo>
                <a:lnTo>
                  <a:pt x="932151" y="496242"/>
                </a:lnTo>
                <a:lnTo>
                  <a:pt x="872679" y="503942"/>
                </a:lnTo>
                <a:lnTo>
                  <a:pt x="810872" y="509576"/>
                </a:lnTo>
                <a:lnTo>
                  <a:pt x="747014" y="513035"/>
                </a:lnTo>
                <a:lnTo>
                  <a:pt x="681391" y="514212"/>
                </a:lnTo>
                <a:lnTo>
                  <a:pt x="615769" y="513035"/>
                </a:lnTo>
                <a:lnTo>
                  <a:pt x="551911" y="509576"/>
                </a:lnTo>
                <a:lnTo>
                  <a:pt x="490104" y="503942"/>
                </a:lnTo>
                <a:lnTo>
                  <a:pt x="430632" y="496242"/>
                </a:lnTo>
                <a:lnTo>
                  <a:pt x="373782" y="486584"/>
                </a:lnTo>
                <a:lnTo>
                  <a:pt x="319840" y="475074"/>
                </a:lnTo>
                <a:lnTo>
                  <a:pt x="269089" y="461820"/>
                </a:lnTo>
                <a:lnTo>
                  <a:pt x="221817" y="446931"/>
                </a:lnTo>
                <a:lnTo>
                  <a:pt x="178309" y="430514"/>
                </a:lnTo>
                <a:lnTo>
                  <a:pt x="138849" y="412678"/>
                </a:lnTo>
                <a:lnTo>
                  <a:pt x="103725" y="393528"/>
                </a:lnTo>
                <a:lnTo>
                  <a:pt x="47623" y="351723"/>
                </a:lnTo>
                <a:lnTo>
                  <a:pt x="12286" y="305962"/>
                </a:lnTo>
                <a:lnTo>
                  <a:pt x="0" y="257106"/>
                </a:lnTo>
                <a:close/>
              </a:path>
            </a:pathLst>
          </a:custGeom>
          <a:ln w="8466">
            <a:solidFill>
              <a:srgbClr val="000000"/>
            </a:solidFill>
          </a:ln>
        </p:spPr>
        <p:txBody>
          <a:bodyPr wrap="square" lIns="0" tIns="0" rIns="0" bIns="0" rtlCol="0"/>
          <a:lstStyle/>
          <a:p>
            <a:endParaRPr/>
          </a:p>
        </p:txBody>
      </p:sp>
      <p:grpSp>
        <p:nvGrpSpPr>
          <p:cNvPr id="17" name="object 17"/>
          <p:cNvGrpSpPr/>
          <p:nvPr/>
        </p:nvGrpSpPr>
        <p:grpSpPr>
          <a:xfrm>
            <a:off x="3990785" y="1579888"/>
            <a:ext cx="2066289" cy="1827530"/>
            <a:chOff x="3990785" y="1579888"/>
            <a:chExt cx="2066289" cy="1827530"/>
          </a:xfrm>
        </p:grpSpPr>
        <p:sp>
          <p:nvSpPr>
            <p:cNvPr id="18" name="object 18"/>
            <p:cNvSpPr/>
            <p:nvPr/>
          </p:nvSpPr>
          <p:spPr>
            <a:xfrm>
              <a:off x="3995230" y="2788551"/>
              <a:ext cx="577215" cy="614680"/>
            </a:xfrm>
            <a:custGeom>
              <a:avLst/>
              <a:gdLst/>
              <a:ahLst/>
              <a:cxnLst/>
              <a:rect l="l" t="t" r="r" b="b"/>
              <a:pathLst>
                <a:path w="577214" h="614679">
                  <a:moveTo>
                    <a:pt x="0" y="0"/>
                  </a:moveTo>
                  <a:lnTo>
                    <a:pt x="576999" y="614141"/>
                  </a:lnTo>
                </a:path>
              </a:pathLst>
            </a:custGeom>
            <a:ln w="8466">
              <a:solidFill>
                <a:srgbClr val="000000"/>
              </a:solidFill>
            </a:ln>
          </p:spPr>
          <p:txBody>
            <a:bodyPr wrap="square" lIns="0" tIns="0" rIns="0" bIns="0" rtlCol="0"/>
            <a:lstStyle/>
            <a:p>
              <a:endParaRPr/>
            </a:p>
          </p:txBody>
        </p:sp>
        <p:sp>
          <p:nvSpPr>
            <p:cNvPr id="19" name="object 19"/>
            <p:cNvSpPr/>
            <p:nvPr/>
          </p:nvSpPr>
          <p:spPr>
            <a:xfrm>
              <a:off x="5475361" y="2788551"/>
              <a:ext cx="577215" cy="614680"/>
            </a:xfrm>
            <a:custGeom>
              <a:avLst/>
              <a:gdLst/>
              <a:ahLst/>
              <a:cxnLst/>
              <a:rect l="l" t="t" r="r" b="b"/>
              <a:pathLst>
                <a:path w="577214" h="614679">
                  <a:moveTo>
                    <a:pt x="0" y="614141"/>
                  </a:moveTo>
                  <a:lnTo>
                    <a:pt x="577000" y="0"/>
                  </a:lnTo>
                </a:path>
              </a:pathLst>
            </a:custGeom>
            <a:ln w="8466">
              <a:solidFill>
                <a:srgbClr val="000000"/>
              </a:solidFill>
            </a:ln>
          </p:spPr>
          <p:txBody>
            <a:bodyPr wrap="square" lIns="0" tIns="0" rIns="0" bIns="0" rtlCol="0"/>
            <a:lstStyle/>
            <a:p>
              <a:endParaRPr/>
            </a:p>
          </p:txBody>
        </p:sp>
        <p:sp>
          <p:nvSpPr>
            <p:cNvPr id="20" name="object 20"/>
            <p:cNvSpPr/>
            <p:nvPr/>
          </p:nvSpPr>
          <p:spPr>
            <a:xfrm>
              <a:off x="4446795" y="158433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21" name="object 21"/>
          <p:cNvSpPr txBox="1"/>
          <p:nvPr/>
        </p:nvSpPr>
        <p:spPr>
          <a:xfrm>
            <a:off x="3769170" y="4999566"/>
            <a:ext cx="452755"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N</a:t>
            </a:r>
            <a:r>
              <a:rPr sz="1400" spc="-5" dirty="0">
                <a:latin typeface="Calibri"/>
                <a:cs typeface="Calibri"/>
              </a:rPr>
              <a:t>a</a:t>
            </a:r>
            <a:r>
              <a:rPr sz="1400" spc="-15" dirty="0">
                <a:latin typeface="Calibri"/>
                <a:cs typeface="Calibri"/>
              </a:rPr>
              <a:t>m</a:t>
            </a:r>
            <a:r>
              <a:rPr sz="1400" dirty="0">
                <a:latin typeface="Calibri"/>
                <a:cs typeface="Calibri"/>
              </a:rPr>
              <a:t>e</a:t>
            </a:r>
            <a:endParaRPr sz="1400">
              <a:latin typeface="Calibri"/>
              <a:cs typeface="Calibri"/>
            </a:endParaRPr>
          </a:p>
        </p:txBody>
      </p:sp>
      <p:grpSp>
        <p:nvGrpSpPr>
          <p:cNvPr id="22" name="object 22"/>
          <p:cNvGrpSpPr/>
          <p:nvPr/>
        </p:nvGrpSpPr>
        <p:grpSpPr>
          <a:xfrm>
            <a:off x="2048482" y="3897670"/>
            <a:ext cx="2632710" cy="980440"/>
            <a:chOff x="2048482" y="3897670"/>
            <a:chExt cx="2632710" cy="980440"/>
          </a:xfrm>
        </p:grpSpPr>
        <p:sp>
          <p:nvSpPr>
            <p:cNvPr id="23" name="object 23"/>
            <p:cNvSpPr/>
            <p:nvPr/>
          </p:nvSpPr>
          <p:spPr>
            <a:xfrm>
              <a:off x="3995230" y="4264043"/>
              <a:ext cx="681990" cy="609600"/>
            </a:xfrm>
            <a:custGeom>
              <a:avLst/>
              <a:gdLst/>
              <a:ahLst/>
              <a:cxnLst/>
              <a:rect l="l" t="t" r="r" b="b"/>
              <a:pathLst>
                <a:path w="681989" h="609600">
                  <a:moveTo>
                    <a:pt x="0" y="609426"/>
                  </a:moveTo>
                  <a:lnTo>
                    <a:pt x="681391" y="0"/>
                  </a:lnTo>
                </a:path>
              </a:pathLst>
            </a:custGeom>
            <a:ln w="8466">
              <a:solidFill>
                <a:srgbClr val="000000"/>
              </a:solidFill>
            </a:ln>
          </p:spPr>
          <p:txBody>
            <a:bodyPr wrap="square" lIns="0" tIns="0" rIns="0" bIns="0" rtlCol="0"/>
            <a:lstStyle/>
            <a:p>
              <a:endParaRPr/>
            </a:p>
          </p:txBody>
        </p:sp>
        <p:sp>
          <p:nvSpPr>
            <p:cNvPr id="24" name="object 24"/>
            <p:cNvSpPr/>
            <p:nvPr/>
          </p:nvSpPr>
          <p:spPr>
            <a:xfrm>
              <a:off x="2052927" y="3902115"/>
              <a:ext cx="1648460" cy="536575"/>
            </a:xfrm>
            <a:custGeom>
              <a:avLst/>
              <a:gdLst/>
              <a:ahLst/>
              <a:cxnLst/>
              <a:rect l="l" t="t" r="r" b="b"/>
              <a:pathLst>
                <a:path w="1648460" h="536575">
                  <a:moveTo>
                    <a:pt x="0" y="268265"/>
                  </a:moveTo>
                  <a:lnTo>
                    <a:pt x="10787" y="224751"/>
                  </a:lnTo>
                  <a:lnTo>
                    <a:pt x="42018" y="183472"/>
                  </a:lnTo>
                  <a:lnTo>
                    <a:pt x="91995" y="144982"/>
                  </a:lnTo>
                  <a:lnTo>
                    <a:pt x="159022" y="109831"/>
                  </a:lnTo>
                  <a:lnTo>
                    <a:pt x="198399" y="93681"/>
                  </a:lnTo>
                  <a:lnTo>
                    <a:pt x="241401" y="78573"/>
                  </a:lnTo>
                  <a:lnTo>
                    <a:pt x="287818" y="64576"/>
                  </a:lnTo>
                  <a:lnTo>
                    <a:pt x="337437" y="51759"/>
                  </a:lnTo>
                  <a:lnTo>
                    <a:pt x="390045" y="40192"/>
                  </a:lnTo>
                  <a:lnTo>
                    <a:pt x="445431" y="29943"/>
                  </a:lnTo>
                  <a:lnTo>
                    <a:pt x="503382" y="21081"/>
                  </a:lnTo>
                  <a:lnTo>
                    <a:pt x="563687" y="13676"/>
                  </a:lnTo>
                  <a:lnTo>
                    <a:pt x="626133" y="7796"/>
                  </a:lnTo>
                  <a:lnTo>
                    <a:pt x="690508" y="3511"/>
                  </a:lnTo>
                  <a:lnTo>
                    <a:pt x="756600" y="889"/>
                  </a:lnTo>
                  <a:lnTo>
                    <a:pt x="824197" y="0"/>
                  </a:lnTo>
                  <a:lnTo>
                    <a:pt x="891794" y="889"/>
                  </a:lnTo>
                  <a:lnTo>
                    <a:pt x="957887" y="3511"/>
                  </a:lnTo>
                  <a:lnTo>
                    <a:pt x="1022262" y="7796"/>
                  </a:lnTo>
                  <a:lnTo>
                    <a:pt x="1084708" y="13676"/>
                  </a:lnTo>
                  <a:lnTo>
                    <a:pt x="1145012" y="21081"/>
                  </a:lnTo>
                  <a:lnTo>
                    <a:pt x="1202964" y="29943"/>
                  </a:lnTo>
                  <a:lnTo>
                    <a:pt x="1258350" y="40192"/>
                  </a:lnTo>
                  <a:lnTo>
                    <a:pt x="1310958" y="51759"/>
                  </a:lnTo>
                  <a:lnTo>
                    <a:pt x="1360577" y="64576"/>
                  </a:lnTo>
                  <a:lnTo>
                    <a:pt x="1406993" y="78573"/>
                  </a:lnTo>
                  <a:lnTo>
                    <a:pt x="1449996" y="93681"/>
                  </a:lnTo>
                  <a:lnTo>
                    <a:pt x="1489373" y="109831"/>
                  </a:lnTo>
                  <a:lnTo>
                    <a:pt x="1524911" y="126954"/>
                  </a:lnTo>
                  <a:lnTo>
                    <a:pt x="1583626" y="163844"/>
                  </a:lnTo>
                  <a:lnTo>
                    <a:pt x="1624442" y="203798"/>
                  </a:lnTo>
                  <a:lnTo>
                    <a:pt x="1645663" y="246263"/>
                  </a:lnTo>
                  <a:lnTo>
                    <a:pt x="1648395" y="268265"/>
                  </a:lnTo>
                  <a:lnTo>
                    <a:pt x="1645663" y="290267"/>
                  </a:lnTo>
                  <a:lnTo>
                    <a:pt x="1624442" y="332732"/>
                  </a:lnTo>
                  <a:lnTo>
                    <a:pt x="1583626" y="372686"/>
                  </a:lnTo>
                  <a:lnTo>
                    <a:pt x="1524911" y="409576"/>
                  </a:lnTo>
                  <a:lnTo>
                    <a:pt x="1489373" y="426699"/>
                  </a:lnTo>
                  <a:lnTo>
                    <a:pt x="1449996" y="442849"/>
                  </a:lnTo>
                  <a:lnTo>
                    <a:pt x="1406993" y="457958"/>
                  </a:lnTo>
                  <a:lnTo>
                    <a:pt x="1360577" y="471954"/>
                  </a:lnTo>
                  <a:lnTo>
                    <a:pt x="1310958" y="484771"/>
                  </a:lnTo>
                  <a:lnTo>
                    <a:pt x="1258350" y="496338"/>
                  </a:lnTo>
                  <a:lnTo>
                    <a:pt x="1202964" y="506587"/>
                  </a:lnTo>
                  <a:lnTo>
                    <a:pt x="1145012" y="515449"/>
                  </a:lnTo>
                  <a:lnTo>
                    <a:pt x="1084708" y="522854"/>
                  </a:lnTo>
                  <a:lnTo>
                    <a:pt x="1022262" y="528734"/>
                  </a:lnTo>
                  <a:lnTo>
                    <a:pt x="957887" y="533020"/>
                  </a:lnTo>
                  <a:lnTo>
                    <a:pt x="891794" y="535641"/>
                  </a:lnTo>
                  <a:lnTo>
                    <a:pt x="824197" y="536531"/>
                  </a:lnTo>
                  <a:lnTo>
                    <a:pt x="756600" y="535641"/>
                  </a:lnTo>
                  <a:lnTo>
                    <a:pt x="690508" y="533020"/>
                  </a:lnTo>
                  <a:lnTo>
                    <a:pt x="626133" y="528734"/>
                  </a:lnTo>
                  <a:lnTo>
                    <a:pt x="563687" y="522854"/>
                  </a:lnTo>
                  <a:lnTo>
                    <a:pt x="503382" y="515449"/>
                  </a:lnTo>
                  <a:lnTo>
                    <a:pt x="445431" y="506587"/>
                  </a:lnTo>
                  <a:lnTo>
                    <a:pt x="390045" y="496338"/>
                  </a:lnTo>
                  <a:lnTo>
                    <a:pt x="337437" y="484771"/>
                  </a:lnTo>
                  <a:lnTo>
                    <a:pt x="287818" y="471954"/>
                  </a:lnTo>
                  <a:lnTo>
                    <a:pt x="241401" y="457958"/>
                  </a:lnTo>
                  <a:lnTo>
                    <a:pt x="198399" y="442849"/>
                  </a:lnTo>
                  <a:lnTo>
                    <a:pt x="159022" y="426699"/>
                  </a:lnTo>
                  <a:lnTo>
                    <a:pt x="123483" y="409576"/>
                  </a:lnTo>
                  <a:lnTo>
                    <a:pt x="64769" y="372686"/>
                  </a:lnTo>
                  <a:lnTo>
                    <a:pt x="23953" y="332732"/>
                  </a:lnTo>
                  <a:lnTo>
                    <a:pt x="2732" y="290267"/>
                  </a:lnTo>
                  <a:lnTo>
                    <a:pt x="0" y="268265"/>
                  </a:lnTo>
                  <a:close/>
                </a:path>
              </a:pathLst>
            </a:custGeom>
            <a:ln w="8466">
              <a:solidFill>
                <a:srgbClr val="000000"/>
              </a:solidFill>
            </a:ln>
          </p:spPr>
          <p:txBody>
            <a:bodyPr wrap="square" lIns="0" tIns="0" rIns="0" bIns="0" rtlCol="0"/>
            <a:lstStyle/>
            <a:p>
              <a:endParaRPr/>
            </a:p>
          </p:txBody>
        </p:sp>
      </p:grpSp>
      <p:sp>
        <p:nvSpPr>
          <p:cNvPr id="25" name="object 25"/>
          <p:cNvSpPr txBox="1"/>
          <p:nvPr/>
        </p:nvSpPr>
        <p:spPr>
          <a:xfrm>
            <a:off x="4794755" y="1748366"/>
            <a:ext cx="45910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Salar</a:t>
            </a:r>
            <a:r>
              <a:rPr sz="1400" dirty="0">
                <a:latin typeface="Calibri"/>
                <a:cs typeface="Calibri"/>
              </a:rPr>
              <a:t>y</a:t>
            </a:r>
            <a:endParaRPr sz="1400">
              <a:latin typeface="Calibri"/>
              <a:cs typeface="Calibri"/>
            </a:endParaRPr>
          </a:p>
        </p:txBody>
      </p:sp>
      <p:grpSp>
        <p:nvGrpSpPr>
          <p:cNvPr id="26" name="object 26"/>
          <p:cNvGrpSpPr/>
          <p:nvPr/>
        </p:nvGrpSpPr>
        <p:grpSpPr>
          <a:xfrm>
            <a:off x="5019350" y="2181998"/>
            <a:ext cx="2991485" cy="1525270"/>
            <a:chOff x="5019350" y="2181998"/>
            <a:chExt cx="2991485" cy="1525270"/>
          </a:xfrm>
        </p:grpSpPr>
        <p:sp>
          <p:nvSpPr>
            <p:cNvPr id="27" name="object 27"/>
            <p:cNvSpPr/>
            <p:nvPr/>
          </p:nvSpPr>
          <p:spPr>
            <a:xfrm>
              <a:off x="5023795" y="2186443"/>
              <a:ext cx="0" cy="1216660"/>
            </a:xfrm>
            <a:custGeom>
              <a:avLst/>
              <a:gdLst/>
              <a:ahLst/>
              <a:cxnLst/>
              <a:rect l="l" t="t" r="r" b="b"/>
              <a:pathLst>
                <a:path h="1216660">
                  <a:moveTo>
                    <a:pt x="0" y="0"/>
                  </a:moveTo>
                  <a:lnTo>
                    <a:pt x="1" y="1216250"/>
                  </a:lnTo>
                </a:path>
              </a:pathLst>
            </a:custGeom>
            <a:ln w="8466">
              <a:solidFill>
                <a:srgbClr val="000000"/>
              </a:solidFill>
            </a:ln>
          </p:spPr>
          <p:txBody>
            <a:bodyPr wrap="square" lIns="0" tIns="0" rIns="0" bIns="0" rtlCol="0"/>
            <a:lstStyle/>
            <a:p>
              <a:endParaRPr/>
            </a:p>
          </p:txBody>
        </p:sp>
        <p:sp>
          <p:nvSpPr>
            <p:cNvPr id="28" name="object 28"/>
            <p:cNvSpPr/>
            <p:nvPr/>
          </p:nvSpPr>
          <p:spPr>
            <a:xfrm>
              <a:off x="6357661" y="3103053"/>
              <a:ext cx="1648460" cy="599440"/>
            </a:xfrm>
            <a:custGeom>
              <a:avLst/>
              <a:gdLst/>
              <a:ahLst/>
              <a:cxnLst/>
              <a:rect l="l" t="t" r="r" b="b"/>
              <a:pathLst>
                <a:path w="1648459" h="599439">
                  <a:moveTo>
                    <a:pt x="0" y="299640"/>
                  </a:moveTo>
                  <a:lnTo>
                    <a:pt x="10787" y="251037"/>
                  </a:lnTo>
                  <a:lnTo>
                    <a:pt x="42018" y="204930"/>
                  </a:lnTo>
                  <a:lnTo>
                    <a:pt x="91995" y="161938"/>
                  </a:lnTo>
                  <a:lnTo>
                    <a:pt x="159022" y="122676"/>
                  </a:lnTo>
                  <a:lnTo>
                    <a:pt x="198399" y="104637"/>
                  </a:lnTo>
                  <a:lnTo>
                    <a:pt x="241401" y="87762"/>
                  </a:lnTo>
                  <a:lnTo>
                    <a:pt x="287818" y="72128"/>
                  </a:lnTo>
                  <a:lnTo>
                    <a:pt x="337437" y="57813"/>
                  </a:lnTo>
                  <a:lnTo>
                    <a:pt x="390045" y="44893"/>
                  </a:lnTo>
                  <a:lnTo>
                    <a:pt x="445431" y="33445"/>
                  </a:lnTo>
                  <a:lnTo>
                    <a:pt x="503382" y="23547"/>
                  </a:lnTo>
                  <a:lnTo>
                    <a:pt x="563687" y="15275"/>
                  </a:lnTo>
                  <a:lnTo>
                    <a:pt x="626133" y="8708"/>
                  </a:lnTo>
                  <a:lnTo>
                    <a:pt x="690508" y="3921"/>
                  </a:lnTo>
                  <a:lnTo>
                    <a:pt x="756600" y="993"/>
                  </a:lnTo>
                  <a:lnTo>
                    <a:pt x="824197" y="0"/>
                  </a:lnTo>
                  <a:lnTo>
                    <a:pt x="891794" y="993"/>
                  </a:lnTo>
                  <a:lnTo>
                    <a:pt x="957887" y="3921"/>
                  </a:lnTo>
                  <a:lnTo>
                    <a:pt x="1022262" y="8708"/>
                  </a:lnTo>
                  <a:lnTo>
                    <a:pt x="1084708" y="15275"/>
                  </a:lnTo>
                  <a:lnTo>
                    <a:pt x="1145012" y="23547"/>
                  </a:lnTo>
                  <a:lnTo>
                    <a:pt x="1202964" y="33445"/>
                  </a:lnTo>
                  <a:lnTo>
                    <a:pt x="1258350" y="44893"/>
                  </a:lnTo>
                  <a:lnTo>
                    <a:pt x="1310958" y="57813"/>
                  </a:lnTo>
                  <a:lnTo>
                    <a:pt x="1360577" y="72128"/>
                  </a:lnTo>
                  <a:lnTo>
                    <a:pt x="1406993" y="87762"/>
                  </a:lnTo>
                  <a:lnTo>
                    <a:pt x="1449996" y="104637"/>
                  </a:lnTo>
                  <a:lnTo>
                    <a:pt x="1489373" y="122676"/>
                  </a:lnTo>
                  <a:lnTo>
                    <a:pt x="1524911" y="141802"/>
                  </a:lnTo>
                  <a:lnTo>
                    <a:pt x="1583626" y="183006"/>
                  </a:lnTo>
                  <a:lnTo>
                    <a:pt x="1624442" y="227633"/>
                  </a:lnTo>
                  <a:lnTo>
                    <a:pt x="1645663" y="275065"/>
                  </a:lnTo>
                  <a:lnTo>
                    <a:pt x="1648395" y="299640"/>
                  </a:lnTo>
                  <a:lnTo>
                    <a:pt x="1645663" y="324215"/>
                  </a:lnTo>
                  <a:lnTo>
                    <a:pt x="1624442" y="371647"/>
                  </a:lnTo>
                  <a:lnTo>
                    <a:pt x="1583626" y="416274"/>
                  </a:lnTo>
                  <a:lnTo>
                    <a:pt x="1524911" y="457478"/>
                  </a:lnTo>
                  <a:lnTo>
                    <a:pt x="1489373" y="476604"/>
                  </a:lnTo>
                  <a:lnTo>
                    <a:pt x="1449996" y="494643"/>
                  </a:lnTo>
                  <a:lnTo>
                    <a:pt x="1406993" y="511518"/>
                  </a:lnTo>
                  <a:lnTo>
                    <a:pt x="1360577" y="527152"/>
                  </a:lnTo>
                  <a:lnTo>
                    <a:pt x="1310958" y="541467"/>
                  </a:lnTo>
                  <a:lnTo>
                    <a:pt x="1258350" y="554388"/>
                  </a:lnTo>
                  <a:lnTo>
                    <a:pt x="1202964" y="565835"/>
                  </a:lnTo>
                  <a:lnTo>
                    <a:pt x="1145012" y="575733"/>
                  </a:lnTo>
                  <a:lnTo>
                    <a:pt x="1084708" y="584005"/>
                  </a:lnTo>
                  <a:lnTo>
                    <a:pt x="1022262" y="590572"/>
                  </a:lnTo>
                  <a:lnTo>
                    <a:pt x="957887" y="595359"/>
                  </a:lnTo>
                  <a:lnTo>
                    <a:pt x="891794" y="598287"/>
                  </a:lnTo>
                  <a:lnTo>
                    <a:pt x="824197" y="599281"/>
                  </a:lnTo>
                  <a:lnTo>
                    <a:pt x="756600" y="598287"/>
                  </a:lnTo>
                  <a:lnTo>
                    <a:pt x="690508" y="595359"/>
                  </a:lnTo>
                  <a:lnTo>
                    <a:pt x="626133" y="590572"/>
                  </a:lnTo>
                  <a:lnTo>
                    <a:pt x="563687" y="584005"/>
                  </a:lnTo>
                  <a:lnTo>
                    <a:pt x="503382" y="575733"/>
                  </a:lnTo>
                  <a:lnTo>
                    <a:pt x="445431" y="565835"/>
                  </a:lnTo>
                  <a:lnTo>
                    <a:pt x="390045" y="554388"/>
                  </a:lnTo>
                  <a:lnTo>
                    <a:pt x="337437" y="541467"/>
                  </a:lnTo>
                  <a:lnTo>
                    <a:pt x="287818" y="527152"/>
                  </a:lnTo>
                  <a:lnTo>
                    <a:pt x="241401" y="511518"/>
                  </a:lnTo>
                  <a:lnTo>
                    <a:pt x="198399" y="494643"/>
                  </a:lnTo>
                  <a:lnTo>
                    <a:pt x="159022" y="476604"/>
                  </a:lnTo>
                  <a:lnTo>
                    <a:pt x="123483" y="457478"/>
                  </a:lnTo>
                  <a:lnTo>
                    <a:pt x="64769" y="416274"/>
                  </a:lnTo>
                  <a:lnTo>
                    <a:pt x="23953" y="371647"/>
                  </a:lnTo>
                  <a:lnTo>
                    <a:pt x="2732" y="324215"/>
                  </a:lnTo>
                  <a:lnTo>
                    <a:pt x="0" y="299640"/>
                  </a:lnTo>
                  <a:close/>
                </a:path>
              </a:pathLst>
            </a:custGeom>
            <a:ln w="8466">
              <a:solidFill>
                <a:srgbClr val="000000"/>
              </a:solidFill>
            </a:ln>
          </p:spPr>
          <p:txBody>
            <a:bodyPr wrap="square" lIns="0" tIns="0" rIns="0" bIns="0" rtlCol="0"/>
            <a:lstStyle/>
            <a:p>
              <a:endParaRPr/>
            </a:p>
          </p:txBody>
        </p:sp>
      </p:grpSp>
      <p:sp>
        <p:nvSpPr>
          <p:cNvPr id="29" name="object 29"/>
          <p:cNvSpPr txBox="1"/>
          <p:nvPr/>
        </p:nvSpPr>
        <p:spPr>
          <a:xfrm>
            <a:off x="2483458" y="4034366"/>
            <a:ext cx="7886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Supe</a:t>
            </a:r>
            <a:r>
              <a:rPr sz="1400" dirty="0">
                <a:latin typeface="Calibri"/>
                <a:cs typeface="Calibri"/>
              </a:rPr>
              <a:t>r</a:t>
            </a:r>
            <a:r>
              <a:rPr sz="1400" spc="-10" dirty="0">
                <a:latin typeface="Calibri"/>
                <a:cs typeface="Calibri"/>
              </a:rPr>
              <a:t>v</a:t>
            </a:r>
            <a:r>
              <a:rPr sz="1400" spc="-5" dirty="0">
                <a:latin typeface="Calibri"/>
                <a:cs typeface="Calibri"/>
              </a:rPr>
              <a:t>iso</a:t>
            </a:r>
            <a:r>
              <a:rPr sz="1400" dirty="0">
                <a:latin typeface="Calibri"/>
                <a:cs typeface="Calibri"/>
              </a:rPr>
              <a:t>r</a:t>
            </a:r>
            <a:endParaRPr sz="1400">
              <a:latin typeface="Calibri"/>
              <a:cs typeface="Calibri"/>
            </a:endParaRPr>
          </a:p>
        </p:txBody>
      </p:sp>
      <p:grpSp>
        <p:nvGrpSpPr>
          <p:cNvPr id="30" name="object 30"/>
          <p:cNvGrpSpPr/>
          <p:nvPr/>
        </p:nvGrpSpPr>
        <p:grpSpPr>
          <a:xfrm>
            <a:off x="1471481" y="3828923"/>
            <a:ext cx="2528570" cy="1607185"/>
            <a:chOff x="1471481" y="3828923"/>
            <a:chExt cx="2528570" cy="1607185"/>
          </a:xfrm>
        </p:grpSpPr>
        <p:sp>
          <p:nvSpPr>
            <p:cNvPr id="31" name="object 31"/>
            <p:cNvSpPr/>
            <p:nvPr/>
          </p:nvSpPr>
          <p:spPr>
            <a:xfrm>
              <a:off x="3459920" y="3833368"/>
              <a:ext cx="535305" cy="147320"/>
            </a:xfrm>
            <a:custGeom>
              <a:avLst/>
              <a:gdLst/>
              <a:ahLst/>
              <a:cxnLst/>
              <a:rect l="l" t="t" r="r" b="b"/>
              <a:pathLst>
                <a:path w="535304" h="147320">
                  <a:moveTo>
                    <a:pt x="0" y="147319"/>
                  </a:moveTo>
                  <a:lnTo>
                    <a:pt x="535309" y="0"/>
                  </a:lnTo>
                </a:path>
              </a:pathLst>
            </a:custGeom>
            <a:ln w="8466">
              <a:solidFill>
                <a:srgbClr val="000000"/>
              </a:solidFill>
            </a:ln>
          </p:spPr>
          <p:txBody>
            <a:bodyPr wrap="square" lIns="0" tIns="0" rIns="0" bIns="0" rtlCol="0"/>
            <a:lstStyle/>
            <a:p>
              <a:endParaRPr/>
            </a:p>
          </p:txBody>
        </p:sp>
        <p:sp>
          <p:nvSpPr>
            <p:cNvPr id="32" name="object 32"/>
            <p:cNvSpPr/>
            <p:nvPr/>
          </p:nvSpPr>
          <p:spPr>
            <a:xfrm>
              <a:off x="1475926" y="4829520"/>
              <a:ext cx="1154430" cy="602615"/>
            </a:xfrm>
            <a:custGeom>
              <a:avLst/>
              <a:gdLst/>
              <a:ahLst/>
              <a:cxnLst/>
              <a:rect l="l" t="t" r="r" b="b"/>
              <a:pathLst>
                <a:path w="1154430"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33" name="object 33"/>
          <p:cNvSpPr txBox="1"/>
          <p:nvPr/>
        </p:nvSpPr>
        <p:spPr>
          <a:xfrm>
            <a:off x="6833100" y="3263899"/>
            <a:ext cx="69850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Birthdate</a:t>
            </a:r>
            <a:endParaRPr sz="1400">
              <a:latin typeface="Calibri"/>
              <a:cs typeface="Calibri"/>
            </a:endParaRPr>
          </a:p>
        </p:txBody>
      </p:sp>
      <p:sp>
        <p:nvSpPr>
          <p:cNvPr id="34" name="object 34"/>
          <p:cNvSpPr/>
          <p:nvPr/>
        </p:nvSpPr>
        <p:spPr>
          <a:xfrm>
            <a:off x="6357661" y="3902115"/>
            <a:ext cx="1648460" cy="605155"/>
          </a:xfrm>
          <a:custGeom>
            <a:avLst/>
            <a:gdLst/>
            <a:ahLst/>
            <a:cxnLst/>
            <a:rect l="l" t="t" r="r" b="b"/>
            <a:pathLst>
              <a:path w="1648459" h="605154">
                <a:moveTo>
                  <a:pt x="0" y="302374"/>
                </a:moveTo>
                <a:lnTo>
                  <a:pt x="10787" y="253328"/>
                </a:lnTo>
                <a:lnTo>
                  <a:pt x="42018" y="206801"/>
                </a:lnTo>
                <a:lnTo>
                  <a:pt x="91995" y="163416"/>
                </a:lnTo>
                <a:lnTo>
                  <a:pt x="159022" y="123796"/>
                </a:lnTo>
                <a:lnTo>
                  <a:pt x="198399" y="105592"/>
                </a:lnTo>
                <a:lnTo>
                  <a:pt x="241401" y="88563"/>
                </a:lnTo>
                <a:lnTo>
                  <a:pt x="287818" y="72787"/>
                </a:lnTo>
                <a:lnTo>
                  <a:pt x="337437" y="58340"/>
                </a:lnTo>
                <a:lnTo>
                  <a:pt x="390045" y="45302"/>
                </a:lnTo>
                <a:lnTo>
                  <a:pt x="445431" y="33750"/>
                </a:lnTo>
                <a:lnTo>
                  <a:pt x="503382" y="23762"/>
                </a:lnTo>
                <a:lnTo>
                  <a:pt x="563687" y="15415"/>
                </a:lnTo>
                <a:lnTo>
                  <a:pt x="626133" y="8787"/>
                </a:lnTo>
                <a:lnTo>
                  <a:pt x="690508" y="3957"/>
                </a:lnTo>
                <a:lnTo>
                  <a:pt x="756600" y="1002"/>
                </a:lnTo>
                <a:lnTo>
                  <a:pt x="824197" y="0"/>
                </a:lnTo>
                <a:lnTo>
                  <a:pt x="891794" y="1002"/>
                </a:lnTo>
                <a:lnTo>
                  <a:pt x="957887" y="3957"/>
                </a:lnTo>
                <a:lnTo>
                  <a:pt x="1022262" y="8787"/>
                </a:lnTo>
                <a:lnTo>
                  <a:pt x="1084708" y="15415"/>
                </a:lnTo>
                <a:lnTo>
                  <a:pt x="1145012" y="23762"/>
                </a:lnTo>
                <a:lnTo>
                  <a:pt x="1202964" y="33750"/>
                </a:lnTo>
                <a:lnTo>
                  <a:pt x="1258350" y="45302"/>
                </a:lnTo>
                <a:lnTo>
                  <a:pt x="1310958" y="58340"/>
                </a:lnTo>
                <a:lnTo>
                  <a:pt x="1360577" y="72787"/>
                </a:lnTo>
                <a:lnTo>
                  <a:pt x="1406993" y="88563"/>
                </a:lnTo>
                <a:lnTo>
                  <a:pt x="1449996" y="105592"/>
                </a:lnTo>
                <a:lnTo>
                  <a:pt x="1489373" y="123796"/>
                </a:lnTo>
                <a:lnTo>
                  <a:pt x="1524911" y="143096"/>
                </a:lnTo>
                <a:lnTo>
                  <a:pt x="1583626" y="184676"/>
                </a:lnTo>
                <a:lnTo>
                  <a:pt x="1624442" y="229710"/>
                </a:lnTo>
                <a:lnTo>
                  <a:pt x="1645663" y="277575"/>
                </a:lnTo>
                <a:lnTo>
                  <a:pt x="1648395" y="302374"/>
                </a:lnTo>
                <a:lnTo>
                  <a:pt x="1645663" y="327174"/>
                </a:lnTo>
                <a:lnTo>
                  <a:pt x="1624442" y="375039"/>
                </a:lnTo>
                <a:lnTo>
                  <a:pt x="1583626" y="420072"/>
                </a:lnTo>
                <a:lnTo>
                  <a:pt x="1524911" y="461653"/>
                </a:lnTo>
                <a:lnTo>
                  <a:pt x="1489373" y="480953"/>
                </a:lnTo>
                <a:lnTo>
                  <a:pt x="1449996" y="499157"/>
                </a:lnTo>
                <a:lnTo>
                  <a:pt x="1406993" y="516186"/>
                </a:lnTo>
                <a:lnTo>
                  <a:pt x="1360577" y="531962"/>
                </a:lnTo>
                <a:lnTo>
                  <a:pt x="1310958" y="546409"/>
                </a:lnTo>
                <a:lnTo>
                  <a:pt x="1258350" y="559447"/>
                </a:lnTo>
                <a:lnTo>
                  <a:pt x="1202964" y="570999"/>
                </a:lnTo>
                <a:lnTo>
                  <a:pt x="1145012" y="580987"/>
                </a:lnTo>
                <a:lnTo>
                  <a:pt x="1084708" y="589334"/>
                </a:lnTo>
                <a:lnTo>
                  <a:pt x="1022262" y="595962"/>
                </a:lnTo>
                <a:lnTo>
                  <a:pt x="957887" y="600792"/>
                </a:lnTo>
                <a:lnTo>
                  <a:pt x="891794" y="603747"/>
                </a:lnTo>
                <a:lnTo>
                  <a:pt x="824197" y="604749"/>
                </a:lnTo>
                <a:lnTo>
                  <a:pt x="756600" y="603747"/>
                </a:lnTo>
                <a:lnTo>
                  <a:pt x="690508" y="600792"/>
                </a:lnTo>
                <a:lnTo>
                  <a:pt x="626133" y="595962"/>
                </a:lnTo>
                <a:lnTo>
                  <a:pt x="563687" y="589334"/>
                </a:lnTo>
                <a:lnTo>
                  <a:pt x="503382" y="580987"/>
                </a:lnTo>
                <a:lnTo>
                  <a:pt x="445431" y="570999"/>
                </a:lnTo>
                <a:lnTo>
                  <a:pt x="390045" y="559447"/>
                </a:lnTo>
                <a:lnTo>
                  <a:pt x="337437" y="546409"/>
                </a:lnTo>
                <a:lnTo>
                  <a:pt x="287818" y="531962"/>
                </a:lnTo>
                <a:lnTo>
                  <a:pt x="241401" y="516186"/>
                </a:lnTo>
                <a:lnTo>
                  <a:pt x="198399" y="499157"/>
                </a:lnTo>
                <a:lnTo>
                  <a:pt x="159022" y="480953"/>
                </a:lnTo>
                <a:lnTo>
                  <a:pt x="123483" y="461653"/>
                </a:lnTo>
                <a:lnTo>
                  <a:pt x="64769" y="420072"/>
                </a:lnTo>
                <a:lnTo>
                  <a:pt x="23953" y="375039"/>
                </a:lnTo>
                <a:lnTo>
                  <a:pt x="2732" y="327174"/>
                </a:lnTo>
                <a:lnTo>
                  <a:pt x="0" y="302374"/>
                </a:lnTo>
                <a:close/>
              </a:path>
            </a:pathLst>
          </a:custGeom>
          <a:ln w="8466">
            <a:solidFill>
              <a:srgbClr val="000000"/>
            </a:solidFill>
          </a:ln>
        </p:spPr>
        <p:txBody>
          <a:bodyPr wrap="square" lIns="0" tIns="0" rIns="0" bIns="0" rtlCol="0"/>
          <a:lstStyle/>
          <a:p>
            <a:endParaRPr/>
          </a:p>
        </p:txBody>
      </p:sp>
      <p:sp>
        <p:nvSpPr>
          <p:cNvPr id="35" name="object 35"/>
          <p:cNvSpPr txBox="1"/>
          <p:nvPr/>
        </p:nvSpPr>
        <p:spPr>
          <a:xfrm>
            <a:off x="6882445" y="4068232"/>
            <a:ext cx="59944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A</a:t>
            </a:r>
            <a:r>
              <a:rPr sz="1400" spc="-5" dirty="0">
                <a:latin typeface="Calibri"/>
                <a:cs typeface="Calibri"/>
              </a:rPr>
              <a:t>dd</a:t>
            </a:r>
            <a:r>
              <a:rPr sz="1400" spc="-30" dirty="0">
                <a:latin typeface="Calibri"/>
                <a:cs typeface="Calibri"/>
              </a:rPr>
              <a:t>r</a:t>
            </a:r>
            <a:r>
              <a:rPr sz="1400" spc="-5" dirty="0">
                <a:latin typeface="Calibri"/>
                <a:cs typeface="Calibri"/>
              </a:rPr>
              <a:t>es</a:t>
            </a:r>
            <a:r>
              <a:rPr sz="1400" dirty="0">
                <a:latin typeface="Calibri"/>
                <a:cs typeface="Calibri"/>
              </a:rPr>
              <a:t>s</a:t>
            </a:r>
            <a:endParaRPr sz="1400">
              <a:latin typeface="Calibri"/>
              <a:cs typeface="Calibri"/>
            </a:endParaRPr>
          </a:p>
        </p:txBody>
      </p:sp>
      <p:sp>
        <p:nvSpPr>
          <p:cNvPr id="36" name="object 36"/>
          <p:cNvSpPr/>
          <p:nvPr/>
        </p:nvSpPr>
        <p:spPr>
          <a:xfrm>
            <a:off x="6052360" y="3614571"/>
            <a:ext cx="535305" cy="88265"/>
          </a:xfrm>
          <a:custGeom>
            <a:avLst/>
            <a:gdLst/>
            <a:ahLst/>
            <a:cxnLst/>
            <a:rect l="l" t="t" r="r" b="b"/>
            <a:pathLst>
              <a:path w="535304" h="88264">
                <a:moveTo>
                  <a:pt x="0" y="87763"/>
                </a:moveTo>
                <a:lnTo>
                  <a:pt x="535309" y="0"/>
                </a:lnTo>
              </a:path>
            </a:pathLst>
          </a:custGeom>
          <a:ln w="8466">
            <a:solidFill>
              <a:srgbClr val="000000"/>
            </a:solidFill>
          </a:ln>
        </p:spPr>
        <p:txBody>
          <a:bodyPr wrap="square" lIns="0" tIns="0" rIns="0" bIns="0" rtlCol="0"/>
          <a:lstStyle/>
          <a:p>
            <a:endParaRPr/>
          </a:p>
        </p:txBody>
      </p:sp>
      <p:sp>
        <p:nvSpPr>
          <p:cNvPr id="37" name="object 37"/>
          <p:cNvSpPr/>
          <p:nvPr/>
        </p:nvSpPr>
        <p:spPr>
          <a:xfrm>
            <a:off x="6052361" y="3833369"/>
            <a:ext cx="535305" cy="175260"/>
          </a:xfrm>
          <a:custGeom>
            <a:avLst/>
            <a:gdLst/>
            <a:ahLst/>
            <a:cxnLst/>
            <a:rect l="l" t="t" r="r" b="b"/>
            <a:pathLst>
              <a:path w="535304" h="175260">
                <a:moveTo>
                  <a:pt x="0" y="0"/>
                </a:moveTo>
                <a:lnTo>
                  <a:pt x="535309" y="174753"/>
                </a:lnTo>
              </a:path>
            </a:pathLst>
          </a:custGeom>
          <a:ln w="8466">
            <a:solidFill>
              <a:srgbClr val="000000"/>
            </a:solidFill>
          </a:ln>
        </p:spPr>
        <p:txBody>
          <a:bodyPr wrap="square" lIns="0" tIns="0" rIns="0" bIns="0" rtlCol="0"/>
          <a:lstStyle/>
          <a:p>
            <a:endParaRPr/>
          </a:p>
        </p:txBody>
      </p:sp>
      <p:sp>
        <p:nvSpPr>
          <p:cNvPr id="38" name="object 38"/>
          <p:cNvSpPr/>
          <p:nvPr/>
        </p:nvSpPr>
        <p:spPr>
          <a:xfrm>
            <a:off x="5353031" y="4854266"/>
            <a:ext cx="1398905" cy="553720"/>
          </a:xfrm>
          <a:custGeom>
            <a:avLst/>
            <a:gdLst/>
            <a:ahLst/>
            <a:cxnLst/>
            <a:rect l="l" t="t" r="r" b="b"/>
            <a:pathLst>
              <a:path w="1398904" h="553720">
                <a:moveTo>
                  <a:pt x="698554" y="0"/>
                </a:moveTo>
                <a:lnTo>
                  <a:pt x="560125" y="5079"/>
                </a:lnTo>
                <a:lnTo>
                  <a:pt x="431405" y="20319"/>
                </a:lnTo>
                <a:lnTo>
                  <a:pt x="371146" y="30479"/>
                </a:lnTo>
                <a:lnTo>
                  <a:pt x="314185" y="44450"/>
                </a:lnTo>
                <a:lnTo>
                  <a:pt x="260841" y="59689"/>
                </a:lnTo>
                <a:lnTo>
                  <a:pt x="211424" y="76200"/>
                </a:lnTo>
                <a:lnTo>
                  <a:pt x="166237" y="95250"/>
                </a:lnTo>
                <a:lnTo>
                  <a:pt x="125583" y="115569"/>
                </a:lnTo>
                <a:lnTo>
                  <a:pt x="89767" y="138429"/>
                </a:lnTo>
                <a:lnTo>
                  <a:pt x="59123" y="162559"/>
                </a:lnTo>
                <a:lnTo>
                  <a:pt x="34747" y="187959"/>
                </a:lnTo>
                <a:lnTo>
                  <a:pt x="16549" y="214630"/>
                </a:lnTo>
                <a:lnTo>
                  <a:pt x="15867" y="215900"/>
                </a:lnTo>
                <a:lnTo>
                  <a:pt x="4401" y="245109"/>
                </a:lnTo>
                <a:lnTo>
                  <a:pt x="3967" y="246380"/>
                </a:lnTo>
                <a:lnTo>
                  <a:pt x="0" y="275589"/>
                </a:lnTo>
                <a:lnTo>
                  <a:pt x="0" y="278130"/>
                </a:lnTo>
                <a:lnTo>
                  <a:pt x="237" y="279400"/>
                </a:lnTo>
                <a:lnTo>
                  <a:pt x="3967" y="307339"/>
                </a:lnTo>
                <a:lnTo>
                  <a:pt x="4401" y="309880"/>
                </a:lnTo>
                <a:lnTo>
                  <a:pt x="15866" y="337819"/>
                </a:lnTo>
                <a:lnTo>
                  <a:pt x="16549" y="339089"/>
                </a:lnTo>
                <a:lnTo>
                  <a:pt x="34745" y="365759"/>
                </a:lnTo>
                <a:lnTo>
                  <a:pt x="35483" y="367030"/>
                </a:lnTo>
                <a:lnTo>
                  <a:pt x="91575" y="416559"/>
                </a:lnTo>
                <a:lnTo>
                  <a:pt x="127153" y="439419"/>
                </a:lnTo>
                <a:lnTo>
                  <a:pt x="167603" y="459739"/>
                </a:lnTo>
                <a:lnTo>
                  <a:pt x="212625" y="477519"/>
                </a:lnTo>
                <a:lnTo>
                  <a:pt x="261917" y="495300"/>
                </a:lnTo>
                <a:lnTo>
                  <a:pt x="315165" y="510539"/>
                </a:lnTo>
                <a:lnTo>
                  <a:pt x="372055" y="523239"/>
                </a:lnTo>
                <a:lnTo>
                  <a:pt x="432678" y="533400"/>
                </a:lnTo>
                <a:lnTo>
                  <a:pt x="561722" y="548639"/>
                </a:lnTo>
                <a:lnTo>
                  <a:pt x="700105" y="553719"/>
                </a:lnTo>
                <a:lnTo>
                  <a:pt x="838534" y="548639"/>
                </a:lnTo>
                <a:lnTo>
                  <a:pt x="902894" y="541019"/>
                </a:lnTo>
                <a:lnTo>
                  <a:pt x="699588" y="541019"/>
                </a:lnTo>
                <a:lnTo>
                  <a:pt x="562239" y="535939"/>
                </a:lnTo>
                <a:lnTo>
                  <a:pt x="434261" y="520700"/>
                </a:lnTo>
                <a:lnTo>
                  <a:pt x="374486" y="509269"/>
                </a:lnTo>
                <a:lnTo>
                  <a:pt x="318203" y="496569"/>
                </a:lnTo>
                <a:lnTo>
                  <a:pt x="265609" y="481330"/>
                </a:lnTo>
                <a:lnTo>
                  <a:pt x="217035" y="464819"/>
                </a:lnTo>
                <a:lnTo>
                  <a:pt x="172813" y="447039"/>
                </a:lnTo>
                <a:lnTo>
                  <a:pt x="133272" y="426719"/>
                </a:lnTo>
                <a:lnTo>
                  <a:pt x="98741" y="405130"/>
                </a:lnTo>
                <a:lnTo>
                  <a:pt x="45763" y="358139"/>
                </a:lnTo>
                <a:lnTo>
                  <a:pt x="45518" y="358139"/>
                </a:lnTo>
                <a:lnTo>
                  <a:pt x="28298" y="332739"/>
                </a:lnTo>
                <a:lnTo>
                  <a:pt x="28070" y="331469"/>
                </a:lnTo>
                <a:lnTo>
                  <a:pt x="17390" y="304800"/>
                </a:lnTo>
                <a:lnTo>
                  <a:pt x="17245" y="304800"/>
                </a:lnTo>
                <a:lnTo>
                  <a:pt x="17170" y="303530"/>
                </a:lnTo>
                <a:lnTo>
                  <a:pt x="13586" y="276859"/>
                </a:lnTo>
                <a:lnTo>
                  <a:pt x="17245" y="248919"/>
                </a:lnTo>
                <a:lnTo>
                  <a:pt x="17390" y="248919"/>
                </a:lnTo>
                <a:lnTo>
                  <a:pt x="28070" y="222250"/>
                </a:lnTo>
                <a:lnTo>
                  <a:pt x="28298" y="222250"/>
                </a:lnTo>
                <a:lnTo>
                  <a:pt x="45518" y="196850"/>
                </a:lnTo>
                <a:lnTo>
                  <a:pt x="45763" y="195580"/>
                </a:lnTo>
                <a:lnTo>
                  <a:pt x="68864" y="172719"/>
                </a:lnTo>
                <a:lnTo>
                  <a:pt x="132750" y="127000"/>
                </a:lnTo>
                <a:lnTo>
                  <a:pt x="172358" y="107950"/>
                </a:lnTo>
                <a:lnTo>
                  <a:pt x="216634" y="88900"/>
                </a:lnTo>
                <a:lnTo>
                  <a:pt x="265249" y="72389"/>
                </a:lnTo>
                <a:lnTo>
                  <a:pt x="317877" y="57150"/>
                </a:lnTo>
                <a:lnTo>
                  <a:pt x="374182" y="44450"/>
                </a:lnTo>
                <a:lnTo>
                  <a:pt x="433835" y="33019"/>
                </a:lnTo>
                <a:lnTo>
                  <a:pt x="561707" y="17779"/>
                </a:lnTo>
                <a:lnTo>
                  <a:pt x="699071" y="12700"/>
                </a:lnTo>
                <a:lnTo>
                  <a:pt x="901459" y="12700"/>
                </a:lnTo>
                <a:lnTo>
                  <a:pt x="836937" y="5079"/>
                </a:lnTo>
                <a:lnTo>
                  <a:pt x="698554" y="0"/>
                </a:lnTo>
                <a:close/>
              </a:path>
              <a:path w="1398904" h="553720">
                <a:moveTo>
                  <a:pt x="901459" y="12700"/>
                </a:moveTo>
                <a:lnTo>
                  <a:pt x="699071" y="12700"/>
                </a:lnTo>
                <a:lnTo>
                  <a:pt x="836420" y="17779"/>
                </a:lnTo>
                <a:lnTo>
                  <a:pt x="964398" y="33019"/>
                </a:lnTo>
                <a:lnTo>
                  <a:pt x="1024173" y="44450"/>
                </a:lnTo>
                <a:lnTo>
                  <a:pt x="1080456" y="57150"/>
                </a:lnTo>
                <a:lnTo>
                  <a:pt x="1133050" y="72389"/>
                </a:lnTo>
                <a:lnTo>
                  <a:pt x="1181624" y="88900"/>
                </a:lnTo>
                <a:lnTo>
                  <a:pt x="1225845" y="106679"/>
                </a:lnTo>
                <a:lnTo>
                  <a:pt x="1265387" y="127000"/>
                </a:lnTo>
                <a:lnTo>
                  <a:pt x="1299918" y="148589"/>
                </a:lnTo>
                <a:lnTo>
                  <a:pt x="1352896" y="195580"/>
                </a:lnTo>
                <a:lnTo>
                  <a:pt x="1353141" y="196850"/>
                </a:lnTo>
                <a:lnTo>
                  <a:pt x="1370361" y="222250"/>
                </a:lnTo>
                <a:lnTo>
                  <a:pt x="1370589" y="222250"/>
                </a:lnTo>
                <a:lnTo>
                  <a:pt x="1381269" y="248919"/>
                </a:lnTo>
                <a:lnTo>
                  <a:pt x="1381414" y="248919"/>
                </a:lnTo>
                <a:lnTo>
                  <a:pt x="1385073" y="276859"/>
                </a:lnTo>
                <a:lnTo>
                  <a:pt x="1381414" y="304800"/>
                </a:lnTo>
                <a:lnTo>
                  <a:pt x="1381269" y="304800"/>
                </a:lnTo>
                <a:lnTo>
                  <a:pt x="1370589" y="331469"/>
                </a:lnTo>
                <a:lnTo>
                  <a:pt x="1370361" y="332739"/>
                </a:lnTo>
                <a:lnTo>
                  <a:pt x="1353141" y="358139"/>
                </a:lnTo>
                <a:lnTo>
                  <a:pt x="1352896" y="358139"/>
                </a:lnTo>
                <a:lnTo>
                  <a:pt x="1329795" y="382269"/>
                </a:lnTo>
                <a:lnTo>
                  <a:pt x="1265909" y="426719"/>
                </a:lnTo>
                <a:lnTo>
                  <a:pt x="1226301" y="447039"/>
                </a:lnTo>
                <a:lnTo>
                  <a:pt x="1182025" y="464819"/>
                </a:lnTo>
                <a:lnTo>
                  <a:pt x="1133410" y="481330"/>
                </a:lnTo>
                <a:lnTo>
                  <a:pt x="1080783" y="496569"/>
                </a:lnTo>
                <a:lnTo>
                  <a:pt x="1024477" y="509269"/>
                </a:lnTo>
                <a:lnTo>
                  <a:pt x="964824" y="520700"/>
                </a:lnTo>
                <a:lnTo>
                  <a:pt x="836952" y="535939"/>
                </a:lnTo>
                <a:lnTo>
                  <a:pt x="699588" y="541019"/>
                </a:lnTo>
                <a:lnTo>
                  <a:pt x="902894" y="541019"/>
                </a:lnTo>
                <a:lnTo>
                  <a:pt x="967254" y="533400"/>
                </a:lnTo>
                <a:lnTo>
                  <a:pt x="1027513" y="523239"/>
                </a:lnTo>
                <a:lnTo>
                  <a:pt x="1084474" y="509269"/>
                </a:lnTo>
                <a:lnTo>
                  <a:pt x="1137818" y="494030"/>
                </a:lnTo>
                <a:lnTo>
                  <a:pt x="1187235" y="477519"/>
                </a:lnTo>
                <a:lnTo>
                  <a:pt x="1232421" y="458469"/>
                </a:lnTo>
                <a:lnTo>
                  <a:pt x="1273075" y="438150"/>
                </a:lnTo>
                <a:lnTo>
                  <a:pt x="1308892" y="415289"/>
                </a:lnTo>
                <a:lnTo>
                  <a:pt x="1339536" y="391159"/>
                </a:lnTo>
                <a:lnTo>
                  <a:pt x="1363912" y="365759"/>
                </a:lnTo>
                <a:lnTo>
                  <a:pt x="1382110" y="339089"/>
                </a:lnTo>
                <a:lnTo>
                  <a:pt x="1382792" y="337819"/>
                </a:lnTo>
                <a:lnTo>
                  <a:pt x="1394258" y="309880"/>
                </a:lnTo>
                <a:lnTo>
                  <a:pt x="1394692" y="307339"/>
                </a:lnTo>
                <a:lnTo>
                  <a:pt x="1398659" y="278130"/>
                </a:lnTo>
                <a:lnTo>
                  <a:pt x="1398659" y="275589"/>
                </a:lnTo>
                <a:lnTo>
                  <a:pt x="1382793" y="215900"/>
                </a:lnTo>
                <a:lnTo>
                  <a:pt x="1363912" y="187959"/>
                </a:lnTo>
                <a:lnTo>
                  <a:pt x="1363177" y="186689"/>
                </a:lnTo>
                <a:lnTo>
                  <a:pt x="1307084" y="137160"/>
                </a:lnTo>
                <a:lnTo>
                  <a:pt x="1271507" y="115569"/>
                </a:lnTo>
                <a:lnTo>
                  <a:pt x="1231056" y="95250"/>
                </a:lnTo>
                <a:lnTo>
                  <a:pt x="1186033" y="76200"/>
                </a:lnTo>
                <a:lnTo>
                  <a:pt x="1136742" y="58419"/>
                </a:lnTo>
                <a:lnTo>
                  <a:pt x="1083494" y="44450"/>
                </a:lnTo>
                <a:lnTo>
                  <a:pt x="1026604" y="30479"/>
                </a:lnTo>
                <a:lnTo>
                  <a:pt x="965981" y="20319"/>
                </a:lnTo>
                <a:lnTo>
                  <a:pt x="901459" y="12700"/>
                </a:lnTo>
                <a:close/>
              </a:path>
              <a:path w="1398904" h="553720">
                <a:moveTo>
                  <a:pt x="699588" y="26669"/>
                </a:moveTo>
                <a:lnTo>
                  <a:pt x="563288" y="31750"/>
                </a:lnTo>
                <a:lnTo>
                  <a:pt x="436266" y="46989"/>
                </a:lnTo>
                <a:lnTo>
                  <a:pt x="377220" y="57150"/>
                </a:lnTo>
                <a:lnTo>
                  <a:pt x="321567" y="69850"/>
                </a:lnTo>
                <a:lnTo>
                  <a:pt x="269657" y="85089"/>
                </a:lnTo>
                <a:lnTo>
                  <a:pt x="221843" y="101600"/>
                </a:lnTo>
                <a:lnTo>
                  <a:pt x="178478" y="119379"/>
                </a:lnTo>
                <a:lnTo>
                  <a:pt x="139915" y="138429"/>
                </a:lnTo>
                <a:lnTo>
                  <a:pt x="106511" y="160019"/>
                </a:lnTo>
                <a:lnTo>
                  <a:pt x="56179" y="204469"/>
                </a:lnTo>
                <a:lnTo>
                  <a:pt x="30485" y="252730"/>
                </a:lnTo>
                <a:lnTo>
                  <a:pt x="27212" y="276859"/>
                </a:lnTo>
                <a:lnTo>
                  <a:pt x="30485" y="300989"/>
                </a:lnTo>
                <a:lnTo>
                  <a:pt x="56179" y="349250"/>
                </a:lnTo>
                <a:lnTo>
                  <a:pt x="105907" y="393700"/>
                </a:lnTo>
                <a:lnTo>
                  <a:pt x="139392" y="414019"/>
                </a:lnTo>
                <a:lnTo>
                  <a:pt x="178023" y="434339"/>
                </a:lnTo>
                <a:lnTo>
                  <a:pt x="221443" y="452119"/>
                </a:lnTo>
                <a:lnTo>
                  <a:pt x="269299" y="468630"/>
                </a:lnTo>
                <a:lnTo>
                  <a:pt x="321240" y="483869"/>
                </a:lnTo>
                <a:lnTo>
                  <a:pt x="376916" y="496569"/>
                </a:lnTo>
                <a:lnTo>
                  <a:pt x="435842" y="506730"/>
                </a:lnTo>
                <a:lnTo>
                  <a:pt x="562756" y="521969"/>
                </a:lnTo>
                <a:lnTo>
                  <a:pt x="699071" y="527050"/>
                </a:lnTo>
                <a:lnTo>
                  <a:pt x="835371" y="521969"/>
                </a:lnTo>
                <a:lnTo>
                  <a:pt x="898882" y="514350"/>
                </a:lnTo>
                <a:lnTo>
                  <a:pt x="698554" y="514350"/>
                </a:lnTo>
                <a:lnTo>
                  <a:pt x="563272" y="508000"/>
                </a:lnTo>
                <a:lnTo>
                  <a:pt x="437423" y="494030"/>
                </a:lnTo>
                <a:lnTo>
                  <a:pt x="379347" y="482600"/>
                </a:lnTo>
                <a:lnTo>
                  <a:pt x="324277" y="469900"/>
                </a:lnTo>
                <a:lnTo>
                  <a:pt x="272990" y="455930"/>
                </a:lnTo>
                <a:lnTo>
                  <a:pt x="225851" y="439419"/>
                </a:lnTo>
                <a:lnTo>
                  <a:pt x="183233" y="421639"/>
                </a:lnTo>
                <a:lnTo>
                  <a:pt x="145512" y="402589"/>
                </a:lnTo>
                <a:lnTo>
                  <a:pt x="113073" y="382269"/>
                </a:lnTo>
                <a:lnTo>
                  <a:pt x="66730" y="340359"/>
                </a:lnTo>
                <a:lnTo>
                  <a:pt x="43687" y="298450"/>
                </a:lnTo>
                <a:lnTo>
                  <a:pt x="40878" y="276859"/>
                </a:lnTo>
                <a:lnTo>
                  <a:pt x="43687" y="255269"/>
                </a:lnTo>
                <a:lnTo>
                  <a:pt x="66730" y="213359"/>
                </a:lnTo>
                <a:lnTo>
                  <a:pt x="114882" y="170180"/>
                </a:lnTo>
                <a:lnTo>
                  <a:pt x="184598" y="132079"/>
                </a:lnTo>
                <a:lnTo>
                  <a:pt x="227054" y="114300"/>
                </a:lnTo>
                <a:lnTo>
                  <a:pt x="274067" y="97789"/>
                </a:lnTo>
                <a:lnTo>
                  <a:pt x="325258" y="83819"/>
                </a:lnTo>
                <a:lnTo>
                  <a:pt x="380257" y="71119"/>
                </a:lnTo>
                <a:lnTo>
                  <a:pt x="438698" y="59689"/>
                </a:lnTo>
                <a:lnTo>
                  <a:pt x="564869" y="45719"/>
                </a:lnTo>
                <a:lnTo>
                  <a:pt x="700105" y="40639"/>
                </a:lnTo>
                <a:lnTo>
                  <a:pt x="909936" y="40639"/>
                </a:lnTo>
                <a:lnTo>
                  <a:pt x="835903" y="31750"/>
                </a:lnTo>
                <a:lnTo>
                  <a:pt x="699588" y="26669"/>
                </a:lnTo>
                <a:close/>
              </a:path>
              <a:path w="1398904" h="553720">
                <a:moveTo>
                  <a:pt x="909936" y="40639"/>
                </a:moveTo>
                <a:lnTo>
                  <a:pt x="700105" y="40639"/>
                </a:lnTo>
                <a:lnTo>
                  <a:pt x="835386" y="45719"/>
                </a:lnTo>
                <a:lnTo>
                  <a:pt x="961236" y="59689"/>
                </a:lnTo>
                <a:lnTo>
                  <a:pt x="1019312" y="71119"/>
                </a:lnTo>
                <a:lnTo>
                  <a:pt x="1074381" y="83819"/>
                </a:lnTo>
                <a:lnTo>
                  <a:pt x="1125669" y="97789"/>
                </a:lnTo>
                <a:lnTo>
                  <a:pt x="1172808" y="114300"/>
                </a:lnTo>
                <a:lnTo>
                  <a:pt x="1215426" y="132079"/>
                </a:lnTo>
                <a:lnTo>
                  <a:pt x="1253147" y="151130"/>
                </a:lnTo>
                <a:lnTo>
                  <a:pt x="1285586" y="171450"/>
                </a:lnTo>
                <a:lnTo>
                  <a:pt x="1331929" y="213359"/>
                </a:lnTo>
                <a:lnTo>
                  <a:pt x="1354971" y="255269"/>
                </a:lnTo>
                <a:lnTo>
                  <a:pt x="1357781" y="276859"/>
                </a:lnTo>
                <a:lnTo>
                  <a:pt x="1354971" y="298450"/>
                </a:lnTo>
                <a:lnTo>
                  <a:pt x="1331929" y="340359"/>
                </a:lnTo>
                <a:lnTo>
                  <a:pt x="1283776" y="383539"/>
                </a:lnTo>
                <a:lnTo>
                  <a:pt x="1214061" y="422909"/>
                </a:lnTo>
                <a:lnTo>
                  <a:pt x="1171605" y="439419"/>
                </a:lnTo>
                <a:lnTo>
                  <a:pt x="1124592" y="455930"/>
                </a:lnTo>
                <a:lnTo>
                  <a:pt x="1073401" y="471169"/>
                </a:lnTo>
                <a:lnTo>
                  <a:pt x="1018402" y="482600"/>
                </a:lnTo>
                <a:lnTo>
                  <a:pt x="959961" y="494030"/>
                </a:lnTo>
                <a:lnTo>
                  <a:pt x="833790" y="509269"/>
                </a:lnTo>
                <a:lnTo>
                  <a:pt x="698554" y="514350"/>
                </a:lnTo>
                <a:lnTo>
                  <a:pt x="898882" y="514350"/>
                </a:lnTo>
                <a:lnTo>
                  <a:pt x="962393" y="506730"/>
                </a:lnTo>
                <a:lnTo>
                  <a:pt x="1021439" y="496569"/>
                </a:lnTo>
                <a:lnTo>
                  <a:pt x="1077092" y="483869"/>
                </a:lnTo>
                <a:lnTo>
                  <a:pt x="1129002" y="468630"/>
                </a:lnTo>
                <a:lnTo>
                  <a:pt x="1176816" y="452119"/>
                </a:lnTo>
                <a:lnTo>
                  <a:pt x="1220181" y="434339"/>
                </a:lnTo>
                <a:lnTo>
                  <a:pt x="1258743" y="415289"/>
                </a:lnTo>
                <a:lnTo>
                  <a:pt x="1292148" y="393700"/>
                </a:lnTo>
                <a:lnTo>
                  <a:pt x="1342480" y="349250"/>
                </a:lnTo>
                <a:lnTo>
                  <a:pt x="1368174" y="300989"/>
                </a:lnTo>
                <a:lnTo>
                  <a:pt x="1371447" y="276859"/>
                </a:lnTo>
                <a:lnTo>
                  <a:pt x="1368174" y="252730"/>
                </a:lnTo>
                <a:lnTo>
                  <a:pt x="1342480" y="204469"/>
                </a:lnTo>
                <a:lnTo>
                  <a:pt x="1292752" y="160019"/>
                </a:lnTo>
                <a:lnTo>
                  <a:pt x="1259267" y="139700"/>
                </a:lnTo>
                <a:lnTo>
                  <a:pt x="1220636" y="119379"/>
                </a:lnTo>
                <a:lnTo>
                  <a:pt x="1177216" y="101600"/>
                </a:lnTo>
                <a:lnTo>
                  <a:pt x="1129360" y="85089"/>
                </a:lnTo>
                <a:lnTo>
                  <a:pt x="1077419" y="69850"/>
                </a:lnTo>
                <a:lnTo>
                  <a:pt x="1021742" y="57150"/>
                </a:lnTo>
                <a:lnTo>
                  <a:pt x="962817" y="46989"/>
                </a:lnTo>
                <a:lnTo>
                  <a:pt x="909936" y="40639"/>
                </a:lnTo>
                <a:close/>
              </a:path>
            </a:pathLst>
          </a:custGeom>
          <a:solidFill>
            <a:srgbClr val="000000"/>
          </a:solidFill>
        </p:spPr>
        <p:txBody>
          <a:bodyPr wrap="square" lIns="0" tIns="0" rIns="0" bIns="0" rtlCol="0"/>
          <a:lstStyle/>
          <a:p>
            <a:endParaRPr/>
          </a:p>
        </p:txBody>
      </p:sp>
      <p:sp>
        <p:nvSpPr>
          <p:cNvPr id="39" name="object 39"/>
          <p:cNvSpPr txBox="1"/>
          <p:nvPr/>
        </p:nvSpPr>
        <p:spPr>
          <a:xfrm>
            <a:off x="5664859" y="4999566"/>
            <a:ext cx="775970" cy="238760"/>
          </a:xfrm>
          <a:prstGeom prst="rect">
            <a:avLst/>
          </a:prstGeom>
        </p:spPr>
        <p:txBody>
          <a:bodyPr vert="horz" wrap="square" lIns="0" tIns="12700" rIns="0" bIns="0" rtlCol="0">
            <a:spAutoFit/>
          </a:bodyPr>
          <a:lstStyle/>
          <a:p>
            <a:pPr marL="12700">
              <a:lnSpc>
                <a:spcPct val="100000"/>
              </a:lnSpc>
              <a:spcBef>
                <a:spcPts val="100"/>
              </a:spcBef>
            </a:pPr>
            <a:r>
              <a:rPr sz="1400" spc="-20" dirty="0">
                <a:latin typeface="Calibri"/>
                <a:cs typeface="Calibri"/>
              </a:rPr>
              <a:t>Works_On</a:t>
            </a:r>
            <a:endParaRPr sz="1400">
              <a:latin typeface="Calibri"/>
              <a:cs typeface="Calibri"/>
            </a:endParaRPr>
          </a:p>
        </p:txBody>
      </p:sp>
      <p:sp>
        <p:nvSpPr>
          <p:cNvPr id="40" name="object 40"/>
          <p:cNvSpPr txBox="1"/>
          <p:nvPr/>
        </p:nvSpPr>
        <p:spPr>
          <a:xfrm>
            <a:off x="1786225" y="4999566"/>
            <a:ext cx="53403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F</a:t>
            </a:r>
            <a:r>
              <a:rPr sz="1400" spc="-15" dirty="0">
                <a:latin typeface="Calibri"/>
                <a:cs typeface="Calibri"/>
              </a:rPr>
              <a:t>N</a:t>
            </a:r>
            <a:r>
              <a:rPr sz="1400" spc="-5" dirty="0">
                <a:latin typeface="Calibri"/>
                <a:cs typeface="Calibri"/>
              </a:rPr>
              <a:t>a</a:t>
            </a:r>
            <a:r>
              <a:rPr sz="1400" spc="-15" dirty="0">
                <a:latin typeface="Calibri"/>
                <a:cs typeface="Calibri"/>
              </a:rPr>
              <a:t>m</a:t>
            </a:r>
            <a:r>
              <a:rPr sz="1400" dirty="0">
                <a:latin typeface="Calibri"/>
                <a:cs typeface="Calibri"/>
              </a:rPr>
              <a:t>e</a:t>
            </a:r>
            <a:endParaRPr sz="1400">
              <a:latin typeface="Calibri"/>
              <a:cs typeface="Calibri"/>
            </a:endParaRPr>
          </a:p>
        </p:txBody>
      </p:sp>
      <p:sp>
        <p:nvSpPr>
          <p:cNvPr id="41" name="object 41"/>
          <p:cNvSpPr/>
          <p:nvPr/>
        </p:nvSpPr>
        <p:spPr>
          <a:xfrm>
            <a:off x="3418230" y="5690701"/>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42" name="object 42"/>
          <p:cNvSpPr txBox="1"/>
          <p:nvPr/>
        </p:nvSpPr>
        <p:spPr>
          <a:xfrm>
            <a:off x="3731916" y="5854699"/>
            <a:ext cx="52705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L</a:t>
            </a:r>
            <a:r>
              <a:rPr sz="1400" spc="-15" dirty="0">
                <a:latin typeface="Calibri"/>
                <a:cs typeface="Calibri"/>
              </a:rPr>
              <a:t>N</a:t>
            </a:r>
            <a:r>
              <a:rPr sz="1400" spc="-5" dirty="0">
                <a:latin typeface="Calibri"/>
                <a:cs typeface="Calibri"/>
              </a:rPr>
              <a:t>a</a:t>
            </a:r>
            <a:r>
              <a:rPr sz="1400" spc="-15" dirty="0">
                <a:latin typeface="Calibri"/>
                <a:cs typeface="Calibri"/>
              </a:rPr>
              <a:t>m</a:t>
            </a:r>
            <a:r>
              <a:rPr sz="1400" dirty="0">
                <a:latin typeface="Calibri"/>
                <a:cs typeface="Calibri"/>
              </a:rPr>
              <a:t>e</a:t>
            </a:r>
            <a:endParaRPr sz="1400">
              <a:latin typeface="Calibri"/>
              <a:cs typeface="Calibri"/>
            </a:endParaRPr>
          </a:p>
        </p:txBody>
      </p:sp>
      <p:sp>
        <p:nvSpPr>
          <p:cNvPr id="43" name="object 43"/>
          <p:cNvSpPr/>
          <p:nvPr/>
        </p:nvSpPr>
        <p:spPr>
          <a:xfrm>
            <a:off x="1475926" y="5690701"/>
            <a:ext cx="1154430" cy="602615"/>
          </a:xfrm>
          <a:custGeom>
            <a:avLst/>
            <a:gdLst/>
            <a:ahLst/>
            <a:cxnLst/>
            <a:rect l="l" t="t" r="r" b="b"/>
            <a:pathLst>
              <a:path w="1154430"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44" name="object 44"/>
          <p:cNvSpPr txBox="1"/>
          <p:nvPr/>
        </p:nvSpPr>
        <p:spPr>
          <a:xfrm>
            <a:off x="1942859" y="5854699"/>
            <a:ext cx="21971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MI</a:t>
            </a:r>
            <a:endParaRPr sz="1400">
              <a:latin typeface="Calibri"/>
              <a:cs typeface="Calibri"/>
            </a:endParaRPr>
          </a:p>
        </p:txBody>
      </p:sp>
      <p:grpSp>
        <p:nvGrpSpPr>
          <p:cNvPr id="45" name="object 45"/>
          <p:cNvGrpSpPr/>
          <p:nvPr/>
        </p:nvGrpSpPr>
        <p:grpSpPr>
          <a:xfrm>
            <a:off x="2456693" y="5126341"/>
            <a:ext cx="1543050" cy="657225"/>
            <a:chOff x="2456693" y="5126341"/>
            <a:chExt cx="1543050" cy="657225"/>
          </a:xfrm>
        </p:grpSpPr>
        <p:sp>
          <p:nvSpPr>
            <p:cNvPr id="46" name="object 46"/>
            <p:cNvSpPr/>
            <p:nvPr/>
          </p:nvSpPr>
          <p:spPr>
            <a:xfrm>
              <a:off x="2629926" y="5130575"/>
              <a:ext cx="684530" cy="0"/>
            </a:xfrm>
            <a:custGeom>
              <a:avLst/>
              <a:gdLst/>
              <a:ahLst/>
              <a:cxnLst/>
              <a:rect l="l" t="t" r="r" b="b"/>
              <a:pathLst>
                <a:path w="684529">
                  <a:moveTo>
                    <a:pt x="0" y="0"/>
                  </a:moveTo>
                  <a:lnTo>
                    <a:pt x="683912" y="1"/>
                  </a:lnTo>
                </a:path>
              </a:pathLst>
            </a:custGeom>
            <a:ln w="8466">
              <a:solidFill>
                <a:srgbClr val="000000"/>
              </a:solidFill>
            </a:ln>
          </p:spPr>
          <p:txBody>
            <a:bodyPr wrap="square" lIns="0" tIns="0" rIns="0" bIns="0" rtlCol="0"/>
            <a:lstStyle/>
            <a:p>
              <a:endParaRPr/>
            </a:p>
          </p:txBody>
        </p:sp>
        <p:sp>
          <p:nvSpPr>
            <p:cNvPr id="47" name="object 47"/>
            <p:cNvSpPr/>
            <p:nvPr/>
          </p:nvSpPr>
          <p:spPr>
            <a:xfrm>
              <a:off x="3995230" y="5387681"/>
              <a:ext cx="0" cy="303530"/>
            </a:xfrm>
            <a:custGeom>
              <a:avLst/>
              <a:gdLst/>
              <a:ahLst/>
              <a:cxnLst/>
              <a:rect l="l" t="t" r="r" b="b"/>
              <a:pathLst>
                <a:path h="303529">
                  <a:moveTo>
                    <a:pt x="0" y="0"/>
                  </a:moveTo>
                  <a:lnTo>
                    <a:pt x="1" y="303019"/>
                  </a:lnTo>
                </a:path>
              </a:pathLst>
            </a:custGeom>
            <a:ln w="8466">
              <a:solidFill>
                <a:srgbClr val="000000"/>
              </a:solidFill>
            </a:ln>
          </p:spPr>
          <p:txBody>
            <a:bodyPr wrap="square" lIns="0" tIns="0" rIns="0" bIns="0" rtlCol="0"/>
            <a:lstStyle/>
            <a:p>
              <a:endParaRPr/>
            </a:p>
          </p:txBody>
        </p:sp>
        <p:sp>
          <p:nvSpPr>
            <p:cNvPr id="48" name="object 48"/>
            <p:cNvSpPr/>
            <p:nvPr/>
          </p:nvSpPr>
          <p:spPr>
            <a:xfrm>
              <a:off x="2460926" y="5312376"/>
              <a:ext cx="1052830" cy="466725"/>
            </a:xfrm>
            <a:custGeom>
              <a:avLst/>
              <a:gdLst/>
              <a:ahLst/>
              <a:cxnLst/>
              <a:rect l="l" t="t" r="r" b="b"/>
              <a:pathLst>
                <a:path w="1052829" h="466725">
                  <a:moveTo>
                    <a:pt x="1052487" y="0"/>
                  </a:moveTo>
                  <a:lnTo>
                    <a:pt x="0" y="466501"/>
                  </a:lnTo>
                </a:path>
              </a:pathLst>
            </a:custGeom>
            <a:ln w="8466">
              <a:solidFill>
                <a:srgbClr val="000000"/>
              </a:solidFill>
            </a:ln>
          </p:spPr>
          <p:txBody>
            <a:bodyPr wrap="square" lIns="0" tIns="0" rIns="0" bIns="0" rtlCol="0"/>
            <a:lstStyle/>
            <a:p>
              <a:endParaRPr/>
            </a:p>
          </p:txBody>
        </p:sp>
      </p:grpSp>
      <p:sp>
        <p:nvSpPr>
          <p:cNvPr id="49" name="object 49"/>
          <p:cNvSpPr/>
          <p:nvPr/>
        </p:nvSpPr>
        <p:spPr>
          <a:xfrm>
            <a:off x="5475359" y="5690701"/>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50" name="object 50"/>
          <p:cNvSpPr txBox="1"/>
          <p:nvPr/>
        </p:nvSpPr>
        <p:spPr>
          <a:xfrm>
            <a:off x="5827790" y="5854699"/>
            <a:ext cx="44958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H</a:t>
            </a:r>
            <a:r>
              <a:rPr sz="1400" spc="-5" dirty="0">
                <a:latin typeface="Calibri"/>
                <a:cs typeface="Calibri"/>
              </a:rPr>
              <a:t>ou</a:t>
            </a:r>
            <a:r>
              <a:rPr sz="1400" spc="-35" dirty="0">
                <a:latin typeface="Calibri"/>
                <a:cs typeface="Calibri"/>
              </a:rPr>
              <a:t>r</a:t>
            </a:r>
            <a:r>
              <a:rPr sz="1400" dirty="0">
                <a:latin typeface="Calibri"/>
                <a:cs typeface="Calibri"/>
              </a:rPr>
              <a:t>s</a:t>
            </a:r>
            <a:endParaRPr sz="1400">
              <a:latin typeface="Calibri"/>
              <a:cs typeface="Calibri"/>
            </a:endParaRPr>
          </a:p>
        </p:txBody>
      </p:sp>
      <p:sp>
        <p:nvSpPr>
          <p:cNvPr id="51" name="object 51"/>
          <p:cNvSpPr/>
          <p:nvPr/>
        </p:nvSpPr>
        <p:spPr>
          <a:xfrm>
            <a:off x="7429056" y="4829520"/>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52" name="object 52"/>
          <p:cNvSpPr txBox="1"/>
          <p:nvPr/>
        </p:nvSpPr>
        <p:spPr>
          <a:xfrm>
            <a:off x="7739933" y="4999566"/>
            <a:ext cx="53276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P</a:t>
            </a:r>
            <a:r>
              <a:rPr sz="1400" spc="-30" dirty="0">
                <a:latin typeface="Calibri"/>
                <a:cs typeface="Calibri"/>
              </a:rPr>
              <a:t>r</a:t>
            </a:r>
            <a:r>
              <a:rPr sz="1400" spc="-10" dirty="0">
                <a:latin typeface="Calibri"/>
                <a:cs typeface="Calibri"/>
              </a:rPr>
              <a:t>o</a:t>
            </a:r>
            <a:r>
              <a:rPr sz="1400" spc="-5" dirty="0">
                <a:latin typeface="Calibri"/>
                <a:cs typeface="Calibri"/>
              </a:rPr>
              <a:t>jec</a:t>
            </a:r>
            <a:r>
              <a:rPr sz="1400" dirty="0">
                <a:latin typeface="Calibri"/>
                <a:cs typeface="Calibri"/>
              </a:rPr>
              <a:t>t</a:t>
            </a:r>
            <a:endParaRPr sz="1400">
              <a:latin typeface="Calibri"/>
              <a:cs typeface="Calibri"/>
            </a:endParaRPr>
          </a:p>
        </p:txBody>
      </p:sp>
      <p:grpSp>
        <p:nvGrpSpPr>
          <p:cNvPr id="53" name="object 53"/>
          <p:cNvGrpSpPr/>
          <p:nvPr/>
        </p:nvGrpSpPr>
        <p:grpSpPr>
          <a:xfrm>
            <a:off x="6048126" y="5126341"/>
            <a:ext cx="1381125" cy="564515"/>
            <a:chOff x="6048126" y="5126341"/>
            <a:chExt cx="1381125" cy="564515"/>
          </a:xfrm>
        </p:grpSpPr>
        <p:sp>
          <p:nvSpPr>
            <p:cNvPr id="54" name="object 54"/>
            <p:cNvSpPr/>
            <p:nvPr/>
          </p:nvSpPr>
          <p:spPr>
            <a:xfrm>
              <a:off x="6731311" y="5130575"/>
              <a:ext cx="697865" cy="0"/>
            </a:xfrm>
            <a:custGeom>
              <a:avLst/>
              <a:gdLst/>
              <a:ahLst/>
              <a:cxnLst/>
              <a:rect l="l" t="t" r="r" b="b"/>
              <a:pathLst>
                <a:path w="697865">
                  <a:moveTo>
                    <a:pt x="697745" y="0"/>
                  </a:moveTo>
                  <a:lnTo>
                    <a:pt x="0" y="1"/>
                  </a:lnTo>
                </a:path>
              </a:pathLst>
            </a:custGeom>
            <a:ln w="8466">
              <a:solidFill>
                <a:srgbClr val="000000"/>
              </a:solidFill>
            </a:ln>
          </p:spPr>
          <p:txBody>
            <a:bodyPr wrap="square" lIns="0" tIns="0" rIns="0" bIns="0" rtlCol="0"/>
            <a:lstStyle/>
            <a:p>
              <a:endParaRPr/>
            </a:p>
          </p:txBody>
        </p:sp>
        <p:sp>
          <p:nvSpPr>
            <p:cNvPr id="55" name="object 55"/>
            <p:cNvSpPr/>
            <p:nvPr/>
          </p:nvSpPr>
          <p:spPr>
            <a:xfrm>
              <a:off x="6052360" y="5387681"/>
              <a:ext cx="0" cy="303530"/>
            </a:xfrm>
            <a:custGeom>
              <a:avLst/>
              <a:gdLst/>
              <a:ahLst/>
              <a:cxnLst/>
              <a:rect l="l" t="t" r="r" b="b"/>
              <a:pathLst>
                <a:path h="303529">
                  <a:moveTo>
                    <a:pt x="0" y="303019"/>
                  </a:moveTo>
                  <a:lnTo>
                    <a:pt x="1" y="0"/>
                  </a:lnTo>
                </a:path>
              </a:pathLst>
            </a:custGeom>
            <a:ln w="8466">
              <a:solidFill>
                <a:srgbClr val="000000"/>
              </a:solidFill>
            </a:ln>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991829" y="727137"/>
            <a:ext cx="2064385" cy="662940"/>
          </a:xfrm>
          <a:prstGeom prst="rect">
            <a:avLst/>
          </a:prstGeom>
        </p:spPr>
        <p:txBody>
          <a:bodyPr vert="horz" wrap="square" lIns="0" tIns="16510" rIns="0" bIns="0" rtlCol="0">
            <a:spAutoFit/>
          </a:bodyPr>
          <a:lstStyle/>
          <a:p>
            <a:pPr marL="12700">
              <a:lnSpc>
                <a:spcPct val="100000"/>
              </a:lnSpc>
              <a:spcBef>
                <a:spcPts val="130"/>
              </a:spcBef>
            </a:pPr>
            <a:r>
              <a:rPr spc="10" dirty="0"/>
              <a:t>Exercise</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19</a:t>
            </a:fld>
            <a:endParaRPr spc="5" dirty="0"/>
          </a:p>
        </p:txBody>
      </p:sp>
      <p:sp>
        <p:nvSpPr>
          <p:cNvPr id="6" name="object 6"/>
          <p:cNvSpPr txBox="1"/>
          <p:nvPr/>
        </p:nvSpPr>
        <p:spPr>
          <a:xfrm>
            <a:off x="724916" y="1623525"/>
            <a:ext cx="8520430" cy="3340735"/>
          </a:xfrm>
          <a:prstGeom prst="rect">
            <a:avLst/>
          </a:prstGeom>
        </p:spPr>
        <p:txBody>
          <a:bodyPr vert="horz" wrap="square" lIns="0" tIns="16510" rIns="0" bIns="0" rtlCol="0">
            <a:spAutoFit/>
          </a:bodyPr>
          <a:lstStyle/>
          <a:p>
            <a:pPr marL="12700" algn="just">
              <a:lnSpc>
                <a:spcPct val="100000"/>
              </a:lnSpc>
              <a:spcBef>
                <a:spcPts val="130"/>
              </a:spcBef>
            </a:pPr>
            <a:r>
              <a:rPr sz="3300" spc="10" dirty="0">
                <a:latin typeface="Arial"/>
                <a:cs typeface="Arial"/>
              </a:rPr>
              <a:t>Draw </a:t>
            </a:r>
            <a:r>
              <a:rPr sz="3300" spc="-45" dirty="0">
                <a:latin typeface="Arial"/>
                <a:cs typeface="Arial"/>
              </a:rPr>
              <a:t>an </a:t>
            </a:r>
            <a:r>
              <a:rPr sz="3300" spc="-100" dirty="0">
                <a:latin typeface="Arial"/>
                <a:cs typeface="Arial"/>
              </a:rPr>
              <a:t>ERD </a:t>
            </a:r>
            <a:r>
              <a:rPr sz="3300" spc="20" dirty="0">
                <a:latin typeface="Arial"/>
                <a:cs typeface="Arial"/>
              </a:rPr>
              <a:t>for </a:t>
            </a:r>
            <a:r>
              <a:rPr sz="3300" spc="45" dirty="0">
                <a:latin typeface="Arial"/>
                <a:cs typeface="Arial"/>
              </a:rPr>
              <a:t>the </a:t>
            </a:r>
            <a:r>
              <a:rPr sz="3300" spc="70" dirty="0">
                <a:latin typeface="Arial"/>
                <a:cs typeface="Arial"/>
              </a:rPr>
              <a:t>following</a:t>
            </a:r>
            <a:r>
              <a:rPr sz="3300" spc="90" dirty="0">
                <a:latin typeface="Arial"/>
                <a:cs typeface="Arial"/>
              </a:rPr>
              <a:t> </a:t>
            </a:r>
            <a:r>
              <a:rPr sz="3300" spc="85" dirty="0">
                <a:latin typeface="Arial"/>
                <a:cs typeface="Arial"/>
              </a:rPr>
              <a:t>description:</a:t>
            </a:r>
            <a:endParaRPr sz="3300">
              <a:latin typeface="Arial"/>
              <a:cs typeface="Arial"/>
            </a:endParaRPr>
          </a:p>
          <a:p>
            <a:pPr>
              <a:lnSpc>
                <a:spcPct val="100000"/>
              </a:lnSpc>
            </a:pPr>
            <a:endParaRPr sz="5000">
              <a:latin typeface="Arial"/>
              <a:cs typeface="Arial"/>
            </a:endParaRPr>
          </a:p>
          <a:p>
            <a:pPr marL="14604" marR="5080" algn="just">
              <a:lnSpc>
                <a:spcPct val="97400"/>
              </a:lnSpc>
            </a:pPr>
            <a:r>
              <a:rPr sz="3500" i="1" spc="-265" dirty="0">
                <a:latin typeface="Arial"/>
                <a:cs typeface="Arial"/>
              </a:rPr>
              <a:t>We </a:t>
            </a:r>
            <a:r>
              <a:rPr sz="3500" i="1" spc="-70" dirty="0">
                <a:latin typeface="Arial"/>
                <a:cs typeface="Arial"/>
              </a:rPr>
              <a:t>want </a:t>
            </a:r>
            <a:r>
              <a:rPr sz="3500" i="1" spc="-10" dirty="0">
                <a:latin typeface="Arial"/>
                <a:cs typeface="Arial"/>
              </a:rPr>
              <a:t>to </a:t>
            </a:r>
            <a:r>
              <a:rPr sz="3500" i="1" spc="-105" dirty="0">
                <a:latin typeface="Arial"/>
                <a:cs typeface="Arial"/>
              </a:rPr>
              <a:t>keep </a:t>
            </a:r>
            <a:r>
              <a:rPr sz="3500" i="1" spc="-45" dirty="0">
                <a:latin typeface="Arial"/>
                <a:cs typeface="Arial"/>
              </a:rPr>
              <a:t>track </a:t>
            </a:r>
            <a:r>
              <a:rPr sz="3500" i="1" spc="-75" dirty="0">
                <a:latin typeface="Arial"/>
                <a:cs typeface="Arial"/>
              </a:rPr>
              <a:t>of </a:t>
            </a:r>
            <a:r>
              <a:rPr sz="3500" i="1" spc="-50" dirty="0">
                <a:latin typeface="Arial"/>
                <a:cs typeface="Arial"/>
              </a:rPr>
              <a:t>the </a:t>
            </a:r>
            <a:r>
              <a:rPr sz="3500" i="1" spc="-30" dirty="0">
                <a:latin typeface="Arial"/>
                <a:cs typeface="Arial"/>
              </a:rPr>
              <a:t>dependents </a:t>
            </a:r>
            <a:r>
              <a:rPr sz="3500" i="1" spc="-75" dirty="0">
                <a:latin typeface="Arial"/>
                <a:cs typeface="Arial"/>
              </a:rPr>
              <a:t>of  </a:t>
            </a:r>
            <a:r>
              <a:rPr sz="3500" i="1" spc="-105" dirty="0">
                <a:latin typeface="Arial"/>
                <a:cs typeface="Arial"/>
              </a:rPr>
              <a:t>each </a:t>
            </a:r>
            <a:r>
              <a:rPr sz="3500" i="1" spc="-60" dirty="0">
                <a:latin typeface="Arial"/>
                <a:cs typeface="Arial"/>
              </a:rPr>
              <a:t>employee for </a:t>
            </a:r>
            <a:r>
              <a:rPr sz="3500" i="1" spc="-70" dirty="0">
                <a:latin typeface="Arial"/>
                <a:cs typeface="Arial"/>
              </a:rPr>
              <a:t>insurance </a:t>
            </a:r>
            <a:r>
              <a:rPr sz="3500" i="1" spc="-35" dirty="0">
                <a:latin typeface="Arial"/>
                <a:cs typeface="Arial"/>
              </a:rPr>
              <a:t>purposes. </a:t>
            </a:r>
            <a:r>
              <a:rPr sz="3500" i="1" spc="-265" dirty="0">
                <a:latin typeface="Arial"/>
                <a:cs typeface="Arial"/>
              </a:rPr>
              <a:t>We  </a:t>
            </a:r>
            <a:r>
              <a:rPr sz="3500" i="1" spc="-105" dirty="0">
                <a:latin typeface="Arial"/>
                <a:cs typeface="Arial"/>
              </a:rPr>
              <a:t>keep each </a:t>
            </a:r>
            <a:r>
              <a:rPr sz="3500" i="1" spc="-30" dirty="0">
                <a:latin typeface="Arial"/>
                <a:cs typeface="Arial"/>
              </a:rPr>
              <a:t>dependent’s </a:t>
            </a:r>
            <a:r>
              <a:rPr sz="3500" i="1" spc="-45" dirty="0">
                <a:latin typeface="Arial"/>
                <a:cs typeface="Arial"/>
              </a:rPr>
              <a:t>first </a:t>
            </a:r>
            <a:r>
              <a:rPr sz="3500" i="1" spc="-80" dirty="0">
                <a:latin typeface="Arial"/>
                <a:cs typeface="Arial"/>
              </a:rPr>
              <a:t>name, </a:t>
            </a:r>
            <a:r>
              <a:rPr sz="3500" i="1" spc="-95" dirty="0">
                <a:latin typeface="Arial"/>
                <a:cs typeface="Arial"/>
              </a:rPr>
              <a:t>sex, </a:t>
            </a:r>
            <a:r>
              <a:rPr sz="3500" i="1" spc="-15" dirty="0">
                <a:latin typeface="Arial"/>
                <a:cs typeface="Arial"/>
              </a:rPr>
              <a:t>birth  </a:t>
            </a:r>
            <a:r>
              <a:rPr sz="3500" i="1" spc="-30" dirty="0">
                <a:latin typeface="Arial"/>
                <a:cs typeface="Arial"/>
              </a:rPr>
              <a:t>date, </a:t>
            </a:r>
            <a:r>
              <a:rPr sz="3500" i="1" spc="-95" dirty="0">
                <a:latin typeface="Arial"/>
                <a:cs typeface="Arial"/>
              </a:rPr>
              <a:t>and </a:t>
            </a:r>
            <a:r>
              <a:rPr sz="3500" i="1" spc="-55" dirty="0">
                <a:latin typeface="Arial"/>
                <a:cs typeface="Arial"/>
              </a:rPr>
              <a:t>relationship </a:t>
            </a:r>
            <a:r>
              <a:rPr sz="3500" i="1" spc="-10" dirty="0">
                <a:latin typeface="Arial"/>
                <a:cs typeface="Arial"/>
              </a:rPr>
              <a:t>to </a:t>
            </a:r>
            <a:r>
              <a:rPr sz="3500" i="1" spc="-50" dirty="0">
                <a:latin typeface="Arial"/>
                <a:cs typeface="Arial"/>
              </a:rPr>
              <a:t>the</a:t>
            </a:r>
            <a:r>
              <a:rPr sz="3500" i="1" spc="520" dirty="0">
                <a:latin typeface="Arial"/>
                <a:cs typeface="Arial"/>
              </a:rPr>
              <a:t> </a:t>
            </a:r>
            <a:r>
              <a:rPr sz="3500" i="1" spc="-55" dirty="0">
                <a:latin typeface="Arial"/>
                <a:cs typeface="Arial"/>
              </a:rPr>
              <a:t>employee.</a:t>
            </a:r>
            <a:endParaRPr sz="35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157979" y="727137"/>
            <a:ext cx="1733550" cy="662940"/>
          </a:xfrm>
          <a:prstGeom prst="rect">
            <a:avLst/>
          </a:prstGeom>
        </p:spPr>
        <p:txBody>
          <a:bodyPr vert="horz" wrap="square" lIns="0" tIns="16510" rIns="0" bIns="0" rtlCol="0">
            <a:spAutoFit/>
          </a:bodyPr>
          <a:lstStyle/>
          <a:p>
            <a:pPr marL="12700">
              <a:lnSpc>
                <a:spcPct val="100000"/>
              </a:lnSpc>
              <a:spcBef>
                <a:spcPts val="130"/>
              </a:spcBef>
            </a:pPr>
            <a:r>
              <a:rPr spc="35" dirty="0"/>
              <a:t>Outline</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2</a:t>
            </a:fld>
            <a:endParaRPr spc="5" dirty="0"/>
          </a:p>
        </p:txBody>
      </p:sp>
      <p:sp>
        <p:nvSpPr>
          <p:cNvPr id="6" name="object 6"/>
          <p:cNvSpPr txBox="1"/>
          <p:nvPr/>
        </p:nvSpPr>
        <p:spPr>
          <a:xfrm>
            <a:off x="724916" y="1513034"/>
            <a:ext cx="7205980" cy="4310380"/>
          </a:xfrm>
          <a:prstGeom prst="rect">
            <a:avLst/>
          </a:prstGeom>
        </p:spPr>
        <p:txBody>
          <a:bodyPr vert="horz" wrap="square" lIns="0" tIns="127000" rIns="0" bIns="0" rtlCol="0">
            <a:spAutoFit/>
          </a:bodyPr>
          <a:lstStyle/>
          <a:p>
            <a:pPr marL="561340" indent="-548640">
              <a:lnSpc>
                <a:spcPct val="100000"/>
              </a:lnSpc>
              <a:spcBef>
                <a:spcPts val="1000"/>
              </a:spcBef>
              <a:buAutoNum type="arabicPeriod"/>
              <a:tabLst>
                <a:tab pos="560705" algn="l"/>
                <a:tab pos="561340" algn="l"/>
              </a:tabLst>
            </a:pPr>
            <a:r>
              <a:rPr sz="3300" spc="65" dirty="0">
                <a:latin typeface="Arial"/>
                <a:cs typeface="Arial"/>
              </a:rPr>
              <a:t>Context</a:t>
            </a:r>
            <a:endParaRPr sz="3300">
              <a:latin typeface="Arial"/>
              <a:cs typeface="Arial"/>
            </a:endParaRPr>
          </a:p>
          <a:p>
            <a:pPr marL="439420">
              <a:lnSpc>
                <a:spcPct val="100000"/>
              </a:lnSpc>
              <a:spcBef>
                <a:spcPts val="790"/>
              </a:spcBef>
              <a:tabLst>
                <a:tab pos="987425" algn="l"/>
              </a:tabLst>
            </a:pPr>
            <a:r>
              <a:rPr sz="3000" dirty="0">
                <a:latin typeface="Arial"/>
                <a:cs typeface="Arial"/>
              </a:rPr>
              <a:t>–	</a:t>
            </a:r>
            <a:r>
              <a:rPr sz="2950" spc="-10" dirty="0">
                <a:latin typeface="Arial"/>
                <a:cs typeface="Arial"/>
              </a:rPr>
              <a:t>Design </a:t>
            </a:r>
            <a:r>
              <a:rPr sz="2950" spc="-190" dirty="0">
                <a:latin typeface="Arial"/>
                <a:cs typeface="Arial"/>
              </a:rPr>
              <a:t>&amp; </a:t>
            </a:r>
            <a:r>
              <a:rPr sz="2950" spc="25" dirty="0">
                <a:latin typeface="Arial"/>
                <a:cs typeface="Arial"/>
              </a:rPr>
              <a:t>Implementation</a:t>
            </a:r>
            <a:r>
              <a:rPr sz="2950" spc="-114" dirty="0">
                <a:latin typeface="Arial"/>
                <a:cs typeface="Arial"/>
              </a:rPr>
              <a:t> </a:t>
            </a:r>
            <a:r>
              <a:rPr sz="2950" spc="5" dirty="0">
                <a:latin typeface="Arial"/>
                <a:cs typeface="Arial"/>
              </a:rPr>
              <a:t>Process</a:t>
            </a:r>
            <a:endParaRPr sz="2950">
              <a:latin typeface="Arial"/>
              <a:cs typeface="Arial"/>
            </a:endParaRPr>
          </a:p>
          <a:p>
            <a:pPr marL="561340" indent="-548640">
              <a:lnSpc>
                <a:spcPct val="100000"/>
              </a:lnSpc>
              <a:spcBef>
                <a:spcPts val="850"/>
              </a:spcBef>
              <a:buAutoNum type="arabicPeriod" startAt="2"/>
              <a:tabLst>
                <a:tab pos="560705" algn="l"/>
                <a:tab pos="561340" algn="l"/>
              </a:tabLst>
            </a:pPr>
            <a:r>
              <a:rPr sz="3300" spc="25" dirty="0">
                <a:latin typeface="Arial"/>
                <a:cs typeface="Arial"/>
              </a:rPr>
              <a:t>Goals </a:t>
            </a:r>
            <a:r>
              <a:rPr sz="3300" spc="10" dirty="0">
                <a:latin typeface="Arial"/>
                <a:cs typeface="Arial"/>
              </a:rPr>
              <a:t>of </a:t>
            </a:r>
            <a:r>
              <a:rPr sz="3300" spc="65" dirty="0">
                <a:latin typeface="Arial"/>
                <a:cs typeface="Arial"/>
              </a:rPr>
              <a:t>Conceptual</a:t>
            </a:r>
            <a:r>
              <a:rPr sz="3300" spc="490" dirty="0">
                <a:latin typeface="Arial"/>
                <a:cs typeface="Arial"/>
              </a:rPr>
              <a:t> </a:t>
            </a:r>
            <a:r>
              <a:rPr sz="3300" spc="20" dirty="0">
                <a:latin typeface="Arial"/>
                <a:cs typeface="Arial"/>
              </a:rPr>
              <a:t>Design</a:t>
            </a:r>
            <a:endParaRPr sz="3300">
              <a:latin typeface="Arial"/>
              <a:cs typeface="Arial"/>
            </a:endParaRPr>
          </a:p>
          <a:p>
            <a:pPr marL="561340" indent="-548640">
              <a:lnSpc>
                <a:spcPct val="100000"/>
              </a:lnSpc>
              <a:spcBef>
                <a:spcPts val="975"/>
              </a:spcBef>
              <a:buAutoNum type="arabicPeriod" startAt="2"/>
              <a:tabLst>
                <a:tab pos="560705" algn="l"/>
                <a:tab pos="561340" algn="l"/>
              </a:tabLst>
            </a:pPr>
            <a:r>
              <a:rPr sz="3300" spc="55" dirty="0">
                <a:latin typeface="Arial"/>
                <a:cs typeface="Arial"/>
              </a:rPr>
              <a:t>Entity-Relationship </a:t>
            </a:r>
            <a:r>
              <a:rPr sz="3300" spc="-175" dirty="0">
                <a:latin typeface="Arial"/>
                <a:cs typeface="Arial"/>
              </a:rPr>
              <a:t>(ER)</a:t>
            </a:r>
            <a:r>
              <a:rPr sz="3300" spc="180" dirty="0">
                <a:latin typeface="Arial"/>
                <a:cs typeface="Arial"/>
              </a:rPr>
              <a:t> </a:t>
            </a:r>
            <a:r>
              <a:rPr sz="3300" spc="70" dirty="0">
                <a:latin typeface="Arial"/>
                <a:cs typeface="Arial"/>
              </a:rPr>
              <a:t>Model</a:t>
            </a:r>
            <a:endParaRPr sz="3300">
              <a:latin typeface="Arial"/>
              <a:cs typeface="Arial"/>
            </a:endParaRPr>
          </a:p>
          <a:p>
            <a:pPr marL="561340" indent="-548640">
              <a:lnSpc>
                <a:spcPct val="100000"/>
              </a:lnSpc>
              <a:spcBef>
                <a:spcPts val="905"/>
              </a:spcBef>
              <a:buAutoNum type="arabicPeriod" startAt="2"/>
              <a:tabLst>
                <a:tab pos="560705" algn="l"/>
                <a:tab pos="561340" algn="l"/>
              </a:tabLst>
            </a:pPr>
            <a:r>
              <a:rPr sz="3300" spc="5" dirty="0">
                <a:latin typeface="Arial"/>
                <a:cs typeface="Arial"/>
              </a:rPr>
              <a:t>One </a:t>
            </a:r>
            <a:r>
              <a:rPr sz="3300" spc="-185" dirty="0">
                <a:latin typeface="Arial"/>
                <a:cs typeface="Arial"/>
              </a:rPr>
              <a:t>ER </a:t>
            </a:r>
            <a:r>
              <a:rPr sz="3300" spc="60" dirty="0">
                <a:latin typeface="Arial"/>
                <a:cs typeface="Arial"/>
              </a:rPr>
              <a:t>Diagrammatic</a:t>
            </a:r>
            <a:r>
              <a:rPr sz="3300" spc="-160" dirty="0">
                <a:latin typeface="Arial"/>
                <a:cs typeface="Arial"/>
              </a:rPr>
              <a:t> </a:t>
            </a:r>
            <a:r>
              <a:rPr sz="3300" spc="70" dirty="0">
                <a:latin typeface="Arial"/>
                <a:cs typeface="Arial"/>
              </a:rPr>
              <a:t>Notation</a:t>
            </a:r>
            <a:endParaRPr sz="3300">
              <a:latin typeface="Arial"/>
              <a:cs typeface="Arial"/>
            </a:endParaRPr>
          </a:p>
          <a:p>
            <a:pPr marL="561340" indent="-548640">
              <a:lnSpc>
                <a:spcPct val="100000"/>
              </a:lnSpc>
              <a:spcBef>
                <a:spcPts val="975"/>
              </a:spcBef>
              <a:buAutoNum type="arabicPeriod" startAt="2"/>
              <a:tabLst>
                <a:tab pos="560705" algn="l"/>
                <a:tab pos="561340" algn="l"/>
              </a:tabLst>
            </a:pPr>
            <a:r>
              <a:rPr sz="3300" spc="40" dirty="0">
                <a:latin typeface="Arial"/>
                <a:cs typeface="Arial"/>
              </a:rPr>
              <a:t>Requirements</a:t>
            </a:r>
            <a:r>
              <a:rPr sz="3300" spc="95" dirty="0">
                <a:latin typeface="Arial"/>
                <a:cs typeface="Arial"/>
              </a:rPr>
              <a:t> </a:t>
            </a:r>
            <a:r>
              <a:rPr sz="3300" spc="45" dirty="0">
                <a:latin typeface="Arial"/>
                <a:cs typeface="Arial"/>
              </a:rPr>
              <a:t>Elicitation</a:t>
            </a:r>
            <a:endParaRPr sz="3300">
              <a:latin typeface="Arial"/>
              <a:cs typeface="Arial"/>
            </a:endParaRPr>
          </a:p>
          <a:p>
            <a:pPr marL="561340" indent="-548640">
              <a:lnSpc>
                <a:spcPct val="100000"/>
              </a:lnSpc>
              <a:spcBef>
                <a:spcPts val="975"/>
              </a:spcBef>
              <a:buAutoNum type="arabicPeriod" startAt="2"/>
              <a:tabLst>
                <a:tab pos="560705" algn="l"/>
                <a:tab pos="561340" algn="l"/>
              </a:tabLst>
            </a:pPr>
            <a:r>
              <a:rPr sz="3300" spc="65" dirty="0">
                <a:latin typeface="Arial"/>
                <a:cs typeface="Arial"/>
              </a:rPr>
              <a:t>Approaches </a:t>
            </a:r>
            <a:r>
              <a:rPr sz="3300" spc="75" dirty="0">
                <a:latin typeface="Arial"/>
                <a:cs typeface="Arial"/>
              </a:rPr>
              <a:t>to </a:t>
            </a:r>
            <a:r>
              <a:rPr sz="3300" spc="65" dirty="0">
                <a:latin typeface="Arial"/>
                <a:cs typeface="Arial"/>
              </a:rPr>
              <a:t>Conceptual</a:t>
            </a:r>
            <a:r>
              <a:rPr sz="3300" spc="275" dirty="0">
                <a:latin typeface="Arial"/>
                <a:cs typeface="Arial"/>
              </a:rPr>
              <a:t> </a:t>
            </a:r>
            <a:r>
              <a:rPr sz="3300" spc="20" dirty="0">
                <a:latin typeface="Arial"/>
                <a:cs typeface="Arial"/>
              </a:rPr>
              <a:t>Design</a:t>
            </a:r>
            <a:endParaRPr sz="33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113105" y="727137"/>
            <a:ext cx="1802130" cy="662940"/>
          </a:xfrm>
          <a:prstGeom prst="rect">
            <a:avLst/>
          </a:prstGeom>
        </p:spPr>
        <p:txBody>
          <a:bodyPr vert="horz" wrap="square" lIns="0" tIns="16510" rIns="0" bIns="0" rtlCol="0">
            <a:spAutoFit/>
          </a:bodyPr>
          <a:lstStyle/>
          <a:p>
            <a:pPr marL="12700">
              <a:lnSpc>
                <a:spcPct val="100000"/>
              </a:lnSpc>
              <a:spcBef>
                <a:spcPts val="130"/>
              </a:spcBef>
            </a:pPr>
            <a:r>
              <a:rPr spc="45" dirty="0"/>
              <a:t>A</a:t>
            </a:r>
            <a:r>
              <a:rPr dirty="0"/>
              <a:t>n</a:t>
            </a:r>
            <a:r>
              <a:rPr spc="55" dirty="0"/>
              <a:t>s</a:t>
            </a:r>
            <a:r>
              <a:rPr spc="240" dirty="0"/>
              <a:t>w</a:t>
            </a:r>
            <a:r>
              <a:rPr spc="-15" dirty="0"/>
              <a:t>e</a:t>
            </a:r>
            <a:r>
              <a:rPr spc="-200" dirty="0"/>
              <a:t>r</a:t>
            </a:r>
          </a:p>
        </p:txBody>
      </p:sp>
      <p:sp>
        <p:nvSpPr>
          <p:cNvPr id="23" name="object 23"/>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20</a:t>
            </a:fld>
            <a:endParaRPr spc="5" dirty="0"/>
          </a:p>
        </p:txBody>
      </p:sp>
      <p:sp>
        <p:nvSpPr>
          <p:cNvPr id="6" name="object 6"/>
          <p:cNvSpPr/>
          <p:nvPr/>
        </p:nvSpPr>
        <p:spPr>
          <a:xfrm>
            <a:off x="2052927" y="3103053"/>
            <a:ext cx="1648460" cy="599440"/>
          </a:xfrm>
          <a:custGeom>
            <a:avLst/>
            <a:gdLst/>
            <a:ahLst/>
            <a:cxnLst/>
            <a:rect l="l" t="t" r="r" b="b"/>
            <a:pathLst>
              <a:path w="1648460" h="599439">
                <a:moveTo>
                  <a:pt x="0" y="299640"/>
                </a:moveTo>
                <a:lnTo>
                  <a:pt x="10787" y="251037"/>
                </a:lnTo>
                <a:lnTo>
                  <a:pt x="42018" y="204930"/>
                </a:lnTo>
                <a:lnTo>
                  <a:pt x="91995" y="161938"/>
                </a:lnTo>
                <a:lnTo>
                  <a:pt x="159022" y="122676"/>
                </a:lnTo>
                <a:lnTo>
                  <a:pt x="198399" y="104637"/>
                </a:lnTo>
                <a:lnTo>
                  <a:pt x="241401" y="87762"/>
                </a:lnTo>
                <a:lnTo>
                  <a:pt x="287818" y="72128"/>
                </a:lnTo>
                <a:lnTo>
                  <a:pt x="337437" y="57813"/>
                </a:lnTo>
                <a:lnTo>
                  <a:pt x="390045" y="44893"/>
                </a:lnTo>
                <a:lnTo>
                  <a:pt x="445431" y="33445"/>
                </a:lnTo>
                <a:lnTo>
                  <a:pt x="503382" y="23547"/>
                </a:lnTo>
                <a:lnTo>
                  <a:pt x="563687" y="15275"/>
                </a:lnTo>
                <a:lnTo>
                  <a:pt x="626133" y="8708"/>
                </a:lnTo>
                <a:lnTo>
                  <a:pt x="690508" y="3921"/>
                </a:lnTo>
                <a:lnTo>
                  <a:pt x="756600" y="993"/>
                </a:lnTo>
                <a:lnTo>
                  <a:pt x="824197" y="0"/>
                </a:lnTo>
                <a:lnTo>
                  <a:pt x="891794" y="993"/>
                </a:lnTo>
                <a:lnTo>
                  <a:pt x="957887" y="3921"/>
                </a:lnTo>
                <a:lnTo>
                  <a:pt x="1022262" y="8708"/>
                </a:lnTo>
                <a:lnTo>
                  <a:pt x="1084708" y="15275"/>
                </a:lnTo>
                <a:lnTo>
                  <a:pt x="1145012" y="23547"/>
                </a:lnTo>
                <a:lnTo>
                  <a:pt x="1202964" y="33445"/>
                </a:lnTo>
                <a:lnTo>
                  <a:pt x="1258350" y="44893"/>
                </a:lnTo>
                <a:lnTo>
                  <a:pt x="1310958" y="57813"/>
                </a:lnTo>
                <a:lnTo>
                  <a:pt x="1360577" y="72128"/>
                </a:lnTo>
                <a:lnTo>
                  <a:pt x="1406993" y="87762"/>
                </a:lnTo>
                <a:lnTo>
                  <a:pt x="1449996" y="104637"/>
                </a:lnTo>
                <a:lnTo>
                  <a:pt x="1489373" y="122676"/>
                </a:lnTo>
                <a:lnTo>
                  <a:pt x="1524911" y="141802"/>
                </a:lnTo>
                <a:lnTo>
                  <a:pt x="1583626" y="183006"/>
                </a:lnTo>
                <a:lnTo>
                  <a:pt x="1624442" y="227633"/>
                </a:lnTo>
                <a:lnTo>
                  <a:pt x="1645663" y="275065"/>
                </a:lnTo>
                <a:lnTo>
                  <a:pt x="1648395" y="299640"/>
                </a:lnTo>
                <a:lnTo>
                  <a:pt x="1645663" y="324215"/>
                </a:lnTo>
                <a:lnTo>
                  <a:pt x="1624442" y="371647"/>
                </a:lnTo>
                <a:lnTo>
                  <a:pt x="1583626" y="416274"/>
                </a:lnTo>
                <a:lnTo>
                  <a:pt x="1524911" y="457478"/>
                </a:lnTo>
                <a:lnTo>
                  <a:pt x="1489373" y="476604"/>
                </a:lnTo>
                <a:lnTo>
                  <a:pt x="1449996" y="494643"/>
                </a:lnTo>
                <a:lnTo>
                  <a:pt x="1406993" y="511518"/>
                </a:lnTo>
                <a:lnTo>
                  <a:pt x="1360577" y="527152"/>
                </a:lnTo>
                <a:lnTo>
                  <a:pt x="1310958" y="541467"/>
                </a:lnTo>
                <a:lnTo>
                  <a:pt x="1258350" y="554388"/>
                </a:lnTo>
                <a:lnTo>
                  <a:pt x="1202964" y="565835"/>
                </a:lnTo>
                <a:lnTo>
                  <a:pt x="1145012" y="575733"/>
                </a:lnTo>
                <a:lnTo>
                  <a:pt x="1084708" y="584005"/>
                </a:lnTo>
                <a:lnTo>
                  <a:pt x="1022262" y="590572"/>
                </a:lnTo>
                <a:lnTo>
                  <a:pt x="957887" y="595359"/>
                </a:lnTo>
                <a:lnTo>
                  <a:pt x="891794" y="598287"/>
                </a:lnTo>
                <a:lnTo>
                  <a:pt x="824197" y="599281"/>
                </a:lnTo>
                <a:lnTo>
                  <a:pt x="756600" y="598287"/>
                </a:lnTo>
                <a:lnTo>
                  <a:pt x="690508" y="595359"/>
                </a:lnTo>
                <a:lnTo>
                  <a:pt x="626133" y="590572"/>
                </a:lnTo>
                <a:lnTo>
                  <a:pt x="563687" y="584005"/>
                </a:lnTo>
                <a:lnTo>
                  <a:pt x="503382" y="575733"/>
                </a:lnTo>
                <a:lnTo>
                  <a:pt x="445431" y="565835"/>
                </a:lnTo>
                <a:lnTo>
                  <a:pt x="390045" y="554388"/>
                </a:lnTo>
                <a:lnTo>
                  <a:pt x="337437" y="541467"/>
                </a:lnTo>
                <a:lnTo>
                  <a:pt x="287818" y="527152"/>
                </a:lnTo>
                <a:lnTo>
                  <a:pt x="241401" y="511518"/>
                </a:lnTo>
                <a:lnTo>
                  <a:pt x="198399" y="494643"/>
                </a:lnTo>
                <a:lnTo>
                  <a:pt x="159022" y="476604"/>
                </a:lnTo>
                <a:lnTo>
                  <a:pt x="123483" y="457478"/>
                </a:lnTo>
                <a:lnTo>
                  <a:pt x="64769" y="416274"/>
                </a:lnTo>
                <a:lnTo>
                  <a:pt x="23953" y="371647"/>
                </a:lnTo>
                <a:lnTo>
                  <a:pt x="2732" y="324215"/>
                </a:lnTo>
                <a:lnTo>
                  <a:pt x="0" y="299640"/>
                </a:lnTo>
                <a:close/>
              </a:path>
            </a:pathLst>
          </a:custGeom>
          <a:ln w="8466">
            <a:solidFill>
              <a:srgbClr val="000000"/>
            </a:solidFill>
          </a:ln>
        </p:spPr>
        <p:txBody>
          <a:bodyPr wrap="square" lIns="0" tIns="0" rIns="0" bIns="0" rtlCol="0"/>
          <a:lstStyle/>
          <a:p>
            <a:endParaRPr/>
          </a:p>
        </p:txBody>
      </p:sp>
      <p:sp>
        <p:nvSpPr>
          <p:cNvPr id="7" name="object 7"/>
          <p:cNvSpPr txBox="1"/>
          <p:nvPr/>
        </p:nvSpPr>
        <p:spPr>
          <a:xfrm>
            <a:off x="2511229" y="3263899"/>
            <a:ext cx="73215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E</a:t>
            </a:r>
            <a:r>
              <a:rPr sz="1400" spc="-15" dirty="0">
                <a:latin typeface="Calibri"/>
                <a:cs typeface="Calibri"/>
              </a:rPr>
              <a:t>m</a:t>
            </a:r>
            <a:r>
              <a:rPr sz="1400" spc="-5" dirty="0">
                <a:latin typeface="Calibri"/>
                <a:cs typeface="Calibri"/>
              </a:rPr>
              <a:t>pl</a:t>
            </a:r>
            <a:r>
              <a:rPr sz="1400" spc="-15" dirty="0">
                <a:latin typeface="Calibri"/>
                <a:cs typeface="Calibri"/>
              </a:rPr>
              <a:t>o</a:t>
            </a:r>
            <a:r>
              <a:rPr sz="1400" spc="-25" dirty="0">
                <a:latin typeface="Calibri"/>
                <a:cs typeface="Calibri"/>
              </a:rPr>
              <a:t>y</a:t>
            </a:r>
            <a:r>
              <a:rPr sz="1400" spc="-5" dirty="0">
                <a:latin typeface="Calibri"/>
                <a:cs typeface="Calibri"/>
              </a:rPr>
              <a:t>e</a:t>
            </a:r>
            <a:r>
              <a:rPr sz="1400" dirty="0">
                <a:latin typeface="Calibri"/>
                <a:cs typeface="Calibri"/>
              </a:rPr>
              <a:t>e</a:t>
            </a:r>
            <a:endParaRPr sz="1400">
              <a:latin typeface="Calibri"/>
              <a:cs typeface="Calibri"/>
            </a:endParaRPr>
          </a:p>
        </p:txBody>
      </p:sp>
      <p:sp>
        <p:nvSpPr>
          <p:cNvPr id="8" name="object 8"/>
          <p:cNvSpPr txBox="1"/>
          <p:nvPr/>
        </p:nvSpPr>
        <p:spPr>
          <a:xfrm>
            <a:off x="3995230" y="3402693"/>
            <a:ext cx="2057400" cy="861694"/>
          </a:xfrm>
          <a:prstGeom prst="rect">
            <a:avLst/>
          </a:prstGeom>
          <a:solidFill>
            <a:srgbClr val="D9D9D9"/>
          </a:solidFill>
          <a:ln w="10159">
            <a:solidFill>
              <a:srgbClr val="000000"/>
            </a:solidFill>
          </a:ln>
        </p:spPr>
        <p:txBody>
          <a:bodyPr vert="horz" wrap="square" lIns="0" tIns="5715" rIns="0" bIns="0" rtlCol="0">
            <a:spAutoFit/>
          </a:bodyPr>
          <a:lstStyle/>
          <a:p>
            <a:pPr>
              <a:lnSpc>
                <a:spcPct val="100000"/>
              </a:lnSpc>
              <a:spcBef>
                <a:spcPts val="45"/>
              </a:spcBef>
            </a:pPr>
            <a:endParaRPr sz="1850">
              <a:latin typeface="Times New Roman"/>
              <a:cs typeface="Times New Roman"/>
            </a:endParaRPr>
          </a:p>
          <a:p>
            <a:pPr marL="420370">
              <a:lnSpc>
                <a:spcPct val="100000"/>
              </a:lnSpc>
            </a:pPr>
            <a:r>
              <a:rPr sz="1900" spc="5" dirty="0">
                <a:latin typeface="Calibri"/>
                <a:cs typeface="Calibri"/>
              </a:rPr>
              <a:t>DEPENDENT</a:t>
            </a:r>
            <a:endParaRPr sz="1900">
              <a:latin typeface="Calibri"/>
              <a:cs typeface="Calibri"/>
            </a:endParaRPr>
          </a:p>
        </p:txBody>
      </p:sp>
      <p:sp>
        <p:nvSpPr>
          <p:cNvPr id="9" name="object 9"/>
          <p:cNvSpPr/>
          <p:nvPr/>
        </p:nvSpPr>
        <p:spPr>
          <a:xfrm>
            <a:off x="3459920" y="3614571"/>
            <a:ext cx="535305" cy="88265"/>
          </a:xfrm>
          <a:custGeom>
            <a:avLst/>
            <a:gdLst/>
            <a:ahLst/>
            <a:cxnLst/>
            <a:rect l="l" t="t" r="r" b="b"/>
            <a:pathLst>
              <a:path w="535304" h="88264">
                <a:moveTo>
                  <a:pt x="0" y="0"/>
                </a:moveTo>
                <a:lnTo>
                  <a:pt x="535309" y="87763"/>
                </a:lnTo>
              </a:path>
            </a:pathLst>
          </a:custGeom>
          <a:ln w="8466">
            <a:solidFill>
              <a:srgbClr val="000000"/>
            </a:solidFill>
          </a:ln>
        </p:spPr>
        <p:txBody>
          <a:bodyPr wrap="square" lIns="0" tIns="0" rIns="0" bIns="0" rtlCol="0"/>
          <a:lstStyle/>
          <a:p>
            <a:endParaRPr/>
          </a:p>
        </p:txBody>
      </p:sp>
      <p:sp>
        <p:nvSpPr>
          <p:cNvPr id="10" name="object 10"/>
          <p:cNvSpPr/>
          <p:nvPr/>
        </p:nvSpPr>
        <p:spPr>
          <a:xfrm>
            <a:off x="4446795" y="218644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1" name="object 11"/>
          <p:cNvSpPr txBox="1"/>
          <p:nvPr/>
        </p:nvSpPr>
        <p:spPr>
          <a:xfrm>
            <a:off x="4889649" y="2349499"/>
            <a:ext cx="26924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S</a:t>
            </a:r>
            <a:r>
              <a:rPr sz="1400" spc="-30" dirty="0">
                <a:latin typeface="Calibri"/>
                <a:cs typeface="Calibri"/>
              </a:rPr>
              <a:t>e</a:t>
            </a:r>
            <a:r>
              <a:rPr sz="1400" dirty="0">
                <a:latin typeface="Calibri"/>
                <a:cs typeface="Calibri"/>
              </a:rPr>
              <a:t>x</a:t>
            </a:r>
            <a:endParaRPr sz="1400">
              <a:latin typeface="Calibri"/>
              <a:cs typeface="Calibri"/>
            </a:endParaRPr>
          </a:p>
        </p:txBody>
      </p:sp>
      <p:sp>
        <p:nvSpPr>
          <p:cNvPr id="12" name="object 12"/>
          <p:cNvSpPr/>
          <p:nvPr/>
        </p:nvSpPr>
        <p:spPr>
          <a:xfrm>
            <a:off x="5023796" y="2788551"/>
            <a:ext cx="0" cy="614680"/>
          </a:xfrm>
          <a:custGeom>
            <a:avLst/>
            <a:gdLst/>
            <a:ahLst/>
            <a:cxnLst/>
            <a:rect l="l" t="t" r="r" b="b"/>
            <a:pathLst>
              <a:path h="614679">
                <a:moveTo>
                  <a:pt x="0" y="614141"/>
                </a:moveTo>
                <a:lnTo>
                  <a:pt x="1" y="0"/>
                </a:lnTo>
              </a:path>
            </a:pathLst>
          </a:custGeom>
          <a:ln w="8466">
            <a:solidFill>
              <a:srgbClr val="000000"/>
            </a:solidFill>
          </a:ln>
        </p:spPr>
        <p:txBody>
          <a:bodyPr wrap="square" lIns="0" tIns="0" rIns="0" bIns="0" rtlCol="0"/>
          <a:lstStyle/>
          <a:p>
            <a:endParaRPr/>
          </a:p>
        </p:txBody>
      </p:sp>
      <p:sp>
        <p:nvSpPr>
          <p:cNvPr id="13" name="object 13"/>
          <p:cNvSpPr/>
          <p:nvPr/>
        </p:nvSpPr>
        <p:spPr>
          <a:xfrm>
            <a:off x="4342404" y="4873469"/>
            <a:ext cx="1363345" cy="514350"/>
          </a:xfrm>
          <a:custGeom>
            <a:avLst/>
            <a:gdLst/>
            <a:ahLst/>
            <a:cxnLst/>
            <a:rect l="l" t="t" r="r" b="b"/>
            <a:pathLst>
              <a:path w="1363345" h="514350">
                <a:moveTo>
                  <a:pt x="0" y="257106"/>
                </a:moveTo>
                <a:lnTo>
                  <a:pt x="12286" y="208249"/>
                </a:lnTo>
                <a:lnTo>
                  <a:pt x="47623" y="162488"/>
                </a:lnTo>
                <a:lnTo>
                  <a:pt x="103725" y="120683"/>
                </a:lnTo>
                <a:lnTo>
                  <a:pt x="138849" y="101534"/>
                </a:lnTo>
                <a:lnTo>
                  <a:pt x="178309" y="83697"/>
                </a:lnTo>
                <a:lnTo>
                  <a:pt x="221817" y="67280"/>
                </a:lnTo>
                <a:lnTo>
                  <a:pt x="269089" y="52391"/>
                </a:lnTo>
                <a:lnTo>
                  <a:pt x="319840" y="39138"/>
                </a:lnTo>
                <a:lnTo>
                  <a:pt x="373782" y="27628"/>
                </a:lnTo>
                <a:lnTo>
                  <a:pt x="430632" y="17969"/>
                </a:lnTo>
                <a:lnTo>
                  <a:pt x="490104" y="10269"/>
                </a:lnTo>
                <a:lnTo>
                  <a:pt x="551911" y="4636"/>
                </a:lnTo>
                <a:lnTo>
                  <a:pt x="615769" y="1176"/>
                </a:lnTo>
                <a:lnTo>
                  <a:pt x="681391" y="0"/>
                </a:lnTo>
                <a:lnTo>
                  <a:pt x="747014" y="1176"/>
                </a:lnTo>
                <a:lnTo>
                  <a:pt x="810872" y="4636"/>
                </a:lnTo>
                <a:lnTo>
                  <a:pt x="872679" y="10269"/>
                </a:lnTo>
                <a:lnTo>
                  <a:pt x="932151" y="17969"/>
                </a:lnTo>
                <a:lnTo>
                  <a:pt x="989000" y="27628"/>
                </a:lnTo>
                <a:lnTo>
                  <a:pt x="1042943" y="39138"/>
                </a:lnTo>
                <a:lnTo>
                  <a:pt x="1093694" y="52391"/>
                </a:lnTo>
                <a:lnTo>
                  <a:pt x="1140966" y="67280"/>
                </a:lnTo>
                <a:lnTo>
                  <a:pt x="1184474" y="83697"/>
                </a:lnTo>
                <a:lnTo>
                  <a:pt x="1223934" y="101534"/>
                </a:lnTo>
                <a:lnTo>
                  <a:pt x="1259058" y="120683"/>
                </a:lnTo>
                <a:lnTo>
                  <a:pt x="1315160" y="162488"/>
                </a:lnTo>
                <a:lnTo>
                  <a:pt x="1350497" y="208249"/>
                </a:lnTo>
                <a:lnTo>
                  <a:pt x="1362783" y="257106"/>
                </a:lnTo>
                <a:lnTo>
                  <a:pt x="1359664" y="281867"/>
                </a:lnTo>
                <a:lnTo>
                  <a:pt x="1335567" y="329283"/>
                </a:lnTo>
                <a:lnTo>
                  <a:pt x="1289562" y="373174"/>
                </a:lnTo>
                <a:lnTo>
                  <a:pt x="1223934" y="412678"/>
                </a:lnTo>
                <a:lnTo>
                  <a:pt x="1184474" y="430514"/>
                </a:lnTo>
                <a:lnTo>
                  <a:pt x="1140966" y="446931"/>
                </a:lnTo>
                <a:lnTo>
                  <a:pt x="1093694" y="461820"/>
                </a:lnTo>
                <a:lnTo>
                  <a:pt x="1042943" y="475074"/>
                </a:lnTo>
                <a:lnTo>
                  <a:pt x="989000" y="486584"/>
                </a:lnTo>
                <a:lnTo>
                  <a:pt x="932151" y="496242"/>
                </a:lnTo>
                <a:lnTo>
                  <a:pt x="872679" y="503942"/>
                </a:lnTo>
                <a:lnTo>
                  <a:pt x="810872" y="509576"/>
                </a:lnTo>
                <a:lnTo>
                  <a:pt x="747014" y="513035"/>
                </a:lnTo>
                <a:lnTo>
                  <a:pt x="681391" y="514212"/>
                </a:lnTo>
                <a:lnTo>
                  <a:pt x="615769" y="513035"/>
                </a:lnTo>
                <a:lnTo>
                  <a:pt x="551911" y="509576"/>
                </a:lnTo>
                <a:lnTo>
                  <a:pt x="490104" y="503942"/>
                </a:lnTo>
                <a:lnTo>
                  <a:pt x="430632" y="496242"/>
                </a:lnTo>
                <a:lnTo>
                  <a:pt x="373782" y="486584"/>
                </a:lnTo>
                <a:lnTo>
                  <a:pt x="319840" y="475074"/>
                </a:lnTo>
                <a:lnTo>
                  <a:pt x="269089" y="461820"/>
                </a:lnTo>
                <a:lnTo>
                  <a:pt x="221817" y="446931"/>
                </a:lnTo>
                <a:lnTo>
                  <a:pt x="178309" y="430514"/>
                </a:lnTo>
                <a:lnTo>
                  <a:pt x="138849" y="412678"/>
                </a:lnTo>
                <a:lnTo>
                  <a:pt x="103725" y="393528"/>
                </a:lnTo>
                <a:lnTo>
                  <a:pt x="47623" y="351723"/>
                </a:lnTo>
                <a:lnTo>
                  <a:pt x="12286" y="305962"/>
                </a:lnTo>
                <a:lnTo>
                  <a:pt x="0" y="257106"/>
                </a:lnTo>
                <a:close/>
              </a:path>
            </a:pathLst>
          </a:custGeom>
          <a:ln w="8466">
            <a:solidFill>
              <a:srgbClr val="000000"/>
            </a:solidFill>
          </a:ln>
        </p:spPr>
        <p:txBody>
          <a:bodyPr wrap="square" lIns="0" tIns="0" rIns="0" bIns="0" rtlCol="0"/>
          <a:lstStyle/>
          <a:p>
            <a:endParaRPr/>
          </a:p>
        </p:txBody>
      </p:sp>
      <p:sp>
        <p:nvSpPr>
          <p:cNvPr id="14" name="object 14"/>
          <p:cNvSpPr txBox="1"/>
          <p:nvPr/>
        </p:nvSpPr>
        <p:spPr>
          <a:xfrm>
            <a:off x="4743550" y="4999566"/>
            <a:ext cx="56134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D</a:t>
            </a:r>
            <a:r>
              <a:rPr sz="1400" spc="-15" dirty="0">
                <a:latin typeface="Calibri"/>
                <a:cs typeface="Calibri"/>
              </a:rPr>
              <a:t>N</a:t>
            </a:r>
            <a:r>
              <a:rPr sz="1400" spc="-5" dirty="0">
                <a:latin typeface="Calibri"/>
                <a:cs typeface="Calibri"/>
              </a:rPr>
              <a:t>a</a:t>
            </a:r>
            <a:r>
              <a:rPr sz="1400" spc="-15" dirty="0">
                <a:latin typeface="Calibri"/>
                <a:cs typeface="Calibri"/>
              </a:rPr>
              <a:t>m</a:t>
            </a:r>
            <a:r>
              <a:rPr sz="1400" dirty="0">
                <a:latin typeface="Calibri"/>
                <a:cs typeface="Calibri"/>
              </a:rPr>
              <a:t>e</a:t>
            </a:r>
            <a:endParaRPr sz="1400">
              <a:latin typeface="Calibri"/>
              <a:cs typeface="Calibri"/>
            </a:endParaRPr>
          </a:p>
        </p:txBody>
      </p:sp>
      <p:sp>
        <p:nvSpPr>
          <p:cNvPr id="15" name="object 15"/>
          <p:cNvSpPr/>
          <p:nvPr/>
        </p:nvSpPr>
        <p:spPr>
          <a:xfrm>
            <a:off x="5023796" y="4264043"/>
            <a:ext cx="0" cy="609600"/>
          </a:xfrm>
          <a:custGeom>
            <a:avLst/>
            <a:gdLst/>
            <a:ahLst/>
            <a:cxnLst/>
            <a:rect l="l" t="t" r="r" b="b"/>
            <a:pathLst>
              <a:path h="609600">
                <a:moveTo>
                  <a:pt x="0" y="609426"/>
                </a:moveTo>
                <a:lnTo>
                  <a:pt x="1" y="0"/>
                </a:lnTo>
              </a:path>
            </a:pathLst>
          </a:custGeom>
          <a:ln w="8466">
            <a:solidFill>
              <a:srgbClr val="000000"/>
            </a:solidFill>
          </a:ln>
        </p:spPr>
        <p:txBody>
          <a:bodyPr wrap="square" lIns="0" tIns="0" rIns="0" bIns="0" rtlCol="0"/>
          <a:lstStyle/>
          <a:p>
            <a:endParaRPr/>
          </a:p>
        </p:txBody>
      </p:sp>
      <p:sp>
        <p:nvSpPr>
          <p:cNvPr id="16" name="object 16"/>
          <p:cNvSpPr/>
          <p:nvPr/>
        </p:nvSpPr>
        <p:spPr>
          <a:xfrm>
            <a:off x="6357661" y="3533728"/>
            <a:ext cx="1648460" cy="599440"/>
          </a:xfrm>
          <a:custGeom>
            <a:avLst/>
            <a:gdLst/>
            <a:ahLst/>
            <a:cxnLst/>
            <a:rect l="l" t="t" r="r" b="b"/>
            <a:pathLst>
              <a:path w="1648459" h="599439">
                <a:moveTo>
                  <a:pt x="0" y="299640"/>
                </a:moveTo>
                <a:lnTo>
                  <a:pt x="10787" y="251037"/>
                </a:lnTo>
                <a:lnTo>
                  <a:pt x="42018" y="204930"/>
                </a:lnTo>
                <a:lnTo>
                  <a:pt x="91995" y="161938"/>
                </a:lnTo>
                <a:lnTo>
                  <a:pt x="159022" y="122676"/>
                </a:lnTo>
                <a:lnTo>
                  <a:pt x="198399" y="104637"/>
                </a:lnTo>
                <a:lnTo>
                  <a:pt x="241401" y="87762"/>
                </a:lnTo>
                <a:lnTo>
                  <a:pt x="287818" y="72128"/>
                </a:lnTo>
                <a:lnTo>
                  <a:pt x="337437" y="57813"/>
                </a:lnTo>
                <a:lnTo>
                  <a:pt x="390045" y="44893"/>
                </a:lnTo>
                <a:lnTo>
                  <a:pt x="445431" y="33445"/>
                </a:lnTo>
                <a:lnTo>
                  <a:pt x="503382" y="23547"/>
                </a:lnTo>
                <a:lnTo>
                  <a:pt x="563687" y="15275"/>
                </a:lnTo>
                <a:lnTo>
                  <a:pt x="626133" y="8708"/>
                </a:lnTo>
                <a:lnTo>
                  <a:pt x="690508" y="3921"/>
                </a:lnTo>
                <a:lnTo>
                  <a:pt x="756600" y="993"/>
                </a:lnTo>
                <a:lnTo>
                  <a:pt x="824197" y="0"/>
                </a:lnTo>
                <a:lnTo>
                  <a:pt x="891794" y="993"/>
                </a:lnTo>
                <a:lnTo>
                  <a:pt x="957887" y="3921"/>
                </a:lnTo>
                <a:lnTo>
                  <a:pt x="1022262" y="8708"/>
                </a:lnTo>
                <a:lnTo>
                  <a:pt x="1084708" y="15275"/>
                </a:lnTo>
                <a:lnTo>
                  <a:pt x="1145012" y="23547"/>
                </a:lnTo>
                <a:lnTo>
                  <a:pt x="1202964" y="33445"/>
                </a:lnTo>
                <a:lnTo>
                  <a:pt x="1258350" y="44893"/>
                </a:lnTo>
                <a:lnTo>
                  <a:pt x="1310958" y="57813"/>
                </a:lnTo>
                <a:lnTo>
                  <a:pt x="1360577" y="72128"/>
                </a:lnTo>
                <a:lnTo>
                  <a:pt x="1406993" y="87762"/>
                </a:lnTo>
                <a:lnTo>
                  <a:pt x="1449996" y="104637"/>
                </a:lnTo>
                <a:lnTo>
                  <a:pt x="1489373" y="122676"/>
                </a:lnTo>
                <a:lnTo>
                  <a:pt x="1524911" y="141802"/>
                </a:lnTo>
                <a:lnTo>
                  <a:pt x="1583626" y="183006"/>
                </a:lnTo>
                <a:lnTo>
                  <a:pt x="1624442" y="227633"/>
                </a:lnTo>
                <a:lnTo>
                  <a:pt x="1645663" y="275065"/>
                </a:lnTo>
                <a:lnTo>
                  <a:pt x="1648395" y="299640"/>
                </a:lnTo>
                <a:lnTo>
                  <a:pt x="1645663" y="324215"/>
                </a:lnTo>
                <a:lnTo>
                  <a:pt x="1624442" y="371647"/>
                </a:lnTo>
                <a:lnTo>
                  <a:pt x="1583626" y="416274"/>
                </a:lnTo>
                <a:lnTo>
                  <a:pt x="1524911" y="457478"/>
                </a:lnTo>
                <a:lnTo>
                  <a:pt x="1489373" y="476604"/>
                </a:lnTo>
                <a:lnTo>
                  <a:pt x="1449996" y="494643"/>
                </a:lnTo>
                <a:lnTo>
                  <a:pt x="1406993" y="511518"/>
                </a:lnTo>
                <a:lnTo>
                  <a:pt x="1360577" y="527152"/>
                </a:lnTo>
                <a:lnTo>
                  <a:pt x="1310958" y="541467"/>
                </a:lnTo>
                <a:lnTo>
                  <a:pt x="1258350" y="554388"/>
                </a:lnTo>
                <a:lnTo>
                  <a:pt x="1202964" y="565835"/>
                </a:lnTo>
                <a:lnTo>
                  <a:pt x="1145012" y="575733"/>
                </a:lnTo>
                <a:lnTo>
                  <a:pt x="1084708" y="584005"/>
                </a:lnTo>
                <a:lnTo>
                  <a:pt x="1022262" y="590572"/>
                </a:lnTo>
                <a:lnTo>
                  <a:pt x="957887" y="595359"/>
                </a:lnTo>
                <a:lnTo>
                  <a:pt x="891794" y="598287"/>
                </a:lnTo>
                <a:lnTo>
                  <a:pt x="824197" y="599281"/>
                </a:lnTo>
                <a:lnTo>
                  <a:pt x="756600" y="598287"/>
                </a:lnTo>
                <a:lnTo>
                  <a:pt x="690508" y="595359"/>
                </a:lnTo>
                <a:lnTo>
                  <a:pt x="626133" y="590572"/>
                </a:lnTo>
                <a:lnTo>
                  <a:pt x="563687" y="584005"/>
                </a:lnTo>
                <a:lnTo>
                  <a:pt x="503382" y="575733"/>
                </a:lnTo>
                <a:lnTo>
                  <a:pt x="445431" y="565835"/>
                </a:lnTo>
                <a:lnTo>
                  <a:pt x="390045" y="554388"/>
                </a:lnTo>
                <a:lnTo>
                  <a:pt x="337437" y="541467"/>
                </a:lnTo>
                <a:lnTo>
                  <a:pt x="287818" y="527152"/>
                </a:lnTo>
                <a:lnTo>
                  <a:pt x="241401" y="511518"/>
                </a:lnTo>
                <a:lnTo>
                  <a:pt x="198399" y="494643"/>
                </a:lnTo>
                <a:lnTo>
                  <a:pt x="159022" y="476604"/>
                </a:lnTo>
                <a:lnTo>
                  <a:pt x="123483" y="457478"/>
                </a:lnTo>
                <a:lnTo>
                  <a:pt x="64769" y="416274"/>
                </a:lnTo>
                <a:lnTo>
                  <a:pt x="23953" y="371647"/>
                </a:lnTo>
                <a:lnTo>
                  <a:pt x="2732" y="324215"/>
                </a:lnTo>
                <a:lnTo>
                  <a:pt x="0" y="299640"/>
                </a:lnTo>
                <a:close/>
              </a:path>
            </a:pathLst>
          </a:custGeom>
          <a:ln w="8466">
            <a:solidFill>
              <a:srgbClr val="000000"/>
            </a:solidFill>
          </a:ln>
        </p:spPr>
        <p:txBody>
          <a:bodyPr wrap="square" lIns="0" tIns="0" rIns="0" bIns="0" rtlCol="0"/>
          <a:lstStyle/>
          <a:p>
            <a:endParaRPr/>
          </a:p>
        </p:txBody>
      </p:sp>
      <p:sp>
        <p:nvSpPr>
          <p:cNvPr id="17" name="object 17"/>
          <p:cNvSpPr txBox="1"/>
          <p:nvPr/>
        </p:nvSpPr>
        <p:spPr>
          <a:xfrm>
            <a:off x="6778914" y="3695699"/>
            <a:ext cx="80645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D</a:t>
            </a:r>
            <a:r>
              <a:rPr sz="1400" spc="-5" dirty="0">
                <a:latin typeface="Calibri"/>
                <a:cs typeface="Calibri"/>
              </a:rPr>
              <a:t>Bi</a:t>
            </a:r>
            <a:r>
              <a:rPr sz="1400" spc="-10" dirty="0">
                <a:latin typeface="Calibri"/>
                <a:cs typeface="Calibri"/>
              </a:rPr>
              <a:t>r</a:t>
            </a:r>
            <a:r>
              <a:rPr sz="1400" spc="-5" dirty="0">
                <a:latin typeface="Calibri"/>
                <a:cs typeface="Calibri"/>
              </a:rPr>
              <a:t>thd</a:t>
            </a:r>
            <a:r>
              <a:rPr sz="1400" spc="-20" dirty="0">
                <a:latin typeface="Calibri"/>
                <a:cs typeface="Calibri"/>
              </a:rPr>
              <a:t>at</a:t>
            </a:r>
            <a:r>
              <a:rPr sz="1400" dirty="0">
                <a:latin typeface="Calibri"/>
                <a:cs typeface="Calibri"/>
              </a:rPr>
              <a:t>e</a:t>
            </a:r>
            <a:endParaRPr sz="1400">
              <a:latin typeface="Calibri"/>
              <a:cs typeface="Calibri"/>
            </a:endParaRPr>
          </a:p>
        </p:txBody>
      </p:sp>
      <p:sp>
        <p:nvSpPr>
          <p:cNvPr id="18" name="object 18"/>
          <p:cNvSpPr/>
          <p:nvPr/>
        </p:nvSpPr>
        <p:spPr>
          <a:xfrm>
            <a:off x="6052361" y="3833369"/>
            <a:ext cx="305435" cy="0"/>
          </a:xfrm>
          <a:custGeom>
            <a:avLst/>
            <a:gdLst/>
            <a:ahLst/>
            <a:cxnLst/>
            <a:rect l="l" t="t" r="r" b="b"/>
            <a:pathLst>
              <a:path w="305435">
                <a:moveTo>
                  <a:pt x="0" y="0"/>
                </a:moveTo>
                <a:lnTo>
                  <a:pt x="305300" y="1"/>
                </a:lnTo>
              </a:path>
            </a:pathLst>
          </a:custGeom>
          <a:ln w="8466">
            <a:solidFill>
              <a:srgbClr val="000000"/>
            </a:solidFill>
          </a:ln>
        </p:spPr>
        <p:txBody>
          <a:bodyPr wrap="square" lIns="0" tIns="0" rIns="0" bIns="0" rtlCol="0"/>
          <a:lstStyle/>
          <a:p>
            <a:endParaRPr/>
          </a:p>
        </p:txBody>
      </p:sp>
      <p:sp>
        <p:nvSpPr>
          <p:cNvPr id="19" name="object 19"/>
          <p:cNvSpPr/>
          <p:nvPr/>
        </p:nvSpPr>
        <p:spPr>
          <a:xfrm>
            <a:off x="2052927" y="3964402"/>
            <a:ext cx="1648460" cy="599440"/>
          </a:xfrm>
          <a:custGeom>
            <a:avLst/>
            <a:gdLst/>
            <a:ahLst/>
            <a:cxnLst/>
            <a:rect l="l" t="t" r="r" b="b"/>
            <a:pathLst>
              <a:path w="1648460" h="599439">
                <a:moveTo>
                  <a:pt x="0" y="299640"/>
                </a:moveTo>
                <a:lnTo>
                  <a:pt x="10787" y="251037"/>
                </a:lnTo>
                <a:lnTo>
                  <a:pt x="42018" y="204930"/>
                </a:lnTo>
                <a:lnTo>
                  <a:pt x="91995" y="161938"/>
                </a:lnTo>
                <a:lnTo>
                  <a:pt x="159022" y="122676"/>
                </a:lnTo>
                <a:lnTo>
                  <a:pt x="198399" y="104637"/>
                </a:lnTo>
                <a:lnTo>
                  <a:pt x="241401" y="87762"/>
                </a:lnTo>
                <a:lnTo>
                  <a:pt x="287818" y="72128"/>
                </a:lnTo>
                <a:lnTo>
                  <a:pt x="337437" y="57813"/>
                </a:lnTo>
                <a:lnTo>
                  <a:pt x="390045" y="44893"/>
                </a:lnTo>
                <a:lnTo>
                  <a:pt x="445431" y="33445"/>
                </a:lnTo>
                <a:lnTo>
                  <a:pt x="503382" y="23547"/>
                </a:lnTo>
                <a:lnTo>
                  <a:pt x="563687" y="15275"/>
                </a:lnTo>
                <a:lnTo>
                  <a:pt x="626133" y="8708"/>
                </a:lnTo>
                <a:lnTo>
                  <a:pt x="690508" y="3921"/>
                </a:lnTo>
                <a:lnTo>
                  <a:pt x="756600" y="993"/>
                </a:lnTo>
                <a:lnTo>
                  <a:pt x="824197" y="0"/>
                </a:lnTo>
                <a:lnTo>
                  <a:pt x="891794" y="993"/>
                </a:lnTo>
                <a:lnTo>
                  <a:pt x="957887" y="3921"/>
                </a:lnTo>
                <a:lnTo>
                  <a:pt x="1022262" y="8708"/>
                </a:lnTo>
                <a:lnTo>
                  <a:pt x="1084708" y="15275"/>
                </a:lnTo>
                <a:lnTo>
                  <a:pt x="1145012" y="23547"/>
                </a:lnTo>
                <a:lnTo>
                  <a:pt x="1202964" y="33445"/>
                </a:lnTo>
                <a:lnTo>
                  <a:pt x="1258350" y="44893"/>
                </a:lnTo>
                <a:lnTo>
                  <a:pt x="1310958" y="57813"/>
                </a:lnTo>
                <a:lnTo>
                  <a:pt x="1360577" y="72128"/>
                </a:lnTo>
                <a:lnTo>
                  <a:pt x="1406993" y="87762"/>
                </a:lnTo>
                <a:lnTo>
                  <a:pt x="1449996" y="104637"/>
                </a:lnTo>
                <a:lnTo>
                  <a:pt x="1489373" y="122676"/>
                </a:lnTo>
                <a:lnTo>
                  <a:pt x="1524911" y="141802"/>
                </a:lnTo>
                <a:lnTo>
                  <a:pt x="1583626" y="183006"/>
                </a:lnTo>
                <a:lnTo>
                  <a:pt x="1624442" y="227633"/>
                </a:lnTo>
                <a:lnTo>
                  <a:pt x="1645663" y="275065"/>
                </a:lnTo>
                <a:lnTo>
                  <a:pt x="1648395" y="299640"/>
                </a:lnTo>
                <a:lnTo>
                  <a:pt x="1645663" y="324215"/>
                </a:lnTo>
                <a:lnTo>
                  <a:pt x="1624442" y="371647"/>
                </a:lnTo>
                <a:lnTo>
                  <a:pt x="1583626" y="416274"/>
                </a:lnTo>
                <a:lnTo>
                  <a:pt x="1524911" y="457478"/>
                </a:lnTo>
                <a:lnTo>
                  <a:pt x="1489373" y="476604"/>
                </a:lnTo>
                <a:lnTo>
                  <a:pt x="1449996" y="494643"/>
                </a:lnTo>
                <a:lnTo>
                  <a:pt x="1406993" y="511518"/>
                </a:lnTo>
                <a:lnTo>
                  <a:pt x="1360577" y="527152"/>
                </a:lnTo>
                <a:lnTo>
                  <a:pt x="1310958" y="541467"/>
                </a:lnTo>
                <a:lnTo>
                  <a:pt x="1258350" y="554388"/>
                </a:lnTo>
                <a:lnTo>
                  <a:pt x="1202964" y="565835"/>
                </a:lnTo>
                <a:lnTo>
                  <a:pt x="1145012" y="575733"/>
                </a:lnTo>
                <a:lnTo>
                  <a:pt x="1084708" y="584005"/>
                </a:lnTo>
                <a:lnTo>
                  <a:pt x="1022262" y="590572"/>
                </a:lnTo>
                <a:lnTo>
                  <a:pt x="957887" y="595359"/>
                </a:lnTo>
                <a:lnTo>
                  <a:pt x="891794" y="598287"/>
                </a:lnTo>
                <a:lnTo>
                  <a:pt x="824197" y="599281"/>
                </a:lnTo>
                <a:lnTo>
                  <a:pt x="756600" y="598287"/>
                </a:lnTo>
                <a:lnTo>
                  <a:pt x="690508" y="595359"/>
                </a:lnTo>
                <a:lnTo>
                  <a:pt x="626133" y="590572"/>
                </a:lnTo>
                <a:lnTo>
                  <a:pt x="563687" y="584005"/>
                </a:lnTo>
                <a:lnTo>
                  <a:pt x="503382" y="575733"/>
                </a:lnTo>
                <a:lnTo>
                  <a:pt x="445431" y="565835"/>
                </a:lnTo>
                <a:lnTo>
                  <a:pt x="390045" y="554388"/>
                </a:lnTo>
                <a:lnTo>
                  <a:pt x="337437" y="541467"/>
                </a:lnTo>
                <a:lnTo>
                  <a:pt x="287818" y="527152"/>
                </a:lnTo>
                <a:lnTo>
                  <a:pt x="241401" y="511518"/>
                </a:lnTo>
                <a:lnTo>
                  <a:pt x="198399" y="494643"/>
                </a:lnTo>
                <a:lnTo>
                  <a:pt x="159022" y="476604"/>
                </a:lnTo>
                <a:lnTo>
                  <a:pt x="123483" y="457478"/>
                </a:lnTo>
                <a:lnTo>
                  <a:pt x="64769" y="416274"/>
                </a:lnTo>
                <a:lnTo>
                  <a:pt x="23953" y="371647"/>
                </a:lnTo>
                <a:lnTo>
                  <a:pt x="2732" y="324215"/>
                </a:lnTo>
                <a:lnTo>
                  <a:pt x="0" y="299640"/>
                </a:lnTo>
                <a:close/>
              </a:path>
            </a:pathLst>
          </a:custGeom>
          <a:ln w="8466">
            <a:solidFill>
              <a:srgbClr val="000000"/>
            </a:solidFill>
          </a:ln>
        </p:spPr>
        <p:txBody>
          <a:bodyPr wrap="square" lIns="0" tIns="0" rIns="0" bIns="0" rtlCol="0"/>
          <a:lstStyle/>
          <a:p>
            <a:endParaRPr/>
          </a:p>
        </p:txBody>
      </p:sp>
      <p:sp>
        <p:nvSpPr>
          <p:cNvPr id="20" name="object 20"/>
          <p:cNvSpPr txBox="1"/>
          <p:nvPr/>
        </p:nvSpPr>
        <p:spPr>
          <a:xfrm>
            <a:off x="2421449" y="4127499"/>
            <a:ext cx="91186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Relationship</a:t>
            </a:r>
            <a:endParaRPr sz="1400">
              <a:latin typeface="Calibri"/>
              <a:cs typeface="Calibri"/>
            </a:endParaRPr>
          </a:p>
        </p:txBody>
      </p:sp>
      <p:sp>
        <p:nvSpPr>
          <p:cNvPr id="21" name="object 21"/>
          <p:cNvSpPr/>
          <p:nvPr/>
        </p:nvSpPr>
        <p:spPr>
          <a:xfrm>
            <a:off x="3459920" y="3964402"/>
            <a:ext cx="535305" cy="88265"/>
          </a:xfrm>
          <a:custGeom>
            <a:avLst/>
            <a:gdLst/>
            <a:ahLst/>
            <a:cxnLst/>
            <a:rect l="l" t="t" r="r" b="b"/>
            <a:pathLst>
              <a:path w="535304" h="88264">
                <a:moveTo>
                  <a:pt x="0" y="87763"/>
                </a:moveTo>
                <a:lnTo>
                  <a:pt x="535309" y="0"/>
                </a:lnTo>
              </a:path>
            </a:pathLst>
          </a:custGeom>
          <a:ln w="8466">
            <a:solidFill>
              <a:srgbClr val="000000"/>
            </a:solidFill>
          </a:ln>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384972" y="727137"/>
            <a:ext cx="3277870" cy="662940"/>
          </a:xfrm>
          <a:prstGeom prst="rect">
            <a:avLst/>
          </a:prstGeom>
        </p:spPr>
        <p:txBody>
          <a:bodyPr vert="horz" wrap="square" lIns="0" tIns="16510" rIns="0" bIns="0" rtlCol="0">
            <a:spAutoFit/>
          </a:bodyPr>
          <a:lstStyle/>
          <a:p>
            <a:pPr marL="12700">
              <a:lnSpc>
                <a:spcPct val="100000"/>
              </a:lnSpc>
              <a:spcBef>
                <a:spcPts val="130"/>
              </a:spcBef>
            </a:pPr>
            <a:r>
              <a:rPr spc="-80" dirty="0"/>
              <a:t>R</a:t>
            </a:r>
            <a:r>
              <a:rPr spc="-20" dirty="0"/>
              <a:t>e</a:t>
            </a:r>
            <a:r>
              <a:rPr spc="15" dirty="0"/>
              <a:t>l</a:t>
            </a:r>
            <a:r>
              <a:rPr spc="-20" dirty="0"/>
              <a:t>a</a:t>
            </a:r>
            <a:r>
              <a:rPr spc="190" dirty="0"/>
              <a:t>t</a:t>
            </a:r>
            <a:r>
              <a:rPr spc="15" dirty="0"/>
              <a:t>i</a:t>
            </a:r>
            <a:r>
              <a:rPr spc="140" dirty="0"/>
              <a:t>o</a:t>
            </a:r>
            <a:r>
              <a:rPr spc="60" dirty="0"/>
              <a:t>n</a:t>
            </a:r>
            <a:r>
              <a:rPr spc="55" dirty="0"/>
              <a:t>s</a:t>
            </a:r>
            <a:r>
              <a:rPr spc="60" dirty="0"/>
              <a:t>h</a:t>
            </a:r>
            <a:r>
              <a:rPr spc="15" dirty="0"/>
              <a:t>i</a:t>
            </a:r>
            <a:r>
              <a:rPr spc="215" dirty="0"/>
              <a:t>p</a:t>
            </a:r>
            <a:r>
              <a:rPr spc="-25" dirty="0"/>
              <a:t>s</a:t>
            </a:r>
          </a:p>
        </p:txBody>
      </p:sp>
      <p:sp>
        <p:nvSpPr>
          <p:cNvPr id="19" name="object 19"/>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21</a:t>
            </a:fld>
            <a:endParaRPr spc="5" dirty="0"/>
          </a:p>
        </p:txBody>
      </p:sp>
      <p:sp>
        <p:nvSpPr>
          <p:cNvPr id="6" name="object 6"/>
          <p:cNvSpPr txBox="1"/>
          <p:nvPr/>
        </p:nvSpPr>
        <p:spPr>
          <a:xfrm>
            <a:off x="724916" y="1512674"/>
            <a:ext cx="7061834" cy="1043940"/>
          </a:xfrm>
          <a:prstGeom prst="rect">
            <a:avLst/>
          </a:prstGeom>
        </p:spPr>
        <p:txBody>
          <a:bodyPr vert="horz" wrap="square" lIns="0" tIns="76835" rIns="0" bIns="0" rtlCol="0">
            <a:spAutoFit/>
          </a:bodyPr>
          <a:lstStyle/>
          <a:p>
            <a:pPr marL="12700">
              <a:lnSpc>
                <a:spcPct val="100000"/>
              </a:lnSpc>
              <a:spcBef>
                <a:spcPts val="605"/>
              </a:spcBef>
            </a:pPr>
            <a:r>
              <a:rPr sz="3100" spc="50" dirty="0">
                <a:latin typeface="Arial"/>
                <a:cs typeface="Arial"/>
              </a:rPr>
              <a:t>Associates </a:t>
            </a:r>
            <a:r>
              <a:rPr sz="3100" spc="30" dirty="0">
                <a:latin typeface="Arial"/>
                <a:cs typeface="Arial"/>
              </a:rPr>
              <a:t>one </a:t>
            </a:r>
            <a:r>
              <a:rPr sz="3100" spc="-15" dirty="0">
                <a:latin typeface="Arial"/>
                <a:cs typeface="Arial"/>
              </a:rPr>
              <a:t>or </a:t>
            </a:r>
            <a:r>
              <a:rPr sz="3100" spc="40" dirty="0">
                <a:latin typeface="Arial"/>
                <a:cs typeface="Arial"/>
              </a:rPr>
              <a:t>more </a:t>
            </a:r>
            <a:r>
              <a:rPr sz="3100" spc="45" dirty="0">
                <a:latin typeface="Arial"/>
                <a:cs typeface="Arial"/>
              </a:rPr>
              <a:t>sets </a:t>
            </a:r>
            <a:r>
              <a:rPr sz="3100" spc="10" dirty="0">
                <a:latin typeface="Arial"/>
                <a:cs typeface="Arial"/>
              </a:rPr>
              <a:t>of</a:t>
            </a:r>
            <a:r>
              <a:rPr sz="3100" spc="595" dirty="0">
                <a:latin typeface="Arial"/>
                <a:cs typeface="Arial"/>
              </a:rPr>
              <a:t> </a:t>
            </a:r>
            <a:r>
              <a:rPr sz="3100" spc="40" dirty="0">
                <a:latin typeface="Arial"/>
                <a:cs typeface="Arial"/>
              </a:rPr>
              <a:t>entities</a:t>
            </a:r>
            <a:endParaRPr sz="3100">
              <a:latin typeface="Arial"/>
              <a:cs typeface="Arial"/>
            </a:endParaRPr>
          </a:p>
          <a:p>
            <a:pPr marL="500380">
              <a:lnSpc>
                <a:spcPct val="100000"/>
              </a:lnSpc>
              <a:spcBef>
                <a:spcPts val="430"/>
              </a:spcBef>
            </a:pPr>
            <a:r>
              <a:rPr sz="2800" dirty="0">
                <a:latin typeface="Arial"/>
                <a:cs typeface="Arial"/>
              </a:rPr>
              <a:t>– </a:t>
            </a:r>
            <a:r>
              <a:rPr sz="4125" spc="-52" baseline="1010" dirty="0">
                <a:latin typeface="Arial"/>
                <a:cs typeface="Arial"/>
              </a:rPr>
              <a:t>One </a:t>
            </a:r>
            <a:r>
              <a:rPr sz="4125" spc="104" baseline="1010" dirty="0">
                <a:latin typeface="Arial"/>
                <a:cs typeface="Arial"/>
              </a:rPr>
              <a:t>= </a:t>
            </a:r>
            <a:r>
              <a:rPr sz="4125" spc="-7" baseline="1010" dirty="0">
                <a:latin typeface="Arial"/>
                <a:cs typeface="Arial"/>
              </a:rPr>
              <a:t>recursive </a:t>
            </a:r>
            <a:r>
              <a:rPr sz="4125" spc="60" baseline="1010" dirty="0">
                <a:latin typeface="Arial"/>
                <a:cs typeface="Arial"/>
              </a:rPr>
              <a:t>(role </a:t>
            </a:r>
            <a:r>
              <a:rPr sz="4125" spc="-22" baseline="1010" dirty="0">
                <a:latin typeface="Arial"/>
                <a:cs typeface="Arial"/>
              </a:rPr>
              <a:t>is</a:t>
            </a:r>
            <a:r>
              <a:rPr sz="4125" spc="247" baseline="1010" dirty="0">
                <a:latin typeface="Arial"/>
                <a:cs typeface="Arial"/>
              </a:rPr>
              <a:t> </a:t>
            </a:r>
            <a:r>
              <a:rPr sz="4125" spc="22" baseline="1010" dirty="0">
                <a:latin typeface="Arial"/>
                <a:cs typeface="Arial"/>
              </a:rPr>
              <a:t>important)</a:t>
            </a:r>
            <a:endParaRPr sz="4125" baseline="1010">
              <a:latin typeface="Arial"/>
              <a:cs typeface="Arial"/>
            </a:endParaRPr>
          </a:p>
        </p:txBody>
      </p:sp>
      <p:sp>
        <p:nvSpPr>
          <p:cNvPr id="7" name="object 7"/>
          <p:cNvSpPr txBox="1"/>
          <p:nvPr/>
        </p:nvSpPr>
        <p:spPr>
          <a:xfrm>
            <a:off x="7101975"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p:txBody>
      </p:sp>
      <p:sp>
        <p:nvSpPr>
          <p:cNvPr id="8" name="object 8"/>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sp>
        <p:nvSpPr>
          <p:cNvPr id="9" name="object 9"/>
          <p:cNvSpPr txBox="1"/>
          <p:nvPr/>
        </p:nvSpPr>
        <p:spPr>
          <a:xfrm>
            <a:off x="7101975" y="5780130"/>
            <a:ext cx="2057400" cy="861694"/>
          </a:xfrm>
          <a:prstGeom prst="rect">
            <a:avLst/>
          </a:prstGeom>
          <a:solidFill>
            <a:srgbClr val="D9D9D9"/>
          </a:solidFill>
          <a:ln w="10159">
            <a:solidFill>
              <a:srgbClr val="000000"/>
            </a:solidFill>
          </a:ln>
        </p:spPr>
        <p:txBody>
          <a:bodyPr vert="horz" wrap="square" lIns="0" tIns="6350" rIns="0" bIns="0" rtlCol="0">
            <a:spAutoFit/>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p:txBody>
      </p:sp>
      <p:grpSp>
        <p:nvGrpSpPr>
          <p:cNvPr id="10" name="object 10"/>
          <p:cNvGrpSpPr/>
          <p:nvPr/>
        </p:nvGrpSpPr>
        <p:grpSpPr>
          <a:xfrm>
            <a:off x="6837684" y="4406040"/>
            <a:ext cx="2585720" cy="871855"/>
            <a:chOff x="6837684" y="4406040"/>
            <a:chExt cx="2585720" cy="871855"/>
          </a:xfrm>
        </p:grpSpPr>
        <p:sp>
          <p:nvSpPr>
            <p:cNvPr id="11" name="object 11"/>
            <p:cNvSpPr/>
            <p:nvPr/>
          </p:nvSpPr>
          <p:spPr>
            <a:xfrm>
              <a:off x="6842764"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12" name="object 12"/>
            <p:cNvSpPr/>
            <p:nvPr/>
          </p:nvSpPr>
          <p:spPr>
            <a:xfrm>
              <a:off x="6842764"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3" name="object 1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14" name="object 14"/>
          <p:cNvGrpSpPr/>
          <p:nvPr/>
        </p:nvGrpSpPr>
        <p:grpSpPr>
          <a:xfrm>
            <a:off x="8126309" y="3903459"/>
            <a:ext cx="8890" cy="1877060"/>
            <a:chOff x="8126309" y="3903459"/>
            <a:chExt cx="8890" cy="1877060"/>
          </a:xfrm>
        </p:grpSpPr>
        <p:sp>
          <p:nvSpPr>
            <p:cNvPr id="15" name="object 15"/>
            <p:cNvSpPr/>
            <p:nvPr/>
          </p:nvSpPr>
          <p:spPr>
            <a:xfrm>
              <a:off x="8130542" y="3903459"/>
              <a:ext cx="0" cy="508000"/>
            </a:xfrm>
            <a:custGeom>
              <a:avLst/>
              <a:gdLst/>
              <a:ahLst/>
              <a:cxnLst/>
              <a:rect l="l" t="t" r="r" b="b"/>
              <a:pathLst>
                <a:path h="508000">
                  <a:moveTo>
                    <a:pt x="0" y="507660"/>
                  </a:moveTo>
                  <a:lnTo>
                    <a:pt x="1" y="0"/>
                  </a:lnTo>
                </a:path>
              </a:pathLst>
            </a:custGeom>
            <a:ln w="8466">
              <a:solidFill>
                <a:srgbClr val="000000"/>
              </a:solidFill>
            </a:ln>
          </p:spPr>
          <p:txBody>
            <a:bodyPr wrap="square" lIns="0" tIns="0" rIns="0" bIns="0" rtlCol="0"/>
            <a:lstStyle/>
            <a:p>
              <a:endParaRPr/>
            </a:p>
          </p:txBody>
        </p:sp>
        <p:sp>
          <p:nvSpPr>
            <p:cNvPr id="16" name="object 16"/>
            <p:cNvSpPr/>
            <p:nvPr/>
          </p:nvSpPr>
          <p:spPr>
            <a:xfrm>
              <a:off x="8130542" y="5272469"/>
              <a:ext cx="0" cy="508000"/>
            </a:xfrm>
            <a:custGeom>
              <a:avLst/>
              <a:gdLst/>
              <a:ahLst/>
              <a:cxnLst/>
              <a:rect l="l" t="t" r="r" b="b"/>
              <a:pathLst>
                <a:path h="508000">
                  <a:moveTo>
                    <a:pt x="0" y="507660"/>
                  </a:moveTo>
                  <a:lnTo>
                    <a:pt x="1" y="0"/>
                  </a:lnTo>
                </a:path>
              </a:pathLst>
            </a:custGeom>
            <a:ln w="8466">
              <a:solidFill>
                <a:srgbClr val="000000"/>
              </a:solidFill>
            </a:ln>
          </p:spPr>
          <p:txBody>
            <a:bodyPr wrap="square" lIns="0" tIns="0" rIns="0" bIns="0" rtlCol="0"/>
            <a:lstStyle/>
            <a:p>
              <a:endParaRPr/>
            </a:p>
          </p:txBody>
        </p:sp>
      </p:grpSp>
      <p:sp>
        <p:nvSpPr>
          <p:cNvPr id="17" name="object 17"/>
          <p:cNvSpPr txBox="1"/>
          <p:nvPr/>
        </p:nvSpPr>
        <p:spPr>
          <a:xfrm>
            <a:off x="724916" y="5380566"/>
            <a:ext cx="3448050" cy="1192530"/>
          </a:xfrm>
          <a:prstGeom prst="rect">
            <a:avLst/>
          </a:prstGeom>
        </p:spPr>
        <p:txBody>
          <a:bodyPr vert="horz" wrap="square" lIns="0" tIns="15875" rIns="0" bIns="0" rtlCol="0">
            <a:spAutoFit/>
          </a:bodyPr>
          <a:lstStyle/>
          <a:p>
            <a:pPr marL="12700" marR="5080">
              <a:lnSpc>
                <a:spcPct val="100400"/>
              </a:lnSpc>
              <a:spcBef>
                <a:spcPts val="125"/>
              </a:spcBef>
            </a:pPr>
            <a:r>
              <a:rPr sz="1900" i="1" dirty="0">
                <a:latin typeface="Calibri"/>
                <a:cs typeface="Calibri"/>
              </a:rPr>
              <a:t>All </a:t>
            </a:r>
            <a:r>
              <a:rPr sz="1900" i="1" spc="5" dirty="0">
                <a:latin typeface="Calibri"/>
                <a:cs typeface="Calibri"/>
              </a:rPr>
              <a:t>departments have </a:t>
            </a:r>
            <a:r>
              <a:rPr sz="1900" i="1" spc="15" dirty="0">
                <a:latin typeface="Calibri"/>
                <a:cs typeface="Calibri"/>
              </a:rPr>
              <a:t>a </a:t>
            </a:r>
            <a:r>
              <a:rPr sz="1900" i="1" dirty="0">
                <a:latin typeface="Calibri"/>
                <a:cs typeface="Calibri"/>
              </a:rPr>
              <a:t>faculty  </a:t>
            </a:r>
            <a:r>
              <a:rPr sz="1900" i="1" spc="10" dirty="0">
                <a:latin typeface="Calibri"/>
                <a:cs typeface="Calibri"/>
              </a:rPr>
              <a:t>member who </a:t>
            </a:r>
            <a:r>
              <a:rPr sz="1900" i="1" spc="5" dirty="0">
                <a:latin typeface="Calibri"/>
                <a:cs typeface="Calibri"/>
              </a:rPr>
              <a:t>serves </a:t>
            </a:r>
            <a:r>
              <a:rPr sz="1900" i="1" spc="10" dirty="0">
                <a:latin typeface="Calibri"/>
                <a:cs typeface="Calibri"/>
              </a:rPr>
              <a:t>as </a:t>
            </a:r>
            <a:r>
              <a:rPr sz="1900" i="1" spc="5" dirty="0">
                <a:latin typeface="Calibri"/>
                <a:cs typeface="Calibri"/>
              </a:rPr>
              <a:t>the </a:t>
            </a:r>
            <a:r>
              <a:rPr sz="1900" i="1" spc="-25" dirty="0">
                <a:latin typeface="Calibri"/>
                <a:cs typeface="Calibri"/>
              </a:rPr>
              <a:t>chair. </a:t>
            </a:r>
            <a:r>
              <a:rPr sz="1900" i="1" spc="15" dirty="0">
                <a:latin typeface="Calibri"/>
                <a:cs typeface="Calibri"/>
              </a:rPr>
              <a:t>A  </a:t>
            </a:r>
            <a:r>
              <a:rPr sz="1900" i="1" dirty="0">
                <a:latin typeface="Calibri"/>
                <a:cs typeface="Calibri"/>
              </a:rPr>
              <a:t>faculty </a:t>
            </a:r>
            <a:r>
              <a:rPr sz="1900" i="1" spc="10" dirty="0">
                <a:latin typeface="Calibri"/>
                <a:cs typeface="Calibri"/>
              </a:rPr>
              <a:t>member </a:t>
            </a:r>
            <a:r>
              <a:rPr sz="1900" i="1" spc="5" dirty="0">
                <a:latin typeface="Calibri"/>
                <a:cs typeface="Calibri"/>
              </a:rPr>
              <a:t>can only chair </a:t>
            </a:r>
            <a:r>
              <a:rPr sz="1900" i="1" spc="10" dirty="0">
                <a:latin typeface="Calibri"/>
                <a:cs typeface="Calibri"/>
              </a:rPr>
              <a:t>one  </a:t>
            </a:r>
            <a:r>
              <a:rPr sz="1900" i="1" dirty="0">
                <a:latin typeface="Calibri"/>
                <a:cs typeface="Calibri"/>
              </a:rPr>
              <a:t>department.</a:t>
            </a:r>
            <a:endParaRPr sz="19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384972" y="727137"/>
            <a:ext cx="3277870" cy="662940"/>
          </a:xfrm>
          <a:prstGeom prst="rect">
            <a:avLst/>
          </a:prstGeom>
        </p:spPr>
        <p:txBody>
          <a:bodyPr vert="horz" wrap="square" lIns="0" tIns="16510" rIns="0" bIns="0" rtlCol="0">
            <a:spAutoFit/>
          </a:bodyPr>
          <a:lstStyle/>
          <a:p>
            <a:pPr marL="12700">
              <a:lnSpc>
                <a:spcPct val="100000"/>
              </a:lnSpc>
              <a:spcBef>
                <a:spcPts val="130"/>
              </a:spcBef>
            </a:pPr>
            <a:r>
              <a:rPr spc="-80" dirty="0"/>
              <a:t>R</a:t>
            </a:r>
            <a:r>
              <a:rPr spc="-20" dirty="0"/>
              <a:t>e</a:t>
            </a:r>
            <a:r>
              <a:rPr spc="15" dirty="0"/>
              <a:t>l</a:t>
            </a:r>
            <a:r>
              <a:rPr spc="-20" dirty="0"/>
              <a:t>a</a:t>
            </a:r>
            <a:r>
              <a:rPr spc="190" dirty="0"/>
              <a:t>t</a:t>
            </a:r>
            <a:r>
              <a:rPr spc="15" dirty="0"/>
              <a:t>i</a:t>
            </a:r>
            <a:r>
              <a:rPr spc="140" dirty="0"/>
              <a:t>o</a:t>
            </a:r>
            <a:r>
              <a:rPr spc="60" dirty="0"/>
              <a:t>n</a:t>
            </a:r>
            <a:r>
              <a:rPr spc="55" dirty="0"/>
              <a:t>s</a:t>
            </a:r>
            <a:r>
              <a:rPr spc="60" dirty="0"/>
              <a:t>h</a:t>
            </a:r>
            <a:r>
              <a:rPr spc="15" dirty="0"/>
              <a:t>i</a:t>
            </a:r>
            <a:r>
              <a:rPr spc="215" dirty="0"/>
              <a:t>p</a:t>
            </a:r>
            <a:r>
              <a:rPr spc="-25" dirty="0"/>
              <a:t>s</a:t>
            </a:r>
          </a:p>
        </p:txBody>
      </p:sp>
      <p:sp>
        <p:nvSpPr>
          <p:cNvPr id="26" name="object 26"/>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22</a:t>
            </a:fld>
            <a:endParaRPr spc="5" dirty="0"/>
          </a:p>
        </p:txBody>
      </p:sp>
      <p:sp>
        <p:nvSpPr>
          <p:cNvPr id="6" name="object 6"/>
          <p:cNvSpPr txBox="1"/>
          <p:nvPr/>
        </p:nvSpPr>
        <p:spPr>
          <a:xfrm>
            <a:off x="724916" y="1512674"/>
            <a:ext cx="7061834" cy="1043940"/>
          </a:xfrm>
          <a:prstGeom prst="rect">
            <a:avLst/>
          </a:prstGeom>
        </p:spPr>
        <p:txBody>
          <a:bodyPr vert="horz" wrap="square" lIns="0" tIns="76835" rIns="0" bIns="0" rtlCol="0">
            <a:spAutoFit/>
          </a:bodyPr>
          <a:lstStyle/>
          <a:p>
            <a:pPr marL="12700">
              <a:lnSpc>
                <a:spcPct val="100000"/>
              </a:lnSpc>
              <a:spcBef>
                <a:spcPts val="605"/>
              </a:spcBef>
            </a:pPr>
            <a:r>
              <a:rPr sz="3100" spc="50" dirty="0">
                <a:latin typeface="Arial"/>
                <a:cs typeface="Arial"/>
              </a:rPr>
              <a:t>Associates </a:t>
            </a:r>
            <a:r>
              <a:rPr sz="3100" spc="30" dirty="0">
                <a:latin typeface="Arial"/>
                <a:cs typeface="Arial"/>
              </a:rPr>
              <a:t>one </a:t>
            </a:r>
            <a:r>
              <a:rPr sz="3100" spc="-15" dirty="0">
                <a:latin typeface="Arial"/>
                <a:cs typeface="Arial"/>
              </a:rPr>
              <a:t>or </a:t>
            </a:r>
            <a:r>
              <a:rPr sz="3100" spc="40" dirty="0">
                <a:latin typeface="Arial"/>
                <a:cs typeface="Arial"/>
              </a:rPr>
              <a:t>more </a:t>
            </a:r>
            <a:r>
              <a:rPr sz="3100" spc="45" dirty="0">
                <a:latin typeface="Arial"/>
                <a:cs typeface="Arial"/>
              </a:rPr>
              <a:t>sets </a:t>
            </a:r>
            <a:r>
              <a:rPr sz="3100" spc="10" dirty="0">
                <a:latin typeface="Arial"/>
                <a:cs typeface="Arial"/>
              </a:rPr>
              <a:t>of</a:t>
            </a:r>
            <a:r>
              <a:rPr sz="3100" spc="595" dirty="0">
                <a:latin typeface="Arial"/>
                <a:cs typeface="Arial"/>
              </a:rPr>
              <a:t> </a:t>
            </a:r>
            <a:r>
              <a:rPr sz="3100" spc="40" dirty="0">
                <a:latin typeface="Arial"/>
                <a:cs typeface="Arial"/>
              </a:rPr>
              <a:t>entities</a:t>
            </a:r>
            <a:endParaRPr sz="3100">
              <a:latin typeface="Arial"/>
              <a:cs typeface="Arial"/>
            </a:endParaRPr>
          </a:p>
          <a:p>
            <a:pPr marL="500380">
              <a:lnSpc>
                <a:spcPct val="100000"/>
              </a:lnSpc>
              <a:spcBef>
                <a:spcPts val="430"/>
              </a:spcBef>
            </a:pPr>
            <a:r>
              <a:rPr sz="2800" dirty="0">
                <a:latin typeface="Arial"/>
                <a:cs typeface="Arial"/>
              </a:rPr>
              <a:t>– </a:t>
            </a:r>
            <a:r>
              <a:rPr sz="4125" spc="-52" baseline="1010" dirty="0">
                <a:latin typeface="Arial"/>
                <a:cs typeface="Arial"/>
              </a:rPr>
              <a:t>One </a:t>
            </a:r>
            <a:r>
              <a:rPr sz="4125" spc="104" baseline="1010" dirty="0">
                <a:latin typeface="Arial"/>
                <a:cs typeface="Arial"/>
              </a:rPr>
              <a:t>= </a:t>
            </a:r>
            <a:r>
              <a:rPr sz="4125" spc="-7" baseline="1010" dirty="0">
                <a:latin typeface="Arial"/>
                <a:cs typeface="Arial"/>
              </a:rPr>
              <a:t>recursive </a:t>
            </a:r>
            <a:r>
              <a:rPr sz="4125" spc="60" baseline="1010" dirty="0">
                <a:latin typeface="Arial"/>
                <a:cs typeface="Arial"/>
              </a:rPr>
              <a:t>(role </a:t>
            </a:r>
            <a:r>
              <a:rPr sz="4125" spc="-22" baseline="1010" dirty="0">
                <a:latin typeface="Arial"/>
                <a:cs typeface="Arial"/>
              </a:rPr>
              <a:t>is</a:t>
            </a:r>
            <a:r>
              <a:rPr sz="4125" spc="247" baseline="1010" dirty="0">
                <a:latin typeface="Arial"/>
                <a:cs typeface="Arial"/>
              </a:rPr>
              <a:t> </a:t>
            </a:r>
            <a:r>
              <a:rPr sz="4125" spc="22" baseline="1010" dirty="0">
                <a:latin typeface="Arial"/>
                <a:cs typeface="Arial"/>
              </a:rPr>
              <a:t>important)</a:t>
            </a:r>
            <a:endParaRPr sz="4125" baseline="1010">
              <a:latin typeface="Arial"/>
              <a:cs typeface="Arial"/>
            </a:endParaRPr>
          </a:p>
        </p:txBody>
      </p:sp>
      <p:sp>
        <p:nvSpPr>
          <p:cNvPr id="7" name="object 7"/>
          <p:cNvSpPr txBox="1"/>
          <p:nvPr/>
        </p:nvSpPr>
        <p:spPr>
          <a:xfrm>
            <a:off x="7101975"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p:txBody>
      </p:sp>
      <p:sp>
        <p:nvSpPr>
          <p:cNvPr id="8" name="object 8"/>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sp>
        <p:nvSpPr>
          <p:cNvPr id="9" name="object 9"/>
          <p:cNvSpPr txBox="1"/>
          <p:nvPr/>
        </p:nvSpPr>
        <p:spPr>
          <a:xfrm>
            <a:off x="7101975" y="5780130"/>
            <a:ext cx="2057400" cy="861694"/>
          </a:xfrm>
          <a:prstGeom prst="rect">
            <a:avLst/>
          </a:prstGeom>
          <a:solidFill>
            <a:srgbClr val="D9D9D9"/>
          </a:solidFill>
          <a:ln w="10159">
            <a:solidFill>
              <a:srgbClr val="000000"/>
            </a:solidFill>
          </a:ln>
        </p:spPr>
        <p:txBody>
          <a:bodyPr vert="horz" wrap="square" lIns="0" tIns="6350" rIns="0" bIns="0" rtlCol="0">
            <a:spAutoFit/>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p:txBody>
      </p:sp>
      <p:grpSp>
        <p:nvGrpSpPr>
          <p:cNvPr id="10" name="object 10"/>
          <p:cNvGrpSpPr/>
          <p:nvPr/>
        </p:nvGrpSpPr>
        <p:grpSpPr>
          <a:xfrm>
            <a:off x="6837684" y="4406040"/>
            <a:ext cx="2585720" cy="871855"/>
            <a:chOff x="6837684" y="4406040"/>
            <a:chExt cx="2585720" cy="871855"/>
          </a:xfrm>
        </p:grpSpPr>
        <p:sp>
          <p:nvSpPr>
            <p:cNvPr id="11" name="object 11"/>
            <p:cNvSpPr/>
            <p:nvPr/>
          </p:nvSpPr>
          <p:spPr>
            <a:xfrm>
              <a:off x="6842764"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12" name="object 12"/>
            <p:cNvSpPr/>
            <p:nvPr/>
          </p:nvSpPr>
          <p:spPr>
            <a:xfrm>
              <a:off x="6842764"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3" name="object 1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14" name="object 14"/>
          <p:cNvGrpSpPr/>
          <p:nvPr/>
        </p:nvGrpSpPr>
        <p:grpSpPr>
          <a:xfrm>
            <a:off x="8126309" y="3903459"/>
            <a:ext cx="8890" cy="1877060"/>
            <a:chOff x="8126309" y="3903459"/>
            <a:chExt cx="8890" cy="1877060"/>
          </a:xfrm>
        </p:grpSpPr>
        <p:sp>
          <p:nvSpPr>
            <p:cNvPr id="15" name="object 15"/>
            <p:cNvSpPr/>
            <p:nvPr/>
          </p:nvSpPr>
          <p:spPr>
            <a:xfrm>
              <a:off x="8130542" y="3903459"/>
              <a:ext cx="0" cy="508000"/>
            </a:xfrm>
            <a:custGeom>
              <a:avLst/>
              <a:gdLst/>
              <a:ahLst/>
              <a:cxnLst/>
              <a:rect l="l" t="t" r="r" b="b"/>
              <a:pathLst>
                <a:path h="508000">
                  <a:moveTo>
                    <a:pt x="0" y="507660"/>
                  </a:moveTo>
                  <a:lnTo>
                    <a:pt x="1" y="0"/>
                  </a:lnTo>
                </a:path>
              </a:pathLst>
            </a:custGeom>
            <a:ln w="8466">
              <a:solidFill>
                <a:srgbClr val="000000"/>
              </a:solidFill>
            </a:ln>
          </p:spPr>
          <p:txBody>
            <a:bodyPr wrap="square" lIns="0" tIns="0" rIns="0" bIns="0" rtlCol="0"/>
            <a:lstStyle/>
            <a:p>
              <a:endParaRPr/>
            </a:p>
          </p:txBody>
        </p:sp>
        <p:sp>
          <p:nvSpPr>
            <p:cNvPr id="16" name="object 16"/>
            <p:cNvSpPr/>
            <p:nvPr/>
          </p:nvSpPr>
          <p:spPr>
            <a:xfrm>
              <a:off x="8130542" y="5272469"/>
              <a:ext cx="0" cy="508000"/>
            </a:xfrm>
            <a:custGeom>
              <a:avLst/>
              <a:gdLst/>
              <a:ahLst/>
              <a:cxnLst/>
              <a:rect l="l" t="t" r="r" b="b"/>
              <a:pathLst>
                <a:path h="508000">
                  <a:moveTo>
                    <a:pt x="0" y="507660"/>
                  </a:moveTo>
                  <a:lnTo>
                    <a:pt x="1" y="0"/>
                  </a:lnTo>
                </a:path>
              </a:pathLst>
            </a:custGeom>
            <a:ln w="8466">
              <a:solidFill>
                <a:srgbClr val="000000"/>
              </a:solidFill>
            </a:ln>
          </p:spPr>
          <p:txBody>
            <a:bodyPr wrap="square" lIns="0" tIns="0" rIns="0" bIns="0" rtlCol="0"/>
            <a:lstStyle/>
            <a:p>
              <a:endParaRPr/>
            </a:p>
          </p:txBody>
        </p:sp>
      </p:grpSp>
      <p:sp>
        <p:nvSpPr>
          <p:cNvPr id="17" name="object 17"/>
          <p:cNvSpPr txBox="1"/>
          <p:nvPr/>
        </p:nvSpPr>
        <p:spPr>
          <a:xfrm>
            <a:off x="724916" y="5380566"/>
            <a:ext cx="3663315" cy="608330"/>
          </a:xfrm>
          <a:prstGeom prst="rect">
            <a:avLst/>
          </a:prstGeom>
        </p:spPr>
        <p:txBody>
          <a:bodyPr vert="horz" wrap="square" lIns="0" tIns="27305" rIns="0" bIns="0" rtlCol="0">
            <a:spAutoFit/>
          </a:bodyPr>
          <a:lstStyle/>
          <a:p>
            <a:pPr marL="12700" marR="5080">
              <a:lnSpc>
                <a:spcPts val="2270"/>
              </a:lnSpc>
              <a:spcBef>
                <a:spcPts val="215"/>
              </a:spcBef>
            </a:pPr>
            <a:r>
              <a:rPr sz="1900" i="1" dirty="0">
                <a:latin typeface="Calibri"/>
                <a:cs typeface="Calibri"/>
              </a:rPr>
              <a:t>All students must </a:t>
            </a:r>
            <a:r>
              <a:rPr sz="1900" i="1" spc="5" dirty="0">
                <a:latin typeface="Calibri"/>
                <a:cs typeface="Calibri"/>
              </a:rPr>
              <a:t>have </a:t>
            </a:r>
            <a:r>
              <a:rPr sz="1900" i="1" spc="15" dirty="0">
                <a:latin typeface="Calibri"/>
                <a:cs typeface="Calibri"/>
              </a:rPr>
              <a:t>a </a:t>
            </a:r>
            <a:r>
              <a:rPr sz="1900" i="1" spc="5" dirty="0">
                <a:latin typeface="Calibri"/>
                <a:cs typeface="Calibri"/>
              </a:rPr>
              <a:t>department  in which </a:t>
            </a:r>
            <a:r>
              <a:rPr sz="1900" i="1" dirty="0">
                <a:latin typeface="Calibri"/>
                <a:cs typeface="Calibri"/>
              </a:rPr>
              <a:t>they</a:t>
            </a:r>
            <a:r>
              <a:rPr sz="1900" i="1" spc="-20" dirty="0">
                <a:latin typeface="Calibri"/>
                <a:cs typeface="Calibri"/>
              </a:rPr>
              <a:t> major.</a:t>
            </a:r>
            <a:endParaRPr sz="1900">
              <a:latin typeface="Calibri"/>
              <a:cs typeface="Calibri"/>
            </a:endParaRPr>
          </a:p>
        </p:txBody>
      </p:sp>
      <p:grpSp>
        <p:nvGrpSpPr>
          <p:cNvPr id="18" name="object 18"/>
          <p:cNvGrpSpPr/>
          <p:nvPr/>
        </p:nvGrpSpPr>
        <p:grpSpPr>
          <a:xfrm>
            <a:off x="3596189" y="2606354"/>
            <a:ext cx="2585720" cy="871855"/>
            <a:chOff x="3596189" y="2606354"/>
            <a:chExt cx="2585720" cy="871855"/>
          </a:xfrm>
        </p:grpSpPr>
        <p:sp>
          <p:nvSpPr>
            <p:cNvPr id="19" name="object 19"/>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0" name="object 20"/>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1" name="object 21"/>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2" name="object 22"/>
          <p:cNvGrpSpPr/>
          <p:nvPr/>
        </p:nvGrpSpPr>
        <p:grpSpPr>
          <a:xfrm>
            <a:off x="2952189" y="3037877"/>
            <a:ext cx="4154170" cy="175260"/>
            <a:chOff x="2952189" y="3037877"/>
            <a:chExt cx="4154170" cy="175260"/>
          </a:xfrm>
        </p:grpSpPr>
        <p:sp>
          <p:nvSpPr>
            <p:cNvPr id="23" name="object 23"/>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24" name="object 24"/>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384972" y="727137"/>
            <a:ext cx="3277870" cy="662940"/>
          </a:xfrm>
          <a:prstGeom prst="rect">
            <a:avLst/>
          </a:prstGeom>
        </p:spPr>
        <p:txBody>
          <a:bodyPr vert="horz" wrap="square" lIns="0" tIns="16510" rIns="0" bIns="0" rtlCol="0">
            <a:spAutoFit/>
          </a:bodyPr>
          <a:lstStyle/>
          <a:p>
            <a:pPr marL="12700">
              <a:lnSpc>
                <a:spcPct val="100000"/>
              </a:lnSpc>
              <a:spcBef>
                <a:spcPts val="130"/>
              </a:spcBef>
            </a:pPr>
            <a:r>
              <a:rPr spc="-80" dirty="0"/>
              <a:t>R</a:t>
            </a:r>
            <a:r>
              <a:rPr spc="-20" dirty="0"/>
              <a:t>e</a:t>
            </a:r>
            <a:r>
              <a:rPr spc="15" dirty="0"/>
              <a:t>l</a:t>
            </a:r>
            <a:r>
              <a:rPr spc="-20" dirty="0"/>
              <a:t>a</a:t>
            </a:r>
            <a:r>
              <a:rPr spc="190" dirty="0"/>
              <a:t>t</a:t>
            </a:r>
            <a:r>
              <a:rPr spc="15" dirty="0"/>
              <a:t>i</a:t>
            </a:r>
            <a:r>
              <a:rPr spc="140" dirty="0"/>
              <a:t>o</a:t>
            </a:r>
            <a:r>
              <a:rPr spc="60" dirty="0"/>
              <a:t>n</a:t>
            </a:r>
            <a:r>
              <a:rPr spc="55" dirty="0"/>
              <a:t>s</a:t>
            </a:r>
            <a:r>
              <a:rPr spc="60" dirty="0"/>
              <a:t>h</a:t>
            </a:r>
            <a:r>
              <a:rPr spc="15" dirty="0"/>
              <a:t>i</a:t>
            </a:r>
            <a:r>
              <a:rPr spc="215" dirty="0"/>
              <a:t>p</a:t>
            </a:r>
            <a:r>
              <a:rPr spc="-25" dirty="0"/>
              <a:t>s</a:t>
            </a:r>
          </a:p>
        </p:txBody>
      </p:sp>
      <p:sp>
        <p:nvSpPr>
          <p:cNvPr id="31" name="object 31"/>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23</a:t>
            </a:fld>
            <a:endParaRPr spc="5" dirty="0"/>
          </a:p>
        </p:txBody>
      </p:sp>
      <p:sp>
        <p:nvSpPr>
          <p:cNvPr id="6" name="object 6"/>
          <p:cNvSpPr txBox="1"/>
          <p:nvPr/>
        </p:nvSpPr>
        <p:spPr>
          <a:xfrm>
            <a:off x="724916" y="1512674"/>
            <a:ext cx="7061834" cy="1043940"/>
          </a:xfrm>
          <a:prstGeom prst="rect">
            <a:avLst/>
          </a:prstGeom>
        </p:spPr>
        <p:txBody>
          <a:bodyPr vert="horz" wrap="square" lIns="0" tIns="76835" rIns="0" bIns="0" rtlCol="0">
            <a:spAutoFit/>
          </a:bodyPr>
          <a:lstStyle/>
          <a:p>
            <a:pPr marL="12700">
              <a:lnSpc>
                <a:spcPct val="100000"/>
              </a:lnSpc>
              <a:spcBef>
                <a:spcPts val="605"/>
              </a:spcBef>
            </a:pPr>
            <a:r>
              <a:rPr sz="3100" spc="50" dirty="0">
                <a:latin typeface="Arial"/>
                <a:cs typeface="Arial"/>
              </a:rPr>
              <a:t>Associates </a:t>
            </a:r>
            <a:r>
              <a:rPr sz="3100" spc="30" dirty="0">
                <a:latin typeface="Arial"/>
                <a:cs typeface="Arial"/>
              </a:rPr>
              <a:t>one </a:t>
            </a:r>
            <a:r>
              <a:rPr sz="3100" spc="-15" dirty="0">
                <a:latin typeface="Arial"/>
                <a:cs typeface="Arial"/>
              </a:rPr>
              <a:t>or </a:t>
            </a:r>
            <a:r>
              <a:rPr sz="3100" spc="40" dirty="0">
                <a:latin typeface="Arial"/>
                <a:cs typeface="Arial"/>
              </a:rPr>
              <a:t>more </a:t>
            </a:r>
            <a:r>
              <a:rPr sz="3100" spc="45" dirty="0">
                <a:latin typeface="Arial"/>
                <a:cs typeface="Arial"/>
              </a:rPr>
              <a:t>sets </a:t>
            </a:r>
            <a:r>
              <a:rPr sz="3100" spc="10" dirty="0">
                <a:latin typeface="Arial"/>
                <a:cs typeface="Arial"/>
              </a:rPr>
              <a:t>of</a:t>
            </a:r>
            <a:r>
              <a:rPr sz="3100" spc="595" dirty="0">
                <a:latin typeface="Arial"/>
                <a:cs typeface="Arial"/>
              </a:rPr>
              <a:t> </a:t>
            </a:r>
            <a:r>
              <a:rPr sz="3100" spc="40" dirty="0">
                <a:latin typeface="Arial"/>
                <a:cs typeface="Arial"/>
              </a:rPr>
              <a:t>entities</a:t>
            </a:r>
            <a:endParaRPr sz="3100">
              <a:latin typeface="Arial"/>
              <a:cs typeface="Arial"/>
            </a:endParaRPr>
          </a:p>
          <a:p>
            <a:pPr marL="500380">
              <a:lnSpc>
                <a:spcPct val="100000"/>
              </a:lnSpc>
              <a:spcBef>
                <a:spcPts val="430"/>
              </a:spcBef>
            </a:pPr>
            <a:r>
              <a:rPr sz="2800" dirty="0">
                <a:latin typeface="Arial"/>
                <a:cs typeface="Arial"/>
              </a:rPr>
              <a:t>– </a:t>
            </a:r>
            <a:r>
              <a:rPr sz="4125" spc="-52" baseline="1010" dirty="0">
                <a:latin typeface="Arial"/>
                <a:cs typeface="Arial"/>
              </a:rPr>
              <a:t>One </a:t>
            </a:r>
            <a:r>
              <a:rPr sz="4125" spc="104" baseline="1010" dirty="0">
                <a:latin typeface="Arial"/>
                <a:cs typeface="Arial"/>
              </a:rPr>
              <a:t>= </a:t>
            </a:r>
            <a:r>
              <a:rPr sz="4125" spc="-7" baseline="1010" dirty="0">
                <a:latin typeface="Arial"/>
                <a:cs typeface="Arial"/>
              </a:rPr>
              <a:t>recursive </a:t>
            </a:r>
            <a:r>
              <a:rPr sz="4125" spc="60" baseline="1010" dirty="0">
                <a:latin typeface="Arial"/>
                <a:cs typeface="Arial"/>
              </a:rPr>
              <a:t>(role </a:t>
            </a:r>
            <a:r>
              <a:rPr sz="4125" spc="-22" baseline="1010" dirty="0">
                <a:latin typeface="Arial"/>
                <a:cs typeface="Arial"/>
              </a:rPr>
              <a:t>is</a:t>
            </a:r>
            <a:r>
              <a:rPr sz="4125" spc="247" baseline="1010" dirty="0">
                <a:latin typeface="Arial"/>
                <a:cs typeface="Arial"/>
              </a:rPr>
              <a:t> </a:t>
            </a:r>
            <a:r>
              <a:rPr sz="4125" spc="22" baseline="1010" dirty="0">
                <a:latin typeface="Arial"/>
                <a:cs typeface="Arial"/>
              </a:rPr>
              <a:t>important)</a:t>
            </a:r>
            <a:endParaRPr sz="4125" baseline="1010">
              <a:latin typeface="Arial"/>
              <a:cs typeface="Arial"/>
            </a:endParaRPr>
          </a:p>
        </p:txBody>
      </p:sp>
      <p:sp>
        <p:nvSpPr>
          <p:cNvPr id="7" name="object 7"/>
          <p:cNvSpPr txBox="1"/>
          <p:nvPr/>
        </p:nvSpPr>
        <p:spPr>
          <a:xfrm>
            <a:off x="7101975"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p:txBody>
      </p:sp>
      <p:sp>
        <p:nvSpPr>
          <p:cNvPr id="8" name="object 8"/>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sp>
        <p:nvSpPr>
          <p:cNvPr id="9" name="object 9"/>
          <p:cNvSpPr txBox="1"/>
          <p:nvPr/>
        </p:nvSpPr>
        <p:spPr>
          <a:xfrm>
            <a:off x="7101975" y="5780130"/>
            <a:ext cx="2057400" cy="861694"/>
          </a:xfrm>
          <a:prstGeom prst="rect">
            <a:avLst/>
          </a:prstGeom>
          <a:solidFill>
            <a:srgbClr val="D9D9D9"/>
          </a:solidFill>
          <a:ln w="10159">
            <a:solidFill>
              <a:srgbClr val="000000"/>
            </a:solidFill>
          </a:ln>
        </p:spPr>
        <p:txBody>
          <a:bodyPr vert="horz" wrap="square" lIns="0" tIns="6350" rIns="0" bIns="0" rtlCol="0">
            <a:spAutoFit/>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p:txBody>
      </p:sp>
      <p:grpSp>
        <p:nvGrpSpPr>
          <p:cNvPr id="10" name="object 10"/>
          <p:cNvGrpSpPr/>
          <p:nvPr/>
        </p:nvGrpSpPr>
        <p:grpSpPr>
          <a:xfrm>
            <a:off x="6837684" y="4406040"/>
            <a:ext cx="2585720" cy="871855"/>
            <a:chOff x="6837684" y="4406040"/>
            <a:chExt cx="2585720" cy="871855"/>
          </a:xfrm>
        </p:grpSpPr>
        <p:sp>
          <p:nvSpPr>
            <p:cNvPr id="11" name="object 11"/>
            <p:cNvSpPr/>
            <p:nvPr/>
          </p:nvSpPr>
          <p:spPr>
            <a:xfrm>
              <a:off x="6842764"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12" name="object 12"/>
            <p:cNvSpPr/>
            <p:nvPr/>
          </p:nvSpPr>
          <p:spPr>
            <a:xfrm>
              <a:off x="6842764"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3" name="object 1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14" name="object 14"/>
          <p:cNvGrpSpPr/>
          <p:nvPr/>
        </p:nvGrpSpPr>
        <p:grpSpPr>
          <a:xfrm>
            <a:off x="3596189" y="3544690"/>
            <a:ext cx="4538980" cy="2240280"/>
            <a:chOff x="3596189" y="3544690"/>
            <a:chExt cx="4538980" cy="2240280"/>
          </a:xfrm>
        </p:grpSpPr>
        <p:sp>
          <p:nvSpPr>
            <p:cNvPr id="15" name="object 15"/>
            <p:cNvSpPr/>
            <p:nvPr/>
          </p:nvSpPr>
          <p:spPr>
            <a:xfrm>
              <a:off x="8130542" y="3903459"/>
              <a:ext cx="0" cy="508000"/>
            </a:xfrm>
            <a:custGeom>
              <a:avLst/>
              <a:gdLst/>
              <a:ahLst/>
              <a:cxnLst/>
              <a:rect l="l" t="t" r="r" b="b"/>
              <a:pathLst>
                <a:path h="508000">
                  <a:moveTo>
                    <a:pt x="0" y="507660"/>
                  </a:moveTo>
                  <a:lnTo>
                    <a:pt x="1" y="0"/>
                  </a:lnTo>
                </a:path>
              </a:pathLst>
            </a:custGeom>
            <a:ln w="8466">
              <a:solidFill>
                <a:srgbClr val="000000"/>
              </a:solidFill>
            </a:ln>
          </p:spPr>
          <p:txBody>
            <a:bodyPr wrap="square" lIns="0" tIns="0" rIns="0" bIns="0" rtlCol="0"/>
            <a:lstStyle/>
            <a:p>
              <a:endParaRPr/>
            </a:p>
          </p:txBody>
        </p:sp>
        <p:sp>
          <p:nvSpPr>
            <p:cNvPr id="16" name="object 16"/>
            <p:cNvSpPr/>
            <p:nvPr/>
          </p:nvSpPr>
          <p:spPr>
            <a:xfrm>
              <a:off x="8130542" y="5272469"/>
              <a:ext cx="0" cy="508000"/>
            </a:xfrm>
            <a:custGeom>
              <a:avLst/>
              <a:gdLst/>
              <a:ahLst/>
              <a:cxnLst/>
              <a:rect l="l" t="t" r="r" b="b"/>
              <a:pathLst>
                <a:path h="508000">
                  <a:moveTo>
                    <a:pt x="0" y="507660"/>
                  </a:moveTo>
                  <a:lnTo>
                    <a:pt x="1" y="0"/>
                  </a:lnTo>
                </a:path>
              </a:pathLst>
            </a:custGeom>
            <a:ln w="8466">
              <a:solidFill>
                <a:srgbClr val="000000"/>
              </a:solidFill>
            </a:ln>
          </p:spPr>
          <p:txBody>
            <a:bodyPr wrap="square" lIns="0" tIns="0" rIns="0" bIns="0" rtlCol="0"/>
            <a:lstStyle/>
            <a:p>
              <a:endParaRPr/>
            </a:p>
          </p:txBody>
        </p:sp>
        <p:sp>
          <p:nvSpPr>
            <p:cNvPr id="17" name="object 17"/>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8" name="object 18"/>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9" name="object 19"/>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0" name="object 20"/>
          <p:cNvSpPr txBox="1"/>
          <p:nvPr/>
        </p:nvSpPr>
        <p:spPr>
          <a:xfrm>
            <a:off x="724916" y="5380566"/>
            <a:ext cx="3388995" cy="608330"/>
          </a:xfrm>
          <a:prstGeom prst="rect">
            <a:avLst/>
          </a:prstGeom>
        </p:spPr>
        <p:txBody>
          <a:bodyPr vert="horz" wrap="square" lIns="0" tIns="27305" rIns="0" bIns="0" rtlCol="0">
            <a:spAutoFit/>
          </a:bodyPr>
          <a:lstStyle/>
          <a:p>
            <a:pPr marL="12700" marR="5080">
              <a:lnSpc>
                <a:spcPts val="2270"/>
              </a:lnSpc>
              <a:spcBef>
                <a:spcPts val="215"/>
              </a:spcBef>
            </a:pPr>
            <a:r>
              <a:rPr sz="1900" i="1" dirty="0">
                <a:latin typeface="Calibri"/>
                <a:cs typeface="Calibri"/>
              </a:rPr>
              <a:t>Students </a:t>
            </a:r>
            <a:r>
              <a:rPr sz="1900" i="1" spc="10" dirty="0">
                <a:latin typeface="Calibri"/>
                <a:cs typeface="Calibri"/>
              </a:rPr>
              <a:t>may </a:t>
            </a:r>
            <a:r>
              <a:rPr sz="1900" i="1" spc="5" dirty="0">
                <a:latin typeface="Calibri"/>
                <a:cs typeface="Calibri"/>
              </a:rPr>
              <a:t>have </a:t>
            </a:r>
            <a:r>
              <a:rPr sz="1900" i="1" spc="-5" dirty="0">
                <a:latin typeface="Calibri"/>
                <a:cs typeface="Calibri"/>
              </a:rPr>
              <a:t>any </a:t>
            </a:r>
            <a:r>
              <a:rPr sz="1900" i="1" spc="10" dirty="0">
                <a:latin typeface="Calibri"/>
                <a:cs typeface="Calibri"/>
              </a:rPr>
              <a:t>number </a:t>
            </a:r>
            <a:r>
              <a:rPr sz="1900" i="1" spc="5" dirty="0">
                <a:latin typeface="Calibri"/>
                <a:cs typeface="Calibri"/>
              </a:rPr>
              <a:t>of  departments in which </a:t>
            </a:r>
            <a:r>
              <a:rPr sz="1900" i="1" dirty="0">
                <a:latin typeface="Calibri"/>
                <a:cs typeface="Calibri"/>
              </a:rPr>
              <a:t>they</a:t>
            </a:r>
            <a:r>
              <a:rPr sz="1900" i="1" spc="-50" dirty="0">
                <a:latin typeface="Calibri"/>
                <a:cs typeface="Calibri"/>
              </a:rPr>
              <a:t> </a:t>
            </a:r>
            <a:r>
              <a:rPr sz="1900" i="1" spc="-20" dirty="0">
                <a:latin typeface="Calibri"/>
                <a:cs typeface="Calibri"/>
              </a:rPr>
              <a:t>minor.</a:t>
            </a:r>
            <a:endParaRPr sz="1900">
              <a:latin typeface="Calibri"/>
              <a:cs typeface="Calibri"/>
            </a:endParaRPr>
          </a:p>
        </p:txBody>
      </p:sp>
      <p:grpSp>
        <p:nvGrpSpPr>
          <p:cNvPr id="21" name="object 21"/>
          <p:cNvGrpSpPr/>
          <p:nvPr/>
        </p:nvGrpSpPr>
        <p:grpSpPr>
          <a:xfrm>
            <a:off x="3596189" y="2606354"/>
            <a:ext cx="2585720" cy="871855"/>
            <a:chOff x="3596189" y="2606354"/>
            <a:chExt cx="2585720" cy="871855"/>
          </a:xfrm>
        </p:grpSpPr>
        <p:sp>
          <p:nvSpPr>
            <p:cNvPr id="22" name="object 22"/>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3" name="object 23"/>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4" name="object 24"/>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5" name="object 25"/>
          <p:cNvGrpSpPr/>
          <p:nvPr/>
        </p:nvGrpSpPr>
        <p:grpSpPr>
          <a:xfrm>
            <a:off x="2952189" y="3037877"/>
            <a:ext cx="4154170" cy="175260"/>
            <a:chOff x="2952189" y="3037877"/>
            <a:chExt cx="4154170" cy="175260"/>
          </a:xfrm>
        </p:grpSpPr>
        <p:sp>
          <p:nvSpPr>
            <p:cNvPr id="26" name="object 26"/>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27" name="object 27"/>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grpSp>
      <p:sp>
        <p:nvSpPr>
          <p:cNvPr id="28" name="object 28"/>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sp>
        <p:nvSpPr>
          <p:cNvPr id="29" name="object 29"/>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384972" y="727137"/>
            <a:ext cx="3277870" cy="662940"/>
          </a:xfrm>
          <a:prstGeom prst="rect">
            <a:avLst/>
          </a:prstGeom>
        </p:spPr>
        <p:txBody>
          <a:bodyPr vert="horz" wrap="square" lIns="0" tIns="16510" rIns="0" bIns="0" rtlCol="0">
            <a:spAutoFit/>
          </a:bodyPr>
          <a:lstStyle/>
          <a:p>
            <a:pPr marL="12700">
              <a:lnSpc>
                <a:spcPct val="100000"/>
              </a:lnSpc>
              <a:spcBef>
                <a:spcPts val="130"/>
              </a:spcBef>
            </a:pPr>
            <a:r>
              <a:rPr spc="-80" dirty="0"/>
              <a:t>R</a:t>
            </a:r>
            <a:r>
              <a:rPr spc="-20" dirty="0"/>
              <a:t>e</a:t>
            </a:r>
            <a:r>
              <a:rPr spc="15" dirty="0"/>
              <a:t>l</a:t>
            </a:r>
            <a:r>
              <a:rPr spc="-20" dirty="0"/>
              <a:t>a</a:t>
            </a:r>
            <a:r>
              <a:rPr spc="190" dirty="0"/>
              <a:t>t</a:t>
            </a:r>
            <a:r>
              <a:rPr spc="15" dirty="0"/>
              <a:t>i</a:t>
            </a:r>
            <a:r>
              <a:rPr spc="140" dirty="0"/>
              <a:t>o</a:t>
            </a:r>
            <a:r>
              <a:rPr spc="60" dirty="0"/>
              <a:t>n</a:t>
            </a:r>
            <a:r>
              <a:rPr spc="55" dirty="0"/>
              <a:t>s</a:t>
            </a:r>
            <a:r>
              <a:rPr spc="60" dirty="0"/>
              <a:t>h</a:t>
            </a:r>
            <a:r>
              <a:rPr spc="15" dirty="0"/>
              <a:t>i</a:t>
            </a:r>
            <a:r>
              <a:rPr spc="215" dirty="0"/>
              <a:t>p</a:t>
            </a:r>
            <a:r>
              <a:rPr spc="-25" dirty="0"/>
              <a:t>s</a:t>
            </a:r>
          </a:p>
        </p:txBody>
      </p:sp>
      <p:sp>
        <p:nvSpPr>
          <p:cNvPr id="40" name="object 40"/>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24</a:t>
            </a:fld>
            <a:endParaRPr spc="5" dirty="0"/>
          </a:p>
        </p:txBody>
      </p:sp>
      <p:sp>
        <p:nvSpPr>
          <p:cNvPr id="6" name="object 6"/>
          <p:cNvSpPr txBox="1"/>
          <p:nvPr/>
        </p:nvSpPr>
        <p:spPr>
          <a:xfrm>
            <a:off x="724916" y="1512674"/>
            <a:ext cx="7061834" cy="1043940"/>
          </a:xfrm>
          <a:prstGeom prst="rect">
            <a:avLst/>
          </a:prstGeom>
        </p:spPr>
        <p:txBody>
          <a:bodyPr vert="horz" wrap="square" lIns="0" tIns="76835" rIns="0" bIns="0" rtlCol="0">
            <a:spAutoFit/>
          </a:bodyPr>
          <a:lstStyle/>
          <a:p>
            <a:pPr marL="12700">
              <a:lnSpc>
                <a:spcPct val="100000"/>
              </a:lnSpc>
              <a:spcBef>
                <a:spcPts val="605"/>
              </a:spcBef>
            </a:pPr>
            <a:r>
              <a:rPr sz="3100" spc="50" dirty="0">
                <a:latin typeface="Arial"/>
                <a:cs typeface="Arial"/>
              </a:rPr>
              <a:t>Associates </a:t>
            </a:r>
            <a:r>
              <a:rPr sz="3100" spc="30" dirty="0">
                <a:latin typeface="Arial"/>
                <a:cs typeface="Arial"/>
              </a:rPr>
              <a:t>one </a:t>
            </a:r>
            <a:r>
              <a:rPr sz="3100" spc="-15" dirty="0">
                <a:latin typeface="Arial"/>
                <a:cs typeface="Arial"/>
              </a:rPr>
              <a:t>or </a:t>
            </a:r>
            <a:r>
              <a:rPr sz="3100" spc="40" dirty="0">
                <a:latin typeface="Arial"/>
                <a:cs typeface="Arial"/>
              </a:rPr>
              <a:t>more </a:t>
            </a:r>
            <a:r>
              <a:rPr sz="3100" spc="45" dirty="0">
                <a:latin typeface="Arial"/>
                <a:cs typeface="Arial"/>
              </a:rPr>
              <a:t>sets </a:t>
            </a:r>
            <a:r>
              <a:rPr sz="3100" spc="10" dirty="0">
                <a:latin typeface="Arial"/>
                <a:cs typeface="Arial"/>
              </a:rPr>
              <a:t>of</a:t>
            </a:r>
            <a:r>
              <a:rPr sz="3100" spc="595" dirty="0">
                <a:latin typeface="Arial"/>
                <a:cs typeface="Arial"/>
              </a:rPr>
              <a:t> </a:t>
            </a:r>
            <a:r>
              <a:rPr sz="3100" spc="40" dirty="0">
                <a:latin typeface="Arial"/>
                <a:cs typeface="Arial"/>
              </a:rPr>
              <a:t>entities</a:t>
            </a:r>
            <a:endParaRPr sz="3100">
              <a:latin typeface="Arial"/>
              <a:cs typeface="Arial"/>
            </a:endParaRPr>
          </a:p>
          <a:p>
            <a:pPr marL="500380">
              <a:lnSpc>
                <a:spcPct val="100000"/>
              </a:lnSpc>
              <a:spcBef>
                <a:spcPts val="430"/>
              </a:spcBef>
            </a:pPr>
            <a:r>
              <a:rPr sz="2800" dirty="0">
                <a:latin typeface="Arial"/>
                <a:cs typeface="Arial"/>
              </a:rPr>
              <a:t>– </a:t>
            </a:r>
            <a:r>
              <a:rPr sz="4125" spc="-52" baseline="1010" dirty="0">
                <a:latin typeface="Arial"/>
                <a:cs typeface="Arial"/>
              </a:rPr>
              <a:t>One </a:t>
            </a:r>
            <a:r>
              <a:rPr sz="4125" spc="104" baseline="1010" dirty="0">
                <a:latin typeface="Arial"/>
                <a:cs typeface="Arial"/>
              </a:rPr>
              <a:t>= </a:t>
            </a:r>
            <a:r>
              <a:rPr sz="4125" spc="-7" baseline="1010" dirty="0">
                <a:latin typeface="Arial"/>
                <a:cs typeface="Arial"/>
              </a:rPr>
              <a:t>recursive </a:t>
            </a:r>
            <a:r>
              <a:rPr sz="4125" spc="60" baseline="1010" dirty="0">
                <a:latin typeface="Arial"/>
                <a:cs typeface="Arial"/>
              </a:rPr>
              <a:t>(role </a:t>
            </a:r>
            <a:r>
              <a:rPr sz="4125" spc="-22" baseline="1010" dirty="0">
                <a:latin typeface="Arial"/>
                <a:cs typeface="Arial"/>
              </a:rPr>
              <a:t>is</a:t>
            </a:r>
            <a:r>
              <a:rPr sz="4125" spc="247" baseline="1010" dirty="0">
                <a:latin typeface="Arial"/>
                <a:cs typeface="Arial"/>
              </a:rPr>
              <a:t> </a:t>
            </a:r>
            <a:r>
              <a:rPr sz="4125" spc="22" baseline="1010" dirty="0">
                <a:latin typeface="Arial"/>
                <a:cs typeface="Arial"/>
              </a:rPr>
              <a:t>important)</a:t>
            </a:r>
            <a:endParaRPr sz="4125" baseline="1010">
              <a:latin typeface="Arial"/>
              <a:cs typeface="Arial"/>
            </a:endParaRPr>
          </a:p>
        </p:txBody>
      </p:sp>
      <p:sp>
        <p:nvSpPr>
          <p:cNvPr id="7" name="object 7"/>
          <p:cNvSpPr txBox="1"/>
          <p:nvPr/>
        </p:nvSpPr>
        <p:spPr>
          <a:xfrm>
            <a:off x="7101975"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p:txBody>
      </p:sp>
      <p:sp>
        <p:nvSpPr>
          <p:cNvPr id="8" name="object 8"/>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sp>
        <p:nvSpPr>
          <p:cNvPr id="9" name="object 9"/>
          <p:cNvSpPr txBox="1"/>
          <p:nvPr/>
        </p:nvSpPr>
        <p:spPr>
          <a:xfrm>
            <a:off x="7101975" y="5780130"/>
            <a:ext cx="2057400" cy="861694"/>
          </a:xfrm>
          <a:prstGeom prst="rect">
            <a:avLst/>
          </a:prstGeom>
          <a:solidFill>
            <a:srgbClr val="D9D9D9"/>
          </a:solidFill>
          <a:ln w="10159">
            <a:solidFill>
              <a:srgbClr val="000000"/>
            </a:solidFill>
          </a:ln>
        </p:spPr>
        <p:txBody>
          <a:bodyPr vert="horz" wrap="square" lIns="0" tIns="6350" rIns="0" bIns="0" rtlCol="0">
            <a:spAutoFit/>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p:txBody>
      </p:sp>
      <p:grpSp>
        <p:nvGrpSpPr>
          <p:cNvPr id="10" name="object 10"/>
          <p:cNvGrpSpPr/>
          <p:nvPr/>
        </p:nvGrpSpPr>
        <p:grpSpPr>
          <a:xfrm>
            <a:off x="6837684" y="4406040"/>
            <a:ext cx="2585720" cy="871855"/>
            <a:chOff x="6837684" y="4406040"/>
            <a:chExt cx="2585720" cy="871855"/>
          </a:xfrm>
        </p:grpSpPr>
        <p:sp>
          <p:nvSpPr>
            <p:cNvPr id="11" name="object 11"/>
            <p:cNvSpPr/>
            <p:nvPr/>
          </p:nvSpPr>
          <p:spPr>
            <a:xfrm>
              <a:off x="6842764"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12" name="object 12"/>
            <p:cNvSpPr/>
            <p:nvPr/>
          </p:nvSpPr>
          <p:spPr>
            <a:xfrm>
              <a:off x="6842764"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3" name="object 1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14" name="object 14"/>
          <p:cNvGrpSpPr/>
          <p:nvPr/>
        </p:nvGrpSpPr>
        <p:grpSpPr>
          <a:xfrm>
            <a:off x="3596189" y="3544690"/>
            <a:ext cx="4538980" cy="2240280"/>
            <a:chOff x="3596189" y="3544690"/>
            <a:chExt cx="4538980" cy="2240280"/>
          </a:xfrm>
        </p:grpSpPr>
        <p:sp>
          <p:nvSpPr>
            <p:cNvPr id="15" name="object 15"/>
            <p:cNvSpPr/>
            <p:nvPr/>
          </p:nvSpPr>
          <p:spPr>
            <a:xfrm>
              <a:off x="8130542" y="3903459"/>
              <a:ext cx="0" cy="508000"/>
            </a:xfrm>
            <a:custGeom>
              <a:avLst/>
              <a:gdLst/>
              <a:ahLst/>
              <a:cxnLst/>
              <a:rect l="l" t="t" r="r" b="b"/>
              <a:pathLst>
                <a:path h="508000">
                  <a:moveTo>
                    <a:pt x="0" y="507660"/>
                  </a:moveTo>
                  <a:lnTo>
                    <a:pt x="1" y="0"/>
                  </a:lnTo>
                </a:path>
              </a:pathLst>
            </a:custGeom>
            <a:ln w="8466">
              <a:solidFill>
                <a:srgbClr val="000000"/>
              </a:solidFill>
            </a:ln>
          </p:spPr>
          <p:txBody>
            <a:bodyPr wrap="square" lIns="0" tIns="0" rIns="0" bIns="0" rtlCol="0"/>
            <a:lstStyle/>
            <a:p>
              <a:endParaRPr/>
            </a:p>
          </p:txBody>
        </p:sp>
        <p:sp>
          <p:nvSpPr>
            <p:cNvPr id="16" name="object 16"/>
            <p:cNvSpPr/>
            <p:nvPr/>
          </p:nvSpPr>
          <p:spPr>
            <a:xfrm>
              <a:off x="8130542" y="5272469"/>
              <a:ext cx="0" cy="508000"/>
            </a:xfrm>
            <a:custGeom>
              <a:avLst/>
              <a:gdLst/>
              <a:ahLst/>
              <a:cxnLst/>
              <a:rect l="l" t="t" r="r" b="b"/>
              <a:pathLst>
                <a:path h="508000">
                  <a:moveTo>
                    <a:pt x="0" y="507660"/>
                  </a:moveTo>
                  <a:lnTo>
                    <a:pt x="1" y="0"/>
                  </a:lnTo>
                </a:path>
              </a:pathLst>
            </a:custGeom>
            <a:ln w="8466">
              <a:solidFill>
                <a:srgbClr val="000000"/>
              </a:solidFill>
            </a:ln>
          </p:spPr>
          <p:txBody>
            <a:bodyPr wrap="square" lIns="0" tIns="0" rIns="0" bIns="0" rtlCol="0"/>
            <a:lstStyle/>
            <a:p>
              <a:endParaRPr/>
            </a:p>
          </p:txBody>
        </p:sp>
        <p:sp>
          <p:nvSpPr>
            <p:cNvPr id="17" name="object 17"/>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8" name="object 18"/>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9" name="object 19"/>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0" name="object 20"/>
          <p:cNvSpPr txBox="1"/>
          <p:nvPr/>
        </p:nvSpPr>
        <p:spPr>
          <a:xfrm>
            <a:off x="724916" y="5380566"/>
            <a:ext cx="3533775" cy="320040"/>
          </a:xfrm>
          <a:prstGeom prst="rect">
            <a:avLst/>
          </a:prstGeom>
        </p:spPr>
        <p:txBody>
          <a:bodyPr vert="horz" wrap="square" lIns="0" tIns="16510" rIns="0" bIns="0" rtlCol="0">
            <a:spAutoFit/>
          </a:bodyPr>
          <a:lstStyle/>
          <a:p>
            <a:pPr marL="12700">
              <a:lnSpc>
                <a:spcPct val="100000"/>
              </a:lnSpc>
              <a:spcBef>
                <a:spcPts val="130"/>
              </a:spcBef>
            </a:pPr>
            <a:r>
              <a:rPr sz="1900" i="1" dirty="0">
                <a:latin typeface="Calibri"/>
                <a:cs typeface="Calibri"/>
              </a:rPr>
              <a:t>Students </a:t>
            </a:r>
            <a:r>
              <a:rPr sz="1900" i="1" spc="5" dirty="0">
                <a:latin typeface="Calibri"/>
                <a:cs typeface="Calibri"/>
              </a:rPr>
              <a:t>can </a:t>
            </a:r>
            <a:r>
              <a:rPr sz="1900" i="1" dirty="0">
                <a:latin typeface="Calibri"/>
                <a:cs typeface="Calibri"/>
              </a:rPr>
              <a:t>tutor </a:t>
            </a:r>
            <a:r>
              <a:rPr sz="1900" i="1" spc="5" dirty="0">
                <a:latin typeface="Calibri"/>
                <a:cs typeface="Calibri"/>
              </a:rPr>
              <a:t>other</a:t>
            </a:r>
            <a:r>
              <a:rPr sz="1900" i="1" spc="-25" dirty="0">
                <a:latin typeface="Calibri"/>
                <a:cs typeface="Calibri"/>
              </a:rPr>
              <a:t> </a:t>
            </a:r>
            <a:r>
              <a:rPr sz="1900" i="1" dirty="0">
                <a:latin typeface="Calibri"/>
                <a:cs typeface="Calibri"/>
              </a:rPr>
              <a:t>student(s).</a:t>
            </a:r>
            <a:endParaRPr sz="1900">
              <a:latin typeface="Calibri"/>
              <a:cs typeface="Calibri"/>
            </a:endParaRPr>
          </a:p>
        </p:txBody>
      </p:sp>
      <p:grpSp>
        <p:nvGrpSpPr>
          <p:cNvPr id="21" name="object 21"/>
          <p:cNvGrpSpPr/>
          <p:nvPr/>
        </p:nvGrpSpPr>
        <p:grpSpPr>
          <a:xfrm>
            <a:off x="3596189" y="2606354"/>
            <a:ext cx="2585720" cy="871855"/>
            <a:chOff x="3596189" y="2606354"/>
            <a:chExt cx="2585720" cy="871855"/>
          </a:xfrm>
        </p:grpSpPr>
        <p:sp>
          <p:nvSpPr>
            <p:cNvPr id="22" name="object 22"/>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3" name="object 23"/>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4" name="object 24"/>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5" name="object 25"/>
          <p:cNvGrpSpPr/>
          <p:nvPr/>
        </p:nvGrpSpPr>
        <p:grpSpPr>
          <a:xfrm>
            <a:off x="2952189" y="3037877"/>
            <a:ext cx="4154170" cy="175260"/>
            <a:chOff x="2952189" y="3037877"/>
            <a:chExt cx="4154170" cy="175260"/>
          </a:xfrm>
        </p:grpSpPr>
        <p:sp>
          <p:nvSpPr>
            <p:cNvPr id="26" name="object 26"/>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27" name="object 27"/>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grpSp>
      <p:sp>
        <p:nvSpPr>
          <p:cNvPr id="28" name="object 28"/>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grpSp>
        <p:nvGrpSpPr>
          <p:cNvPr id="29" name="object 29"/>
          <p:cNvGrpSpPr/>
          <p:nvPr/>
        </p:nvGrpSpPr>
        <p:grpSpPr>
          <a:xfrm>
            <a:off x="634998" y="3818006"/>
            <a:ext cx="2971165" cy="1459865"/>
            <a:chOff x="634998" y="3818006"/>
            <a:chExt cx="2971165" cy="1459865"/>
          </a:xfrm>
        </p:grpSpPr>
        <p:sp>
          <p:nvSpPr>
            <p:cNvPr id="30" name="object 30"/>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
          <p:nvSpPr>
            <p:cNvPr id="31" name="object 31"/>
            <p:cNvSpPr/>
            <p:nvPr/>
          </p:nvSpPr>
          <p:spPr>
            <a:xfrm>
              <a:off x="640078" y="4411120"/>
              <a:ext cx="2575560" cy="861694"/>
            </a:xfrm>
            <a:custGeom>
              <a:avLst/>
              <a:gdLst/>
              <a:ahLst/>
              <a:cxnLst/>
              <a:rect l="l" t="t" r="r" b="b"/>
              <a:pathLst>
                <a:path w="2575560" h="861695">
                  <a:moveTo>
                    <a:pt x="1287778" y="0"/>
                  </a:moveTo>
                  <a:lnTo>
                    <a:pt x="0" y="430674"/>
                  </a:lnTo>
                  <a:lnTo>
                    <a:pt x="1287778" y="861349"/>
                  </a:lnTo>
                  <a:lnTo>
                    <a:pt x="2575555" y="430674"/>
                  </a:lnTo>
                  <a:lnTo>
                    <a:pt x="1287778" y="0"/>
                  </a:lnTo>
                  <a:close/>
                </a:path>
              </a:pathLst>
            </a:custGeom>
            <a:solidFill>
              <a:srgbClr val="F2F2F2"/>
            </a:solidFill>
          </p:spPr>
          <p:txBody>
            <a:bodyPr wrap="square" lIns="0" tIns="0" rIns="0" bIns="0" rtlCol="0"/>
            <a:lstStyle/>
            <a:p>
              <a:endParaRPr/>
            </a:p>
          </p:txBody>
        </p:sp>
        <p:sp>
          <p:nvSpPr>
            <p:cNvPr id="32" name="object 32"/>
            <p:cNvSpPr/>
            <p:nvPr/>
          </p:nvSpPr>
          <p:spPr>
            <a:xfrm>
              <a:off x="640078" y="441112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33" name="object 33"/>
          <p:cNvSpPr txBox="1"/>
          <p:nvPr/>
        </p:nvSpPr>
        <p:spPr>
          <a:xfrm>
            <a:off x="1587497" y="4694766"/>
            <a:ext cx="68135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T</a:t>
            </a:r>
            <a:r>
              <a:rPr sz="1600" spc="-5" dirty="0">
                <a:latin typeface="Calibri"/>
                <a:cs typeface="Calibri"/>
              </a:rPr>
              <a:t>U</a:t>
            </a:r>
            <a:r>
              <a:rPr sz="1600" spc="-55" dirty="0">
                <a:latin typeface="Calibri"/>
                <a:cs typeface="Calibri"/>
              </a:rPr>
              <a:t>T</a:t>
            </a:r>
            <a:r>
              <a:rPr sz="1600" spc="-10" dirty="0">
                <a:latin typeface="Calibri"/>
                <a:cs typeface="Calibri"/>
              </a:rPr>
              <a:t>O</a:t>
            </a:r>
            <a:r>
              <a:rPr sz="1600" spc="-25" dirty="0">
                <a:latin typeface="Calibri"/>
                <a:cs typeface="Calibri"/>
              </a:rPr>
              <a:t>R</a:t>
            </a:r>
            <a:r>
              <a:rPr sz="1600" dirty="0">
                <a:latin typeface="Calibri"/>
                <a:cs typeface="Calibri"/>
              </a:rPr>
              <a:t>S</a:t>
            </a:r>
            <a:endParaRPr sz="1600">
              <a:latin typeface="Calibri"/>
              <a:cs typeface="Calibri"/>
            </a:endParaRPr>
          </a:p>
        </p:txBody>
      </p:sp>
      <p:grpSp>
        <p:nvGrpSpPr>
          <p:cNvPr id="34" name="object 34"/>
          <p:cNvGrpSpPr/>
          <p:nvPr/>
        </p:nvGrpSpPr>
        <p:grpSpPr>
          <a:xfrm>
            <a:off x="635845" y="3899227"/>
            <a:ext cx="2584450" cy="947419"/>
            <a:chOff x="635845" y="3899227"/>
            <a:chExt cx="2584450" cy="947419"/>
          </a:xfrm>
        </p:grpSpPr>
        <p:sp>
          <p:nvSpPr>
            <p:cNvPr id="35" name="object 35"/>
            <p:cNvSpPr/>
            <p:nvPr/>
          </p:nvSpPr>
          <p:spPr>
            <a:xfrm>
              <a:off x="640078" y="3903460"/>
              <a:ext cx="779780" cy="938530"/>
            </a:xfrm>
            <a:custGeom>
              <a:avLst/>
              <a:gdLst/>
              <a:ahLst/>
              <a:cxnLst/>
              <a:rect l="l" t="t" r="r" b="b"/>
              <a:pathLst>
                <a:path w="779780" h="938529">
                  <a:moveTo>
                    <a:pt x="0" y="938335"/>
                  </a:moveTo>
                  <a:lnTo>
                    <a:pt x="779333" y="0"/>
                  </a:lnTo>
                </a:path>
              </a:pathLst>
            </a:custGeom>
            <a:ln w="8466">
              <a:solidFill>
                <a:srgbClr val="000000"/>
              </a:solidFill>
            </a:ln>
          </p:spPr>
          <p:txBody>
            <a:bodyPr wrap="square" lIns="0" tIns="0" rIns="0" bIns="0" rtlCol="0"/>
            <a:lstStyle/>
            <a:p>
              <a:endParaRPr/>
            </a:p>
          </p:txBody>
        </p:sp>
        <p:sp>
          <p:nvSpPr>
            <p:cNvPr id="36" name="object 36"/>
            <p:cNvSpPr/>
            <p:nvPr/>
          </p:nvSpPr>
          <p:spPr>
            <a:xfrm>
              <a:off x="2439396" y="3903460"/>
              <a:ext cx="776605" cy="938530"/>
            </a:xfrm>
            <a:custGeom>
              <a:avLst/>
              <a:gdLst/>
              <a:ahLst/>
              <a:cxnLst/>
              <a:rect l="l" t="t" r="r" b="b"/>
              <a:pathLst>
                <a:path w="776605" h="938529">
                  <a:moveTo>
                    <a:pt x="776238" y="938335"/>
                  </a:moveTo>
                  <a:lnTo>
                    <a:pt x="0" y="0"/>
                  </a:lnTo>
                </a:path>
              </a:pathLst>
            </a:custGeom>
            <a:ln w="8466">
              <a:solidFill>
                <a:srgbClr val="000000"/>
              </a:solidFill>
            </a:ln>
          </p:spPr>
          <p:txBody>
            <a:bodyPr wrap="square" lIns="0" tIns="0" rIns="0" bIns="0" rtlCol="0"/>
            <a:lstStyle/>
            <a:p>
              <a:endParaRPr/>
            </a:p>
          </p:txBody>
        </p:sp>
      </p:grpSp>
      <p:sp>
        <p:nvSpPr>
          <p:cNvPr id="37" name="object 37"/>
          <p:cNvSpPr txBox="1"/>
          <p:nvPr/>
        </p:nvSpPr>
        <p:spPr>
          <a:xfrm>
            <a:off x="3039099" y="4068233"/>
            <a:ext cx="580390" cy="320040"/>
          </a:xfrm>
          <a:prstGeom prst="rect">
            <a:avLst/>
          </a:prstGeom>
        </p:spPr>
        <p:txBody>
          <a:bodyPr vert="horz" wrap="square" lIns="0" tIns="16510" rIns="0" bIns="0" rtlCol="0">
            <a:spAutoFit/>
          </a:bodyPr>
          <a:lstStyle/>
          <a:p>
            <a:pPr marL="12700">
              <a:lnSpc>
                <a:spcPct val="100000"/>
              </a:lnSpc>
              <a:spcBef>
                <a:spcPts val="130"/>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10" dirty="0">
                <a:latin typeface="Calibri"/>
                <a:cs typeface="Calibri"/>
              </a:rPr>
              <a:t>e</a:t>
            </a:r>
            <a:r>
              <a:rPr sz="1900" spc="15" dirty="0">
                <a:latin typeface="Calibri"/>
                <a:cs typeface="Calibri"/>
              </a:rPr>
              <a:t>e</a:t>
            </a:r>
            <a:endParaRPr sz="1900">
              <a:latin typeface="Calibri"/>
              <a:cs typeface="Calibri"/>
            </a:endParaRPr>
          </a:p>
        </p:txBody>
      </p:sp>
      <p:sp>
        <p:nvSpPr>
          <p:cNvPr id="38" name="object 38"/>
          <p:cNvSpPr txBox="1"/>
          <p:nvPr/>
        </p:nvSpPr>
        <p:spPr>
          <a:xfrm>
            <a:off x="233091" y="4068233"/>
            <a:ext cx="551180"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Calibri"/>
                <a:cs typeface="Calibri"/>
              </a:rPr>
              <a:t>Tutor</a:t>
            </a:r>
            <a:endParaRPr sz="19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87776" y="727137"/>
            <a:ext cx="4274185" cy="662940"/>
          </a:xfrm>
          <a:prstGeom prst="rect">
            <a:avLst/>
          </a:prstGeom>
        </p:spPr>
        <p:txBody>
          <a:bodyPr vert="horz" wrap="square" lIns="0" tIns="16510" rIns="0" bIns="0" rtlCol="0">
            <a:spAutoFit/>
          </a:bodyPr>
          <a:lstStyle/>
          <a:p>
            <a:pPr marL="12700">
              <a:lnSpc>
                <a:spcPct val="100000"/>
              </a:lnSpc>
              <a:spcBef>
                <a:spcPts val="130"/>
              </a:spcBef>
            </a:pPr>
            <a:r>
              <a:rPr spc="35" dirty="0"/>
              <a:t>Cardinality</a:t>
            </a:r>
            <a:r>
              <a:rPr spc="185" dirty="0"/>
              <a:t> </a:t>
            </a:r>
            <a:r>
              <a:rPr spc="40" dirty="0"/>
              <a:t>Ratios</a:t>
            </a:r>
          </a:p>
        </p:txBody>
      </p:sp>
      <p:sp>
        <p:nvSpPr>
          <p:cNvPr id="37" name="object 37"/>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25</a:t>
            </a:fld>
            <a:endParaRPr spc="5" dirty="0"/>
          </a:p>
        </p:txBody>
      </p:sp>
      <p:sp>
        <p:nvSpPr>
          <p:cNvPr id="6" name="object 6"/>
          <p:cNvSpPr txBox="1"/>
          <p:nvPr/>
        </p:nvSpPr>
        <p:spPr>
          <a:xfrm>
            <a:off x="724916" y="1572475"/>
            <a:ext cx="7630795" cy="944244"/>
          </a:xfrm>
          <a:prstGeom prst="rect">
            <a:avLst/>
          </a:prstGeom>
        </p:spPr>
        <p:txBody>
          <a:bodyPr vert="horz" wrap="square" lIns="0" tIns="58419" rIns="0" bIns="0" rtlCol="0">
            <a:spAutoFit/>
          </a:bodyPr>
          <a:lstStyle/>
          <a:p>
            <a:pPr marL="12700" marR="5080">
              <a:lnSpc>
                <a:spcPts val="3470"/>
              </a:lnSpc>
              <a:spcBef>
                <a:spcPts val="459"/>
              </a:spcBef>
            </a:pPr>
            <a:r>
              <a:rPr sz="3100" spc="50" dirty="0">
                <a:latin typeface="Arial"/>
                <a:cs typeface="Arial"/>
              </a:rPr>
              <a:t>Constrains </a:t>
            </a:r>
            <a:r>
              <a:rPr sz="3100" spc="45" dirty="0">
                <a:latin typeface="Arial"/>
                <a:cs typeface="Arial"/>
              </a:rPr>
              <a:t>the </a:t>
            </a:r>
            <a:r>
              <a:rPr sz="3100" spc="40" dirty="0">
                <a:latin typeface="Arial"/>
                <a:cs typeface="Arial"/>
              </a:rPr>
              <a:t>number </a:t>
            </a:r>
            <a:r>
              <a:rPr sz="3100" spc="10" dirty="0">
                <a:latin typeface="Arial"/>
                <a:cs typeface="Arial"/>
              </a:rPr>
              <a:t>of </a:t>
            </a:r>
            <a:r>
              <a:rPr sz="3100" spc="45" dirty="0">
                <a:latin typeface="Arial"/>
                <a:cs typeface="Arial"/>
              </a:rPr>
              <a:t>entities </a:t>
            </a:r>
            <a:r>
              <a:rPr sz="3100" spc="40" dirty="0">
                <a:latin typeface="Arial"/>
                <a:cs typeface="Arial"/>
              </a:rPr>
              <a:t>that </a:t>
            </a:r>
            <a:r>
              <a:rPr sz="3100" spc="30" dirty="0">
                <a:latin typeface="Arial"/>
                <a:cs typeface="Arial"/>
              </a:rPr>
              <a:t>can  </a:t>
            </a:r>
            <a:r>
              <a:rPr sz="3100" spc="70" dirty="0">
                <a:latin typeface="Arial"/>
                <a:cs typeface="Arial"/>
              </a:rPr>
              <a:t>participate </a:t>
            </a:r>
            <a:r>
              <a:rPr sz="3100" spc="-25" dirty="0">
                <a:latin typeface="Arial"/>
                <a:cs typeface="Arial"/>
              </a:rPr>
              <a:t>in </a:t>
            </a:r>
            <a:r>
              <a:rPr sz="3100" spc="20" dirty="0">
                <a:latin typeface="Arial"/>
                <a:cs typeface="Arial"/>
              </a:rPr>
              <a:t>each </a:t>
            </a:r>
            <a:r>
              <a:rPr sz="3100" spc="10" dirty="0">
                <a:latin typeface="Arial"/>
                <a:cs typeface="Arial"/>
              </a:rPr>
              <a:t>role of </a:t>
            </a:r>
            <a:r>
              <a:rPr sz="3100" spc="40" dirty="0">
                <a:latin typeface="Arial"/>
                <a:cs typeface="Arial"/>
              </a:rPr>
              <a:t>the</a:t>
            </a:r>
            <a:r>
              <a:rPr sz="3100" spc="650" dirty="0">
                <a:latin typeface="Arial"/>
                <a:cs typeface="Arial"/>
              </a:rPr>
              <a:t> </a:t>
            </a:r>
            <a:r>
              <a:rPr sz="3100" spc="35" dirty="0">
                <a:latin typeface="Arial"/>
                <a:cs typeface="Arial"/>
              </a:rPr>
              <a:t>relationship</a:t>
            </a:r>
            <a:endParaRPr sz="3100">
              <a:latin typeface="Arial"/>
              <a:cs typeface="Arial"/>
            </a:endParaRPr>
          </a:p>
        </p:txBody>
      </p:sp>
      <p:sp>
        <p:nvSpPr>
          <p:cNvPr id="7" name="object 7"/>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grpSp>
        <p:nvGrpSpPr>
          <p:cNvPr id="8" name="object 8"/>
          <p:cNvGrpSpPr/>
          <p:nvPr/>
        </p:nvGrpSpPr>
        <p:grpSpPr>
          <a:xfrm>
            <a:off x="3596189" y="3544690"/>
            <a:ext cx="3510279" cy="871855"/>
            <a:chOff x="3596189" y="3544690"/>
            <a:chExt cx="3510279" cy="871855"/>
          </a:xfrm>
        </p:grpSpPr>
        <p:sp>
          <p:nvSpPr>
            <p:cNvPr id="9" name="object 9"/>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0" name="object 10"/>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1" name="object 11"/>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2" name="object 12"/>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grpSp>
        <p:nvGrpSpPr>
          <p:cNvPr id="13" name="object 13"/>
          <p:cNvGrpSpPr/>
          <p:nvPr/>
        </p:nvGrpSpPr>
        <p:grpSpPr>
          <a:xfrm>
            <a:off x="634998" y="3818006"/>
            <a:ext cx="2971165" cy="1459865"/>
            <a:chOff x="634998" y="3818006"/>
            <a:chExt cx="2971165" cy="1459865"/>
          </a:xfrm>
        </p:grpSpPr>
        <p:sp>
          <p:nvSpPr>
            <p:cNvPr id="14" name="object 14"/>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
          <p:nvSpPr>
            <p:cNvPr id="15" name="object 15"/>
            <p:cNvSpPr/>
            <p:nvPr/>
          </p:nvSpPr>
          <p:spPr>
            <a:xfrm>
              <a:off x="640078" y="4411120"/>
              <a:ext cx="2575560" cy="861694"/>
            </a:xfrm>
            <a:custGeom>
              <a:avLst/>
              <a:gdLst/>
              <a:ahLst/>
              <a:cxnLst/>
              <a:rect l="l" t="t" r="r" b="b"/>
              <a:pathLst>
                <a:path w="2575560" h="861695">
                  <a:moveTo>
                    <a:pt x="1287778" y="0"/>
                  </a:moveTo>
                  <a:lnTo>
                    <a:pt x="0" y="430674"/>
                  </a:lnTo>
                  <a:lnTo>
                    <a:pt x="1287778" y="861349"/>
                  </a:lnTo>
                  <a:lnTo>
                    <a:pt x="2575555" y="430674"/>
                  </a:lnTo>
                  <a:lnTo>
                    <a:pt x="1287778" y="0"/>
                  </a:lnTo>
                  <a:close/>
                </a:path>
              </a:pathLst>
            </a:custGeom>
            <a:solidFill>
              <a:srgbClr val="F2F2F2"/>
            </a:solidFill>
          </p:spPr>
          <p:txBody>
            <a:bodyPr wrap="square" lIns="0" tIns="0" rIns="0" bIns="0" rtlCol="0"/>
            <a:lstStyle/>
            <a:p>
              <a:endParaRPr/>
            </a:p>
          </p:txBody>
        </p:sp>
        <p:sp>
          <p:nvSpPr>
            <p:cNvPr id="16" name="object 16"/>
            <p:cNvSpPr/>
            <p:nvPr/>
          </p:nvSpPr>
          <p:spPr>
            <a:xfrm>
              <a:off x="640078" y="441112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7" name="object 17"/>
          <p:cNvSpPr txBox="1"/>
          <p:nvPr/>
        </p:nvSpPr>
        <p:spPr>
          <a:xfrm>
            <a:off x="1587497" y="4694766"/>
            <a:ext cx="68135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T</a:t>
            </a:r>
            <a:r>
              <a:rPr sz="1600" spc="-5" dirty="0">
                <a:latin typeface="Calibri"/>
                <a:cs typeface="Calibri"/>
              </a:rPr>
              <a:t>U</a:t>
            </a:r>
            <a:r>
              <a:rPr sz="1600" spc="-55" dirty="0">
                <a:latin typeface="Calibri"/>
                <a:cs typeface="Calibri"/>
              </a:rPr>
              <a:t>T</a:t>
            </a:r>
            <a:r>
              <a:rPr sz="1600" spc="-10" dirty="0">
                <a:latin typeface="Calibri"/>
                <a:cs typeface="Calibri"/>
              </a:rPr>
              <a:t>O</a:t>
            </a:r>
            <a:r>
              <a:rPr sz="1600" spc="-25" dirty="0">
                <a:latin typeface="Calibri"/>
                <a:cs typeface="Calibri"/>
              </a:rPr>
              <a:t>R</a:t>
            </a:r>
            <a:r>
              <a:rPr sz="1600" dirty="0">
                <a:latin typeface="Calibri"/>
                <a:cs typeface="Calibri"/>
              </a:rPr>
              <a:t>S</a:t>
            </a:r>
            <a:endParaRPr sz="1600">
              <a:latin typeface="Calibri"/>
              <a:cs typeface="Calibri"/>
            </a:endParaRPr>
          </a:p>
        </p:txBody>
      </p:sp>
      <p:grpSp>
        <p:nvGrpSpPr>
          <p:cNvPr id="18" name="object 18"/>
          <p:cNvGrpSpPr/>
          <p:nvPr/>
        </p:nvGrpSpPr>
        <p:grpSpPr>
          <a:xfrm>
            <a:off x="635845" y="3899227"/>
            <a:ext cx="8787765" cy="1378585"/>
            <a:chOff x="635845" y="3899227"/>
            <a:chExt cx="8787765" cy="1378585"/>
          </a:xfrm>
        </p:grpSpPr>
        <p:sp>
          <p:nvSpPr>
            <p:cNvPr id="19" name="object 19"/>
            <p:cNvSpPr/>
            <p:nvPr/>
          </p:nvSpPr>
          <p:spPr>
            <a:xfrm>
              <a:off x="640078" y="3903460"/>
              <a:ext cx="779780" cy="938530"/>
            </a:xfrm>
            <a:custGeom>
              <a:avLst/>
              <a:gdLst/>
              <a:ahLst/>
              <a:cxnLst/>
              <a:rect l="l" t="t" r="r" b="b"/>
              <a:pathLst>
                <a:path w="779780" h="938529">
                  <a:moveTo>
                    <a:pt x="0" y="938335"/>
                  </a:moveTo>
                  <a:lnTo>
                    <a:pt x="779333" y="0"/>
                  </a:lnTo>
                </a:path>
              </a:pathLst>
            </a:custGeom>
            <a:ln w="8466">
              <a:solidFill>
                <a:srgbClr val="000000"/>
              </a:solidFill>
            </a:ln>
          </p:spPr>
          <p:txBody>
            <a:bodyPr wrap="square" lIns="0" tIns="0" rIns="0" bIns="0" rtlCol="0"/>
            <a:lstStyle/>
            <a:p>
              <a:endParaRPr/>
            </a:p>
          </p:txBody>
        </p:sp>
        <p:sp>
          <p:nvSpPr>
            <p:cNvPr id="20" name="object 20"/>
            <p:cNvSpPr/>
            <p:nvPr/>
          </p:nvSpPr>
          <p:spPr>
            <a:xfrm>
              <a:off x="2439396" y="3903460"/>
              <a:ext cx="776605" cy="938530"/>
            </a:xfrm>
            <a:custGeom>
              <a:avLst/>
              <a:gdLst/>
              <a:ahLst/>
              <a:cxnLst/>
              <a:rect l="l" t="t" r="r" b="b"/>
              <a:pathLst>
                <a:path w="776605" h="938529">
                  <a:moveTo>
                    <a:pt x="776238" y="938335"/>
                  </a:moveTo>
                  <a:lnTo>
                    <a:pt x="0" y="0"/>
                  </a:lnTo>
                </a:path>
              </a:pathLst>
            </a:custGeom>
            <a:ln w="8466">
              <a:solidFill>
                <a:srgbClr val="000000"/>
              </a:solidFill>
            </a:ln>
          </p:spPr>
          <p:txBody>
            <a:bodyPr wrap="square" lIns="0" tIns="0" rIns="0" bIns="0" rtlCol="0"/>
            <a:lstStyle/>
            <a:p>
              <a:endParaRPr/>
            </a:p>
          </p:txBody>
        </p:sp>
        <p:sp>
          <p:nvSpPr>
            <p:cNvPr id="21" name="object 21"/>
            <p:cNvSpPr/>
            <p:nvPr/>
          </p:nvSpPr>
          <p:spPr>
            <a:xfrm>
              <a:off x="6842763"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22" name="object 22"/>
            <p:cNvSpPr/>
            <p:nvPr/>
          </p:nvSpPr>
          <p:spPr>
            <a:xfrm>
              <a:off x="6842763"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3" name="object 2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24" name="object 24"/>
          <p:cNvGrpSpPr/>
          <p:nvPr/>
        </p:nvGrpSpPr>
        <p:grpSpPr>
          <a:xfrm>
            <a:off x="3596189" y="2606354"/>
            <a:ext cx="2585720" cy="871855"/>
            <a:chOff x="3596189" y="2606354"/>
            <a:chExt cx="2585720" cy="871855"/>
          </a:xfrm>
        </p:grpSpPr>
        <p:sp>
          <p:nvSpPr>
            <p:cNvPr id="25" name="object 25"/>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6" name="object 26"/>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7" name="object 27"/>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8" name="object 28"/>
          <p:cNvGrpSpPr/>
          <p:nvPr/>
        </p:nvGrpSpPr>
        <p:grpSpPr>
          <a:xfrm>
            <a:off x="2952189" y="3037877"/>
            <a:ext cx="4154170" cy="175260"/>
            <a:chOff x="2952189" y="3037877"/>
            <a:chExt cx="4154170" cy="175260"/>
          </a:xfrm>
        </p:grpSpPr>
        <p:sp>
          <p:nvSpPr>
            <p:cNvPr id="29" name="object 29"/>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30" name="object 30"/>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grpSp>
      <p:sp>
        <p:nvSpPr>
          <p:cNvPr id="31" name="object 31"/>
          <p:cNvSpPr txBox="1"/>
          <p:nvPr/>
        </p:nvSpPr>
        <p:spPr>
          <a:xfrm>
            <a:off x="233091" y="4068233"/>
            <a:ext cx="551180"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Calibri"/>
                <a:cs typeface="Calibri"/>
              </a:rPr>
              <a:t>Tutor</a:t>
            </a:r>
            <a:endParaRPr sz="1900">
              <a:latin typeface="Calibri"/>
              <a:cs typeface="Calibri"/>
            </a:endParaRPr>
          </a:p>
        </p:txBody>
      </p:sp>
      <p:sp>
        <p:nvSpPr>
          <p:cNvPr id="32" name="object 32"/>
          <p:cNvSpPr txBox="1"/>
          <p:nvPr/>
        </p:nvSpPr>
        <p:spPr>
          <a:xfrm>
            <a:off x="3039099" y="4068233"/>
            <a:ext cx="580390" cy="320040"/>
          </a:xfrm>
          <a:prstGeom prst="rect">
            <a:avLst/>
          </a:prstGeom>
        </p:spPr>
        <p:txBody>
          <a:bodyPr vert="horz" wrap="square" lIns="0" tIns="16510" rIns="0" bIns="0" rtlCol="0">
            <a:spAutoFit/>
          </a:bodyPr>
          <a:lstStyle/>
          <a:p>
            <a:pPr marL="12700">
              <a:lnSpc>
                <a:spcPct val="100000"/>
              </a:lnSpc>
              <a:spcBef>
                <a:spcPts val="130"/>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10" dirty="0">
                <a:latin typeface="Calibri"/>
                <a:cs typeface="Calibri"/>
              </a:rPr>
              <a:t>e</a:t>
            </a:r>
            <a:r>
              <a:rPr sz="1900" spc="15" dirty="0">
                <a:latin typeface="Calibri"/>
                <a:cs typeface="Calibri"/>
              </a:rPr>
              <a:t>e</a:t>
            </a:r>
            <a:endParaRPr sz="1900">
              <a:latin typeface="Calibri"/>
              <a:cs typeface="Calibri"/>
            </a:endParaRPr>
          </a:p>
        </p:txBody>
      </p:sp>
      <p:graphicFrame>
        <p:nvGraphicFramePr>
          <p:cNvPr id="33" name="object 33"/>
          <p:cNvGraphicFramePr>
            <a:graphicFrameLocks noGrp="1"/>
          </p:cNvGraphicFramePr>
          <p:nvPr/>
        </p:nvGraphicFramePr>
        <p:xfrm>
          <a:off x="7096896" y="3037031"/>
          <a:ext cx="2057400" cy="1369008"/>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861349">
                <a:tc gridSpan="2">
                  <a:txBody>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0"/>
                  </a:ext>
                </a:extLst>
              </a:tr>
              <a:tr h="507659">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T w="12700">
                      <a:solidFill>
                        <a:srgbClr val="000000"/>
                      </a:solidFill>
                      <a:prstDash val="solid"/>
                    </a:lnT>
                  </a:tcPr>
                </a:tc>
                <a:tc>
                  <a:txBody>
                    <a:bodyPr/>
                    <a:lstStyle/>
                    <a:p>
                      <a:pPr marL="97155">
                        <a:lnSpc>
                          <a:spcPct val="100000"/>
                        </a:lnSpc>
                        <a:spcBef>
                          <a:spcPts val="295"/>
                        </a:spcBef>
                      </a:pPr>
                      <a:r>
                        <a:rPr sz="1900" dirty="0">
                          <a:latin typeface="Calibri"/>
                          <a:cs typeface="Calibri"/>
                        </a:rPr>
                        <a:t>1</a:t>
                      </a:r>
                      <a:endParaRPr sz="1900">
                        <a:latin typeface="Calibri"/>
                        <a:cs typeface="Calibri"/>
                      </a:endParaRPr>
                    </a:p>
                  </a:txBody>
                  <a:tcPr marL="0" marR="0" marT="37465" marB="0">
                    <a:lnL w="9525">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bl>
          </a:graphicData>
        </a:graphic>
      </p:graphicFrame>
      <p:graphicFrame>
        <p:nvGraphicFramePr>
          <p:cNvPr id="34" name="object 34"/>
          <p:cNvGraphicFramePr>
            <a:graphicFrameLocks noGrp="1"/>
          </p:cNvGraphicFramePr>
          <p:nvPr/>
        </p:nvGraphicFramePr>
        <p:xfrm>
          <a:off x="7096896" y="5272470"/>
          <a:ext cx="2057400" cy="1369009"/>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07660">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marL="97155">
                        <a:lnSpc>
                          <a:spcPct val="100000"/>
                        </a:lnSpc>
                        <a:spcBef>
                          <a:spcPts val="1185"/>
                        </a:spcBef>
                      </a:pPr>
                      <a:r>
                        <a:rPr sz="1900" dirty="0">
                          <a:latin typeface="Calibri"/>
                          <a:cs typeface="Calibri"/>
                        </a:rPr>
                        <a:t>1</a:t>
                      </a:r>
                      <a:endParaRPr sz="1900">
                        <a:latin typeface="Calibri"/>
                        <a:cs typeface="Calibri"/>
                      </a:endParaRPr>
                    </a:p>
                  </a:txBody>
                  <a:tcPr marL="0" marR="0" marT="150495" marB="0">
                    <a:lnL w="9525">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861349">
                <a:tc gridSpan="2">
                  <a:txBody>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5" name="object 35"/>
          <p:cNvSpPr txBox="1"/>
          <p:nvPr/>
        </p:nvSpPr>
        <p:spPr>
          <a:xfrm>
            <a:off x="724916" y="5380566"/>
            <a:ext cx="3448050" cy="1192530"/>
          </a:xfrm>
          <a:prstGeom prst="rect">
            <a:avLst/>
          </a:prstGeom>
        </p:spPr>
        <p:txBody>
          <a:bodyPr vert="horz" wrap="square" lIns="0" tIns="15875" rIns="0" bIns="0" rtlCol="0">
            <a:spAutoFit/>
          </a:bodyPr>
          <a:lstStyle/>
          <a:p>
            <a:pPr marL="12700" marR="5080">
              <a:lnSpc>
                <a:spcPct val="100400"/>
              </a:lnSpc>
              <a:spcBef>
                <a:spcPts val="125"/>
              </a:spcBef>
            </a:pPr>
            <a:r>
              <a:rPr sz="1900" i="1" dirty="0">
                <a:latin typeface="Calibri"/>
                <a:cs typeface="Calibri"/>
              </a:rPr>
              <a:t>All </a:t>
            </a:r>
            <a:r>
              <a:rPr sz="1900" i="1" spc="5" dirty="0">
                <a:latin typeface="Calibri"/>
                <a:cs typeface="Calibri"/>
              </a:rPr>
              <a:t>departments have </a:t>
            </a:r>
            <a:r>
              <a:rPr sz="1900" i="1" spc="15" dirty="0">
                <a:latin typeface="Calibri"/>
                <a:cs typeface="Calibri"/>
              </a:rPr>
              <a:t>a </a:t>
            </a:r>
            <a:r>
              <a:rPr sz="1900" i="1" dirty="0">
                <a:latin typeface="Calibri"/>
                <a:cs typeface="Calibri"/>
              </a:rPr>
              <a:t>faculty  </a:t>
            </a:r>
            <a:r>
              <a:rPr sz="1900" i="1" spc="10" dirty="0">
                <a:latin typeface="Calibri"/>
                <a:cs typeface="Calibri"/>
              </a:rPr>
              <a:t>member who </a:t>
            </a:r>
            <a:r>
              <a:rPr sz="1900" i="1" spc="5" dirty="0">
                <a:latin typeface="Calibri"/>
                <a:cs typeface="Calibri"/>
              </a:rPr>
              <a:t>serves </a:t>
            </a:r>
            <a:r>
              <a:rPr sz="1900" i="1" spc="10" dirty="0">
                <a:latin typeface="Calibri"/>
                <a:cs typeface="Calibri"/>
              </a:rPr>
              <a:t>as </a:t>
            </a:r>
            <a:r>
              <a:rPr sz="1900" i="1" spc="5" dirty="0">
                <a:latin typeface="Calibri"/>
                <a:cs typeface="Calibri"/>
              </a:rPr>
              <a:t>the </a:t>
            </a:r>
            <a:r>
              <a:rPr sz="1900" i="1" spc="-25" dirty="0">
                <a:latin typeface="Calibri"/>
                <a:cs typeface="Calibri"/>
              </a:rPr>
              <a:t>chair. </a:t>
            </a:r>
            <a:r>
              <a:rPr sz="1900" i="1" spc="15" dirty="0">
                <a:latin typeface="Calibri"/>
                <a:cs typeface="Calibri"/>
              </a:rPr>
              <a:t>A  </a:t>
            </a:r>
            <a:r>
              <a:rPr sz="1900" i="1" dirty="0">
                <a:latin typeface="Calibri"/>
                <a:cs typeface="Calibri"/>
              </a:rPr>
              <a:t>faculty </a:t>
            </a:r>
            <a:r>
              <a:rPr sz="1900" i="1" spc="10" dirty="0">
                <a:latin typeface="Calibri"/>
                <a:cs typeface="Calibri"/>
              </a:rPr>
              <a:t>member </a:t>
            </a:r>
            <a:r>
              <a:rPr sz="1900" i="1" spc="5" dirty="0">
                <a:latin typeface="Calibri"/>
                <a:cs typeface="Calibri"/>
              </a:rPr>
              <a:t>can only chair </a:t>
            </a:r>
            <a:r>
              <a:rPr sz="1900" i="1" spc="10" dirty="0">
                <a:latin typeface="Calibri"/>
                <a:cs typeface="Calibri"/>
              </a:rPr>
              <a:t>one  </a:t>
            </a:r>
            <a:r>
              <a:rPr sz="1900" i="1" dirty="0">
                <a:latin typeface="Calibri"/>
                <a:cs typeface="Calibri"/>
              </a:rPr>
              <a:t>department.</a:t>
            </a:r>
            <a:endParaRPr sz="19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87776" y="727137"/>
            <a:ext cx="4274185" cy="662940"/>
          </a:xfrm>
          <a:prstGeom prst="rect">
            <a:avLst/>
          </a:prstGeom>
        </p:spPr>
        <p:txBody>
          <a:bodyPr vert="horz" wrap="square" lIns="0" tIns="16510" rIns="0" bIns="0" rtlCol="0">
            <a:spAutoFit/>
          </a:bodyPr>
          <a:lstStyle/>
          <a:p>
            <a:pPr marL="12700">
              <a:lnSpc>
                <a:spcPct val="100000"/>
              </a:lnSpc>
              <a:spcBef>
                <a:spcPts val="130"/>
              </a:spcBef>
            </a:pPr>
            <a:r>
              <a:rPr spc="35" dirty="0"/>
              <a:t>Cardinality</a:t>
            </a:r>
            <a:r>
              <a:rPr spc="185" dirty="0"/>
              <a:t> </a:t>
            </a:r>
            <a:r>
              <a:rPr spc="40" dirty="0"/>
              <a:t>Ratios</a:t>
            </a:r>
          </a:p>
        </p:txBody>
      </p:sp>
      <p:sp>
        <p:nvSpPr>
          <p:cNvPr id="38" name="object 3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26</a:t>
            </a:fld>
            <a:endParaRPr spc="5" dirty="0"/>
          </a:p>
        </p:txBody>
      </p:sp>
      <p:sp>
        <p:nvSpPr>
          <p:cNvPr id="6" name="object 6"/>
          <p:cNvSpPr txBox="1"/>
          <p:nvPr/>
        </p:nvSpPr>
        <p:spPr>
          <a:xfrm>
            <a:off x="724916" y="1572475"/>
            <a:ext cx="7630795" cy="944244"/>
          </a:xfrm>
          <a:prstGeom prst="rect">
            <a:avLst/>
          </a:prstGeom>
        </p:spPr>
        <p:txBody>
          <a:bodyPr vert="horz" wrap="square" lIns="0" tIns="58419" rIns="0" bIns="0" rtlCol="0">
            <a:spAutoFit/>
          </a:bodyPr>
          <a:lstStyle/>
          <a:p>
            <a:pPr marL="12700" marR="5080">
              <a:lnSpc>
                <a:spcPts val="3470"/>
              </a:lnSpc>
              <a:spcBef>
                <a:spcPts val="459"/>
              </a:spcBef>
            </a:pPr>
            <a:r>
              <a:rPr sz="3100" spc="50" dirty="0">
                <a:latin typeface="Arial"/>
                <a:cs typeface="Arial"/>
              </a:rPr>
              <a:t>Constrains </a:t>
            </a:r>
            <a:r>
              <a:rPr sz="3100" spc="45" dirty="0">
                <a:latin typeface="Arial"/>
                <a:cs typeface="Arial"/>
              </a:rPr>
              <a:t>the </a:t>
            </a:r>
            <a:r>
              <a:rPr sz="3100" spc="40" dirty="0">
                <a:latin typeface="Arial"/>
                <a:cs typeface="Arial"/>
              </a:rPr>
              <a:t>number </a:t>
            </a:r>
            <a:r>
              <a:rPr sz="3100" spc="10" dirty="0">
                <a:latin typeface="Arial"/>
                <a:cs typeface="Arial"/>
              </a:rPr>
              <a:t>of </a:t>
            </a:r>
            <a:r>
              <a:rPr sz="3100" spc="45" dirty="0">
                <a:latin typeface="Arial"/>
                <a:cs typeface="Arial"/>
              </a:rPr>
              <a:t>entities </a:t>
            </a:r>
            <a:r>
              <a:rPr sz="3100" spc="40" dirty="0">
                <a:latin typeface="Arial"/>
                <a:cs typeface="Arial"/>
              </a:rPr>
              <a:t>that </a:t>
            </a:r>
            <a:r>
              <a:rPr sz="3100" spc="30" dirty="0">
                <a:latin typeface="Arial"/>
                <a:cs typeface="Arial"/>
              </a:rPr>
              <a:t>can  </a:t>
            </a:r>
            <a:r>
              <a:rPr sz="3100" spc="70" dirty="0">
                <a:latin typeface="Arial"/>
                <a:cs typeface="Arial"/>
              </a:rPr>
              <a:t>participate </a:t>
            </a:r>
            <a:r>
              <a:rPr sz="3100" spc="-25" dirty="0">
                <a:latin typeface="Arial"/>
                <a:cs typeface="Arial"/>
              </a:rPr>
              <a:t>in </a:t>
            </a:r>
            <a:r>
              <a:rPr sz="3100" spc="20" dirty="0">
                <a:latin typeface="Arial"/>
                <a:cs typeface="Arial"/>
              </a:rPr>
              <a:t>each </a:t>
            </a:r>
            <a:r>
              <a:rPr sz="3100" spc="10" dirty="0">
                <a:latin typeface="Arial"/>
                <a:cs typeface="Arial"/>
              </a:rPr>
              <a:t>role of </a:t>
            </a:r>
            <a:r>
              <a:rPr sz="3100" spc="40" dirty="0">
                <a:latin typeface="Arial"/>
                <a:cs typeface="Arial"/>
              </a:rPr>
              <a:t>the</a:t>
            </a:r>
            <a:r>
              <a:rPr sz="3100" spc="650" dirty="0">
                <a:latin typeface="Arial"/>
                <a:cs typeface="Arial"/>
              </a:rPr>
              <a:t> </a:t>
            </a:r>
            <a:r>
              <a:rPr sz="3100" spc="35" dirty="0">
                <a:latin typeface="Arial"/>
                <a:cs typeface="Arial"/>
              </a:rPr>
              <a:t>relationship</a:t>
            </a:r>
            <a:endParaRPr sz="3100">
              <a:latin typeface="Arial"/>
              <a:cs typeface="Arial"/>
            </a:endParaRPr>
          </a:p>
        </p:txBody>
      </p:sp>
      <p:sp>
        <p:nvSpPr>
          <p:cNvPr id="7" name="object 7"/>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grpSp>
        <p:nvGrpSpPr>
          <p:cNvPr id="8" name="object 8"/>
          <p:cNvGrpSpPr/>
          <p:nvPr/>
        </p:nvGrpSpPr>
        <p:grpSpPr>
          <a:xfrm>
            <a:off x="3596189" y="3544690"/>
            <a:ext cx="3510279" cy="871855"/>
            <a:chOff x="3596189" y="3544690"/>
            <a:chExt cx="3510279" cy="871855"/>
          </a:xfrm>
        </p:grpSpPr>
        <p:sp>
          <p:nvSpPr>
            <p:cNvPr id="9" name="object 9"/>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0" name="object 10"/>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1" name="object 11"/>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2" name="object 12"/>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grpSp>
        <p:nvGrpSpPr>
          <p:cNvPr id="13" name="object 13"/>
          <p:cNvGrpSpPr/>
          <p:nvPr/>
        </p:nvGrpSpPr>
        <p:grpSpPr>
          <a:xfrm>
            <a:off x="634998" y="3818006"/>
            <a:ext cx="2971165" cy="1459865"/>
            <a:chOff x="634998" y="3818006"/>
            <a:chExt cx="2971165" cy="1459865"/>
          </a:xfrm>
        </p:grpSpPr>
        <p:sp>
          <p:nvSpPr>
            <p:cNvPr id="14" name="object 14"/>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
          <p:nvSpPr>
            <p:cNvPr id="15" name="object 15"/>
            <p:cNvSpPr/>
            <p:nvPr/>
          </p:nvSpPr>
          <p:spPr>
            <a:xfrm>
              <a:off x="640078" y="4411120"/>
              <a:ext cx="2575560" cy="861694"/>
            </a:xfrm>
            <a:custGeom>
              <a:avLst/>
              <a:gdLst/>
              <a:ahLst/>
              <a:cxnLst/>
              <a:rect l="l" t="t" r="r" b="b"/>
              <a:pathLst>
                <a:path w="2575560" h="861695">
                  <a:moveTo>
                    <a:pt x="1287778" y="0"/>
                  </a:moveTo>
                  <a:lnTo>
                    <a:pt x="0" y="430674"/>
                  </a:lnTo>
                  <a:lnTo>
                    <a:pt x="1287778" y="861349"/>
                  </a:lnTo>
                  <a:lnTo>
                    <a:pt x="2575555" y="430674"/>
                  </a:lnTo>
                  <a:lnTo>
                    <a:pt x="1287778" y="0"/>
                  </a:lnTo>
                  <a:close/>
                </a:path>
              </a:pathLst>
            </a:custGeom>
            <a:solidFill>
              <a:srgbClr val="F2F2F2"/>
            </a:solidFill>
          </p:spPr>
          <p:txBody>
            <a:bodyPr wrap="square" lIns="0" tIns="0" rIns="0" bIns="0" rtlCol="0"/>
            <a:lstStyle/>
            <a:p>
              <a:endParaRPr/>
            </a:p>
          </p:txBody>
        </p:sp>
        <p:sp>
          <p:nvSpPr>
            <p:cNvPr id="16" name="object 16"/>
            <p:cNvSpPr/>
            <p:nvPr/>
          </p:nvSpPr>
          <p:spPr>
            <a:xfrm>
              <a:off x="640078" y="441112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7" name="object 17"/>
          <p:cNvSpPr txBox="1"/>
          <p:nvPr/>
        </p:nvSpPr>
        <p:spPr>
          <a:xfrm>
            <a:off x="1587497" y="4694766"/>
            <a:ext cx="68135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T</a:t>
            </a:r>
            <a:r>
              <a:rPr sz="1600" spc="-5" dirty="0">
                <a:latin typeface="Calibri"/>
                <a:cs typeface="Calibri"/>
              </a:rPr>
              <a:t>U</a:t>
            </a:r>
            <a:r>
              <a:rPr sz="1600" spc="-55" dirty="0">
                <a:latin typeface="Calibri"/>
                <a:cs typeface="Calibri"/>
              </a:rPr>
              <a:t>T</a:t>
            </a:r>
            <a:r>
              <a:rPr sz="1600" spc="-10" dirty="0">
                <a:latin typeface="Calibri"/>
                <a:cs typeface="Calibri"/>
              </a:rPr>
              <a:t>O</a:t>
            </a:r>
            <a:r>
              <a:rPr sz="1600" spc="-25" dirty="0">
                <a:latin typeface="Calibri"/>
                <a:cs typeface="Calibri"/>
              </a:rPr>
              <a:t>R</a:t>
            </a:r>
            <a:r>
              <a:rPr sz="1600" dirty="0">
                <a:latin typeface="Calibri"/>
                <a:cs typeface="Calibri"/>
              </a:rPr>
              <a:t>S</a:t>
            </a:r>
            <a:endParaRPr sz="1600">
              <a:latin typeface="Calibri"/>
              <a:cs typeface="Calibri"/>
            </a:endParaRPr>
          </a:p>
        </p:txBody>
      </p:sp>
      <p:grpSp>
        <p:nvGrpSpPr>
          <p:cNvPr id="18" name="object 18"/>
          <p:cNvGrpSpPr/>
          <p:nvPr/>
        </p:nvGrpSpPr>
        <p:grpSpPr>
          <a:xfrm>
            <a:off x="635845" y="3899227"/>
            <a:ext cx="8787765" cy="1378585"/>
            <a:chOff x="635845" y="3899227"/>
            <a:chExt cx="8787765" cy="1378585"/>
          </a:xfrm>
        </p:grpSpPr>
        <p:sp>
          <p:nvSpPr>
            <p:cNvPr id="19" name="object 19"/>
            <p:cNvSpPr/>
            <p:nvPr/>
          </p:nvSpPr>
          <p:spPr>
            <a:xfrm>
              <a:off x="640078" y="3903460"/>
              <a:ext cx="779780" cy="938530"/>
            </a:xfrm>
            <a:custGeom>
              <a:avLst/>
              <a:gdLst/>
              <a:ahLst/>
              <a:cxnLst/>
              <a:rect l="l" t="t" r="r" b="b"/>
              <a:pathLst>
                <a:path w="779780" h="938529">
                  <a:moveTo>
                    <a:pt x="0" y="938335"/>
                  </a:moveTo>
                  <a:lnTo>
                    <a:pt x="779333" y="0"/>
                  </a:lnTo>
                </a:path>
              </a:pathLst>
            </a:custGeom>
            <a:ln w="8466">
              <a:solidFill>
                <a:srgbClr val="000000"/>
              </a:solidFill>
            </a:ln>
          </p:spPr>
          <p:txBody>
            <a:bodyPr wrap="square" lIns="0" tIns="0" rIns="0" bIns="0" rtlCol="0"/>
            <a:lstStyle/>
            <a:p>
              <a:endParaRPr/>
            </a:p>
          </p:txBody>
        </p:sp>
        <p:sp>
          <p:nvSpPr>
            <p:cNvPr id="20" name="object 20"/>
            <p:cNvSpPr/>
            <p:nvPr/>
          </p:nvSpPr>
          <p:spPr>
            <a:xfrm>
              <a:off x="2439396" y="3903460"/>
              <a:ext cx="776605" cy="938530"/>
            </a:xfrm>
            <a:custGeom>
              <a:avLst/>
              <a:gdLst/>
              <a:ahLst/>
              <a:cxnLst/>
              <a:rect l="l" t="t" r="r" b="b"/>
              <a:pathLst>
                <a:path w="776605" h="938529">
                  <a:moveTo>
                    <a:pt x="776238" y="938335"/>
                  </a:moveTo>
                  <a:lnTo>
                    <a:pt x="0" y="0"/>
                  </a:lnTo>
                </a:path>
              </a:pathLst>
            </a:custGeom>
            <a:ln w="8466">
              <a:solidFill>
                <a:srgbClr val="000000"/>
              </a:solidFill>
            </a:ln>
          </p:spPr>
          <p:txBody>
            <a:bodyPr wrap="square" lIns="0" tIns="0" rIns="0" bIns="0" rtlCol="0"/>
            <a:lstStyle/>
            <a:p>
              <a:endParaRPr/>
            </a:p>
          </p:txBody>
        </p:sp>
        <p:sp>
          <p:nvSpPr>
            <p:cNvPr id="21" name="object 21"/>
            <p:cNvSpPr/>
            <p:nvPr/>
          </p:nvSpPr>
          <p:spPr>
            <a:xfrm>
              <a:off x="6842763"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22" name="object 22"/>
            <p:cNvSpPr/>
            <p:nvPr/>
          </p:nvSpPr>
          <p:spPr>
            <a:xfrm>
              <a:off x="6842763"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3" name="object 2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24" name="object 24"/>
          <p:cNvGrpSpPr/>
          <p:nvPr/>
        </p:nvGrpSpPr>
        <p:grpSpPr>
          <a:xfrm>
            <a:off x="3596189" y="2606354"/>
            <a:ext cx="2585720" cy="871855"/>
            <a:chOff x="3596189" y="2606354"/>
            <a:chExt cx="2585720" cy="871855"/>
          </a:xfrm>
        </p:grpSpPr>
        <p:sp>
          <p:nvSpPr>
            <p:cNvPr id="25" name="object 25"/>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6" name="object 26"/>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7" name="object 27"/>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8" name="object 28"/>
          <p:cNvGrpSpPr/>
          <p:nvPr/>
        </p:nvGrpSpPr>
        <p:grpSpPr>
          <a:xfrm>
            <a:off x="2952189" y="3037877"/>
            <a:ext cx="4154170" cy="175260"/>
            <a:chOff x="2952189" y="3037877"/>
            <a:chExt cx="4154170" cy="175260"/>
          </a:xfrm>
        </p:grpSpPr>
        <p:sp>
          <p:nvSpPr>
            <p:cNvPr id="29" name="object 29"/>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30" name="object 30"/>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grpSp>
      <p:sp>
        <p:nvSpPr>
          <p:cNvPr id="31" name="object 31"/>
          <p:cNvSpPr txBox="1"/>
          <p:nvPr/>
        </p:nvSpPr>
        <p:spPr>
          <a:xfrm>
            <a:off x="233091" y="4068233"/>
            <a:ext cx="551180"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Calibri"/>
                <a:cs typeface="Calibri"/>
              </a:rPr>
              <a:t>Tutor</a:t>
            </a:r>
            <a:endParaRPr sz="1900">
              <a:latin typeface="Calibri"/>
              <a:cs typeface="Calibri"/>
            </a:endParaRPr>
          </a:p>
        </p:txBody>
      </p:sp>
      <p:sp>
        <p:nvSpPr>
          <p:cNvPr id="32" name="object 32"/>
          <p:cNvSpPr txBox="1"/>
          <p:nvPr/>
        </p:nvSpPr>
        <p:spPr>
          <a:xfrm>
            <a:off x="3039099" y="4068233"/>
            <a:ext cx="580390" cy="320040"/>
          </a:xfrm>
          <a:prstGeom prst="rect">
            <a:avLst/>
          </a:prstGeom>
        </p:spPr>
        <p:txBody>
          <a:bodyPr vert="horz" wrap="square" lIns="0" tIns="16510" rIns="0" bIns="0" rtlCol="0">
            <a:spAutoFit/>
          </a:bodyPr>
          <a:lstStyle/>
          <a:p>
            <a:pPr marL="12700">
              <a:lnSpc>
                <a:spcPct val="100000"/>
              </a:lnSpc>
              <a:spcBef>
                <a:spcPts val="130"/>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10" dirty="0">
                <a:latin typeface="Calibri"/>
                <a:cs typeface="Calibri"/>
              </a:rPr>
              <a:t>e</a:t>
            </a:r>
            <a:r>
              <a:rPr sz="1900" spc="15" dirty="0">
                <a:latin typeface="Calibri"/>
                <a:cs typeface="Calibri"/>
              </a:rPr>
              <a:t>e</a:t>
            </a:r>
            <a:endParaRPr sz="1900">
              <a:latin typeface="Calibri"/>
              <a:cs typeface="Calibri"/>
            </a:endParaRPr>
          </a:p>
        </p:txBody>
      </p:sp>
      <p:graphicFrame>
        <p:nvGraphicFramePr>
          <p:cNvPr id="33" name="object 33"/>
          <p:cNvGraphicFramePr>
            <a:graphicFrameLocks noGrp="1"/>
          </p:cNvGraphicFramePr>
          <p:nvPr/>
        </p:nvGraphicFramePr>
        <p:xfrm>
          <a:off x="7096896" y="3037031"/>
          <a:ext cx="2057400" cy="1369008"/>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861349">
                <a:tc gridSpan="2">
                  <a:txBody>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0"/>
                  </a:ext>
                </a:extLst>
              </a:tr>
              <a:tr h="507659">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T w="12700">
                      <a:solidFill>
                        <a:srgbClr val="000000"/>
                      </a:solidFill>
                      <a:prstDash val="solid"/>
                    </a:lnT>
                  </a:tcPr>
                </a:tc>
                <a:tc>
                  <a:txBody>
                    <a:bodyPr/>
                    <a:lstStyle/>
                    <a:p>
                      <a:pPr marL="97155">
                        <a:lnSpc>
                          <a:spcPct val="100000"/>
                        </a:lnSpc>
                        <a:spcBef>
                          <a:spcPts val="295"/>
                        </a:spcBef>
                      </a:pPr>
                      <a:r>
                        <a:rPr sz="1900" dirty="0">
                          <a:latin typeface="Calibri"/>
                          <a:cs typeface="Calibri"/>
                        </a:rPr>
                        <a:t>1</a:t>
                      </a:r>
                      <a:endParaRPr sz="1900">
                        <a:latin typeface="Calibri"/>
                        <a:cs typeface="Calibri"/>
                      </a:endParaRPr>
                    </a:p>
                  </a:txBody>
                  <a:tcPr marL="0" marR="0" marT="37465" marB="0">
                    <a:lnL w="9525">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bl>
          </a:graphicData>
        </a:graphic>
      </p:graphicFrame>
      <p:graphicFrame>
        <p:nvGraphicFramePr>
          <p:cNvPr id="34" name="object 34"/>
          <p:cNvGraphicFramePr>
            <a:graphicFrameLocks noGrp="1"/>
          </p:cNvGraphicFramePr>
          <p:nvPr/>
        </p:nvGraphicFramePr>
        <p:xfrm>
          <a:off x="7096896" y="5272470"/>
          <a:ext cx="2057400" cy="1369009"/>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07660">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marL="97155">
                        <a:lnSpc>
                          <a:spcPct val="100000"/>
                        </a:lnSpc>
                        <a:spcBef>
                          <a:spcPts val="1185"/>
                        </a:spcBef>
                      </a:pPr>
                      <a:r>
                        <a:rPr sz="1900" dirty="0">
                          <a:latin typeface="Calibri"/>
                          <a:cs typeface="Calibri"/>
                        </a:rPr>
                        <a:t>1</a:t>
                      </a:r>
                      <a:endParaRPr sz="1900">
                        <a:latin typeface="Calibri"/>
                        <a:cs typeface="Calibri"/>
                      </a:endParaRPr>
                    </a:p>
                  </a:txBody>
                  <a:tcPr marL="0" marR="0" marT="150495" marB="0">
                    <a:lnL w="9525">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861349">
                <a:tc gridSpan="2">
                  <a:txBody>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5" name="object 35"/>
          <p:cNvSpPr txBox="1"/>
          <p:nvPr/>
        </p:nvSpPr>
        <p:spPr>
          <a:xfrm>
            <a:off x="724916" y="5380566"/>
            <a:ext cx="3663315" cy="608330"/>
          </a:xfrm>
          <a:prstGeom prst="rect">
            <a:avLst/>
          </a:prstGeom>
        </p:spPr>
        <p:txBody>
          <a:bodyPr vert="horz" wrap="square" lIns="0" tIns="27305" rIns="0" bIns="0" rtlCol="0">
            <a:spAutoFit/>
          </a:bodyPr>
          <a:lstStyle/>
          <a:p>
            <a:pPr marL="12700" marR="5080">
              <a:lnSpc>
                <a:spcPts val="2270"/>
              </a:lnSpc>
              <a:spcBef>
                <a:spcPts val="215"/>
              </a:spcBef>
            </a:pPr>
            <a:r>
              <a:rPr sz="1900" i="1" dirty="0">
                <a:latin typeface="Calibri"/>
                <a:cs typeface="Calibri"/>
              </a:rPr>
              <a:t>All students must </a:t>
            </a:r>
            <a:r>
              <a:rPr sz="1900" i="1" spc="5" dirty="0">
                <a:latin typeface="Calibri"/>
                <a:cs typeface="Calibri"/>
              </a:rPr>
              <a:t>have </a:t>
            </a:r>
            <a:r>
              <a:rPr sz="1900" i="1" spc="15" dirty="0">
                <a:latin typeface="Calibri"/>
                <a:cs typeface="Calibri"/>
              </a:rPr>
              <a:t>a </a:t>
            </a:r>
            <a:r>
              <a:rPr sz="1900" i="1" spc="5" dirty="0">
                <a:latin typeface="Calibri"/>
                <a:cs typeface="Calibri"/>
              </a:rPr>
              <a:t>department  in which </a:t>
            </a:r>
            <a:r>
              <a:rPr sz="1900" i="1" dirty="0">
                <a:latin typeface="Calibri"/>
                <a:cs typeface="Calibri"/>
              </a:rPr>
              <a:t>they</a:t>
            </a:r>
            <a:r>
              <a:rPr sz="1900" i="1" spc="-20" dirty="0">
                <a:latin typeface="Calibri"/>
                <a:cs typeface="Calibri"/>
              </a:rPr>
              <a:t> major.</a:t>
            </a:r>
            <a:endParaRPr sz="1900">
              <a:latin typeface="Calibri"/>
              <a:cs typeface="Calibri"/>
            </a:endParaRPr>
          </a:p>
        </p:txBody>
      </p:sp>
      <p:sp>
        <p:nvSpPr>
          <p:cNvPr id="36" name="object 36"/>
          <p:cNvSpPr txBox="1"/>
          <p:nvPr/>
        </p:nvSpPr>
        <p:spPr>
          <a:xfrm>
            <a:off x="3039099" y="2815166"/>
            <a:ext cx="3976370" cy="320040"/>
          </a:xfrm>
          <a:prstGeom prst="rect">
            <a:avLst/>
          </a:prstGeom>
        </p:spPr>
        <p:txBody>
          <a:bodyPr vert="horz" wrap="square" lIns="0" tIns="16510" rIns="0" bIns="0" rtlCol="0">
            <a:spAutoFit/>
          </a:bodyPr>
          <a:lstStyle/>
          <a:p>
            <a:pPr marL="12700">
              <a:lnSpc>
                <a:spcPct val="100000"/>
              </a:lnSpc>
              <a:spcBef>
                <a:spcPts val="130"/>
              </a:spcBef>
              <a:tabLst>
                <a:tab pos="3838575" algn="l"/>
              </a:tabLst>
            </a:pPr>
            <a:r>
              <a:rPr sz="1900" spc="20" dirty="0">
                <a:latin typeface="Calibri"/>
                <a:cs typeface="Calibri"/>
              </a:rPr>
              <a:t>N	</a:t>
            </a:r>
            <a:r>
              <a:rPr sz="1900" spc="15" dirty="0">
                <a:latin typeface="Calibri"/>
                <a:cs typeface="Calibri"/>
              </a:rPr>
              <a:t>1</a:t>
            </a:r>
            <a:endParaRPr sz="19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87776" y="727137"/>
            <a:ext cx="4274185" cy="662940"/>
          </a:xfrm>
          <a:prstGeom prst="rect">
            <a:avLst/>
          </a:prstGeom>
        </p:spPr>
        <p:txBody>
          <a:bodyPr vert="horz" wrap="square" lIns="0" tIns="16510" rIns="0" bIns="0" rtlCol="0">
            <a:spAutoFit/>
          </a:bodyPr>
          <a:lstStyle/>
          <a:p>
            <a:pPr marL="12700">
              <a:lnSpc>
                <a:spcPct val="100000"/>
              </a:lnSpc>
              <a:spcBef>
                <a:spcPts val="130"/>
              </a:spcBef>
            </a:pPr>
            <a:r>
              <a:rPr spc="35" dirty="0"/>
              <a:t>Cardinality</a:t>
            </a:r>
            <a:r>
              <a:rPr spc="185" dirty="0"/>
              <a:t> </a:t>
            </a:r>
            <a:r>
              <a:rPr spc="40" dirty="0"/>
              <a:t>Ratios</a:t>
            </a:r>
          </a:p>
        </p:txBody>
      </p:sp>
      <p:sp>
        <p:nvSpPr>
          <p:cNvPr id="38" name="object 3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27</a:t>
            </a:fld>
            <a:endParaRPr spc="5" dirty="0"/>
          </a:p>
        </p:txBody>
      </p:sp>
      <p:sp>
        <p:nvSpPr>
          <p:cNvPr id="6" name="object 6"/>
          <p:cNvSpPr txBox="1"/>
          <p:nvPr/>
        </p:nvSpPr>
        <p:spPr>
          <a:xfrm>
            <a:off x="724916" y="1572475"/>
            <a:ext cx="7630795" cy="944244"/>
          </a:xfrm>
          <a:prstGeom prst="rect">
            <a:avLst/>
          </a:prstGeom>
        </p:spPr>
        <p:txBody>
          <a:bodyPr vert="horz" wrap="square" lIns="0" tIns="58419" rIns="0" bIns="0" rtlCol="0">
            <a:spAutoFit/>
          </a:bodyPr>
          <a:lstStyle/>
          <a:p>
            <a:pPr marL="12700" marR="5080">
              <a:lnSpc>
                <a:spcPts val="3470"/>
              </a:lnSpc>
              <a:spcBef>
                <a:spcPts val="459"/>
              </a:spcBef>
            </a:pPr>
            <a:r>
              <a:rPr sz="3100" spc="50" dirty="0">
                <a:latin typeface="Arial"/>
                <a:cs typeface="Arial"/>
              </a:rPr>
              <a:t>Constrains </a:t>
            </a:r>
            <a:r>
              <a:rPr sz="3100" spc="45" dirty="0">
                <a:latin typeface="Arial"/>
                <a:cs typeface="Arial"/>
              </a:rPr>
              <a:t>the </a:t>
            </a:r>
            <a:r>
              <a:rPr sz="3100" spc="40" dirty="0">
                <a:latin typeface="Arial"/>
                <a:cs typeface="Arial"/>
              </a:rPr>
              <a:t>number </a:t>
            </a:r>
            <a:r>
              <a:rPr sz="3100" spc="10" dirty="0">
                <a:latin typeface="Arial"/>
                <a:cs typeface="Arial"/>
              </a:rPr>
              <a:t>of </a:t>
            </a:r>
            <a:r>
              <a:rPr sz="3100" spc="45" dirty="0">
                <a:latin typeface="Arial"/>
                <a:cs typeface="Arial"/>
              </a:rPr>
              <a:t>entities </a:t>
            </a:r>
            <a:r>
              <a:rPr sz="3100" spc="40" dirty="0">
                <a:latin typeface="Arial"/>
                <a:cs typeface="Arial"/>
              </a:rPr>
              <a:t>that </a:t>
            </a:r>
            <a:r>
              <a:rPr sz="3100" spc="30" dirty="0">
                <a:latin typeface="Arial"/>
                <a:cs typeface="Arial"/>
              </a:rPr>
              <a:t>can  </a:t>
            </a:r>
            <a:r>
              <a:rPr sz="3100" spc="70" dirty="0">
                <a:latin typeface="Arial"/>
                <a:cs typeface="Arial"/>
              </a:rPr>
              <a:t>participate </a:t>
            </a:r>
            <a:r>
              <a:rPr sz="3100" spc="-25" dirty="0">
                <a:latin typeface="Arial"/>
                <a:cs typeface="Arial"/>
              </a:rPr>
              <a:t>in </a:t>
            </a:r>
            <a:r>
              <a:rPr sz="3100" spc="20" dirty="0">
                <a:latin typeface="Arial"/>
                <a:cs typeface="Arial"/>
              </a:rPr>
              <a:t>each </a:t>
            </a:r>
            <a:r>
              <a:rPr sz="3100" spc="10" dirty="0">
                <a:latin typeface="Arial"/>
                <a:cs typeface="Arial"/>
              </a:rPr>
              <a:t>role of </a:t>
            </a:r>
            <a:r>
              <a:rPr sz="3100" spc="40" dirty="0">
                <a:latin typeface="Arial"/>
                <a:cs typeface="Arial"/>
              </a:rPr>
              <a:t>the</a:t>
            </a:r>
            <a:r>
              <a:rPr sz="3100" spc="650" dirty="0">
                <a:latin typeface="Arial"/>
                <a:cs typeface="Arial"/>
              </a:rPr>
              <a:t> </a:t>
            </a:r>
            <a:r>
              <a:rPr sz="3100" spc="35" dirty="0">
                <a:latin typeface="Arial"/>
                <a:cs typeface="Arial"/>
              </a:rPr>
              <a:t>relationship</a:t>
            </a:r>
            <a:endParaRPr sz="3100">
              <a:latin typeface="Arial"/>
              <a:cs typeface="Arial"/>
            </a:endParaRPr>
          </a:p>
        </p:txBody>
      </p:sp>
      <p:sp>
        <p:nvSpPr>
          <p:cNvPr id="7" name="object 7"/>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grpSp>
        <p:nvGrpSpPr>
          <p:cNvPr id="8" name="object 8"/>
          <p:cNvGrpSpPr/>
          <p:nvPr/>
        </p:nvGrpSpPr>
        <p:grpSpPr>
          <a:xfrm>
            <a:off x="3596189" y="3544690"/>
            <a:ext cx="3510279" cy="871855"/>
            <a:chOff x="3596189" y="3544690"/>
            <a:chExt cx="3510279" cy="871855"/>
          </a:xfrm>
        </p:grpSpPr>
        <p:sp>
          <p:nvSpPr>
            <p:cNvPr id="9" name="object 9"/>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0" name="object 10"/>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1" name="object 11"/>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2" name="object 12"/>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grpSp>
        <p:nvGrpSpPr>
          <p:cNvPr id="13" name="object 13"/>
          <p:cNvGrpSpPr/>
          <p:nvPr/>
        </p:nvGrpSpPr>
        <p:grpSpPr>
          <a:xfrm>
            <a:off x="634998" y="3818006"/>
            <a:ext cx="2971165" cy="1459865"/>
            <a:chOff x="634998" y="3818006"/>
            <a:chExt cx="2971165" cy="1459865"/>
          </a:xfrm>
        </p:grpSpPr>
        <p:sp>
          <p:nvSpPr>
            <p:cNvPr id="14" name="object 14"/>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
          <p:nvSpPr>
            <p:cNvPr id="15" name="object 15"/>
            <p:cNvSpPr/>
            <p:nvPr/>
          </p:nvSpPr>
          <p:spPr>
            <a:xfrm>
              <a:off x="640078" y="4411120"/>
              <a:ext cx="2575560" cy="861694"/>
            </a:xfrm>
            <a:custGeom>
              <a:avLst/>
              <a:gdLst/>
              <a:ahLst/>
              <a:cxnLst/>
              <a:rect l="l" t="t" r="r" b="b"/>
              <a:pathLst>
                <a:path w="2575560" h="861695">
                  <a:moveTo>
                    <a:pt x="1287778" y="0"/>
                  </a:moveTo>
                  <a:lnTo>
                    <a:pt x="0" y="430674"/>
                  </a:lnTo>
                  <a:lnTo>
                    <a:pt x="1287778" y="861349"/>
                  </a:lnTo>
                  <a:lnTo>
                    <a:pt x="2575555" y="430674"/>
                  </a:lnTo>
                  <a:lnTo>
                    <a:pt x="1287778" y="0"/>
                  </a:lnTo>
                  <a:close/>
                </a:path>
              </a:pathLst>
            </a:custGeom>
            <a:solidFill>
              <a:srgbClr val="F2F2F2"/>
            </a:solidFill>
          </p:spPr>
          <p:txBody>
            <a:bodyPr wrap="square" lIns="0" tIns="0" rIns="0" bIns="0" rtlCol="0"/>
            <a:lstStyle/>
            <a:p>
              <a:endParaRPr/>
            </a:p>
          </p:txBody>
        </p:sp>
        <p:sp>
          <p:nvSpPr>
            <p:cNvPr id="16" name="object 16"/>
            <p:cNvSpPr/>
            <p:nvPr/>
          </p:nvSpPr>
          <p:spPr>
            <a:xfrm>
              <a:off x="640078" y="441112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7" name="object 17"/>
          <p:cNvSpPr txBox="1"/>
          <p:nvPr/>
        </p:nvSpPr>
        <p:spPr>
          <a:xfrm>
            <a:off x="1587497" y="4694766"/>
            <a:ext cx="68135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T</a:t>
            </a:r>
            <a:r>
              <a:rPr sz="1600" spc="-5" dirty="0">
                <a:latin typeface="Calibri"/>
                <a:cs typeface="Calibri"/>
              </a:rPr>
              <a:t>U</a:t>
            </a:r>
            <a:r>
              <a:rPr sz="1600" spc="-55" dirty="0">
                <a:latin typeface="Calibri"/>
                <a:cs typeface="Calibri"/>
              </a:rPr>
              <a:t>T</a:t>
            </a:r>
            <a:r>
              <a:rPr sz="1600" spc="-10" dirty="0">
                <a:latin typeface="Calibri"/>
                <a:cs typeface="Calibri"/>
              </a:rPr>
              <a:t>O</a:t>
            </a:r>
            <a:r>
              <a:rPr sz="1600" spc="-25" dirty="0">
                <a:latin typeface="Calibri"/>
                <a:cs typeface="Calibri"/>
              </a:rPr>
              <a:t>R</a:t>
            </a:r>
            <a:r>
              <a:rPr sz="1600" dirty="0">
                <a:latin typeface="Calibri"/>
                <a:cs typeface="Calibri"/>
              </a:rPr>
              <a:t>S</a:t>
            </a:r>
            <a:endParaRPr sz="1600">
              <a:latin typeface="Calibri"/>
              <a:cs typeface="Calibri"/>
            </a:endParaRPr>
          </a:p>
        </p:txBody>
      </p:sp>
      <p:grpSp>
        <p:nvGrpSpPr>
          <p:cNvPr id="18" name="object 18"/>
          <p:cNvGrpSpPr/>
          <p:nvPr/>
        </p:nvGrpSpPr>
        <p:grpSpPr>
          <a:xfrm>
            <a:off x="635845" y="3899227"/>
            <a:ext cx="8787765" cy="1378585"/>
            <a:chOff x="635845" y="3899227"/>
            <a:chExt cx="8787765" cy="1378585"/>
          </a:xfrm>
        </p:grpSpPr>
        <p:sp>
          <p:nvSpPr>
            <p:cNvPr id="19" name="object 19"/>
            <p:cNvSpPr/>
            <p:nvPr/>
          </p:nvSpPr>
          <p:spPr>
            <a:xfrm>
              <a:off x="640078" y="3903460"/>
              <a:ext cx="779780" cy="938530"/>
            </a:xfrm>
            <a:custGeom>
              <a:avLst/>
              <a:gdLst/>
              <a:ahLst/>
              <a:cxnLst/>
              <a:rect l="l" t="t" r="r" b="b"/>
              <a:pathLst>
                <a:path w="779780" h="938529">
                  <a:moveTo>
                    <a:pt x="0" y="938335"/>
                  </a:moveTo>
                  <a:lnTo>
                    <a:pt x="779333" y="0"/>
                  </a:lnTo>
                </a:path>
              </a:pathLst>
            </a:custGeom>
            <a:ln w="8466">
              <a:solidFill>
                <a:srgbClr val="000000"/>
              </a:solidFill>
            </a:ln>
          </p:spPr>
          <p:txBody>
            <a:bodyPr wrap="square" lIns="0" tIns="0" rIns="0" bIns="0" rtlCol="0"/>
            <a:lstStyle/>
            <a:p>
              <a:endParaRPr/>
            </a:p>
          </p:txBody>
        </p:sp>
        <p:sp>
          <p:nvSpPr>
            <p:cNvPr id="20" name="object 20"/>
            <p:cNvSpPr/>
            <p:nvPr/>
          </p:nvSpPr>
          <p:spPr>
            <a:xfrm>
              <a:off x="2439396" y="3903460"/>
              <a:ext cx="776605" cy="938530"/>
            </a:xfrm>
            <a:custGeom>
              <a:avLst/>
              <a:gdLst/>
              <a:ahLst/>
              <a:cxnLst/>
              <a:rect l="l" t="t" r="r" b="b"/>
              <a:pathLst>
                <a:path w="776605" h="938529">
                  <a:moveTo>
                    <a:pt x="776238" y="938335"/>
                  </a:moveTo>
                  <a:lnTo>
                    <a:pt x="0" y="0"/>
                  </a:lnTo>
                </a:path>
              </a:pathLst>
            </a:custGeom>
            <a:ln w="8466">
              <a:solidFill>
                <a:srgbClr val="000000"/>
              </a:solidFill>
            </a:ln>
          </p:spPr>
          <p:txBody>
            <a:bodyPr wrap="square" lIns="0" tIns="0" rIns="0" bIns="0" rtlCol="0"/>
            <a:lstStyle/>
            <a:p>
              <a:endParaRPr/>
            </a:p>
          </p:txBody>
        </p:sp>
        <p:sp>
          <p:nvSpPr>
            <p:cNvPr id="21" name="object 21"/>
            <p:cNvSpPr/>
            <p:nvPr/>
          </p:nvSpPr>
          <p:spPr>
            <a:xfrm>
              <a:off x="6842763"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22" name="object 22"/>
            <p:cNvSpPr/>
            <p:nvPr/>
          </p:nvSpPr>
          <p:spPr>
            <a:xfrm>
              <a:off x="6842763"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3" name="object 2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24" name="object 24"/>
          <p:cNvGrpSpPr/>
          <p:nvPr/>
        </p:nvGrpSpPr>
        <p:grpSpPr>
          <a:xfrm>
            <a:off x="3596189" y="2606354"/>
            <a:ext cx="2585720" cy="871855"/>
            <a:chOff x="3596189" y="2606354"/>
            <a:chExt cx="2585720" cy="871855"/>
          </a:xfrm>
        </p:grpSpPr>
        <p:sp>
          <p:nvSpPr>
            <p:cNvPr id="25" name="object 25"/>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6" name="object 26"/>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7" name="object 27"/>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8" name="object 28"/>
          <p:cNvGrpSpPr/>
          <p:nvPr/>
        </p:nvGrpSpPr>
        <p:grpSpPr>
          <a:xfrm>
            <a:off x="2952189" y="3037877"/>
            <a:ext cx="4154170" cy="175260"/>
            <a:chOff x="2952189" y="3037877"/>
            <a:chExt cx="4154170" cy="175260"/>
          </a:xfrm>
        </p:grpSpPr>
        <p:sp>
          <p:nvSpPr>
            <p:cNvPr id="29" name="object 29"/>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30" name="object 30"/>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grpSp>
      <p:sp>
        <p:nvSpPr>
          <p:cNvPr id="31" name="object 31"/>
          <p:cNvSpPr txBox="1"/>
          <p:nvPr/>
        </p:nvSpPr>
        <p:spPr>
          <a:xfrm>
            <a:off x="233091" y="4068233"/>
            <a:ext cx="551180"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Calibri"/>
                <a:cs typeface="Calibri"/>
              </a:rPr>
              <a:t>Tutor</a:t>
            </a:r>
            <a:endParaRPr sz="1900">
              <a:latin typeface="Calibri"/>
              <a:cs typeface="Calibri"/>
            </a:endParaRPr>
          </a:p>
        </p:txBody>
      </p:sp>
      <p:graphicFrame>
        <p:nvGraphicFramePr>
          <p:cNvPr id="32" name="object 32"/>
          <p:cNvGraphicFramePr>
            <a:graphicFrameLocks noGrp="1"/>
          </p:cNvGraphicFramePr>
          <p:nvPr/>
        </p:nvGraphicFramePr>
        <p:xfrm>
          <a:off x="7096896" y="3037031"/>
          <a:ext cx="2057400" cy="1369008"/>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861349">
                <a:tc gridSpan="2">
                  <a:txBody>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0"/>
                  </a:ext>
                </a:extLst>
              </a:tr>
              <a:tr h="507659">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T w="12700">
                      <a:solidFill>
                        <a:srgbClr val="000000"/>
                      </a:solidFill>
                      <a:prstDash val="solid"/>
                    </a:lnT>
                  </a:tcPr>
                </a:tc>
                <a:tc>
                  <a:txBody>
                    <a:bodyPr/>
                    <a:lstStyle/>
                    <a:p>
                      <a:pPr marL="97155">
                        <a:lnSpc>
                          <a:spcPct val="100000"/>
                        </a:lnSpc>
                        <a:spcBef>
                          <a:spcPts val="295"/>
                        </a:spcBef>
                      </a:pPr>
                      <a:r>
                        <a:rPr sz="1900" dirty="0">
                          <a:latin typeface="Calibri"/>
                          <a:cs typeface="Calibri"/>
                        </a:rPr>
                        <a:t>1</a:t>
                      </a:r>
                      <a:endParaRPr sz="1900">
                        <a:latin typeface="Calibri"/>
                        <a:cs typeface="Calibri"/>
                      </a:endParaRPr>
                    </a:p>
                  </a:txBody>
                  <a:tcPr marL="0" marR="0" marT="37465" marB="0">
                    <a:lnL w="9525">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bl>
          </a:graphicData>
        </a:graphic>
      </p:graphicFrame>
      <p:graphicFrame>
        <p:nvGraphicFramePr>
          <p:cNvPr id="33" name="object 33"/>
          <p:cNvGraphicFramePr>
            <a:graphicFrameLocks noGrp="1"/>
          </p:cNvGraphicFramePr>
          <p:nvPr/>
        </p:nvGraphicFramePr>
        <p:xfrm>
          <a:off x="7096896" y="5272470"/>
          <a:ext cx="2057400" cy="1369009"/>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07660">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marL="97155">
                        <a:lnSpc>
                          <a:spcPct val="100000"/>
                        </a:lnSpc>
                        <a:spcBef>
                          <a:spcPts val="1185"/>
                        </a:spcBef>
                      </a:pPr>
                      <a:r>
                        <a:rPr sz="1900" dirty="0">
                          <a:latin typeface="Calibri"/>
                          <a:cs typeface="Calibri"/>
                        </a:rPr>
                        <a:t>1</a:t>
                      </a:r>
                      <a:endParaRPr sz="1900">
                        <a:latin typeface="Calibri"/>
                        <a:cs typeface="Calibri"/>
                      </a:endParaRPr>
                    </a:p>
                  </a:txBody>
                  <a:tcPr marL="0" marR="0" marT="150495" marB="0">
                    <a:lnL w="9525">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861349">
                <a:tc gridSpan="2">
                  <a:txBody>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4" name="object 34"/>
          <p:cNvSpPr txBox="1"/>
          <p:nvPr/>
        </p:nvSpPr>
        <p:spPr>
          <a:xfrm>
            <a:off x="3039099" y="3534833"/>
            <a:ext cx="3975735" cy="853440"/>
          </a:xfrm>
          <a:prstGeom prst="rect">
            <a:avLst/>
          </a:prstGeom>
        </p:spPr>
        <p:txBody>
          <a:bodyPr vert="horz" wrap="square" lIns="0" tIns="16510" rIns="0" bIns="0" rtlCol="0">
            <a:spAutoFit/>
          </a:bodyPr>
          <a:lstStyle/>
          <a:p>
            <a:pPr marL="14604">
              <a:lnSpc>
                <a:spcPct val="100000"/>
              </a:lnSpc>
              <a:spcBef>
                <a:spcPts val="130"/>
              </a:spcBef>
              <a:tabLst>
                <a:tab pos="3752850" algn="l"/>
              </a:tabLst>
            </a:pPr>
            <a:r>
              <a:rPr sz="1900" spc="20" dirty="0">
                <a:latin typeface="Calibri"/>
                <a:cs typeface="Calibri"/>
              </a:rPr>
              <a:t>N	</a:t>
            </a:r>
            <a:r>
              <a:rPr sz="2850" spc="37" baseline="1461" dirty="0">
                <a:latin typeface="Calibri"/>
                <a:cs typeface="Calibri"/>
              </a:rPr>
              <a:t>M</a:t>
            </a:r>
            <a:endParaRPr sz="2850" baseline="1461">
              <a:latin typeface="Calibri"/>
              <a:cs typeface="Calibri"/>
            </a:endParaRPr>
          </a:p>
          <a:p>
            <a:pPr marL="12700">
              <a:lnSpc>
                <a:spcPct val="100000"/>
              </a:lnSpc>
              <a:spcBef>
                <a:spcPts val="1920"/>
              </a:spcBef>
            </a:pPr>
            <a:r>
              <a:rPr sz="1900" spc="-20" dirty="0">
                <a:latin typeface="Calibri"/>
                <a:cs typeface="Calibri"/>
              </a:rPr>
              <a:t>Tutee</a:t>
            </a:r>
            <a:endParaRPr sz="1900">
              <a:latin typeface="Calibri"/>
              <a:cs typeface="Calibri"/>
            </a:endParaRPr>
          </a:p>
        </p:txBody>
      </p:sp>
      <p:sp>
        <p:nvSpPr>
          <p:cNvPr id="35" name="object 35"/>
          <p:cNvSpPr txBox="1"/>
          <p:nvPr/>
        </p:nvSpPr>
        <p:spPr>
          <a:xfrm>
            <a:off x="724916" y="5380566"/>
            <a:ext cx="3388995" cy="608330"/>
          </a:xfrm>
          <a:prstGeom prst="rect">
            <a:avLst/>
          </a:prstGeom>
        </p:spPr>
        <p:txBody>
          <a:bodyPr vert="horz" wrap="square" lIns="0" tIns="27305" rIns="0" bIns="0" rtlCol="0">
            <a:spAutoFit/>
          </a:bodyPr>
          <a:lstStyle/>
          <a:p>
            <a:pPr marL="12700" marR="5080">
              <a:lnSpc>
                <a:spcPts val="2270"/>
              </a:lnSpc>
              <a:spcBef>
                <a:spcPts val="215"/>
              </a:spcBef>
            </a:pPr>
            <a:r>
              <a:rPr sz="1900" i="1" dirty="0">
                <a:latin typeface="Calibri"/>
                <a:cs typeface="Calibri"/>
              </a:rPr>
              <a:t>Students </a:t>
            </a:r>
            <a:r>
              <a:rPr sz="1900" i="1" spc="10" dirty="0">
                <a:latin typeface="Calibri"/>
                <a:cs typeface="Calibri"/>
              </a:rPr>
              <a:t>may </a:t>
            </a:r>
            <a:r>
              <a:rPr sz="1900" i="1" spc="5" dirty="0">
                <a:latin typeface="Calibri"/>
                <a:cs typeface="Calibri"/>
              </a:rPr>
              <a:t>have </a:t>
            </a:r>
            <a:r>
              <a:rPr sz="1900" i="1" spc="-5" dirty="0">
                <a:latin typeface="Calibri"/>
                <a:cs typeface="Calibri"/>
              </a:rPr>
              <a:t>any </a:t>
            </a:r>
            <a:r>
              <a:rPr sz="1900" i="1" spc="10" dirty="0">
                <a:latin typeface="Calibri"/>
                <a:cs typeface="Calibri"/>
              </a:rPr>
              <a:t>number </a:t>
            </a:r>
            <a:r>
              <a:rPr sz="1900" i="1" spc="5" dirty="0">
                <a:latin typeface="Calibri"/>
                <a:cs typeface="Calibri"/>
              </a:rPr>
              <a:t>of  departments in which </a:t>
            </a:r>
            <a:r>
              <a:rPr sz="1900" i="1" dirty="0">
                <a:latin typeface="Calibri"/>
                <a:cs typeface="Calibri"/>
              </a:rPr>
              <a:t>they</a:t>
            </a:r>
            <a:r>
              <a:rPr sz="1900" i="1" spc="-50" dirty="0">
                <a:latin typeface="Calibri"/>
                <a:cs typeface="Calibri"/>
              </a:rPr>
              <a:t> </a:t>
            </a:r>
            <a:r>
              <a:rPr sz="1900" i="1" spc="-20" dirty="0">
                <a:latin typeface="Calibri"/>
                <a:cs typeface="Calibri"/>
              </a:rPr>
              <a:t>minor.</a:t>
            </a:r>
            <a:endParaRPr sz="1900">
              <a:latin typeface="Calibri"/>
              <a:cs typeface="Calibri"/>
            </a:endParaRPr>
          </a:p>
        </p:txBody>
      </p:sp>
      <p:sp>
        <p:nvSpPr>
          <p:cNvPr id="36" name="object 36"/>
          <p:cNvSpPr txBox="1"/>
          <p:nvPr/>
        </p:nvSpPr>
        <p:spPr>
          <a:xfrm>
            <a:off x="3039099" y="2815166"/>
            <a:ext cx="3976370" cy="320040"/>
          </a:xfrm>
          <a:prstGeom prst="rect">
            <a:avLst/>
          </a:prstGeom>
        </p:spPr>
        <p:txBody>
          <a:bodyPr vert="horz" wrap="square" lIns="0" tIns="16510" rIns="0" bIns="0" rtlCol="0">
            <a:spAutoFit/>
          </a:bodyPr>
          <a:lstStyle/>
          <a:p>
            <a:pPr marL="12700">
              <a:lnSpc>
                <a:spcPct val="100000"/>
              </a:lnSpc>
              <a:spcBef>
                <a:spcPts val="130"/>
              </a:spcBef>
              <a:tabLst>
                <a:tab pos="3838575" algn="l"/>
              </a:tabLst>
            </a:pPr>
            <a:r>
              <a:rPr sz="1900" spc="20" dirty="0">
                <a:latin typeface="Calibri"/>
                <a:cs typeface="Calibri"/>
              </a:rPr>
              <a:t>N	</a:t>
            </a:r>
            <a:r>
              <a:rPr sz="1900" spc="15" dirty="0">
                <a:latin typeface="Calibri"/>
                <a:cs typeface="Calibri"/>
              </a:rPr>
              <a:t>1</a:t>
            </a:r>
            <a:endParaRPr sz="19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87776" y="727137"/>
            <a:ext cx="4274185" cy="662940"/>
          </a:xfrm>
          <a:prstGeom prst="rect">
            <a:avLst/>
          </a:prstGeom>
        </p:spPr>
        <p:txBody>
          <a:bodyPr vert="horz" wrap="square" lIns="0" tIns="16510" rIns="0" bIns="0" rtlCol="0">
            <a:spAutoFit/>
          </a:bodyPr>
          <a:lstStyle/>
          <a:p>
            <a:pPr marL="12700">
              <a:lnSpc>
                <a:spcPct val="100000"/>
              </a:lnSpc>
              <a:spcBef>
                <a:spcPts val="130"/>
              </a:spcBef>
            </a:pPr>
            <a:r>
              <a:rPr spc="35" dirty="0"/>
              <a:t>Cardinality</a:t>
            </a:r>
            <a:r>
              <a:rPr spc="185" dirty="0"/>
              <a:t> </a:t>
            </a:r>
            <a:r>
              <a:rPr spc="40" dirty="0"/>
              <a:t>Ratios</a:t>
            </a:r>
          </a:p>
        </p:txBody>
      </p:sp>
      <p:sp>
        <p:nvSpPr>
          <p:cNvPr id="39" name="object 39"/>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28</a:t>
            </a:fld>
            <a:endParaRPr spc="5" dirty="0"/>
          </a:p>
        </p:txBody>
      </p:sp>
      <p:sp>
        <p:nvSpPr>
          <p:cNvPr id="6" name="object 6"/>
          <p:cNvSpPr txBox="1"/>
          <p:nvPr/>
        </p:nvSpPr>
        <p:spPr>
          <a:xfrm>
            <a:off x="724916" y="1572475"/>
            <a:ext cx="7630795" cy="944244"/>
          </a:xfrm>
          <a:prstGeom prst="rect">
            <a:avLst/>
          </a:prstGeom>
        </p:spPr>
        <p:txBody>
          <a:bodyPr vert="horz" wrap="square" lIns="0" tIns="58419" rIns="0" bIns="0" rtlCol="0">
            <a:spAutoFit/>
          </a:bodyPr>
          <a:lstStyle/>
          <a:p>
            <a:pPr marL="12700" marR="5080">
              <a:lnSpc>
                <a:spcPts val="3470"/>
              </a:lnSpc>
              <a:spcBef>
                <a:spcPts val="459"/>
              </a:spcBef>
            </a:pPr>
            <a:r>
              <a:rPr sz="3100" spc="50" dirty="0">
                <a:latin typeface="Arial"/>
                <a:cs typeface="Arial"/>
              </a:rPr>
              <a:t>Constrains </a:t>
            </a:r>
            <a:r>
              <a:rPr sz="3100" spc="45" dirty="0">
                <a:latin typeface="Arial"/>
                <a:cs typeface="Arial"/>
              </a:rPr>
              <a:t>the </a:t>
            </a:r>
            <a:r>
              <a:rPr sz="3100" spc="40" dirty="0">
                <a:latin typeface="Arial"/>
                <a:cs typeface="Arial"/>
              </a:rPr>
              <a:t>number </a:t>
            </a:r>
            <a:r>
              <a:rPr sz="3100" spc="10" dirty="0">
                <a:latin typeface="Arial"/>
                <a:cs typeface="Arial"/>
              </a:rPr>
              <a:t>of </a:t>
            </a:r>
            <a:r>
              <a:rPr sz="3100" spc="45" dirty="0">
                <a:latin typeface="Arial"/>
                <a:cs typeface="Arial"/>
              </a:rPr>
              <a:t>entities </a:t>
            </a:r>
            <a:r>
              <a:rPr sz="3100" spc="40" dirty="0">
                <a:latin typeface="Arial"/>
                <a:cs typeface="Arial"/>
              </a:rPr>
              <a:t>that </a:t>
            </a:r>
            <a:r>
              <a:rPr sz="3100" spc="30" dirty="0">
                <a:latin typeface="Arial"/>
                <a:cs typeface="Arial"/>
              </a:rPr>
              <a:t>can  </a:t>
            </a:r>
            <a:r>
              <a:rPr sz="3100" spc="70" dirty="0">
                <a:latin typeface="Arial"/>
                <a:cs typeface="Arial"/>
              </a:rPr>
              <a:t>participate </a:t>
            </a:r>
            <a:r>
              <a:rPr sz="3100" spc="-25" dirty="0">
                <a:latin typeface="Arial"/>
                <a:cs typeface="Arial"/>
              </a:rPr>
              <a:t>in </a:t>
            </a:r>
            <a:r>
              <a:rPr sz="3100" spc="20" dirty="0">
                <a:latin typeface="Arial"/>
                <a:cs typeface="Arial"/>
              </a:rPr>
              <a:t>each </a:t>
            </a:r>
            <a:r>
              <a:rPr sz="3100" spc="10" dirty="0">
                <a:latin typeface="Arial"/>
                <a:cs typeface="Arial"/>
              </a:rPr>
              <a:t>role of </a:t>
            </a:r>
            <a:r>
              <a:rPr sz="3100" spc="40" dirty="0">
                <a:latin typeface="Arial"/>
                <a:cs typeface="Arial"/>
              </a:rPr>
              <a:t>the</a:t>
            </a:r>
            <a:r>
              <a:rPr sz="3100" spc="650" dirty="0">
                <a:latin typeface="Arial"/>
                <a:cs typeface="Arial"/>
              </a:rPr>
              <a:t> </a:t>
            </a:r>
            <a:r>
              <a:rPr sz="3100" spc="35" dirty="0">
                <a:latin typeface="Arial"/>
                <a:cs typeface="Arial"/>
              </a:rPr>
              <a:t>relationship</a:t>
            </a:r>
            <a:endParaRPr sz="3100">
              <a:latin typeface="Arial"/>
              <a:cs typeface="Arial"/>
            </a:endParaRPr>
          </a:p>
        </p:txBody>
      </p:sp>
      <p:sp>
        <p:nvSpPr>
          <p:cNvPr id="7" name="object 7"/>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grpSp>
        <p:nvGrpSpPr>
          <p:cNvPr id="8" name="object 8"/>
          <p:cNvGrpSpPr/>
          <p:nvPr/>
        </p:nvGrpSpPr>
        <p:grpSpPr>
          <a:xfrm>
            <a:off x="3596189" y="3544690"/>
            <a:ext cx="3510279" cy="871855"/>
            <a:chOff x="3596189" y="3544690"/>
            <a:chExt cx="3510279" cy="871855"/>
          </a:xfrm>
        </p:grpSpPr>
        <p:sp>
          <p:nvSpPr>
            <p:cNvPr id="9" name="object 9"/>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0" name="object 10"/>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1" name="object 11"/>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2" name="object 12"/>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grpSp>
        <p:nvGrpSpPr>
          <p:cNvPr id="13" name="object 13"/>
          <p:cNvGrpSpPr/>
          <p:nvPr/>
        </p:nvGrpSpPr>
        <p:grpSpPr>
          <a:xfrm>
            <a:off x="634998" y="3818006"/>
            <a:ext cx="2971165" cy="1459865"/>
            <a:chOff x="634998" y="3818006"/>
            <a:chExt cx="2971165" cy="1459865"/>
          </a:xfrm>
        </p:grpSpPr>
        <p:sp>
          <p:nvSpPr>
            <p:cNvPr id="14" name="object 14"/>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
          <p:nvSpPr>
            <p:cNvPr id="15" name="object 15"/>
            <p:cNvSpPr/>
            <p:nvPr/>
          </p:nvSpPr>
          <p:spPr>
            <a:xfrm>
              <a:off x="640078" y="4411120"/>
              <a:ext cx="2575560" cy="861694"/>
            </a:xfrm>
            <a:custGeom>
              <a:avLst/>
              <a:gdLst/>
              <a:ahLst/>
              <a:cxnLst/>
              <a:rect l="l" t="t" r="r" b="b"/>
              <a:pathLst>
                <a:path w="2575560" h="861695">
                  <a:moveTo>
                    <a:pt x="1287778" y="0"/>
                  </a:moveTo>
                  <a:lnTo>
                    <a:pt x="0" y="430674"/>
                  </a:lnTo>
                  <a:lnTo>
                    <a:pt x="1287778" y="861349"/>
                  </a:lnTo>
                  <a:lnTo>
                    <a:pt x="2575555" y="430674"/>
                  </a:lnTo>
                  <a:lnTo>
                    <a:pt x="1287778" y="0"/>
                  </a:lnTo>
                  <a:close/>
                </a:path>
              </a:pathLst>
            </a:custGeom>
            <a:solidFill>
              <a:srgbClr val="F2F2F2"/>
            </a:solidFill>
          </p:spPr>
          <p:txBody>
            <a:bodyPr wrap="square" lIns="0" tIns="0" rIns="0" bIns="0" rtlCol="0"/>
            <a:lstStyle/>
            <a:p>
              <a:endParaRPr/>
            </a:p>
          </p:txBody>
        </p:sp>
        <p:sp>
          <p:nvSpPr>
            <p:cNvPr id="16" name="object 16"/>
            <p:cNvSpPr/>
            <p:nvPr/>
          </p:nvSpPr>
          <p:spPr>
            <a:xfrm>
              <a:off x="640078" y="441112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7" name="object 17"/>
          <p:cNvSpPr txBox="1"/>
          <p:nvPr/>
        </p:nvSpPr>
        <p:spPr>
          <a:xfrm>
            <a:off x="1587497" y="4694766"/>
            <a:ext cx="68135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T</a:t>
            </a:r>
            <a:r>
              <a:rPr sz="1600" spc="-5" dirty="0">
                <a:latin typeface="Calibri"/>
                <a:cs typeface="Calibri"/>
              </a:rPr>
              <a:t>U</a:t>
            </a:r>
            <a:r>
              <a:rPr sz="1600" spc="-55" dirty="0">
                <a:latin typeface="Calibri"/>
                <a:cs typeface="Calibri"/>
              </a:rPr>
              <a:t>T</a:t>
            </a:r>
            <a:r>
              <a:rPr sz="1600" spc="-10" dirty="0">
                <a:latin typeface="Calibri"/>
                <a:cs typeface="Calibri"/>
              </a:rPr>
              <a:t>O</a:t>
            </a:r>
            <a:r>
              <a:rPr sz="1600" spc="-25" dirty="0">
                <a:latin typeface="Calibri"/>
                <a:cs typeface="Calibri"/>
              </a:rPr>
              <a:t>R</a:t>
            </a:r>
            <a:r>
              <a:rPr sz="1600" dirty="0">
                <a:latin typeface="Calibri"/>
                <a:cs typeface="Calibri"/>
              </a:rPr>
              <a:t>S</a:t>
            </a:r>
            <a:endParaRPr sz="1600">
              <a:latin typeface="Calibri"/>
              <a:cs typeface="Calibri"/>
            </a:endParaRPr>
          </a:p>
        </p:txBody>
      </p:sp>
      <p:grpSp>
        <p:nvGrpSpPr>
          <p:cNvPr id="18" name="object 18"/>
          <p:cNvGrpSpPr/>
          <p:nvPr/>
        </p:nvGrpSpPr>
        <p:grpSpPr>
          <a:xfrm>
            <a:off x="635845" y="3899227"/>
            <a:ext cx="8787765" cy="1378585"/>
            <a:chOff x="635845" y="3899227"/>
            <a:chExt cx="8787765" cy="1378585"/>
          </a:xfrm>
        </p:grpSpPr>
        <p:sp>
          <p:nvSpPr>
            <p:cNvPr id="19" name="object 19"/>
            <p:cNvSpPr/>
            <p:nvPr/>
          </p:nvSpPr>
          <p:spPr>
            <a:xfrm>
              <a:off x="640078" y="3903460"/>
              <a:ext cx="779780" cy="938530"/>
            </a:xfrm>
            <a:custGeom>
              <a:avLst/>
              <a:gdLst/>
              <a:ahLst/>
              <a:cxnLst/>
              <a:rect l="l" t="t" r="r" b="b"/>
              <a:pathLst>
                <a:path w="779780" h="938529">
                  <a:moveTo>
                    <a:pt x="0" y="938335"/>
                  </a:moveTo>
                  <a:lnTo>
                    <a:pt x="779333" y="0"/>
                  </a:lnTo>
                </a:path>
              </a:pathLst>
            </a:custGeom>
            <a:ln w="8466">
              <a:solidFill>
                <a:srgbClr val="000000"/>
              </a:solidFill>
            </a:ln>
          </p:spPr>
          <p:txBody>
            <a:bodyPr wrap="square" lIns="0" tIns="0" rIns="0" bIns="0" rtlCol="0"/>
            <a:lstStyle/>
            <a:p>
              <a:endParaRPr/>
            </a:p>
          </p:txBody>
        </p:sp>
        <p:sp>
          <p:nvSpPr>
            <p:cNvPr id="20" name="object 20"/>
            <p:cNvSpPr/>
            <p:nvPr/>
          </p:nvSpPr>
          <p:spPr>
            <a:xfrm>
              <a:off x="2439396" y="3903460"/>
              <a:ext cx="776605" cy="938530"/>
            </a:xfrm>
            <a:custGeom>
              <a:avLst/>
              <a:gdLst/>
              <a:ahLst/>
              <a:cxnLst/>
              <a:rect l="l" t="t" r="r" b="b"/>
              <a:pathLst>
                <a:path w="776605" h="938529">
                  <a:moveTo>
                    <a:pt x="776238" y="938335"/>
                  </a:moveTo>
                  <a:lnTo>
                    <a:pt x="0" y="0"/>
                  </a:lnTo>
                </a:path>
              </a:pathLst>
            </a:custGeom>
            <a:ln w="8466">
              <a:solidFill>
                <a:srgbClr val="000000"/>
              </a:solidFill>
            </a:ln>
          </p:spPr>
          <p:txBody>
            <a:bodyPr wrap="square" lIns="0" tIns="0" rIns="0" bIns="0" rtlCol="0"/>
            <a:lstStyle/>
            <a:p>
              <a:endParaRPr/>
            </a:p>
          </p:txBody>
        </p:sp>
        <p:sp>
          <p:nvSpPr>
            <p:cNvPr id="21" name="object 21"/>
            <p:cNvSpPr/>
            <p:nvPr/>
          </p:nvSpPr>
          <p:spPr>
            <a:xfrm>
              <a:off x="6842763"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22" name="object 22"/>
            <p:cNvSpPr/>
            <p:nvPr/>
          </p:nvSpPr>
          <p:spPr>
            <a:xfrm>
              <a:off x="6842763"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3" name="object 2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24" name="object 24"/>
          <p:cNvGrpSpPr/>
          <p:nvPr/>
        </p:nvGrpSpPr>
        <p:grpSpPr>
          <a:xfrm>
            <a:off x="3596189" y="2606354"/>
            <a:ext cx="2585720" cy="871855"/>
            <a:chOff x="3596189" y="2606354"/>
            <a:chExt cx="2585720" cy="871855"/>
          </a:xfrm>
        </p:grpSpPr>
        <p:sp>
          <p:nvSpPr>
            <p:cNvPr id="25" name="object 25"/>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6" name="object 26"/>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7" name="object 27"/>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8" name="object 28"/>
          <p:cNvGrpSpPr/>
          <p:nvPr/>
        </p:nvGrpSpPr>
        <p:grpSpPr>
          <a:xfrm>
            <a:off x="2952189" y="3037877"/>
            <a:ext cx="4154170" cy="175260"/>
            <a:chOff x="2952189" y="3037877"/>
            <a:chExt cx="4154170" cy="175260"/>
          </a:xfrm>
        </p:grpSpPr>
        <p:sp>
          <p:nvSpPr>
            <p:cNvPr id="29" name="object 29"/>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30" name="object 30"/>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grpSp>
      <p:graphicFrame>
        <p:nvGraphicFramePr>
          <p:cNvPr id="31" name="object 31"/>
          <p:cNvGraphicFramePr>
            <a:graphicFrameLocks noGrp="1"/>
          </p:cNvGraphicFramePr>
          <p:nvPr/>
        </p:nvGraphicFramePr>
        <p:xfrm>
          <a:off x="7096896" y="3037031"/>
          <a:ext cx="2057400" cy="1369008"/>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861349">
                <a:tc gridSpan="2">
                  <a:txBody>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0"/>
                  </a:ext>
                </a:extLst>
              </a:tr>
              <a:tr h="507659">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T w="12700">
                      <a:solidFill>
                        <a:srgbClr val="000000"/>
                      </a:solidFill>
                      <a:prstDash val="solid"/>
                    </a:lnT>
                  </a:tcPr>
                </a:tc>
                <a:tc>
                  <a:txBody>
                    <a:bodyPr/>
                    <a:lstStyle/>
                    <a:p>
                      <a:pPr marL="97155">
                        <a:lnSpc>
                          <a:spcPct val="100000"/>
                        </a:lnSpc>
                        <a:spcBef>
                          <a:spcPts val="295"/>
                        </a:spcBef>
                      </a:pPr>
                      <a:r>
                        <a:rPr sz="1900" dirty="0">
                          <a:latin typeface="Calibri"/>
                          <a:cs typeface="Calibri"/>
                        </a:rPr>
                        <a:t>1</a:t>
                      </a:r>
                      <a:endParaRPr sz="1900">
                        <a:latin typeface="Calibri"/>
                        <a:cs typeface="Calibri"/>
                      </a:endParaRPr>
                    </a:p>
                  </a:txBody>
                  <a:tcPr marL="0" marR="0" marT="37465" marB="0">
                    <a:lnL w="9525">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bl>
          </a:graphicData>
        </a:graphic>
      </p:graphicFrame>
      <p:graphicFrame>
        <p:nvGraphicFramePr>
          <p:cNvPr id="32" name="object 32"/>
          <p:cNvGraphicFramePr>
            <a:graphicFrameLocks noGrp="1"/>
          </p:cNvGraphicFramePr>
          <p:nvPr/>
        </p:nvGraphicFramePr>
        <p:xfrm>
          <a:off x="7096896" y="5272470"/>
          <a:ext cx="2057400" cy="1369009"/>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07660">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marL="97155">
                        <a:lnSpc>
                          <a:spcPct val="100000"/>
                        </a:lnSpc>
                        <a:spcBef>
                          <a:spcPts val="1185"/>
                        </a:spcBef>
                      </a:pPr>
                      <a:r>
                        <a:rPr sz="1900" dirty="0">
                          <a:latin typeface="Calibri"/>
                          <a:cs typeface="Calibri"/>
                        </a:rPr>
                        <a:t>1</a:t>
                      </a:r>
                      <a:endParaRPr sz="1900">
                        <a:latin typeface="Calibri"/>
                        <a:cs typeface="Calibri"/>
                      </a:endParaRPr>
                    </a:p>
                  </a:txBody>
                  <a:tcPr marL="0" marR="0" marT="150495" marB="0">
                    <a:lnL w="9525">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861349">
                <a:tc gridSpan="2">
                  <a:txBody>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3" name="object 33"/>
          <p:cNvSpPr txBox="1"/>
          <p:nvPr/>
        </p:nvSpPr>
        <p:spPr>
          <a:xfrm>
            <a:off x="6779321" y="3526366"/>
            <a:ext cx="235585"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Calibri"/>
                <a:cs typeface="Calibri"/>
              </a:rPr>
              <a:t>M</a:t>
            </a:r>
            <a:endParaRPr sz="1900">
              <a:latin typeface="Calibri"/>
              <a:cs typeface="Calibri"/>
            </a:endParaRPr>
          </a:p>
        </p:txBody>
      </p:sp>
      <p:sp>
        <p:nvSpPr>
          <p:cNvPr id="34" name="object 34"/>
          <p:cNvSpPr txBox="1"/>
          <p:nvPr/>
        </p:nvSpPr>
        <p:spPr>
          <a:xfrm>
            <a:off x="3039099" y="3534833"/>
            <a:ext cx="580390" cy="1183640"/>
          </a:xfrm>
          <a:prstGeom prst="rect">
            <a:avLst/>
          </a:prstGeom>
        </p:spPr>
        <p:txBody>
          <a:bodyPr vert="horz" wrap="square" lIns="0" tIns="16510" rIns="0" bIns="0" rtlCol="0">
            <a:spAutoFit/>
          </a:bodyPr>
          <a:lstStyle/>
          <a:p>
            <a:pPr marL="14604">
              <a:lnSpc>
                <a:spcPct val="100000"/>
              </a:lnSpc>
              <a:spcBef>
                <a:spcPts val="130"/>
              </a:spcBef>
            </a:pPr>
            <a:r>
              <a:rPr sz="1900" spc="20" dirty="0">
                <a:latin typeface="Calibri"/>
                <a:cs typeface="Calibri"/>
              </a:rPr>
              <a:t>N</a:t>
            </a:r>
            <a:endParaRPr sz="1900">
              <a:latin typeface="Calibri"/>
              <a:cs typeface="Calibri"/>
            </a:endParaRPr>
          </a:p>
          <a:p>
            <a:pPr marL="195580" marR="5080" indent="-183515">
              <a:lnSpc>
                <a:spcPct val="113999"/>
              </a:lnSpc>
              <a:spcBef>
                <a:spcPts val="160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10" dirty="0">
                <a:latin typeface="Calibri"/>
                <a:cs typeface="Calibri"/>
              </a:rPr>
              <a:t>ee  </a:t>
            </a:r>
            <a:r>
              <a:rPr sz="1900" spc="25" dirty="0">
                <a:latin typeface="Calibri"/>
                <a:cs typeface="Calibri"/>
              </a:rPr>
              <a:t>M</a:t>
            </a:r>
            <a:endParaRPr sz="1900">
              <a:latin typeface="Calibri"/>
              <a:cs typeface="Calibri"/>
            </a:endParaRPr>
          </a:p>
        </p:txBody>
      </p:sp>
      <p:sp>
        <p:nvSpPr>
          <p:cNvPr id="35" name="object 35"/>
          <p:cNvSpPr txBox="1"/>
          <p:nvPr/>
        </p:nvSpPr>
        <p:spPr>
          <a:xfrm>
            <a:off x="233091" y="4032672"/>
            <a:ext cx="551180" cy="685800"/>
          </a:xfrm>
          <a:prstGeom prst="rect">
            <a:avLst/>
          </a:prstGeom>
        </p:spPr>
        <p:txBody>
          <a:bodyPr vert="horz" wrap="square" lIns="0" tIns="12065" rIns="0" bIns="0" rtlCol="0">
            <a:spAutoFit/>
          </a:bodyPr>
          <a:lstStyle/>
          <a:p>
            <a:pPr marL="206375" marR="5080" indent="-194310">
              <a:lnSpc>
                <a:spcPct val="113999"/>
              </a:lnSpc>
              <a:spcBef>
                <a:spcPts val="9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5" dirty="0">
                <a:latin typeface="Calibri"/>
                <a:cs typeface="Calibri"/>
              </a:rPr>
              <a:t>or  </a:t>
            </a:r>
            <a:r>
              <a:rPr sz="1900" spc="20" dirty="0">
                <a:latin typeface="Calibri"/>
                <a:cs typeface="Calibri"/>
              </a:rPr>
              <a:t>N</a:t>
            </a:r>
            <a:endParaRPr sz="1900">
              <a:latin typeface="Calibri"/>
              <a:cs typeface="Calibri"/>
            </a:endParaRPr>
          </a:p>
        </p:txBody>
      </p:sp>
      <p:sp>
        <p:nvSpPr>
          <p:cNvPr id="36" name="object 36"/>
          <p:cNvSpPr txBox="1"/>
          <p:nvPr/>
        </p:nvSpPr>
        <p:spPr>
          <a:xfrm>
            <a:off x="724916" y="5380566"/>
            <a:ext cx="3533775" cy="320040"/>
          </a:xfrm>
          <a:prstGeom prst="rect">
            <a:avLst/>
          </a:prstGeom>
        </p:spPr>
        <p:txBody>
          <a:bodyPr vert="horz" wrap="square" lIns="0" tIns="16510" rIns="0" bIns="0" rtlCol="0">
            <a:spAutoFit/>
          </a:bodyPr>
          <a:lstStyle/>
          <a:p>
            <a:pPr marL="12700">
              <a:lnSpc>
                <a:spcPct val="100000"/>
              </a:lnSpc>
              <a:spcBef>
                <a:spcPts val="130"/>
              </a:spcBef>
            </a:pPr>
            <a:r>
              <a:rPr sz="1900" i="1" dirty="0">
                <a:latin typeface="Calibri"/>
                <a:cs typeface="Calibri"/>
              </a:rPr>
              <a:t>Students </a:t>
            </a:r>
            <a:r>
              <a:rPr sz="1900" i="1" spc="5" dirty="0">
                <a:latin typeface="Calibri"/>
                <a:cs typeface="Calibri"/>
              </a:rPr>
              <a:t>can </a:t>
            </a:r>
            <a:r>
              <a:rPr sz="1900" i="1" dirty="0">
                <a:latin typeface="Calibri"/>
                <a:cs typeface="Calibri"/>
              </a:rPr>
              <a:t>tutor </a:t>
            </a:r>
            <a:r>
              <a:rPr sz="1900" i="1" spc="5" dirty="0">
                <a:latin typeface="Calibri"/>
                <a:cs typeface="Calibri"/>
              </a:rPr>
              <a:t>other</a:t>
            </a:r>
            <a:r>
              <a:rPr sz="1900" i="1" spc="-25" dirty="0">
                <a:latin typeface="Calibri"/>
                <a:cs typeface="Calibri"/>
              </a:rPr>
              <a:t> </a:t>
            </a:r>
            <a:r>
              <a:rPr sz="1900" i="1" dirty="0">
                <a:latin typeface="Calibri"/>
                <a:cs typeface="Calibri"/>
              </a:rPr>
              <a:t>student(s).</a:t>
            </a:r>
            <a:endParaRPr sz="1900">
              <a:latin typeface="Calibri"/>
              <a:cs typeface="Calibri"/>
            </a:endParaRPr>
          </a:p>
        </p:txBody>
      </p:sp>
      <p:sp>
        <p:nvSpPr>
          <p:cNvPr id="37" name="object 37"/>
          <p:cNvSpPr txBox="1"/>
          <p:nvPr/>
        </p:nvSpPr>
        <p:spPr>
          <a:xfrm>
            <a:off x="3039099" y="2815166"/>
            <a:ext cx="3976370" cy="320040"/>
          </a:xfrm>
          <a:prstGeom prst="rect">
            <a:avLst/>
          </a:prstGeom>
        </p:spPr>
        <p:txBody>
          <a:bodyPr vert="horz" wrap="square" lIns="0" tIns="16510" rIns="0" bIns="0" rtlCol="0">
            <a:spAutoFit/>
          </a:bodyPr>
          <a:lstStyle/>
          <a:p>
            <a:pPr marL="12700">
              <a:lnSpc>
                <a:spcPct val="100000"/>
              </a:lnSpc>
              <a:spcBef>
                <a:spcPts val="130"/>
              </a:spcBef>
              <a:tabLst>
                <a:tab pos="3838575" algn="l"/>
              </a:tabLst>
            </a:pPr>
            <a:r>
              <a:rPr sz="1900" spc="20" dirty="0">
                <a:latin typeface="Calibri"/>
                <a:cs typeface="Calibri"/>
              </a:rPr>
              <a:t>N	</a:t>
            </a:r>
            <a:r>
              <a:rPr sz="1900" spc="15" dirty="0">
                <a:latin typeface="Calibri"/>
                <a:cs typeface="Calibri"/>
              </a:rPr>
              <a:t>1</a:t>
            </a:r>
            <a:endParaRPr sz="19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69820" y="727137"/>
            <a:ext cx="5309870" cy="662940"/>
          </a:xfrm>
          <a:prstGeom prst="rect">
            <a:avLst/>
          </a:prstGeom>
        </p:spPr>
        <p:txBody>
          <a:bodyPr vert="horz" wrap="square" lIns="0" tIns="16510" rIns="0" bIns="0" rtlCol="0">
            <a:spAutoFit/>
          </a:bodyPr>
          <a:lstStyle/>
          <a:p>
            <a:pPr marL="12700">
              <a:lnSpc>
                <a:spcPct val="100000"/>
              </a:lnSpc>
              <a:spcBef>
                <a:spcPts val="130"/>
              </a:spcBef>
            </a:pPr>
            <a:r>
              <a:rPr spc="55" dirty="0"/>
              <a:t>Structural</a:t>
            </a:r>
            <a:r>
              <a:rPr spc="245" dirty="0"/>
              <a:t> </a:t>
            </a:r>
            <a:r>
              <a:rPr spc="70" dirty="0"/>
              <a:t>Constraints</a:t>
            </a:r>
          </a:p>
        </p:txBody>
      </p:sp>
      <p:sp>
        <p:nvSpPr>
          <p:cNvPr id="38" name="object 3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29</a:t>
            </a:fld>
            <a:endParaRPr spc="5" dirty="0"/>
          </a:p>
        </p:txBody>
      </p:sp>
      <p:sp>
        <p:nvSpPr>
          <p:cNvPr id="6" name="object 6"/>
          <p:cNvSpPr txBox="1"/>
          <p:nvPr/>
        </p:nvSpPr>
        <p:spPr>
          <a:xfrm>
            <a:off x="724916" y="1554463"/>
            <a:ext cx="8241665" cy="949960"/>
          </a:xfrm>
          <a:prstGeom prst="rect">
            <a:avLst/>
          </a:prstGeom>
        </p:spPr>
        <p:txBody>
          <a:bodyPr vert="horz" wrap="square" lIns="0" tIns="72390" rIns="0" bIns="0" rtlCol="0">
            <a:spAutoFit/>
          </a:bodyPr>
          <a:lstStyle/>
          <a:p>
            <a:pPr marL="12700" marR="5080">
              <a:lnSpc>
                <a:spcPts val="2270"/>
              </a:lnSpc>
              <a:spcBef>
                <a:spcPts val="570"/>
              </a:spcBef>
            </a:pPr>
            <a:r>
              <a:rPr sz="2250" spc="-40" dirty="0">
                <a:latin typeface="Arial"/>
                <a:cs typeface="Arial"/>
              </a:rPr>
              <a:t>If </a:t>
            </a:r>
            <a:r>
              <a:rPr sz="2250" spc="-15" dirty="0">
                <a:latin typeface="Arial"/>
                <a:cs typeface="Arial"/>
              </a:rPr>
              <a:t>an </a:t>
            </a:r>
            <a:r>
              <a:rPr sz="2250" spc="30" dirty="0">
                <a:latin typeface="Arial"/>
                <a:cs typeface="Arial"/>
              </a:rPr>
              <a:t>entity </a:t>
            </a:r>
            <a:r>
              <a:rPr sz="2250" spc="55" dirty="0">
                <a:latin typeface="Arial"/>
                <a:cs typeface="Arial"/>
              </a:rPr>
              <a:t>does </a:t>
            </a:r>
            <a:r>
              <a:rPr sz="2250" spc="40" dirty="0">
                <a:latin typeface="Arial"/>
                <a:cs typeface="Arial"/>
              </a:rPr>
              <a:t>not </a:t>
            </a:r>
            <a:r>
              <a:rPr sz="2250" spc="25" dirty="0">
                <a:latin typeface="Arial"/>
                <a:cs typeface="Arial"/>
              </a:rPr>
              <a:t>exist </a:t>
            </a:r>
            <a:r>
              <a:rPr sz="2250" spc="30" dirty="0">
                <a:latin typeface="Arial"/>
                <a:cs typeface="Arial"/>
              </a:rPr>
              <a:t>unless </a:t>
            </a:r>
            <a:r>
              <a:rPr sz="2250" spc="-5" dirty="0">
                <a:latin typeface="Arial"/>
                <a:cs typeface="Arial"/>
              </a:rPr>
              <a:t>it </a:t>
            </a:r>
            <a:r>
              <a:rPr sz="2250" spc="45" dirty="0">
                <a:latin typeface="Arial"/>
                <a:cs typeface="Arial"/>
              </a:rPr>
              <a:t>appears </a:t>
            </a:r>
            <a:r>
              <a:rPr sz="2250" spc="55" dirty="0">
                <a:latin typeface="Arial"/>
                <a:cs typeface="Arial"/>
              </a:rPr>
              <a:t>with </a:t>
            </a:r>
            <a:r>
              <a:rPr sz="2250" spc="-15" dirty="0">
                <a:latin typeface="Arial"/>
                <a:cs typeface="Arial"/>
              </a:rPr>
              <a:t>an </a:t>
            </a:r>
            <a:r>
              <a:rPr sz="2250" spc="30" dirty="0">
                <a:latin typeface="Arial"/>
                <a:cs typeface="Arial"/>
              </a:rPr>
              <a:t>entity </a:t>
            </a:r>
            <a:r>
              <a:rPr sz="2250" spc="-15" dirty="0">
                <a:latin typeface="Arial"/>
                <a:cs typeface="Arial"/>
              </a:rPr>
              <a:t>in </a:t>
            </a:r>
            <a:r>
              <a:rPr sz="2250" spc="-85" dirty="0">
                <a:latin typeface="Arial"/>
                <a:cs typeface="Arial"/>
              </a:rPr>
              <a:t>a  </a:t>
            </a:r>
            <a:r>
              <a:rPr sz="2250" spc="40" dirty="0">
                <a:latin typeface="Arial"/>
                <a:cs typeface="Arial"/>
              </a:rPr>
              <a:t>relationship, </a:t>
            </a:r>
            <a:r>
              <a:rPr sz="2250" spc="35" dirty="0">
                <a:latin typeface="Arial"/>
                <a:cs typeface="Arial"/>
              </a:rPr>
              <a:t>the </a:t>
            </a:r>
            <a:r>
              <a:rPr sz="2250" spc="55" dirty="0">
                <a:latin typeface="Arial"/>
                <a:cs typeface="Arial"/>
              </a:rPr>
              <a:t>participation </a:t>
            </a:r>
            <a:r>
              <a:rPr sz="2250" spc="5" dirty="0">
                <a:latin typeface="Arial"/>
                <a:cs typeface="Arial"/>
              </a:rPr>
              <a:t>is </a:t>
            </a:r>
            <a:r>
              <a:rPr sz="2250" spc="145" dirty="0">
                <a:latin typeface="Arial"/>
                <a:cs typeface="Arial"/>
              </a:rPr>
              <a:t>total </a:t>
            </a:r>
            <a:r>
              <a:rPr sz="2250" spc="30" dirty="0">
                <a:latin typeface="Arial"/>
                <a:cs typeface="Arial"/>
              </a:rPr>
              <a:t>(existence </a:t>
            </a:r>
            <a:r>
              <a:rPr sz="2250" spc="55" dirty="0">
                <a:latin typeface="Arial"/>
                <a:cs typeface="Arial"/>
              </a:rPr>
              <a:t>dependency).  </a:t>
            </a:r>
            <a:r>
              <a:rPr sz="2250" spc="5" dirty="0">
                <a:latin typeface="Arial"/>
                <a:cs typeface="Arial"/>
              </a:rPr>
              <a:t>Else,</a:t>
            </a:r>
            <a:r>
              <a:rPr sz="2250" spc="25" dirty="0">
                <a:latin typeface="Arial"/>
                <a:cs typeface="Arial"/>
              </a:rPr>
              <a:t> </a:t>
            </a:r>
            <a:r>
              <a:rPr sz="2250" spc="114" dirty="0">
                <a:latin typeface="Arial"/>
                <a:cs typeface="Arial"/>
              </a:rPr>
              <a:t>partial.</a:t>
            </a:r>
            <a:endParaRPr sz="2250">
              <a:latin typeface="Arial"/>
              <a:cs typeface="Arial"/>
            </a:endParaRPr>
          </a:p>
        </p:txBody>
      </p:sp>
      <p:sp>
        <p:nvSpPr>
          <p:cNvPr id="7" name="object 7"/>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grpSp>
        <p:nvGrpSpPr>
          <p:cNvPr id="8" name="object 8"/>
          <p:cNvGrpSpPr/>
          <p:nvPr/>
        </p:nvGrpSpPr>
        <p:grpSpPr>
          <a:xfrm>
            <a:off x="3596189" y="3544690"/>
            <a:ext cx="3510279" cy="871855"/>
            <a:chOff x="3596189" y="3544690"/>
            <a:chExt cx="3510279" cy="871855"/>
          </a:xfrm>
        </p:grpSpPr>
        <p:sp>
          <p:nvSpPr>
            <p:cNvPr id="9" name="object 9"/>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0" name="object 10"/>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1" name="object 11"/>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2" name="object 12"/>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grpSp>
        <p:nvGrpSpPr>
          <p:cNvPr id="13" name="object 13"/>
          <p:cNvGrpSpPr/>
          <p:nvPr/>
        </p:nvGrpSpPr>
        <p:grpSpPr>
          <a:xfrm>
            <a:off x="634998" y="3818006"/>
            <a:ext cx="2971165" cy="1459865"/>
            <a:chOff x="634998" y="3818006"/>
            <a:chExt cx="2971165" cy="1459865"/>
          </a:xfrm>
        </p:grpSpPr>
        <p:sp>
          <p:nvSpPr>
            <p:cNvPr id="14" name="object 14"/>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
          <p:nvSpPr>
            <p:cNvPr id="15" name="object 15"/>
            <p:cNvSpPr/>
            <p:nvPr/>
          </p:nvSpPr>
          <p:spPr>
            <a:xfrm>
              <a:off x="640078" y="4411120"/>
              <a:ext cx="2575560" cy="861694"/>
            </a:xfrm>
            <a:custGeom>
              <a:avLst/>
              <a:gdLst/>
              <a:ahLst/>
              <a:cxnLst/>
              <a:rect l="l" t="t" r="r" b="b"/>
              <a:pathLst>
                <a:path w="2575560" h="861695">
                  <a:moveTo>
                    <a:pt x="1287778" y="0"/>
                  </a:moveTo>
                  <a:lnTo>
                    <a:pt x="0" y="430674"/>
                  </a:lnTo>
                  <a:lnTo>
                    <a:pt x="1287778" y="861349"/>
                  </a:lnTo>
                  <a:lnTo>
                    <a:pt x="2575555" y="430674"/>
                  </a:lnTo>
                  <a:lnTo>
                    <a:pt x="1287778" y="0"/>
                  </a:lnTo>
                  <a:close/>
                </a:path>
              </a:pathLst>
            </a:custGeom>
            <a:solidFill>
              <a:srgbClr val="F2F2F2"/>
            </a:solidFill>
          </p:spPr>
          <p:txBody>
            <a:bodyPr wrap="square" lIns="0" tIns="0" rIns="0" bIns="0" rtlCol="0"/>
            <a:lstStyle/>
            <a:p>
              <a:endParaRPr/>
            </a:p>
          </p:txBody>
        </p:sp>
        <p:sp>
          <p:nvSpPr>
            <p:cNvPr id="16" name="object 16"/>
            <p:cNvSpPr/>
            <p:nvPr/>
          </p:nvSpPr>
          <p:spPr>
            <a:xfrm>
              <a:off x="640078" y="441112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7" name="object 17"/>
          <p:cNvSpPr txBox="1"/>
          <p:nvPr/>
        </p:nvSpPr>
        <p:spPr>
          <a:xfrm>
            <a:off x="1587497" y="4694766"/>
            <a:ext cx="68135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T</a:t>
            </a:r>
            <a:r>
              <a:rPr sz="1600" spc="-5" dirty="0">
                <a:latin typeface="Calibri"/>
                <a:cs typeface="Calibri"/>
              </a:rPr>
              <a:t>U</a:t>
            </a:r>
            <a:r>
              <a:rPr sz="1600" spc="-55" dirty="0">
                <a:latin typeface="Calibri"/>
                <a:cs typeface="Calibri"/>
              </a:rPr>
              <a:t>T</a:t>
            </a:r>
            <a:r>
              <a:rPr sz="1600" spc="-10" dirty="0">
                <a:latin typeface="Calibri"/>
                <a:cs typeface="Calibri"/>
              </a:rPr>
              <a:t>O</a:t>
            </a:r>
            <a:r>
              <a:rPr sz="1600" spc="-25" dirty="0">
                <a:latin typeface="Calibri"/>
                <a:cs typeface="Calibri"/>
              </a:rPr>
              <a:t>R</a:t>
            </a:r>
            <a:r>
              <a:rPr sz="1600" dirty="0">
                <a:latin typeface="Calibri"/>
                <a:cs typeface="Calibri"/>
              </a:rPr>
              <a:t>S</a:t>
            </a:r>
            <a:endParaRPr sz="1600">
              <a:latin typeface="Calibri"/>
              <a:cs typeface="Calibri"/>
            </a:endParaRPr>
          </a:p>
        </p:txBody>
      </p:sp>
      <p:grpSp>
        <p:nvGrpSpPr>
          <p:cNvPr id="18" name="object 18"/>
          <p:cNvGrpSpPr/>
          <p:nvPr/>
        </p:nvGrpSpPr>
        <p:grpSpPr>
          <a:xfrm>
            <a:off x="635845" y="3899227"/>
            <a:ext cx="8787765" cy="1378585"/>
            <a:chOff x="635845" y="3899227"/>
            <a:chExt cx="8787765" cy="1378585"/>
          </a:xfrm>
        </p:grpSpPr>
        <p:sp>
          <p:nvSpPr>
            <p:cNvPr id="19" name="object 19"/>
            <p:cNvSpPr/>
            <p:nvPr/>
          </p:nvSpPr>
          <p:spPr>
            <a:xfrm>
              <a:off x="640078" y="3903460"/>
              <a:ext cx="779780" cy="938530"/>
            </a:xfrm>
            <a:custGeom>
              <a:avLst/>
              <a:gdLst/>
              <a:ahLst/>
              <a:cxnLst/>
              <a:rect l="l" t="t" r="r" b="b"/>
              <a:pathLst>
                <a:path w="779780" h="938529">
                  <a:moveTo>
                    <a:pt x="0" y="938335"/>
                  </a:moveTo>
                  <a:lnTo>
                    <a:pt x="779333" y="0"/>
                  </a:lnTo>
                </a:path>
              </a:pathLst>
            </a:custGeom>
            <a:ln w="8466">
              <a:solidFill>
                <a:srgbClr val="000000"/>
              </a:solidFill>
            </a:ln>
          </p:spPr>
          <p:txBody>
            <a:bodyPr wrap="square" lIns="0" tIns="0" rIns="0" bIns="0" rtlCol="0"/>
            <a:lstStyle/>
            <a:p>
              <a:endParaRPr/>
            </a:p>
          </p:txBody>
        </p:sp>
        <p:sp>
          <p:nvSpPr>
            <p:cNvPr id="20" name="object 20"/>
            <p:cNvSpPr/>
            <p:nvPr/>
          </p:nvSpPr>
          <p:spPr>
            <a:xfrm>
              <a:off x="2439396" y="3903460"/>
              <a:ext cx="776605" cy="938530"/>
            </a:xfrm>
            <a:custGeom>
              <a:avLst/>
              <a:gdLst/>
              <a:ahLst/>
              <a:cxnLst/>
              <a:rect l="l" t="t" r="r" b="b"/>
              <a:pathLst>
                <a:path w="776605" h="938529">
                  <a:moveTo>
                    <a:pt x="776238" y="938335"/>
                  </a:moveTo>
                  <a:lnTo>
                    <a:pt x="0" y="0"/>
                  </a:lnTo>
                </a:path>
              </a:pathLst>
            </a:custGeom>
            <a:ln w="8466">
              <a:solidFill>
                <a:srgbClr val="000000"/>
              </a:solidFill>
            </a:ln>
          </p:spPr>
          <p:txBody>
            <a:bodyPr wrap="square" lIns="0" tIns="0" rIns="0" bIns="0" rtlCol="0"/>
            <a:lstStyle/>
            <a:p>
              <a:endParaRPr/>
            </a:p>
          </p:txBody>
        </p:sp>
        <p:sp>
          <p:nvSpPr>
            <p:cNvPr id="21" name="object 21"/>
            <p:cNvSpPr/>
            <p:nvPr/>
          </p:nvSpPr>
          <p:spPr>
            <a:xfrm>
              <a:off x="6842763"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22" name="object 22"/>
            <p:cNvSpPr/>
            <p:nvPr/>
          </p:nvSpPr>
          <p:spPr>
            <a:xfrm>
              <a:off x="6842763"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3" name="object 2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24" name="object 24"/>
          <p:cNvGrpSpPr/>
          <p:nvPr/>
        </p:nvGrpSpPr>
        <p:grpSpPr>
          <a:xfrm>
            <a:off x="3596189" y="2606354"/>
            <a:ext cx="2585720" cy="871855"/>
            <a:chOff x="3596189" y="2606354"/>
            <a:chExt cx="2585720" cy="871855"/>
          </a:xfrm>
        </p:grpSpPr>
        <p:sp>
          <p:nvSpPr>
            <p:cNvPr id="25" name="object 25"/>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6" name="object 26"/>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7" name="object 27"/>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sp>
        <p:nvSpPr>
          <p:cNvPr id="28" name="object 28"/>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graphicFrame>
        <p:nvGraphicFramePr>
          <p:cNvPr id="29" name="object 29"/>
          <p:cNvGraphicFramePr>
            <a:graphicFrameLocks noGrp="1"/>
          </p:cNvGraphicFramePr>
          <p:nvPr/>
        </p:nvGraphicFramePr>
        <p:xfrm>
          <a:off x="7096896" y="3037031"/>
          <a:ext cx="2057400" cy="1369008"/>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861349">
                <a:tc gridSpan="2">
                  <a:txBody>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0"/>
                  </a:ext>
                </a:extLst>
              </a:tr>
              <a:tr h="507659">
                <a:tc>
                  <a:txBody>
                    <a:bodyPr/>
                    <a:lstStyle/>
                    <a:p>
                      <a:pPr>
                        <a:lnSpc>
                          <a:spcPct val="100000"/>
                        </a:lnSpc>
                      </a:pPr>
                      <a:endParaRPr sz="2000">
                        <a:latin typeface="Times New Roman"/>
                        <a:cs typeface="Times New Roman"/>
                      </a:endParaRPr>
                    </a:p>
                  </a:txBody>
                  <a:tcPr marL="0" marR="0" marT="0" marB="0">
                    <a:lnR w="9525">
                      <a:solidFill>
                        <a:srgbClr val="000000"/>
                      </a:solidFill>
                      <a:prstDash val="solid"/>
                    </a:lnR>
                    <a:lnT w="12700">
                      <a:solidFill>
                        <a:srgbClr val="000000"/>
                      </a:solidFill>
                      <a:prstDash val="solid"/>
                    </a:lnT>
                  </a:tcPr>
                </a:tc>
                <a:tc>
                  <a:txBody>
                    <a:bodyPr/>
                    <a:lstStyle/>
                    <a:p>
                      <a:pPr marL="97155">
                        <a:lnSpc>
                          <a:spcPct val="100000"/>
                        </a:lnSpc>
                        <a:spcBef>
                          <a:spcPts val="295"/>
                        </a:spcBef>
                      </a:pPr>
                      <a:r>
                        <a:rPr sz="1900" dirty="0">
                          <a:latin typeface="Calibri"/>
                          <a:cs typeface="Calibri"/>
                        </a:rPr>
                        <a:t>1</a:t>
                      </a:r>
                      <a:endParaRPr sz="1900">
                        <a:latin typeface="Calibri"/>
                        <a:cs typeface="Calibri"/>
                      </a:endParaRPr>
                    </a:p>
                  </a:txBody>
                  <a:tcPr marL="0" marR="0" marT="37465" marB="0">
                    <a:lnL w="9525">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bl>
          </a:graphicData>
        </a:graphic>
      </p:graphicFrame>
      <p:graphicFrame>
        <p:nvGraphicFramePr>
          <p:cNvPr id="30" name="object 30"/>
          <p:cNvGraphicFramePr>
            <a:graphicFrameLocks noGrp="1"/>
          </p:cNvGraphicFramePr>
          <p:nvPr/>
        </p:nvGraphicFramePr>
        <p:xfrm>
          <a:off x="7096896" y="5272470"/>
          <a:ext cx="2057400" cy="1369009"/>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07660">
                <a:tc>
                  <a:txBody>
                    <a:bodyPr/>
                    <a:lstStyle/>
                    <a:p>
                      <a:pPr>
                        <a:lnSpc>
                          <a:spcPct val="100000"/>
                        </a:lnSpc>
                      </a:pPr>
                      <a:endParaRPr sz="20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marL="97155">
                        <a:lnSpc>
                          <a:spcPct val="100000"/>
                        </a:lnSpc>
                        <a:spcBef>
                          <a:spcPts val="1185"/>
                        </a:spcBef>
                      </a:pPr>
                      <a:r>
                        <a:rPr sz="1900" dirty="0">
                          <a:latin typeface="Calibri"/>
                          <a:cs typeface="Calibri"/>
                        </a:rPr>
                        <a:t>1</a:t>
                      </a:r>
                      <a:endParaRPr sz="1900">
                        <a:latin typeface="Calibri"/>
                        <a:cs typeface="Calibri"/>
                      </a:endParaRPr>
                    </a:p>
                  </a:txBody>
                  <a:tcPr marL="0" marR="0" marT="150495" marB="0">
                    <a:lnL w="9525">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861349">
                <a:tc gridSpan="2">
                  <a:txBody>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1" name="object 31"/>
          <p:cNvSpPr txBox="1"/>
          <p:nvPr/>
        </p:nvSpPr>
        <p:spPr>
          <a:xfrm>
            <a:off x="233091" y="4032672"/>
            <a:ext cx="551180" cy="685800"/>
          </a:xfrm>
          <a:prstGeom prst="rect">
            <a:avLst/>
          </a:prstGeom>
        </p:spPr>
        <p:txBody>
          <a:bodyPr vert="horz" wrap="square" lIns="0" tIns="12065" rIns="0" bIns="0" rtlCol="0">
            <a:spAutoFit/>
          </a:bodyPr>
          <a:lstStyle/>
          <a:p>
            <a:pPr marL="206375" marR="5080" indent="-194310">
              <a:lnSpc>
                <a:spcPct val="113999"/>
              </a:lnSpc>
              <a:spcBef>
                <a:spcPts val="9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5" dirty="0">
                <a:latin typeface="Calibri"/>
                <a:cs typeface="Calibri"/>
              </a:rPr>
              <a:t>or  </a:t>
            </a:r>
            <a:r>
              <a:rPr sz="1900" spc="20" dirty="0">
                <a:latin typeface="Calibri"/>
                <a:cs typeface="Calibri"/>
              </a:rPr>
              <a:t>N</a:t>
            </a:r>
            <a:endParaRPr sz="1900">
              <a:latin typeface="Calibri"/>
              <a:cs typeface="Calibri"/>
            </a:endParaRPr>
          </a:p>
        </p:txBody>
      </p:sp>
      <p:sp>
        <p:nvSpPr>
          <p:cNvPr id="32" name="object 32"/>
          <p:cNvSpPr txBox="1"/>
          <p:nvPr/>
        </p:nvSpPr>
        <p:spPr>
          <a:xfrm>
            <a:off x="6779321" y="3526366"/>
            <a:ext cx="235585"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Calibri"/>
                <a:cs typeface="Calibri"/>
              </a:rPr>
              <a:t>M</a:t>
            </a:r>
            <a:endParaRPr sz="1900">
              <a:latin typeface="Calibri"/>
              <a:cs typeface="Calibri"/>
            </a:endParaRPr>
          </a:p>
        </p:txBody>
      </p:sp>
      <p:sp>
        <p:nvSpPr>
          <p:cNvPr id="33" name="object 33"/>
          <p:cNvSpPr txBox="1"/>
          <p:nvPr/>
        </p:nvSpPr>
        <p:spPr>
          <a:xfrm>
            <a:off x="3039099" y="3534833"/>
            <a:ext cx="580390" cy="1183640"/>
          </a:xfrm>
          <a:prstGeom prst="rect">
            <a:avLst/>
          </a:prstGeom>
        </p:spPr>
        <p:txBody>
          <a:bodyPr vert="horz" wrap="square" lIns="0" tIns="16510" rIns="0" bIns="0" rtlCol="0">
            <a:spAutoFit/>
          </a:bodyPr>
          <a:lstStyle/>
          <a:p>
            <a:pPr marL="14604">
              <a:lnSpc>
                <a:spcPct val="100000"/>
              </a:lnSpc>
              <a:spcBef>
                <a:spcPts val="130"/>
              </a:spcBef>
            </a:pPr>
            <a:r>
              <a:rPr sz="1900" spc="20" dirty="0">
                <a:latin typeface="Calibri"/>
                <a:cs typeface="Calibri"/>
              </a:rPr>
              <a:t>N</a:t>
            </a:r>
            <a:endParaRPr sz="1900">
              <a:latin typeface="Calibri"/>
              <a:cs typeface="Calibri"/>
            </a:endParaRPr>
          </a:p>
          <a:p>
            <a:pPr marL="195580" marR="5080" indent="-183515">
              <a:lnSpc>
                <a:spcPct val="113999"/>
              </a:lnSpc>
              <a:spcBef>
                <a:spcPts val="160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10" dirty="0">
                <a:latin typeface="Calibri"/>
                <a:cs typeface="Calibri"/>
              </a:rPr>
              <a:t>ee  </a:t>
            </a:r>
            <a:r>
              <a:rPr sz="1900" spc="25" dirty="0">
                <a:latin typeface="Calibri"/>
                <a:cs typeface="Calibri"/>
              </a:rPr>
              <a:t>M</a:t>
            </a:r>
            <a:endParaRPr sz="1900">
              <a:latin typeface="Calibri"/>
              <a:cs typeface="Calibri"/>
            </a:endParaRPr>
          </a:p>
        </p:txBody>
      </p:sp>
      <p:sp>
        <p:nvSpPr>
          <p:cNvPr id="34" name="object 34"/>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35" name="object 35"/>
          <p:cNvSpPr txBox="1"/>
          <p:nvPr/>
        </p:nvSpPr>
        <p:spPr>
          <a:xfrm>
            <a:off x="724916" y="5380566"/>
            <a:ext cx="3448050" cy="1192530"/>
          </a:xfrm>
          <a:prstGeom prst="rect">
            <a:avLst/>
          </a:prstGeom>
        </p:spPr>
        <p:txBody>
          <a:bodyPr vert="horz" wrap="square" lIns="0" tIns="15875" rIns="0" bIns="0" rtlCol="0">
            <a:spAutoFit/>
          </a:bodyPr>
          <a:lstStyle/>
          <a:p>
            <a:pPr marL="12700" marR="5080">
              <a:lnSpc>
                <a:spcPct val="100400"/>
              </a:lnSpc>
              <a:spcBef>
                <a:spcPts val="125"/>
              </a:spcBef>
            </a:pPr>
            <a:r>
              <a:rPr sz="1900" i="1" dirty="0">
                <a:latin typeface="Calibri"/>
                <a:cs typeface="Calibri"/>
              </a:rPr>
              <a:t>All </a:t>
            </a:r>
            <a:r>
              <a:rPr sz="1900" i="1" spc="5" dirty="0">
                <a:latin typeface="Calibri"/>
                <a:cs typeface="Calibri"/>
              </a:rPr>
              <a:t>departments have </a:t>
            </a:r>
            <a:r>
              <a:rPr sz="1900" i="1" spc="15" dirty="0">
                <a:latin typeface="Calibri"/>
                <a:cs typeface="Calibri"/>
              </a:rPr>
              <a:t>a </a:t>
            </a:r>
            <a:r>
              <a:rPr sz="1900" i="1" dirty="0">
                <a:latin typeface="Calibri"/>
                <a:cs typeface="Calibri"/>
              </a:rPr>
              <a:t>faculty  </a:t>
            </a:r>
            <a:r>
              <a:rPr sz="1900" i="1" spc="10" dirty="0">
                <a:latin typeface="Calibri"/>
                <a:cs typeface="Calibri"/>
              </a:rPr>
              <a:t>member who </a:t>
            </a:r>
            <a:r>
              <a:rPr sz="1900" i="1" spc="5" dirty="0">
                <a:latin typeface="Calibri"/>
                <a:cs typeface="Calibri"/>
              </a:rPr>
              <a:t>serves </a:t>
            </a:r>
            <a:r>
              <a:rPr sz="1900" i="1" spc="10" dirty="0">
                <a:latin typeface="Calibri"/>
                <a:cs typeface="Calibri"/>
              </a:rPr>
              <a:t>as </a:t>
            </a:r>
            <a:r>
              <a:rPr sz="1900" i="1" spc="5" dirty="0">
                <a:latin typeface="Calibri"/>
                <a:cs typeface="Calibri"/>
              </a:rPr>
              <a:t>the </a:t>
            </a:r>
            <a:r>
              <a:rPr sz="1900" i="1" spc="-25" dirty="0">
                <a:latin typeface="Calibri"/>
                <a:cs typeface="Calibri"/>
              </a:rPr>
              <a:t>chair. </a:t>
            </a:r>
            <a:r>
              <a:rPr sz="1900" i="1" spc="15" dirty="0">
                <a:latin typeface="Calibri"/>
                <a:cs typeface="Calibri"/>
              </a:rPr>
              <a:t>A  </a:t>
            </a:r>
            <a:r>
              <a:rPr sz="1900" i="1" dirty="0">
                <a:latin typeface="Calibri"/>
                <a:cs typeface="Calibri"/>
              </a:rPr>
              <a:t>faculty </a:t>
            </a:r>
            <a:r>
              <a:rPr sz="1900" i="1" spc="10" dirty="0">
                <a:latin typeface="Calibri"/>
                <a:cs typeface="Calibri"/>
              </a:rPr>
              <a:t>member </a:t>
            </a:r>
            <a:r>
              <a:rPr sz="1900" i="1" spc="5" dirty="0">
                <a:latin typeface="Calibri"/>
                <a:cs typeface="Calibri"/>
              </a:rPr>
              <a:t>can only chair </a:t>
            </a:r>
            <a:r>
              <a:rPr sz="1900" i="1" spc="10" dirty="0">
                <a:latin typeface="Calibri"/>
                <a:cs typeface="Calibri"/>
              </a:rPr>
              <a:t>one  </a:t>
            </a:r>
            <a:r>
              <a:rPr sz="1900" i="1" dirty="0">
                <a:latin typeface="Calibri"/>
                <a:cs typeface="Calibri"/>
              </a:rPr>
              <a:t>department.</a:t>
            </a:r>
            <a:endParaRPr sz="1900">
              <a:latin typeface="Calibri"/>
              <a:cs typeface="Calibri"/>
            </a:endParaRPr>
          </a:p>
        </p:txBody>
      </p:sp>
      <p:sp>
        <p:nvSpPr>
          <p:cNvPr id="36" name="object 36"/>
          <p:cNvSpPr txBox="1"/>
          <p:nvPr/>
        </p:nvSpPr>
        <p:spPr>
          <a:xfrm>
            <a:off x="3039099" y="2815166"/>
            <a:ext cx="3976370" cy="320040"/>
          </a:xfrm>
          <a:prstGeom prst="rect">
            <a:avLst/>
          </a:prstGeom>
        </p:spPr>
        <p:txBody>
          <a:bodyPr vert="horz" wrap="square" lIns="0" tIns="16510" rIns="0" bIns="0" rtlCol="0">
            <a:spAutoFit/>
          </a:bodyPr>
          <a:lstStyle/>
          <a:p>
            <a:pPr marL="12700">
              <a:lnSpc>
                <a:spcPct val="100000"/>
              </a:lnSpc>
              <a:spcBef>
                <a:spcPts val="130"/>
              </a:spcBef>
              <a:tabLst>
                <a:tab pos="3838575" algn="l"/>
              </a:tabLst>
            </a:pPr>
            <a:r>
              <a:rPr sz="1900" spc="20" dirty="0">
                <a:latin typeface="Calibri"/>
                <a:cs typeface="Calibri"/>
              </a:rPr>
              <a:t>N	</a:t>
            </a:r>
            <a:r>
              <a:rPr sz="1900" spc="15" dirty="0">
                <a:latin typeface="Calibri"/>
                <a:cs typeface="Calibri"/>
              </a:rPr>
              <a:t>1</a:t>
            </a:r>
            <a:endParaRPr sz="19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10530" y="742741"/>
            <a:ext cx="8429625" cy="503555"/>
          </a:xfrm>
          <a:prstGeom prst="rect">
            <a:avLst/>
          </a:prstGeom>
        </p:spPr>
        <p:txBody>
          <a:bodyPr vert="horz" wrap="square" lIns="0" tIns="17145" rIns="0" bIns="0" rtlCol="0">
            <a:spAutoFit/>
          </a:bodyPr>
          <a:lstStyle/>
          <a:p>
            <a:pPr marL="12700">
              <a:lnSpc>
                <a:spcPct val="100000"/>
              </a:lnSpc>
              <a:spcBef>
                <a:spcPts val="135"/>
              </a:spcBef>
            </a:pPr>
            <a:r>
              <a:rPr sz="3100" spc="35" dirty="0"/>
              <a:t>Database </a:t>
            </a:r>
            <a:r>
              <a:rPr sz="3100" spc="20" dirty="0"/>
              <a:t>Design </a:t>
            </a:r>
            <a:r>
              <a:rPr sz="3100" spc="30" dirty="0"/>
              <a:t>and </a:t>
            </a:r>
            <a:r>
              <a:rPr sz="3100" spc="60" dirty="0"/>
              <a:t>Implementation</a:t>
            </a:r>
            <a:r>
              <a:rPr sz="3100" spc="350" dirty="0"/>
              <a:t> </a:t>
            </a:r>
            <a:r>
              <a:rPr sz="3100" spc="40" dirty="0"/>
              <a:t>Process</a:t>
            </a:r>
            <a:endParaRPr sz="3100"/>
          </a:p>
        </p:txBody>
      </p:sp>
      <p:sp>
        <p:nvSpPr>
          <p:cNvPr id="19" name="Slide Number Placeholder 18">
            <a:extLst>
              <a:ext uri="{FF2B5EF4-FFF2-40B4-BE49-F238E27FC236}">
                <a16:creationId xmlns:a16="http://schemas.microsoft.com/office/drawing/2014/main" id="{C4EE668D-B137-4582-82F6-076B5AD1358C}"/>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3</a:t>
            </a:fld>
            <a:endParaRPr lang="en-US" spc="5" dirty="0"/>
          </a:p>
        </p:txBody>
      </p:sp>
      <p:grpSp>
        <p:nvGrpSpPr>
          <p:cNvPr id="6" name="object 6"/>
          <p:cNvGrpSpPr/>
          <p:nvPr/>
        </p:nvGrpSpPr>
        <p:grpSpPr>
          <a:xfrm>
            <a:off x="1282579" y="1747590"/>
            <a:ext cx="7170420" cy="5005705"/>
            <a:chOff x="1282579" y="1747590"/>
            <a:chExt cx="7170420" cy="5005705"/>
          </a:xfrm>
        </p:grpSpPr>
        <p:sp>
          <p:nvSpPr>
            <p:cNvPr id="7" name="object 7"/>
            <p:cNvSpPr/>
            <p:nvPr/>
          </p:nvSpPr>
          <p:spPr>
            <a:xfrm>
              <a:off x="1674839" y="1770247"/>
              <a:ext cx="6566934" cy="4982976"/>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418589" y="2344342"/>
              <a:ext cx="6021070" cy="1522095"/>
            </a:xfrm>
            <a:custGeom>
              <a:avLst/>
              <a:gdLst/>
              <a:ahLst/>
              <a:cxnLst/>
              <a:rect l="l" t="t" r="r" b="b"/>
              <a:pathLst>
                <a:path w="6021070" h="1522095">
                  <a:moveTo>
                    <a:pt x="6020869" y="0"/>
                  </a:moveTo>
                  <a:lnTo>
                    <a:pt x="0" y="0"/>
                  </a:lnTo>
                  <a:lnTo>
                    <a:pt x="0" y="1521997"/>
                  </a:lnTo>
                  <a:lnTo>
                    <a:pt x="6020869" y="1521997"/>
                  </a:lnTo>
                  <a:lnTo>
                    <a:pt x="6020869" y="0"/>
                  </a:lnTo>
                  <a:close/>
                </a:path>
              </a:pathLst>
            </a:custGeom>
            <a:solidFill>
              <a:srgbClr val="C0504D">
                <a:alpha val="18818"/>
              </a:srgbClr>
            </a:solidFill>
          </p:spPr>
          <p:txBody>
            <a:bodyPr wrap="square" lIns="0" tIns="0" rIns="0" bIns="0" rtlCol="0"/>
            <a:lstStyle/>
            <a:p>
              <a:endParaRPr/>
            </a:p>
          </p:txBody>
        </p:sp>
        <p:sp>
          <p:nvSpPr>
            <p:cNvPr id="9" name="object 9"/>
            <p:cNvSpPr/>
            <p:nvPr/>
          </p:nvSpPr>
          <p:spPr>
            <a:xfrm>
              <a:off x="2418589" y="2344342"/>
              <a:ext cx="6021070" cy="1522095"/>
            </a:xfrm>
            <a:custGeom>
              <a:avLst/>
              <a:gdLst/>
              <a:ahLst/>
              <a:cxnLst/>
              <a:rect l="l" t="t" r="r" b="b"/>
              <a:pathLst>
                <a:path w="6021070" h="1522095">
                  <a:moveTo>
                    <a:pt x="0" y="0"/>
                  </a:moveTo>
                  <a:lnTo>
                    <a:pt x="6020869" y="0"/>
                  </a:lnTo>
                  <a:lnTo>
                    <a:pt x="6020869" y="1521996"/>
                  </a:lnTo>
                  <a:lnTo>
                    <a:pt x="0" y="1521996"/>
                  </a:lnTo>
                  <a:lnTo>
                    <a:pt x="0" y="0"/>
                  </a:lnTo>
                  <a:close/>
                </a:path>
              </a:pathLst>
            </a:custGeom>
            <a:ln w="27093">
              <a:solidFill>
                <a:srgbClr val="8C3836"/>
              </a:solidFill>
            </a:ln>
          </p:spPr>
          <p:txBody>
            <a:bodyPr wrap="square" lIns="0" tIns="0" rIns="0" bIns="0" rtlCol="0"/>
            <a:lstStyle/>
            <a:p>
              <a:endParaRPr/>
            </a:p>
          </p:txBody>
        </p:sp>
        <p:sp>
          <p:nvSpPr>
            <p:cNvPr id="10" name="object 10"/>
            <p:cNvSpPr/>
            <p:nvPr/>
          </p:nvSpPr>
          <p:spPr>
            <a:xfrm>
              <a:off x="4860386" y="3214055"/>
              <a:ext cx="1397000" cy="510540"/>
            </a:xfrm>
            <a:custGeom>
              <a:avLst/>
              <a:gdLst/>
              <a:ahLst/>
              <a:cxnLst/>
              <a:rect l="l" t="t" r="r" b="b"/>
              <a:pathLst>
                <a:path w="1397000" h="510539">
                  <a:moveTo>
                    <a:pt x="1396507" y="0"/>
                  </a:moveTo>
                  <a:lnTo>
                    <a:pt x="0" y="0"/>
                  </a:lnTo>
                  <a:lnTo>
                    <a:pt x="0" y="510119"/>
                  </a:lnTo>
                  <a:lnTo>
                    <a:pt x="1396507" y="510119"/>
                  </a:lnTo>
                  <a:lnTo>
                    <a:pt x="1396507" y="0"/>
                  </a:lnTo>
                  <a:close/>
                </a:path>
              </a:pathLst>
            </a:custGeom>
            <a:solidFill>
              <a:srgbClr val="C0504D">
                <a:alpha val="18818"/>
              </a:srgbClr>
            </a:solidFill>
          </p:spPr>
          <p:txBody>
            <a:bodyPr wrap="square" lIns="0" tIns="0" rIns="0" bIns="0" rtlCol="0"/>
            <a:lstStyle/>
            <a:p>
              <a:endParaRPr/>
            </a:p>
          </p:txBody>
        </p:sp>
        <p:sp>
          <p:nvSpPr>
            <p:cNvPr id="11" name="object 11"/>
            <p:cNvSpPr/>
            <p:nvPr/>
          </p:nvSpPr>
          <p:spPr>
            <a:xfrm>
              <a:off x="4860386" y="3214055"/>
              <a:ext cx="1397000" cy="510540"/>
            </a:xfrm>
            <a:custGeom>
              <a:avLst/>
              <a:gdLst/>
              <a:ahLst/>
              <a:cxnLst/>
              <a:rect l="l" t="t" r="r" b="b"/>
              <a:pathLst>
                <a:path w="1397000" h="510539">
                  <a:moveTo>
                    <a:pt x="0" y="0"/>
                  </a:moveTo>
                  <a:lnTo>
                    <a:pt x="1396506" y="0"/>
                  </a:lnTo>
                  <a:lnTo>
                    <a:pt x="1396506" y="510119"/>
                  </a:lnTo>
                  <a:lnTo>
                    <a:pt x="0" y="510119"/>
                  </a:lnTo>
                  <a:lnTo>
                    <a:pt x="0" y="0"/>
                  </a:lnTo>
                  <a:close/>
                </a:path>
              </a:pathLst>
            </a:custGeom>
            <a:ln w="27093">
              <a:solidFill>
                <a:srgbClr val="8C3836"/>
              </a:solidFill>
            </a:ln>
          </p:spPr>
          <p:txBody>
            <a:bodyPr wrap="square" lIns="0" tIns="0" rIns="0" bIns="0" rtlCol="0"/>
            <a:lstStyle/>
            <a:p>
              <a:endParaRPr/>
            </a:p>
          </p:txBody>
        </p:sp>
        <p:sp>
          <p:nvSpPr>
            <p:cNvPr id="12" name="object 12"/>
            <p:cNvSpPr/>
            <p:nvPr/>
          </p:nvSpPr>
          <p:spPr>
            <a:xfrm>
              <a:off x="1282579" y="1747590"/>
              <a:ext cx="2694305" cy="478790"/>
            </a:xfrm>
            <a:custGeom>
              <a:avLst/>
              <a:gdLst/>
              <a:ahLst/>
              <a:cxnLst/>
              <a:rect l="l" t="t" r="r" b="b"/>
              <a:pathLst>
                <a:path w="2694304" h="478789">
                  <a:moveTo>
                    <a:pt x="2693851" y="0"/>
                  </a:moveTo>
                  <a:lnTo>
                    <a:pt x="0" y="0"/>
                  </a:lnTo>
                  <a:lnTo>
                    <a:pt x="0" y="478174"/>
                  </a:lnTo>
                  <a:lnTo>
                    <a:pt x="2693851" y="478174"/>
                  </a:lnTo>
                  <a:lnTo>
                    <a:pt x="2693851" y="0"/>
                  </a:lnTo>
                  <a:close/>
                </a:path>
              </a:pathLst>
            </a:custGeom>
            <a:solidFill>
              <a:srgbClr val="FFFFFF"/>
            </a:solidFill>
          </p:spPr>
          <p:txBody>
            <a:bodyPr wrap="square" lIns="0" tIns="0" rIns="0" bIns="0" rtlCol="0"/>
            <a:lstStyle/>
            <a:p>
              <a:endParaRPr/>
            </a:p>
          </p:txBody>
        </p:sp>
      </p:grpSp>
      <p:grpSp>
        <p:nvGrpSpPr>
          <p:cNvPr id="13" name="object 13"/>
          <p:cNvGrpSpPr/>
          <p:nvPr/>
        </p:nvGrpSpPr>
        <p:grpSpPr>
          <a:xfrm>
            <a:off x="8689090" y="2528129"/>
            <a:ext cx="504825" cy="1034415"/>
            <a:chOff x="8689090" y="2528129"/>
            <a:chExt cx="504825" cy="1034415"/>
          </a:xfrm>
        </p:grpSpPr>
        <p:sp>
          <p:nvSpPr>
            <p:cNvPr id="14" name="object 14"/>
            <p:cNvSpPr/>
            <p:nvPr/>
          </p:nvSpPr>
          <p:spPr>
            <a:xfrm>
              <a:off x="8702636" y="2541677"/>
              <a:ext cx="477520" cy="586740"/>
            </a:xfrm>
            <a:custGeom>
              <a:avLst/>
              <a:gdLst/>
              <a:ahLst/>
              <a:cxnLst/>
              <a:rect l="l" t="t" r="r" b="b"/>
              <a:pathLst>
                <a:path w="477520" h="586739">
                  <a:moveTo>
                    <a:pt x="119279" y="0"/>
                  </a:moveTo>
                  <a:lnTo>
                    <a:pt x="0" y="105921"/>
                  </a:lnTo>
                  <a:lnTo>
                    <a:pt x="119279" y="238559"/>
                  </a:lnTo>
                  <a:lnTo>
                    <a:pt x="119280" y="178920"/>
                  </a:lnTo>
                  <a:lnTo>
                    <a:pt x="170574" y="193344"/>
                  </a:lnTo>
                  <a:lnTo>
                    <a:pt x="218932" y="212420"/>
                  </a:lnTo>
                  <a:lnTo>
                    <a:pt x="264064" y="235817"/>
                  </a:lnTo>
                  <a:lnTo>
                    <a:pt x="305680" y="263203"/>
                  </a:lnTo>
                  <a:lnTo>
                    <a:pt x="343488" y="294248"/>
                  </a:lnTo>
                  <a:lnTo>
                    <a:pt x="377198" y="328621"/>
                  </a:lnTo>
                  <a:lnTo>
                    <a:pt x="406519" y="365992"/>
                  </a:lnTo>
                  <a:lnTo>
                    <a:pt x="431161" y="406028"/>
                  </a:lnTo>
                  <a:lnTo>
                    <a:pt x="450833" y="448400"/>
                  </a:lnTo>
                  <a:lnTo>
                    <a:pt x="465244" y="492777"/>
                  </a:lnTo>
                  <a:lnTo>
                    <a:pt x="474104" y="538828"/>
                  </a:lnTo>
                  <a:lnTo>
                    <a:pt x="477122" y="586221"/>
                  </a:lnTo>
                  <a:lnTo>
                    <a:pt x="477122" y="466940"/>
                  </a:lnTo>
                  <a:lnTo>
                    <a:pt x="474104" y="419547"/>
                  </a:lnTo>
                  <a:lnTo>
                    <a:pt x="465244" y="373496"/>
                  </a:lnTo>
                  <a:lnTo>
                    <a:pt x="450833" y="329119"/>
                  </a:lnTo>
                  <a:lnTo>
                    <a:pt x="431161" y="286747"/>
                  </a:lnTo>
                  <a:lnTo>
                    <a:pt x="406519" y="246711"/>
                  </a:lnTo>
                  <a:lnTo>
                    <a:pt x="377198" y="209340"/>
                  </a:lnTo>
                  <a:lnTo>
                    <a:pt x="343487" y="174967"/>
                  </a:lnTo>
                  <a:lnTo>
                    <a:pt x="305679" y="143922"/>
                  </a:lnTo>
                  <a:lnTo>
                    <a:pt x="264064" y="116536"/>
                  </a:lnTo>
                  <a:lnTo>
                    <a:pt x="218931" y="93140"/>
                  </a:lnTo>
                  <a:lnTo>
                    <a:pt x="170573" y="74063"/>
                  </a:lnTo>
                  <a:lnTo>
                    <a:pt x="119279" y="59639"/>
                  </a:lnTo>
                  <a:lnTo>
                    <a:pt x="119279" y="0"/>
                  </a:lnTo>
                  <a:close/>
                </a:path>
              </a:pathLst>
            </a:custGeom>
            <a:solidFill>
              <a:srgbClr val="C0504D"/>
            </a:solidFill>
          </p:spPr>
          <p:txBody>
            <a:bodyPr wrap="square" lIns="0" tIns="0" rIns="0" bIns="0" rtlCol="0"/>
            <a:lstStyle/>
            <a:p>
              <a:endParaRPr/>
            </a:p>
          </p:txBody>
        </p:sp>
        <p:sp>
          <p:nvSpPr>
            <p:cNvPr id="15" name="object 15"/>
            <p:cNvSpPr/>
            <p:nvPr/>
          </p:nvSpPr>
          <p:spPr>
            <a:xfrm>
              <a:off x="8702636" y="3068260"/>
              <a:ext cx="477520" cy="480695"/>
            </a:xfrm>
            <a:custGeom>
              <a:avLst/>
              <a:gdLst/>
              <a:ahLst/>
              <a:cxnLst/>
              <a:rect l="l" t="t" r="r" b="b"/>
              <a:pathLst>
                <a:path w="477520" h="480695">
                  <a:moveTo>
                    <a:pt x="472302" y="0"/>
                  </a:moveTo>
                  <a:lnTo>
                    <a:pt x="462573" y="43540"/>
                  </a:lnTo>
                  <a:lnTo>
                    <a:pt x="448000" y="85229"/>
                  </a:lnTo>
                  <a:lnTo>
                    <a:pt x="428871" y="124846"/>
                  </a:lnTo>
                  <a:lnTo>
                    <a:pt x="405473" y="162171"/>
                  </a:lnTo>
                  <a:lnTo>
                    <a:pt x="378095" y="196985"/>
                  </a:lnTo>
                  <a:lnTo>
                    <a:pt x="347023" y="229067"/>
                  </a:lnTo>
                  <a:lnTo>
                    <a:pt x="312546" y="258198"/>
                  </a:lnTo>
                  <a:lnTo>
                    <a:pt x="274950" y="284158"/>
                  </a:lnTo>
                  <a:lnTo>
                    <a:pt x="234524" y="306727"/>
                  </a:lnTo>
                  <a:lnTo>
                    <a:pt x="191555" y="325686"/>
                  </a:lnTo>
                  <a:lnTo>
                    <a:pt x="146330" y="340814"/>
                  </a:lnTo>
                  <a:lnTo>
                    <a:pt x="99138" y="351892"/>
                  </a:lnTo>
                  <a:lnTo>
                    <a:pt x="50265" y="358700"/>
                  </a:lnTo>
                  <a:lnTo>
                    <a:pt x="0" y="361019"/>
                  </a:lnTo>
                  <a:lnTo>
                    <a:pt x="0" y="480298"/>
                  </a:lnTo>
                  <a:lnTo>
                    <a:pt x="50806" y="477907"/>
                  </a:lnTo>
                  <a:lnTo>
                    <a:pt x="118710" y="467108"/>
                  </a:lnTo>
                  <a:lnTo>
                    <a:pt x="167405" y="453651"/>
                  </a:lnTo>
                  <a:lnTo>
                    <a:pt x="213480" y="435970"/>
                  </a:lnTo>
                  <a:lnTo>
                    <a:pt x="256691" y="414355"/>
                  </a:lnTo>
                  <a:lnTo>
                    <a:pt x="296789" y="389096"/>
                  </a:lnTo>
                  <a:lnTo>
                    <a:pt x="333529" y="360484"/>
                  </a:lnTo>
                  <a:lnTo>
                    <a:pt x="366663" y="328809"/>
                  </a:lnTo>
                  <a:lnTo>
                    <a:pt x="395944" y="294362"/>
                  </a:lnTo>
                  <a:lnTo>
                    <a:pt x="421126" y="257433"/>
                  </a:lnTo>
                  <a:lnTo>
                    <a:pt x="441961" y="218312"/>
                  </a:lnTo>
                  <a:lnTo>
                    <a:pt x="458203" y="177290"/>
                  </a:lnTo>
                  <a:lnTo>
                    <a:pt x="469605" y="134658"/>
                  </a:lnTo>
                  <a:lnTo>
                    <a:pt x="475920" y="90705"/>
                  </a:lnTo>
                  <a:lnTo>
                    <a:pt x="476902" y="45722"/>
                  </a:lnTo>
                  <a:lnTo>
                    <a:pt x="472302" y="0"/>
                  </a:lnTo>
                  <a:close/>
                </a:path>
              </a:pathLst>
            </a:custGeom>
            <a:solidFill>
              <a:srgbClr val="9A403E"/>
            </a:solidFill>
          </p:spPr>
          <p:txBody>
            <a:bodyPr wrap="square" lIns="0" tIns="0" rIns="0" bIns="0" rtlCol="0"/>
            <a:lstStyle/>
            <a:p>
              <a:endParaRPr/>
            </a:p>
          </p:txBody>
        </p:sp>
        <p:sp>
          <p:nvSpPr>
            <p:cNvPr id="16" name="object 16"/>
            <p:cNvSpPr/>
            <p:nvPr/>
          </p:nvSpPr>
          <p:spPr>
            <a:xfrm>
              <a:off x="8702637" y="2541676"/>
              <a:ext cx="477520" cy="1007110"/>
            </a:xfrm>
            <a:custGeom>
              <a:avLst/>
              <a:gdLst/>
              <a:ahLst/>
              <a:cxnLst/>
              <a:rect l="l" t="t" r="r" b="b"/>
              <a:pathLst>
                <a:path w="477520" h="1007110">
                  <a:moveTo>
                    <a:pt x="477122" y="586223"/>
                  </a:moveTo>
                  <a:lnTo>
                    <a:pt x="474104" y="538829"/>
                  </a:lnTo>
                  <a:lnTo>
                    <a:pt x="465244" y="492778"/>
                  </a:lnTo>
                  <a:lnTo>
                    <a:pt x="450833" y="448401"/>
                  </a:lnTo>
                  <a:lnTo>
                    <a:pt x="431161" y="406029"/>
                  </a:lnTo>
                  <a:lnTo>
                    <a:pt x="406519" y="365992"/>
                  </a:lnTo>
                  <a:lnTo>
                    <a:pt x="377198" y="328622"/>
                  </a:lnTo>
                  <a:lnTo>
                    <a:pt x="343488" y="294249"/>
                  </a:lnTo>
                  <a:lnTo>
                    <a:pt x="305680" y="263204"/>
                  </a:lnTo>
                  <a:lnTo>
                    <a:pt x="264064" y="235818"/>
                  </a:lnTo>
                  <a:lnTo>
                    <a:pt x="218932" y="212421"/>
                  </a:lnTo>
                  <a:lnTo>
                    <a:pt x="170574" y="193345"/>
                  </a:lnTo>
                  <a:lnTo>
                    <a:pt x="119280" y="178921"/>
                  </a:lnTo>
                  <a:lnTo>
                    <a:pt x="119280" y="238560"/>
                  </a:lnTo>
                  <a:lnTo>
                    <a:pt x="0" y="105922"/>
                  </a:lnTo>
                  <a:lnTo>
                    <a:pt x="119280" y="0"/>
                  </a:lnTo>
                  <a:lnTo>
                    <a:pt x="119280" y="59640"/>
                  </a:lnTo>
                  <a:lnTo>
                    <a:pt x="170573" y="74064"/>
                  </a:lnTo>
                  <a:lnTo>
                    <a:pt x="218932" y="93140"/>
                  </a:lnTo>
                  <a:lnTo>
                    <a:pt x="264064" y="116537"/>
                  </a:lnTo>
                  <a:lnTo>
                    <a:pt x="305679" y="143923"/>
                  </a:lnTo>
                  <a:lnTo>
                    <a:pt x="343487" y="174968"/>
                  </a:lnTo>
                  <a:lnTo>
                    <a:pt x="377197" y="209341"/>
                  </a:lnTo>
                  <a:lnTo>
                    <a:pt x="406519" y="246711"/>
                  </a:lnTo>
                  <a:lnTo>
                    <a:pt x="431161" y="286748"/>
                  </a:lnTo>
                  <a:lnTo>
                    <a:pt x="450833" y="329120"/>
                  </a:lnTo>
                  <a:lnTo>
                    <a:pt x="465244" y="373497"/>
                  </a:lnTo>
                  <a:lnTo>
                    <a:pt x="474104" y="419548"/>
                  </a:lnTo>
                  <a:lnTo>
                    <a:pt x="477121" y="466941"/>
                  </a:lnTo>
                  <a:lnTo>
                    <a:pt x="477122" y="586223"/>
                  </a:lnTo>
                  <a:lnTo>
                    <a:pt x="474322" y="632058"/>
                  </a:lnTo>
                  <a:lnTo>
                    <a:pt x="466117" y="676464"/>
                  </a:lnTo>
                  <a:lnTo>
                    <a:pt x="452798" y="719183"/>
                  </a:lnTo>
                  <a:lnTo>
                    <a:pt x="434655" y="759960"/>
                  </a:lnTo>
                  <a:lnTo>
                    <a:pt x="411980" y="798537"/>
                  </a:lnTo>
                  <a:lnTo>
                    <a:pt x="385065" y="834658"/>
                  </a:lnTo>
                  <a:lnTo>
                    <a:pt x="354199" y="868067"/>
                  </a:lnTo>
                  <a:lnTo>
                    <a:pt x="319674" y="898506"/>
                  </a:lnTo>
                  <a:lnTo>
                    <a:pt x="281782" y="925719"/>
                  </a:lnTo>
                  <a:lnTo>
                    <a:pt x="240812" y="949450"/>
                  </a:lnTo>
                  <a:lnTo>
                    <a:pt x="197057" y="969441"/>
                  </a:lnTo>
                  <a:lnTo>
                    <a:pt x="150807" y="985436"/>
                  </a:lnTo>
                  <a:lnTo>
                    <a:pt x="102353" y="997179"/>
                  </a:lnTo>
                  <a:lnTo>
                    <a:pt x="51987" y="1004413"/>
                  </a:lnTo>
                  <a:lnTo>
                    <a:pt x="0" y="1006882"/>
                  </a:lnTo>
                  <a:lnTo>
                    <a:pt x="0" y="887602"/>
                  </a:lnTo>
                  <a:lnTo>
                    <a:pt x="50265" y="885283"/>
                  </a:lnTo>
                  <a:lnTo>
                    <a:pt x="99138" y="878475"/>
                  </a:lnTo>
                  <a:lnTo>
                    <a:pt x="146330" y="867397"/>
                  </a:lnTo>
                  <a:lnTo>
                    <a:pt x="191555" y="852269"/>
                  </a:lnTo>
                  <a:lnTo>
                    <a:pt x="234524" y="833310"/>
                  </a:lnTo>
                  <a:lnTo>
                    <a:pt x="274950" y="810741"/>
                  </a:lnTo>
                  <a:lnTo>
                    <a:pt x="312546" y="784781"/>
                  </a:lnTo>
                  <a:lnTo>
                    <a:pt x="347023" y="755650"/>
                  </a:lnTo>
                  <a:lnTo>
                    <a:pt x="378095" y="723567"/>
                  </a:lnTo>
                  <a:lnTo>
                    <a:pt x="405473" y="688754"/>
                  </a:lnTo>
                  <a:lnTo>
                    <a:pt x="428871" y="651429"/>
                  </a:lnTo>
                  <a:lnTo>
                    <a:pt x="448000" y="611812"/>
                  </a:lnTo>
                  <a:lnTo>
                    <a:pt x="462573" y="570123"/>
                  </a:lnTo>
                  <a:lnTo>
                    <a:pt x="472302" y="526583"/>
                  </a:lnTo>
                </a:path>
              </a:pathLst>
            </a:custGeom>
            <a:ln w="27093">
              <a:solidFill>
                <a:srgbClr val="8C3836"/>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69820" y="727137"/>
            <a:ext cx="5309870" cy="662940"/>
          </a:xfrm>
          <a:prstGeom prst="rect">
            <a:avLst/>
          </a:prstGeom>
        </p:spPr>
        <p:txBody>
          <a:bodyPr vert="horz" wrap="square" lIns="0" tIns="16510" rIns="0" bIns="0" rtlCol="0">
            <a:spAutoFit/>
          </a:bodyPr>
          <a:lstStyle/>
          <a:p>
            <a:pPr marL="12700">
              <a:lnSpc>
                <a:spcPct val="100000"/>
              </a:lnSpc>
              <a:spcBef>
                <a:spcPts val="130"/>
              </a:spcBef>
            </a:pPr>
            <a:r>
              <a:rPr spc="55" dirty="0"/>
              <a:t>Structural</a:t>
            </a:r>
            <a:r>
              <a:rPr spc="245" dirty="0"/>
              <a:t> </a:t>
            </a:r>
            <a:r>
              <a:rPr spc="70" dirty="0"/>
              <a:t>Constraints</a:t>
            </a:r>
          </a:p>
        </p:txBody>
      </p:sp>
      <p:sp>
        <p:nvSpPr>
          <p:cNvPr id="40" name="object 40"/>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30</a:t>
            </a:fld>
            <a:endParaRPr spc="5" dirty="0"/>
          </a:p>
        </p:txBody>
      </p:sp>
      <p:sp>
        <p:nvSpPr>
          <p:cNvPr id="6" name="object 6"/>
          <p:cNvSpPr txBox="1"/>
          <p:nvPr/>
        </p:nvSpPr>
        <p:spPr>
          <a:xfrm>
            <a:off x="724916" y="1554463"/>
            <a:ext cx="8241665" cy="949960"/>
          </a:xfrm>
          <a:prstGeom prst="rect">
            <a:avLst/>
          </a:prstGeom>
        </p:spPr>
        <p:txBody>
          <a:bodyPr vert="horz" wrap="square" lIns="0" tIns="72390" rIns="0" bIns="0" rtlCol="0">
            <a:spAutoFit/>
          </a:bodyPr>
          <a:lstStyle/>
          <a:p>
            <a:pPr marL="12700" marR="5080">
              <a:lnSpc>
                <a:spcPts val="2270"/>
              </a:lnSpc>
              <a:spcBef>
                <a:spcPts val="570"/>
              </a:spcBef>
            </a:pPr>
            <a:r>
              <a:rPr sz="2250" spc="-40" dirty="0">
                <a:latin typeface="Arial"/>
                <a:cs typeface="Arial"/>
              </a:rPr>
              <a:t>If </a:t>
            </a:r>
            <a:r>
              <a:rPr sz="2250" spc="-15" dirty="0">
                <a:latin typeface="Arial"/>
                <a:cs typeface="Arial"/>
              </a:rPr>
              <a:t>an </a:t>
            </a:r>
            <a:r>
              <a:rPr sz="2250" spc="30" dirty="0">
                <a:latin typeface="Arial"/>
                <a:cs typeface="Arial"/>
              </a:rPr>
              <a:t>entity </a:t>
            </a:r>
            <a:r>
              <a:rPr sz="2250" spc="55" dirty="0">
                <a:latin typeface="Arial"/>
                <a:cs typeface="Arial"/>
              </a:rPr>
              <a:t>does </a:t>
            </a:r>
            <a:r>
              <a:rPr sz="2250" spc="40" dirty="0">
                <a:latin typeface="Arial"/>
                <a:cs typeface="Arial"/>
              </a:rPr>
              <a:t>not </a:t>
            </a:r>
            <a:r>
              <a:rPr sz="2250" spc="25" dirty="0">
                <a:latin typeface="Arial"/>
                <a:cs typeface="Arial"/>
              </a:rPr>
              <a:t>exist </a:t>
            </a:r>
            <a:r>
              <a:rPr sz="2250" spc="30" dirty="0">
                <a:latin typeface="Arial"/>
                <a:cs typeface="Arial"/>
              </a:rPr>
              <a:t>unless </a:t>
            </a:r>
            <a:r>
              <a:rPr sz="2250" spc="-5" dirty="0">
                <a:latin typeface="Arial"/>
                <a:cs typeface="Arial"/>
              </a:rPr>
              <a:t>it </a:t>
            </a:r>
            <a:r>
              <a:rPr sz="2250" spc="45" dirty="0">
                <a:latin typeface="Arial"/>
                <a:cs typeface="Arial"/>
              </a:rPr>
              <a:t>appears </a:t>
            </a:r>
            <a:r>
              <a:rPr sz="2250" spc="55" dirty="0">
                <a:latin typeface="Arial"/>
                <a:cs typeface="Arial"/>
              </a:rPr>
              <a:t>with </a:t>
            </a:r>
            <a:r>
              <a:rPr sz="2250" spc="-15" dirty="0">
                <a:latin typeface="Arial"/>
                <a:cs typeface="Arial"/>
              </a:rPr>
              <a:t>an </a:t>
            </a:r>
            <a:r>
              <a:rPr sz="2250" spc="30" dirty="0">
                <a:latin typeface="Arial"/>
                <a:cs typeface="Arial"/>
              </a:rPr>
              <a:t>entity </a:t>
            </a:r>
            <a:r>
              <a:rPr sz="2250" spc="-15" dirty="0">
                <a:latin typeface="Arial"/>
                <a:cs typeface="Arial"/>
              </a:rPr>
              <a:t>in </a:t>
            </a:r>
            <a:r>
              <a:rPr sz="2250" spc="-85" dirty="0">
                <a:latin typeface="Arial"/>
                <a:cs typeface="Arial"/>
              </a:rPr>
              <a:t>a  </a:t>
            </a:r>
            <a:r>
              <a:rPr sz="2250" spc="40" dirty="0">
                <a:latin typeface="Arial"/>
                <a:cs typeface="Arial"/>
              </a:rPr>
              <a:t>relationship, </a:t>
            </a:r>
            <a:r>
              <a:rPr sz="2250" spc="35" dirty="0">
                <a:latin typeface="Arial"/>
                <a:cs typeface="Arial"/>
              </a:rPr>
              <a:t>the </a:t>
            </a:r>
            <a:r>
              <a:rPr sz="2250" spc="55" dirty="0">
                <a:latin typeface="Arial"/>
                <a:cs typeface="Arial"/>
              </a:rPr>
              <a:t>participation </a:t>
            </a:r>
            <a:r>
              <a:rPr sz="2250" spc="5" dirty="0">
                <a:latin typeface="Arial"/>
                <a:cs typeface="Arial"/>
              </a:rPr>
              <a:t>is </a:t>
            </a:r>
            <a:r>
              <a:rPr sz="2250" spc="145" dirty="0">
                <a:latin typeface="Arial"/>
                <a:cs typeface="Arial"/>
              </a:rPr>
              <a:t>total </a:t>
            </a:r>
            <a:r>
              <a:rPr sz="2250" spc="30" dirty="0">
                <a:latin typeface="Arial"/>
                <a:cs typeface="Arial"/>
              </a:rPr>
              <a:t>(existence </a:t>
            </a:r>
            <a:r>
              <a:rPr sz="2250" spc="55" dirty="0">
                <a:latin typeface="Arial"/>
                <a:cs typeface="Arial"/>
              </a:rPr>
              <a:t>dependency).  </a:t>
            </a:r>
            <a:r>
              <a:rPr sz="2250" spc="5" dirty="0">
                <a:latin typeface="Arial"/>
                <a:cs typeface="Arial"/>
              </a:rPr>
              <a:t>Else,</a:t>
            </a:r>
            <a:r>
              <a:rPr sz="2250" spc="25" dirty="0">
                <a:latin typeface="Arial"/>
                <a:cs typeface="Arial"/>
              </a:rPr>
              <a:t> </a:t>
            </a:r>
            <a:r>
              <a:rPr sz="2250" spc="114" dirty="0">
                <a:latin typeface="Arial"/>
                <a:cs typeface="Arial"/>
              </a:rPr>
              <a:t>partial.</a:t>
            </a:r>
            <a:endParaRPr sz="2250">
              <a:latin typeface="Arial"/>
              <a:cs typeface="Arial"/>
            </a:endParaRPr>
          </a:p>
        </p:txBody>
      </p:sp>
      <p:sp>
        <p:nvSpPr>
          <p:cNvPr id="7" name="object 7"/>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grpSp>
        <p:nvGrpSpPr>
          <p:cNvPr id="8" name="object 8"/>
          <p:cNvGrpSpPr/>
          <p:nvPr/>
        </p:nvGrpSpPr>
        <p:grpSpPr>
          <a:xfrm>
            <a:off x="3596189" y="3544690"/>
            <a:ext cx="3510279" cy="871855"/>
            <a:chOff x="3596189" y="3544690"/>
            <a:chExt cx="3510279" cy="871855"/>
          </a:xfrm>
        </p:grpSpPr>
        <p:sp>
          <p:nvSpPr>
            <p:cNvPr id="9" name="object 9"/>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0" name="object 10"/>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1" name="object 11"/>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2" name="object 12"/>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grpSp>
        <p:nvGrpSpPr>
          <p:cNvPr id="13" name="object 13"/>
          <p:cNvGrpSpPr/>
          <p:nvPr/>
        </p:nvGrpSpPr>
        <p:grpSpPr>
          <a:xfrm>
            <a:off x="634998" y="3818006"/>
            <a:ext cx="2971165" cy="1459865"/>
            <a:chOff x="634998" y="3818006"/>
            <a:chExt cx="2971165" cy="1459865"/>
          </a:xfrm>
        </p:grpSpPr>
        <p:sp>
          <p:nvSpPr>
            <p:cNvPr id="14" name="object 14"/>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
          <p:nvSpPr>
            <p:cNvPr id="15" name="object 15"/>
            <p:cNvSpPr/>
            <p:nvPr/>
          </p:nvSpPr>
          <p:spPr>
            <a:xfrm>
              <a:off x="640078" y="4411120"/>
              <a:ext cx="2575560" cy="861694"/>
            </a:xfrm>
            <a:custGeom>
              <a:avLst/>
              <a:gdLst/>
              <a:ahLst/>
              <a:cxnLst/>
              <a:rect l="l" t="t" r="r" b="b"/>
              <a:pathLst>
                <a:path w="2575560" h="861695">
                  <a:moveTo>
                    <a:pt x="1287778" y="0"/>
                  </a:moveTo>
                  <a:lnTo>
                    <a:pt x="0" y="430674"/>
                  </a:lnTo>
                  <a:lnTo>
                    <a:pt x="1287778" y="861349"/>
                  </a:lnTo>
                  <a:lnTo>
                    <a:pt x="2575555" y="430674"/>
                  </a:lnTo>
                  <a:lnTo>
                    <a:pt x="1287778" y="0"/>
                  </a:lnTo>
                  <a:close/>
                </a:path>
              </a:pathLst>
            </a:custGeom>
            <a:solidFill>
              <a:srgbClr val="F2F2F2"/>
            </a:solidFill>
          </p:spPr>
          <p:txBody>
            <a:bodyPr wrap="square" lIns="0" tIns="0" rIns="0" bIns="0" rtlCol="0"/>
            <a:lstStyle/>
            <a:p>
              <a:endParaRPr/>
            </a:p>
          </p:txBody>
        </p:sp>
        <p:sp>
          <p:nvSpPr>
            <p:cNvPr id="16" name="object 16"/>
            <p:cNvSpPr/>
            <p:nvPr/>
          </p:nvSpPr>
          <p:spPr>
            <a:xfrm>
              <a:off x="640078" y="441112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7" name="object 17"/>
          <p:cNvSpPr txBox="1"/>
          <p:nvPr/>
        </p:nvSpPr>
        <p:spPr>
          <a:xfrm>
            <a:off x="1587497" y="4694766"/>
            <a:ext cx="68135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T</a:t>
            </a:r>
            <a:r>
              <a:rPr sz="1600" spc="-5" dirty="0">
                <a:latin typeface="Calibri"/>
                <a:cs typeface="Calibri"/>
              </a:rPr>
              <a:t>U</a:t>
            </a:r>
            <a:r>
              <a:rPr sz="1600" spc="-55" dirty="0">
                <a:latin typeface="Calibri"/>
                <a:cs typeface="Calibri"/>
              </a:rPr>
              <a:t>T</a:t>
            </a:r>
            <a:r>
              <a:rPr sz="1600" spc="-10" dirty="0">
                <a:latin typeface="Calibri"/>
                <a:cs typeface="Calibri"/>
              </a:rPr>
              <a:t>O</a:t>
            </a:r>
            <a:r>
              <a:rPr sz="1600" spc="-25" dirty="0">
                <a:latin typeface="Calibri"/>
                <a:cs typeface="Calibri"/>
              </a:rPr>
              <a:t>R</a:t>
            </a:r>
            <a:r>
              <a:rPr sz="1600" dirty="0">
                <a:latin typeface="Calibri"/>
                <a:cs typeface="Calibri"/>
              </a:rPr>
              <a:t>S</a:t>
            </a:r>
            <a:endParaRPr sz="1600">
              <a:latin typeface="Calibri"/>
              <a:cs typeface="Calibri"/>
            </a:endParaRPr>
          </a:p>
        </p:txBody>
      </p:sp>
      <p:grpSp>
        <p:nvGrpSpPr>
          <p:cNvPr id="18" name="object 18"/>
          <p:cNvGrpSpPr/>
          <p:nvPr/>
        </p:nvGrpSpPr>
        <p:grpSpPr>
          <a:xfrm>
            <a:off x="635845" y="3899227"/>
            <a:ext cx="8787765" cy="1378585"/>
            <a:chOff x="635845" y="3899227"/>
            <a:chExt cx="8787765" cy="1378585"/>
          </a:xfrm>
        </p:grpSpPr>
        <p:sp>
          <p:nvSpPr>
            <p:cNvPr id="19" name="object 19"/>
            <p:cNvSpPr/>
            <p:nvPr/>
          </p:nvSpPr>
          <p:spPr>
            <a:xfrm>
              <a:off x="640078" y="3903460"/>
              <a:ext cx="779780" cy="938530"/>
            </a:xfrm>
            <a:custGeom>
              <a:avLst/>
              <a:gdLst/>
              <a:ahLst/>
              <a:cxnLst/>
              <a:rect l="l" t="t" r="r" b="b"/>
              <a:pathLst>
                <a:path w="779780" h="938529">
                  <a:moveTo>
                    <a:pt x="0" y="938335"/>
                  </a:moveTo>
                  <a:lnTo>
                    <a:pt x="779333" y="0"/>
                  </a:lnTo>
                </a:path>
              </a:pathLst>
            </a:custGeom>
            <a:ln w="8466">
              <a:solidFill>
                <a:srgbClr val="000000"/>
              </a:solidFill>
            </a:ln>
          </p:spPr>
          <p:txBody>
            <a:bodyPr wrap="square" lIns="0" tIns="0" rIns="0" bIns="0" rtlCol="0"/>
            <a:lstStyle/>
            <a:p>
              <a:endParaRPr/>
            </a:p>
          </p:txBody>
        </p:sp>
        <p:sp>
          <p:nvSpPr>
            <p:cNvPr id="20" name="object 20"/>
            <p:cNvSpPr/>
            <p:nvPr/>
          </p:nvSpPr>
          <p:spPr>
            <a:xfrm>
              <a:off x="2439396" y="3903460"/>
              <a:ext cx="776605" cy="938530"/>
            </a:xfrm>
            <a:custGeom>
              <a:avLst/>
              <a:gdLst/>
              <a:ahLst/>
              <a:cxnLst/>
              <a:rect l="l" t="t" r="r" b="b"/>
              <a:pathLst>
                <a:path w="776605" h="938529">
                  <a:moveTo>
                    <a:pt x="776238" y="938335"/>
                  </a:moveTo>
                  <a:lnTo>
                    <a:pt x="0" y="0"/>
                  </a:lnTo>
                </a:path>
              </a:pathLst>
            </a:custGeom>
            <a:ln w="8466">
              <a:solidFill>
                <a:srgbClr val="000000"/>
              </a:solidFill>
            </a:ln>
          </p:spPr>
          <p:txBody>
            <a:bodyPr wrap="square" lIns="0" tIns="0" rIns="0" bIns="0" rtlCol="0"/>
            <a:lstStyle/>
            <a:p>
              <a:endParaRPr/>
            </a:p>
          </p:txBody>
        </p:sp>
        <p:sp>
          <p:nvSpPr>
            <p:cNvPr id="21" name="object 21"/>
            <p:cNvSpPr/>
            <p:nvPr/>
          </p:nvSpPr>
          <p:spPr>
            <a:xfrm>
              <a:off x="6842763"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22" name="object 22"/>
            <p:cNvSpPr/>
            <p:nvPr/>
          </p:nvSpPr>
          <p:spPr>
            <a:xfrm>
              <a:off x="6842763"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3" name="object 2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24" name="object 24"/>
          <p:cNvGrpSpPr/>
          <p:nvPr/>
        </p:nvGrpSpPr>
        <p:grpSpPr>
          <a:xfrm>
            <a:off x="3596189" y="2606354"/>
            <a:ext cx="2585720" cy="871855"/>
            <a:chOff x="3596189" y="2606354"/>
            <a:chExt cx="2585720" cy="871855"/>
          </a:xfrm>
        </p:grpSpPr>
        <p:sp>
          <p:nvSpPr>
            <p:cNvPr id="25" name="object 25"/>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6" name="object 26"/>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7" name="object 27"/>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8" name="object 28"/>
          <p:cNvGrpSpPr/>
          <p:nvPr/>
        </p:nvGrpSpPr>
        <p:grpSpPr>
          <a:xfrm>
            <a:off x="2952189" y="3037877"/>
            <a:ext cx="4154170" cy="259079"/>
            <a:chOff x="2952189" y="3037877"/>
            <a:chExt cx="4154170" cy="259079"/>
          </a:xfrm>
        </p:grpSpPr>
        <p:sp>
          <p:nvSpPr>
            <p:cNvPr id="29" name="object 29"/>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sp>
          <p:nvSpPr>
            <p:cNvPr id="30" name="object 30"/>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31" name="object 31"/>
            <p:cNvSpPr/>
            <p:nvPr/>
          </p:nvSpPr>
          <p:spPr>
            <a:xfrm>
              <a:off x="2956422" y="3091462"/>
              <a:ext cx="772160" cy="201295"/>
            </a:xfrm>
            <a:custGeom>
              <a:avLst/>
              <a:gdLst/>
              <a:ahLst/>
              <a:cxnLst/>
              <a:rect l="l" t="t" r="r" b="b"/>
              <a:pathLst>
                <a:path w="772160" h="201295">
                  <a:moveTo>
                    <a:pt x="0" y="200782"/>
                  </a:moveTo>
                  <a:lnTo>
                    <a:pt x="771658" y="0"/>
                  </a:lnTo>
                </a:path>
              </a:pathLst>
            </a:custGeom>
            <a:ln w="8466">
              <a:solidFill>
                <a:srgbClr val="000000"/>
              </a:solidFill>
            </a:ln>
          </p:spPr>
          <p:txBody>
            <a:bodyPr wrap="square" lIns="0" tIns="0" rIns="0" bIns="0" rtlCol="0"/>
            <a:lstStyle/>
            <a:p>
              <a:endParaRPr/>
            </a:p>
          </p:txBody>
        </p:sp>
      </p:grpSp>
      <p:graphicFrame>
        <p:nvGraphicFramePr>
          <p:cNvPr id="32" name="object 32"/>
          <p:cNvGraphicFramePr>
            <a:graphicFrameLocks noGrp="1"/>
          </p:cNvGraphicFramePr>
          <p:nvPr/>
        </p:nvGraphicFramePr>
        <p:xfrm>
          <a:off x="7096896" y="5272470"/>
          <a:ext cx="2057400" cy="1369009"/>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07660">
                <a:tc>
                  <a:txBody>
                    <a:bodyPr/>
                    <a:lstStyle/>
                    <a:p>
                      <a:pPr>
                        <a:lnSpc>
                          <a:spcPct val="100000"/>
                        </a:lnSpc>
                      </a:pPr>
                      <a:endParaRPr sz="20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marL="97155">
                        <a:lnSpc>
                          <a:spcPct val="100000"/>
                        </a:lnSpc>
                        <a:spcBef>
                          <a:spcPts val="1185"/>
                        </a:spcBef>
                      </a:pPr>
                      <a:r>
                        <a:rPr sz="1900" dirty="0">
                          <a:latin typeface="Calibri"/>
                          <a:cs typeface="Calibri"/>
                        </a:rPr>
                        <a:t>1</a:t>
                      </a:r>
                      <a:endParaRPr sz="1900">
                        <a:latin typeface="Calibri"/>
                        <a:cs typeface="Calibri"/>
                      </a:endParaRPr>
                    </a:p>
                  </a:txBody>
                  <a:tcPr marL="0" marR="0" marT="150495" marB="0">
                    <a:lnL w="9525">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861349">
                <a:tc gridSpan="2">
                  <a:txBody>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3" name="object 33"/>
          <p:cNvSpPr txBox="1"/>
          <p:nvPr/>
        </p:nvSpPr>
        <p:spPr>
          <a:xfrm>
            <a:off x="233091" y="4032672"/>
            <a:ext cx="551180" cy="685800"/>
          </a:xfrm>
          <a:prstGeom prst="rect">
            <a:avLst/>
          </a:prstGeom>
        </p:spPr>
        <p:txBody>
          <a:bodyPr vert="horz" wrap="square" lIns="0" tIns="12065" rIns="0" bIns="0" rtlCol="0">
            <a:spAutoFit/>
          </a:bodyPr>
          <a:lstStyle/>
          <a:p>
            <a:pPr marL="206375" marR="5080" indent="-194310">
              <a:lnSpc>
                <a:spcPct val="113999"/>
              </a:lnSpc>
              <a:spcBef>
                <a:spcPts val="9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5" dirty="0">
                <a:latin typeface="Calibri"/>
                <a:cs typeface="Calibri"/>
              </a:rPr>
              <a:t>or  </a:t>
            </a:r>
            <a:r>
              <a:rPr sz="1900" spc="20" dirty="0">
                <a:latin typeface="Calibri"/>
                <a:cs typeface="Calibri"/>
              </a:rPr>
              <a:t>N</a:t>
            </a:r>
            <a:endParaRPr sz="1900">
              <a:latin typeface="Calibri"/>
              <a:cs typeface="Calibri"/>
            </a:endParaRPr>
          </a:p>
        </p:txBody>
      </p:sp>
      <p:sp>
        <p:nvSpPr>
          <p:cNvPr id="34" name="object 34"/>
          <p:cNvSpPr txBox="1"/>
          <p:nvPr/>
        </p:nvSpPr>
        <p:spPr>
          <a:xfrm>
            <a:off x="6779321" y="3526366"/>
            <a:ext cx="235585"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Calibri"/>
                <a:cs typeface="Calibri"/>
              </a:rPr>
              <a:t>M</a:t>
            </a:r>
            <a:endParaRPr sz="1900">
              <a:latin typeface="Calibri"/>
              <a:cs typeface="Calibri"/>
            </a:endParaRPr>
          </a:p>
        </p:txBody>
      </p:sp>
      <p:sp>
        <p:nvSpPr>
          <p:cNvPr id="35" name="object 35"/>
          <p:cNvSpPr txBox="1"/>
          <p:nvPr/>
        </p:nvSpPr>
        <p:spPr>
          <a:xfrm>
            <a:off x="3039099" y="3534833"/>
            <a:ext cx="580390" cy="1183640"/>
          </a:xfrm>
          <a:prstGeom prst="rect">
            <a:avLst/>
          </a:prstGeom>
        </p:spPr>
        <p:txBody>
          <a:bodyPr vert="horz" wrap="square" lIns="0" tIns="16510" rIns="0" bIns="0" rtlCol="0">
            <a:spAutoFit/>
          </a:bodyPr>
          <a:lstStyle/>
          <a:p>
            <a:pPr marL="14604">
              <a:lnSpc>
                <a:spcPct val="100000"/>
              </a:lnSpc>
              <a:spcBef>
                <a:spcPts val="130"/>
              </a:spcBef>
            </a:pPr>
            <a:r>
              <a:rPr sz="1900" spc="20" dirty="0">
                <a:latin typeface="Calibri"/>
                <a:cs typeface="Calibri"/>
              </a:rPr>
              <a:t>N</a:t>
            </a:r>
            <a:endParaRPr sz="1900">
              <a:latin typeface="Calibri"/>
              <a:cs typeface="Calibri"/>
            </a:endParaRPr>
          </a:p>
          <a:p>
            <a:pPr marL="195580" marR="5080" indent="-183515">
              <a:lnSpc>
                <a:spcPct val="113999"/>
              </a:lnSpc>
              <a:spcBef>
                <a:spcPts val="160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10" dirty="0">
                <a:latin typeface="Calibri"/>
                <a:cs typeface="Calibri"/>
              </a:rPr>
              <a:t>ee  </a:t>
            </a:r>
            <a:r>
              <a:rPr sz="1900" spc="25" dirty="0">
                <a:latin typeface="Calibri"/>
                <a:cs typeface="Calibri"/>
              </a:rPr>
              <a:t>M</a:t>
            </a:r>
            <a:endParaRPr sz="1900">
              <a:latin typeface="Calibri"/>
              <a:cs typeface="Calibri"/>
            </a:endParaRPr>
          </a:p>
        </p:txBody>
      </p:sp>
      <p:sp>
        <p:nvSpPr>
          <p:cNvPr id="36" name="object 36"/>
          <p:cNvSpPr txBox="1"/>
          <p:nvPr/>
        </p:nvSpPr>
        <p:spPr>
          <a:xfrm>
            <a:off x="3039099" y="2815166"/>
            <a:ext cx="3976370" cy="320040"/>
          </a:xfrm>
          <a:prstGeom prst="rect">
            <a:avLst/>
          </a:prstGeom>
        </p:spPr>
        <p:txBody>
          <a:bodyPr vert="horz" wrap="square" lIns="0" tIns="16510" rIns="0" bIns="0" rtlCol="0">
            <a:spAutoFit/>
          </a:bodyPr>
          <a:lstStyle/>
          <a:p>
            <a:pPr marL="12700">
              <a:lnSpc>
                <a:spcPct val="100000"/>
              </a:lnSpc>
              <a:spcBef>
                <a:spcPts val="130"/>
              </a:spcBef>
              <a:tabLst>
                <a:tab pos="3838575" algn="l"/>
              </a:tabLst>
            </a:pPr>
            <a:r>
              <a:rPr sz="1900" spc="20" dirty="0">
                <a:latin typeface="Calibri"/>
                <a:cs typeface="Calibri"/>
              </a:rPr>
              <a:t>N	</a:t>
            </a:r>
            <a:r>
              <a:rPr sz="1900" spc="15" dirty="0">
                <a:latin typeface="Calibri"/>
                <a:cs typeface="Calibri"/>
              </a:rPr>
              <a:t>1</a:t>
            </a:r>
            <a:endParaRPr sz="1900">
              <a:latin typeface="Calibri"/>
              <a:cs typeface="Calibri"/>
            </a:endParaRPr>
          </a:p>
        </p:txBody>
      </p:sp>
      <p:graphicFrame>
        <p:nvGraphicFramePr>
          <p:cNvPr id="37" name="object 37"/>
          <p:cNvGraphicFramePr>
            <a:graphicFrameLocks noGrp="1"/>
          </p:cNvGraphicFramePr>
          <p:nvPr/>
        </p:nvGraphicFramePr>
        <p:xfrm>
          <a:off x="7096896" y="3037031"/>
          <a:ext cx="2057400" cy="1369008"/>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861349">
                <a:tc gridSpan="2">
                  <a:txBody>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0"/>
                  </a:ext>
                </a:extLst>
              </a:tr>
              <a:tr h="507659">
                <a:tc>
                  <a:txBody>
                    <a:bodyPr/>
                    <a:lstStyle/>
                    <a:p>
                      <a:pPr>
                        <a:lnSpc>
                          <a:spcPct val="100000"/>
                        </a:lnSpc>
                      </a:pPr>
                      <a:endParaRPr sz="2000">
                        <a:latin typeface="Times New Roman"/>
                        <a:cs typeface="Times New Roman"/>
                      </a:endParaRPr>
                    </a:p>
                  </a:txBody>
                  <a:tcPr marL="0" marR="0" marT="0" marB="0">
                    <a:lnR w="9525">
                      <a:solidFill>
                        <a:srgbClr val="000000"/>
                      </a:solidFill>
                      <a:prstDash val="solid"/>
                    </a:lnR>
                    <a:lnT w="12700">
                      <a:solidFill>
                        <a:srgbClr val="000000"/>
                      </a:solidFill>
                      <a:prstDash val="solid"/>
                    </a:lnT>
                  </a:tcPr>
                </a:tc>
                <a:tc>
                  <a:txBody>
                    <a:bodyPr/>
                    <a:lstStyle/>
                    <a:p>
                      <a:pPr marL="105410">
                        <a:lnSpc>
                          <a:spcPct val="100000"/>
                        </a:lnSpc>
                        <a:spcBef>
                          <a:spcPts val="365"/>
                        </a:spcBef>
                      </a:pPr>
                      <a:r>
                        <a:rPr sz="1900" dirty="0">
                          <a:latin typeface="Calibri"/>
                          <a:cs typeface="Calibri"/>
                        </a:rPr>
                        <a:t>1</a:t>
                      </a:r>
                      <a:endParaRPr sz="1900">
                        <a:latin typeface="Calibri"/>
                        <a:cs typeface="Calibri"/>
                      </a:endParaRPr>
                    </a:p>
                  </a:txBody>
                  <a:tcPr marL="0" marR="0" marT="46355" marB="0">
                    <a:lnL w="9525">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bl>
          </a:graphicData>
        </a:graphic>
      </p:graphicFrame>
      <p:sp>
        <p:nvSpPr>
          <p:cNvPr id="38" name="object 38"/>
          <p:cNvSpPr txBox="1"/>
          <p:nvPr/>
        </p:nvSpPr>
        <p:spPr>
          <a:xfrm>
            <a:off x="724916" y="5380566"/>
            <a:ext cx="3663315" cy="608330"/>
          </a:xfrm>
          <a:prstGeom prst="rect">
            <a:avLst/>
          </a:prstGeom>
        </p:spPr>
        <p:txBody>
          <a:bodyPr vert="horz" wrap="square" lIns="0" tIns="27305" rIns="0" bIns="0" rtlCol="0">
            <a:spAutoFit/>
          </a:bodyPr>
          <a:lstStyle/>
          <a:p>
            <a:pPr marL="12700" marR="5080">
              <a:lnSpc>
                <a:spcPts val="2270"/>
              </a:lnSpc>
              <a:spcBef>
                <a:spcPts val="215"/>
              </a:spcBef>
            </a:pPr>
            <a:r>
              <a:rPr sz="1900" i="1" dirty="0">
                <a:latin typeface="Calibri"/>
                <a:cs typeface="Calibri"/>
              </a:rPr>
              <a:t>All students must </a:t>
            </a:r>
            <a:r>
              <a:rPr sz="1900" i="1" spc="5" dirty="0">
                <a:latin typeface="Calibri"/>
                <a:cs typeface="Calibri"/>
              </a:rPr>
              <a:t>have </a:t>
            </a:r>
            <a:r>
              <a:rPr sz="1900" i="1" spc="15" dirty="0">
                <a:latin typeface="Calibri"/>
                <a:cs typeface="Calibri"/>
              </a:rPr>
              <a:t>a </a:t>
            </a:r>
            <a:r>
              <a:rPr sz="1900" i="1" spc="5" dirty="0">
                <a:latin typeface="Calibri"/>
                <a:cs typeface="Calibri"/>
              </a:rPr>
              <a:t>department  in which </a:t>
            </a:r>
            <a:r>
              <a:rPr sz="1900" i="1" dirty="0">
                <a:latin typeface="Calibri"/>
                <a:cs typeface="Calibri"/>
              </a:rPr>
              <a:t>they</a:t>
            </a:r>
            <a:r>
              <a:rPr sz="1900" i="1" spc="-20" dirty="0">
                <a:latin typeface="Calibri"/>
                <a:cs typeface="Calibri"/>
              </a:rPr>
              <a:t> major.</a:t>
            </a:r>
            <a:endParaRPr sz="19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22872" y="727137"/>
            <a:ext cx="6403975" cy="662940"/>
          </a:xfrm>
          <a:prstGeom prst="rect">
            <a:avLst/>
          </a:prstGeom>
        </p:spPr>
        <p:txBody>
          <a:bodyPr vert="horz" wrap="square" lIns="0" tIns="16510" rIns="0" bIns="0" rtlCol="0">
            <a:spAutoFit/>
          </a:bodyPr>
          <a:lstStyle/>
          <a:p>
            <a:pPr marL="12700">
              <a:lnSpc>
                <a:spcPct val="100000"/>
              </a:lnSpc>
              <a:spcBef>
                <a:spcPts val="130"/>
              </a:spcBef>
            </a:pPr>
            <a:r>
              <a:rPr spc="85" dirty="0"/>
              <a:t>Attributes </a:t>
            </a:r>
            <a:r>
              <a:rPr spc="5" dirty="0"/>
              <a:t>of</a:t>
            </a:r>
            <a:r>
              <a:rPr spc="270" dirty="0"/>
              <a:t> </a:t>
            </a:r>
            <a:r>
              <a:rPr spc="50" dirty="0"/>
              <a:t>Relationships</a:t>
            </a:r>
          </a:p>
        </p:txBody>
      </p:sp>
      <p:sp>
        <p:nvSpPr>
          <p:cNvPr id="43" name="object 43"/>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31</a:t>
            </a:fld>
            <a:endParaRPr spc="5" dirty="0"/>
          </a:p>
        </p:txBody>
      </p:sp>
      <p:sp>
        <p:nvSpPr>
          <p:cNvPr id="6" name="object 6"/>
          <p:cNvSpPr txBox="1"/>
          <p:nvPr/>
        </p:nvSpPr>
        <p:spPr>
          <a:xfrm>
            <a:off x="724916" y="1530141"/>
            <a:ext cx="5037455" cy="986155"/>
          </a:xfrm>
          <a:prstGeom prst="rect">
            <a:avLst/>
          </a:prstGeom>
        </p:spPr>
        <p:txBody>
          <a:bodyPr vert="horz" wrap="square" lIns="0" tIns="6985" rIns="0" bIns="0" rtlCol="0">
            <a:spAutoFit/>
          </a:bodyPr>
          <a:lstStyle/>
          <a:p>
            <a:pPr marL="12700" marR="5080">
              <a:lnSpc>
                <a:spcPct val="102200"/>
              </a:lnSpc>
              <a:spcBef>
                <a:spcPts val="55"/>
              </a:spcBef>
            </a:pPr>
            <a:r>
              <a:rPr sz="3100" spc="85" dirty="0">
                <a:latin typeface="Arial"/>
                <a:cs typeface="Arial"/>
              </a:rPr>
              <a:t>1-&gt;1, </a:t>
            </a:r>
            <a:r>
              <a:rPr sz="3100" spc="30" dirty="0">
                <a:latin typeface="Arial"/>
                <a:cs typeface="Arial"/>
              </a:rPr>
              <a:t>can </a:t>
            </a:r>
            <a:r>
              <a:rPr sz="3100" spc="50" dirty="0">
                <a:latin typeface="Arial"/>
                <a:cs typeface="Arial"/>
              </a:rPr>
              <a:t>go </a:t>
            </a:r>
            <a:r>
              <a:rPr sz="3100" spc="70" dirty="0">
                <a:latin typeface="Arial"/>
                <a:cs typeface="Arial"/>
              </a:rPr>
              <a:t>to </a:t>
            </a:r>
            <a:r>
              <a:rPr sz="3100" spc="5" dirty="0">
                <a:latin typeface="Arial"/>
                <a:cs typeface="Arial"/>
              </a:rPr>
              <a:t>either </a:t>
            </a:r>
            <a:r>
              <a:rPr sz="3100" spc="35" dirty="0">
                <a:latin typeface="Arial"/>
                <a:cs typeface="Arial"/>
              </a:rPr>
              <a:t>entity  </a:t>
            </a:r>
            <a:r>
              <a:rPr sz="3100" spc="90" dirty="0">
                <a:latin typeface="Arial"/>
                <a:cs typeface="Arial"/>
              </a:rPr>
              <a:t>1-&gt;N, </a:t>
            </a:r>
            <a:r>
              <a:rPr sz="3100" spc="30" dirty="0">
                <a:latin typeface="Arial"/>
                <a:cs typeface="Arial"/>
              </a:rPr>
              <a:t>can </a:t>
            </a:r>
            <a:r>
              <a:rPr sz="3100" spc="50" dirty="0">
                <a:latin typeface="Arial"/>
                <a:cs typeface="Arial"/>
              </a:rPr>
              <a:t>go </a:t>
            </a:r>
            <a:r>
              <a:rPr sz="3100" spc="70" dirty="0">
                <a:latin typeface="Arial"/>
                <a:cs typeface="Arial"/>
              </a:rPr>
              <a:t>to </a:t>
            </a:r>
            <a:r>
              <a:rPr sz="3100" spc="-145" dirty="0">
                <a:latin typeface="Arial"/>
                <a:cs typeface="Arial"/>
              </a:rPr>
              <a:t>(1)</a:t>
            </a:r>
            <a:r>
              <a:rPr sz="3100" spc="285" dirty="0">
                <a:latin typeface="Arial"/>
                <a:cs typeface="Arial"/>
              </a:rPr>
              <a:t> </a:t>
            </a:r>
            <a:r>
              <a:rPr sz="3100" spc="35" dirty="0">
                <a:latin typeface="Arial"/>
                <a:cs typeface="Arial"/>
              </a:rPr>
              <a:t>entity</a:t>
            </a:r>
            <a:endParaRPr sz="3100">
              <a:latin typeface="Arial"/>
              <a:cs typeface="Arial"/>
            </a:endParaRPr>
          </a:p>
        </p:txBody>
      </p:sp>
      <p:sp>
        <p:nvSpPr>
          <p:cNvPr id="7" name="object 7"/>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grpSp>
        <p:nvGrpSpPr>
          <p:cNvPr id="8" name="object 8"/>
          <p:cNvGrpSpPr/>
          <p:nvPr/>
        </p:nvGrpSpPr>
        <p:grpSpPr>
          <a:xfrm>
            <a:off x="3596189" y="3544690"/>
            <a:ext cx="3510279" cy="871855"/>
            <a:chOff x="3596189" y="3544690"/>
            <a:chExt cx="3510279" cy="871855"/>
          </a:xfrm>
        </p:grpSpPr>
        <p:sp>
          <p:nvSpPr>
            <p:cNvPr id="9" name="object 9"/>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0" name="object 10"/>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1" name="object 11"/>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2" name="object 12"/>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grpSp>
        <p:nvGrpSpPr>
          <p:cNvPr id="13" name="object 13"/>
          <p:cNvGrpSpPr/>
          <p:nvPr/>
        </p:nvGrpSpPr>
        <p:grpSpPr>
          <a:xfrm>
            <a:off x="634998" y="3818006"/>
            <a:ext cx="2971165" cy="1459865"/>
            <a:chOff x="634998" y="3818006"/>
            <a:chExt cx="2971165" cy="1459865"/>
          </a:xfrm>
        </p:grpSpPr>
        <p:sp>
          <p:nvSpPr>
            <p:cNvPr id="14" name="object 14"/>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
          <p:nvSpPr>
            <p:cNvPr id="15" name="object 15"/>
            <p:cNvSpPr/>
            <p:nvPr/>
          </p:nvSpPr>
          <p:spPr>
            <a:xfrm>
              <a:off x="640078" y="4411120"/>
              <a:ext cx="2575560" cy="861694"/>
            </a:xfrm>
            <a:custGeom>
              <a:avLst/>
              <a:gdLst/>
              <a:ahLst/>
              <a:cxnLst/>
              <a:rect l="l" t="t" r="r" b="b"/>
              <a:pathLst>
                <a:path w="2575560" h="861695">
                  <a:moveTo>
                    <a:pt x="1287778" y="0"/>
                  </a:moveTo>
                  <a:lnTo>
                    <a:pt x="0" y="430674"/>
                  </a:lnTo>
                  <a:lnTo>
                    <a:pt x="1287778" y="861349"/>
                  </a:lnTo>
                  <a:lnTo>
                    <a:pt x="2575555" y="430674"/>
                  </a:lnTo>
                  <a:lnTo>
                    <a:pt x="1287778" y="0"/>
                  </a:lnTo>
                  <a:close/>
                </a:path>
              </a:pathLst>
            </a:custGeom>
            <a:solidFill>
              <a:srgbClr val="F2F2F2"/>
            </a:solidFill>
          </p:spPr>
          <p:txBody>
            <a:bodyPr wrap="square" lIns="0" tIns="0" rIns="0" bIns="0" rtlCol="0"/>
            <a:lstStyle/>
            <a:p>
              <a:endParaRPr/>
            </a:p>
          </p:txBody>
        </p:sp>
        <p:sp>
          <p:nvSpPr>
            <p:cNvPr id="16" name="object 16"/>
            <p:cNvSpPr/>
            <p:nvPr/>
          </p:nvSpPr>
          <p:spPr>
            <a:xfrm>
              <a:off x="640078" y="441112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7" name="object 17"/>
          <p:cNvSpPr txBox="1"/>
          <p:nvPr/>
        </p:nvSpPr>
        <p:spPr>
          <a:xfrm>
            <a:off x="1587497" y="4694766"/>
            <a:ext cx="68135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T</a:t>
            </a:r>
            <a:r>
              <a:rPr sz="1600" spc="-5" dirty="0">
                <a:latin typeface="Calibri"/>
                <a:cs typeface="Calibri"/>
              </a:rPr>
              <a:t>U</a:t>
            </a:r>
            <a:r>
              <a:rPr sz="1600" spc="-55" dirty="0">
                <a:latin typeface="Calibri"/>
                <a:cs typeface="Calibri"/>
              </a:rPr>
              <a:t>T</a:t>
            </a:r>
            <a:r>
              <a:rPr sz="1600" spc="-10" dirty="0">
                <a:latin typeface="Calibri"/>
                <a:cs typeface="Calibri"/>
              </a:rPr>
              <a:t>O</a:t>
            </a:r>
            <a:r>
              <a:rPr sz="1600" spc="-25" dirty="0">
                <a:latin typeface="Calibri"/>
                <a:cs typeface="Calibri"/>
              </a:rPr>
              <a:t>R</a:t>
            </a:r>
            <a:r>
              <a:rPr sz="1600" dirty="0">
                <a:latin typeface="Calibri"/>
                <a:cs typeface="Calibri"/>
              </a:rPr>
              <a:t>S</a:t>
            </a:r>
            <a:endParaRPr sz="1600">
              <a:latin typeface="Calibri"/>
              <a:cs typeface="Calibri"/>
            </a:endParaRPr>
          </a:p>
        </p:txBody>
      </p:sp>
      <p:grpSp>
        <p:nvGrpSpPr>
          <p:cNvPr id="18" name="object 18"/>
          <p:cNvGrpSpPr/>
          <p:nvPr/>
        </p:nvGrpSpPr>
        <p:grpSpPr>
          <a:xfrm>
            <a:off x="635633" y="3899015"/>
            <a:ext cx="8787765" cy="1378585"/>
            <a:chOff x="635633" y="3899015"/>
            <a:chExt cx="8787765" cy="1378585"/>
          </a:xfrm>
        </p:grpSpPr>
        <p:sp>
          <p:nvSpPr>
            <p:cNvPr id="19" name="object 19"/>
            <p:cNvSpPr/>
            <p:nvPr/>
          </p:nvSpPr>
          <p:spPr>
            <a:xfrm>
              <a:off x="640078" y="3903460"/>
              <a:ext cx="779780" cy="938530"/>
            </a:xfrm>
            <a:custGeom>
              <a:avLst/>
              <a:gdLst/>
              <a:ahLst/>
              <a:cxnLst/>
              <a:rect l="l" t="t" r="r" b="b"/>
              <a:pathLst>
                <a:path w="779780" h="938529">
                  <a:moveTo>
                    <a:pt x="0" y="938335"/>
                  </a:moveTo>
                  <a:lnTo>
                    <a:pt x="779333" y="0"/>
                  </a:lnTo>
                </a:path>
              </a:pathLst>
            </a:custGeom>
            <a:ln w="8466">
              <a:solidFill>
                <a:srgbClr val="000000"/>
              </a:solidFill>
            </a:ln>
          </p:spPr>
          <p:txBody>
            <a:bodyPr wrap="square" lIns="0" tIns="0" rIns="0" bIns="0" rtlCol="0"/>
            <a:lstStyle/>
            <a:p>
              <a:endParaRPr/>
            </a:p>
          </p:txBody>
        </p:sp>
        <p:sp>
          <p:nvSpPr>
            <p:cNvPr id="20" name="object 20"/>
            <p:cNvSpPr/>
            <p:nvPr/>
          </p:nvSpPr>
          <p:spPr>
            <a:xfrm>
              <a:off x="2439395" y="3903460"/>
              <a:ext cx="776605" cy="938530"/>
            </a:xfrm>
            <a:custGeom>
              <a:avLst/>
              <a:gdLst/>
              <a:ahLst/>
              <a:cxnLst/>
              <a:rect l="l" t="t" r="r" b="b"/>
              <a:pathLst>
                <a:path w="776605" h="938529">
                  <a:moveTo>
                    <a:pt x="776238" y="938335"/>
                  </a:moveTo>
                  <a:lnTo>
                    <a:pt x="0" y="0"/>
                  </a:lnTo>
                </a:path>
              </a:pathLst>
            </a:custGeom>
            <a:ln w="8466">
              <a:solidFill>
                <a:srgbClr val="000000"/>
              </a:solidFill>
            </a:ln>
          </p:spPr>
          <p:txBody>
            <a:bodyPr wrap="square" lIns="0" tIns="0" rIns="0" bIns="0" rtlCol="0"/>
            <a:lstStyle/>
            <a:p>
              <a:endParaRPr/>
            </a:p>
          </p:txBody>
        </p:sp>
        <p:sp>
          <p:nvSpPr>
            <p:cNvPr id="21" name="object 21"/>
            <p:cNvSpPr/>
            <p:nvPr/>
          </p:nvSpPr>
          <p:spPr>
            <a:xfrm>
              <a:off x="6842763"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22" name="object 22"/>
            <p:cNvSpPr/>
            <p:nvPr/>
          </p:nvSpPr>
          <p:spPr>
            <a:xfrm>
              <a:off x="6842763"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3" name="object 2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24" name="object 24"/>
          <p:cNvGrpSpPr/>
          <p:nvPr/>
        </p:nvGrpSpPr>
        <p:grpSpPr>
          <a:xfrm>
            <a:off x="3596189" y="2606354"/>
            <a:ext cx="2585720" cy="871855"/>
            <a:chOff x="3596189" y="2606354"/>
            <a:chExt cx="2585720" cy="871855"/>
          </a:xfrm>
        </p:grpSpPr>
        <p:sp>
          <p:nvSpPr>
            <p:cNvPr id="25" name="object 25"/>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6" name="object 26"/>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7" name="object 27"/>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8" name="object 28"/>
          <p:cNvGrpSpPr/>
          <p:nvPr/>
        </p:nvGrpSpPr>
        <p:grpSpPr>
          <a:xfrm>
            <a:off x="2952189" y="3037877"/>
            <a:ext cx="4154170" cy="259079"/>
            <a:chOff x="2952189" y="3037877"/>
            <a:chExt cx="4154170" cy="259079"/>
          </a:xfrm>
        </p:grpSpPr>
        <p:sp>
          <p:nvSpPr>
            <p:cNvPr id="29" name="object 29"/>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sp>
          <p:nvSpPr>
            <p:cNvPr id="30" name="object 30"/>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31" name="object 31"/>
            <p:cNvSpPr/>
            <p:nvPr/>
          </p:nvSpPr>
          <p:spPr>
            <a:xfrm>
              <a:off x="2956422" y="3091462"/>
              <a:ext cx="772160" cy="201295"/>
            </a:xfrm>
            <a:custGeom>
              <a:avLst/>
              <a:gdLst/>
              <a:ahLst/>
              <a:cxnLst/>
              <a:rect l="l" t="t" r="r" b="b"/>
              <a:pathLst>
                <a:path w="772160" h="201295">
                  <a:moveTo>
                    <a:pt x="0" y="200782"/>
                  </a:moveTo>
                  <a:lnTo>
                    <a:pt x="771658" y="0"/>
                  </a:lnTo>
                </a:path>
              </a:pathLst>
            </a:custGeom>
            <a:ln w="8466">
              <a:solidFill>
                <a:srgbClr val="000000"/>
              </a:solidFill>
            </a:ln>
          </p:spPr>
          <p:txBody>
            <a:bodyPr wrap="square" lIns="0" tIns="0" rIns="0" bIns="0" rtlCol="0"/>
            <a:lstStyle/>
            <a:p>
              <a:endParaRPr/>
            </a:p>
          </p:txBody>
        </p:sp>
      </p:grpSp>
      <p:graphicFrame>
        <p:nvGraphicFramePr>
          <p:cNvPr id="32" name="object 32"/>
          <p:cNvGraphicFramePr>
            <a:graphicFrameLocks noGrp="1"/>
          </p:cNvGraphicFramePr>
          <p:nvPr/>
        </p:nvGraphicFramePr>
        <p:xfrm>
          <a:off x="7096896" y="5272470"/>
          <a:ext cx="2057400" cy="1369009"/>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07660">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marL="97155">
                        <a:lnSpc>
                          <a:spcPct val="100000"/>
                        </a:lnSpc>
                        <a:spcBef>
                          <a:spcPts val="1185"/>
                        </a:spcBef>
                      </a:pPr>
                      <a:r>
                        <a:rPr sz="1900" dirty="0">
                          <a:latin typeface="Calibri"/>
                          <a:cs typeface="Calibri"/>
                        </a:rPr>
                        <a:t>1</a:t>
                      </a:r>
                      <a:endParaRPr sz="1900">
                        <a:latin typeface="Calibri"/>
                        <a:cs typeface="Calibri"/>
                      </a:endParaRPr>
                    </a:p>
                  </a:txBody>
                  <a:tcPr marL="0" marR="0" marT="150495" marB="0">
                    <a:lnL w="9525">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861349">
                <a:tc gridSpan="2">
                  <a:txBody>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3" name="object 33"/>
          <p:cNvSpPr txBox="1"/>
          <p:nvPr/>
        </p:nvSpPr>
        <p:spPr>
          <a:xfrm>
            <a:off x="239645" y="4032672"/>
            <a:ext cx="551180" cy="685800"/>
          </a:xfrm>
          <a:prstGeom prst="rect">
            <a:avLst/>
          </a:prstGeom>
        </p:spPr>
        <p:txBody>
          <a:bodyPr vert="horz" wrap="square" lIns="0" tIns="12065" rIns="0" bIns="0" rtlCol="0">
            <a:spAutoFit/>
          </a:bodyPr>
          <a:lstStyle/>
          <a:p>
            <a:pPr marL="206375" marR="5080" indent="-194310">
              <a:lnSpc>
                <a:spcPct val="113999"/>
              </a:lnSpc>
              <a:spcBef>
                <a:spcPts val="9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5" dirty="0">
                <a:latin typeface="Calibri"/>
                <a:cs typeface="Calibri"/>
              </a:rPr>
              <a:t>or  </a:t>
            </a:r>
            <a:r>
              <a:rPr sz="1900" spc="20" dirty="0">
                <a:latin typeface="Calibri"/>
                <a:cs typeface="Calibri"/>
              </a:rPr>
              <a:t>N</a:t>
            </a:r>
            <a:endParaRPr sz="1900">
              <a:latin typeface="Calibri"/>
              <a:cs typeface="Calibri"/>
            </a:endParaRPr>
          </a:p>
        </p:txBody>
      </p:sp>
      <p:sp>
        <p:nvSpPr>
          <p:cNvPr id="34" name="object 34"/>
          <p:cNvSpPr txBox="1"/>
          <p:nvPr/>
        </p:nvSpPr>
        <p:spPr>
          <a:xfrm>
            <a:off x="6779321" y="3526366"/>
            <a:ext cx="235585"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Calibri"/>
                <a:cs typeface="Calibri"/>
              </a:rPr>
              <a:t>M</a:t>
            </a:r>
            <a:endParaRPr sz="1900">
              <a:latin typeface="Calibri"/>
              <a:cs typeface="Calibri"/>
            </a:endParaRPr>
          </a:p>
        </p:txBody>
      </p:sp>
      <p:sp>
        <p:nvSpPr>
          <p:cNvPr id="35" name="object 35"/>
          <p:cNvSpPr txBox="1"/>
          <p:nvPr/>
        </p:nvSpPr>
        <p:spPr>
          <a:xfrm>
            <a:off x="3039099" y="3534833"/>
            <a:ext cx="580390" cy="1183640"/>
          </a:xfrm>
          <a:prstGeom prst="rect">
            <a:avLst/>
          </a:prstGeom>
        </p:spPr>
        <p:txBody>
          <a:bodyPr vert="horz" wrap="square" lIns="0" tIns="16510" rIns="0" bIns="0" rtlCol="0">
            <a:spAutoFit/>
          </a:bodyPr>
          <a:lstStyle/>
          <a:p>
            <a:pPr marL="14604">
              <a:lnSpc>
                <a:spcPct val="100000"/>
              </a:lnSpc>
              <a:spcBef>
                <a:spcPts val="130"/>
              </a:spcBef>
            </a:pPr>
            <a:r>
              <a:rPr sz="1900" spc="20" dirty="0">
                <a:latin typeface="Calibri"/>
                <a:cs typeface="Calibri"/>
              </a:rPr>
              <a:t>N</a:t>
            </a:r>
            <a:endParaRPr sz="1900">
              <a:latin typeface="Calibri"/>
              <a:cs typeface="Calibri"/>
            </a:endParaRPr>
          </a:p>
          <a:p>
            <a:pPr marL="195580" marR="5080" indent="-183515">
              <a:lnSpc>
                <a:spcPct val="113999"/>
              </a:lnSpc>
              <a:spcBef>
                <a:spcPts val="160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10" dirty="0">
                <a:latin typeface="Calibri"/>
                <a:cs typeface="Calibri"/>
              </a:rPr>
              <a:t>ee  </a:t>
            </a:r>
            <a:r>
              <a:rPr sz="1900" spc="25" dirty="0">
                <a:latin typeface="Calibri"/>
                <a:cs typeface="Calibri"/>
              </a:rPr>
              <a:t>M</a:t>
            </a:r>
            <a:endParaRPr sz="1900">
              <a:latin typeface="Calibri"/>
              <a:cs typeface="Calibri"/>
            </a:endParaRPr>
          </a:p>
        </p:txBody>
      </p:sp>
      <p:sp>
        <p:nvSpPr>
          <p:cNvPr id="36" name="object 36"/>
          <p:cNvSpPr/>
          <p:nvPr/>
        </p:nvSpPr>
        <p:spPr>
          <a:xfrm>
            <a:off x="5561121" y="4540741"/>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37" name="object 37"/>
          <p:cNvSpPr txBox="1"/>
          <p:nvPr/>
        </p:nvSpPr>
        <p:spPr>
          <a:xfrm>
            <a:off x="5912062" y="4703232"/>
            <a:ext cx="45275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O</a:t>
            </a:r>
            <a:r>
              <a:rPr sz="1400" spc="-15" dirty="0">
                <a:latin typeface="Calibri"/>
                <a:cs typeface="Calibri"/>
              </a:rPr>
              <a:t>f</a:t>
            </a:r>
            <a:r>
              <a:rPr sz="1400" spc="-5" dirty="0">
                <a:latin typeface="Calibri"/>
                <a:cs typeface="Calibri"/>
              </a:rPr>
              <a:t>fi</a:t>
            </a:r>
            <a:r>
              <a:rPr sz="1400" spc="-10" dirty="0">
                <a:latin typeface="Calibri"/>
                <a:cs typeface="Calibri"/>
              </a:rPr>
              <a:t>c</a:t>
            </a:r>
            <a:r>
              <a:rPr sz="1400" dirty="0">
                <a:latin typeface="Calibri"/>
                <a:cs typeface="Calibri"/>
              </a:rPr>
              <a:t>e</a:t>
            </a:r>
            <a:endParaRPr sz="1400">
              <a:latin typeface="Calibri"/>
              <a:cs typeface="Calibri"/>
            </a:endParaRPr>
          </a:p>
        </p:txBody>
      </p:sp>
      <p:sp>
        <p:nvSpPr>
          <p:cNvPr id="38" name="object 38"/>
          <p:cNvSpPr/>
          <p:nvPr/>
        </p:nvSpPr>
        <p:spPr>
          <a:xfrm>
            <a:off x="6715122" y="4841796"/>
            <a:ext cx="128270" cy="0"/>
          </a:xfrm>
          <a:custGeom>
            <a:avLst/>
            <a:gdLst/>
            <a:ahLst/>
            <a:cxnLst/>
            <a:rect l="l" t="t" r="r" b="b"/>
            <a:pathLst>
              <a:path w="128270">
                <a:moveTo>
                  <a:pt x="0" y="0"/>
                </a:moveTo>
                <a:lnTo>
                  <a:pt x="127641" y="1"/>
                </a:lnTo>
              </a:path>
            </a:pathLst>
          </a:custGeom>
          <a:ln w="8466">
            <a:solidFill>
              <a:srgbClr val="000000"/>
            </a:solidFill>
          </a:ln>
        </p:spPr>
        <p:txBody>
          <a:bodyPr wrap="square" lIns="0" tIns="0" rIns="0" bIns="0" rtlCol="0"/>
          <a:lstStyle/>
          <a:p>
            <a:endParaRPr/>
          </a:p>
        </p:txBody>
      </p:sp>
      <p:sp>
        <p:nvSpPr>
          <p:cNvPr id="39" name="object 39"/>
          <p:cNvSpPr txBox="1"/>
          <p:nvPr/>
        </p:nvSpPr>
        <p:spPr>
          <a:xfrm>
            <a:off x="724915" y="5803895"/>
            <a:ext cx="3641090" cy="320040"/>
          </a:xfrm>
          <a:prstGeom prst="rect">
            <a:avLst/>
          </a:prstGeom>
        </p:spPr>
        <p:txBody>
          <a:bodyPr vert="horz" wrap="square" lIns="0" tIns="16510" rIns="0" bIns="0" rtlCol="0">
            <a:spAutoFit/>
          </a:bodyPr>
          <a:lstStyle/>
          <a:p>
            <a:pPr marL="12700">
              <a:lnSpc>
                <a:spcPct val="100000"/>
              </a:lnSpc>
              <a:spcBef>
                <a:spcPts val="130"/>
              </a:spcBef>
            </a:pPr>
            <a:r>
              <a:rPr sz="1900" i="1" spc="-5" dirty="0">
                <a:latin typeface="Calibri"/>
                <a:cs typeface="Calibri"/>
              </a:rPr>
              <a:t>Each </a:t>
            </a:r>
            <a:r>
              <a:rPr sz="1900" i="1" spc="5" dirty="0">
                <a:latin typeface="Calibri"/>
                <a:cs typeface="Calibri"/>
              </a:rPr>
              <a:t>department chair has </a:t>
            </a:r>
            <a:r>
              <a:rPr sz="1900" i="1" spc="10" dirty="0">
                <a:latin typeface="Calibri"/>
                <a:cs typeface="Calibri"/>
              </a:rPr>
              <a:t>an</a:t>
            </a:r>
            <a:r>
              <a:rPr sz="1900" i="1" spc="-50" dirty="0">
                <a:latin typeface="Calibri"/>
                <a:cs typeface="Calibri"/>
              </a:rPr>
              <a:t> </a:t>
            </a:r>
            <a:r>
              <a:rPr sz="1900" i="1" spc="5" dirty="0">
                <a:latin typeface="Calibri"/>
                <a:cs typeface="Calibri"/>
              </a:rPr>
              <a:t>office.</a:t>
            </a:r>
            <a:endParaRPr sz="1900">
              <a:latin typeface="Calibri"/>
              <a:cs typeface="Calibri"/>
            </a:endParaRPr>
          </a:p>
        </p:txBody>
      </p:sp>
      <p:sp>
        <p:nvSpPr>
          <p:cNvPr id="40" name="object 40"/>
          <p:cNvSpPr txBox="1"/>
          <p:nvPr/>
        </p:nvSpPr>
        <p:spPr>
          <a:xfrm>
            <a:off x="3039099" y="2815166"/>
            <a:ext cx="3976370" cy="320040"/>
          </a:xfrm>
          <a:prstGeom prst="rect">
            <a:avLst/>
          </a:prstGeom>
        </p:spPr>
        <p:txBody>
          <a:bodyPr vert="horz" wrap="square" lIns="0" tIns="16510" rIns="0" bIns="0" rtlCol="0">
            <a:spAutoFit/>
          </a:bodyPr>
          <a:lstStyle/>
          <a:p>
            <a:pPr marL="12700">
              <a:lnSpc>
                <a:spcPct val="100000"/>
              </a:lnSpc>
              <a:spcBef>
                <a:spcPts val="130"/>
              </a:spcBef>
              <a:tabLst>
                <a:tab pos="3838575" algn="l"/>
              </a:tabLst>
            </a:pPr>
            <a:r>
              <a:rPr sz="1900" spc="20" dirty="0">
                <a:latin typeface="Calibri"/>
                <a:cs typeface="Calibri"/>
              </a:rPr>
              <a:t>N	</a:t>
            </a:r>
            <a:r>
              <a:rPr sz="1900" spc="15" dirty="0">
                <a:latin typeface="Calibri"/>
                <a:cs typeface="Calibri"/>
              </a:rPr>
              <a:t>1</a:t>
            </a:r>
            <a:endParaRPr sz="1900">
              <a:latin typeface="Calibri"/>
              <a:cs typeface="Calibri"/>
            </a:endParaRPr>
          </a:p>
        </p:txBody>
      </p:sp>
      <p:graphicFrame>
        <p:nvGraphicFramePr>
          <p:cNvPr id="41" name="object 41"/>
          <p:cNvGraphicFramePr>
            <a:graphicFrameLocks noGrp="1"/>
          </p:cNvGraphicFramePr>
          <p:nvPr/>
        </p:nvGraphicFramePr>
        <p:xfrm>
          <a:off x="7096896" y="3037031"/>
          <a:ext cx="2057400" cy="1369008"/>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861349">
                <a:tc gridSpan="2">
                  <a:txBody>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0"/>
                  </a:ext>
                </a:extLst>
              </a:tr>
              <a:tr h="507659">
                <a:tc>
                  <a:txBody>
                    <a:bodyPr/>
                    <a:lstStyle/>
                    <a:p>
                      <a:pPr>
                        <a:lnSpc>
                          <a:spcPct val="100000"/>
                        </a:lnSpc>
                      </a:pPr>
                      <a:endParaRPr sz="2100">
                        <a:latin typeface="Times New Roman"/>
                        <a:cs typeface="Times New Roman"/>
                      </a:endParaRPr>
                    </a:p>
                  </a:txBody>
                  <a:tcPr marL="0" marR="0" marT="0" marB="0">
                    <a:lnR w="9525">
                      <a:solidFill>
                        <a:srgbClr val="000000"/>
                      </a:solidFill>
                      <a:prstDash val="solid"/>
                    </a:lnR>
                    <a:lnT w="12700">
                      <a:solidFill>
                        <a:srgbClr val="000000"/>
                      </a:solidFill>
                      <a:prstDash val="solid"/>
                    </a:lnT>
                  </a:tcPr>
                </a:tc>
                <a:tc>
                  <a:txBody>
                    <a:bodyPr/>
                    <a:lstStyle/>
                    <a:p>
                      <a:pPr marL="105410">
                        <a:lnSpc>
                          <a:spcPct val="100000"/>
                        </a:lnSpc>
                        <a:spcBef>
                          <a:spcPts val="365"/>
                        </a:spcBef>
                      </a:pPr>
                      <a:r>
                        <a:rPr sz="1900" dirty="0">
                          <a:latin typeface="Calibri"/>
                          <a:cs typeface="Calibri"/>
                        </a:rPr>
                        <a:t>1</a:t>
                      </a:r>
                      <a:endParaRPr sz="1900">
                        <a:latin typeface="Calibri"/>
                        <a:cs typeface="Calibri"/>
                      </a:endParaRPr>
                    </a:p>
                  </a:txBody>
                  <a:tcPr marL="0" marR="0" marT="46355" marB="0">
                    <a:lnL w="9525">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22872" y="727137"/>
            <a:ext cx="6403975" cy="662940"/>
          </a:xfrm>
          <a:prstGeom prst="rect">
            <a:avLst/>
          </a:prstGeom>
        </p:spPr>
        <p:txBody>
          <a:bodyPr vert="horz" wrap="square" lIns="0" tIns="16510" rIns="0" bIns="0" rtlCol="0">
            <a:spAutoFit/>
          </a:bodyPr>
          <a:lstStyle/>
          <a:p>
            <a:pPr marL="12700">
              <a:lnSpc>
                <a:spcPct val="100000"/>
              </a:lnSpc>
              <a:spcBef>
                <a:spcPts val="130"/>
              </a:spcBef>
            </a:pPr>
            <a:r>
              <a:rPr spc="85" dirty="0"/>
              <a:t>Attributes </a:t>
            </a:r>
            <a:r>
              <a:rPr spc="5" dirty="0"/>
              <a:t>of</a:t>
            </a:r>
            <a:r>
              <a:rPr spc="270" dirty="0"/>
              <a:t> </a:t>
            </a:r>
            <a:r>
              <a:rPr spc="50" dirty="0"/>
              <a:t>Relationships</a:t>
            </a:r>
          </a:p>
        </p:txBody>
      </p:sp>
      <p:sp>
        <p:nvSpPr>
          <p:cNvPr id="47" name="object 47"/>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32</a:t>
            </a:fld>
            <a:endParaRPr spc="5" dirty="0"/>
          </a:p>
        </p:txBody>
      </p:sp>
      <p:sp>
        <p:nvSpPr>
          <p:cNvPr id="6" name="object 6"/>
          <p:cNvSpPr txBox="1"/>
          <p:nvPr/>
        </p:nvSpPr>
        <p:spPr>
          <a:xfrm>
            <a:off x="724916" y="1530141"/>
            <a:ext cx="5037455" cy="986155"/>
          </a:xfrm>
          <a:prstGeom prst="rect">
            <a:avLst/>
          </a:prstGeom>
        </p:spPr>
        <p:txBody>
          <a:bodyPr vert="horz" wrap="square" lIns="0" tIns="6985" rIns="0" bIns="0" rtlCol="0">
            <a:spAutoFit/>
          </a:bodyPr>
          <a:lstStyle/>
          <a:p>
            <a:pPr marL="12700" marR="5080">
              <a:lnSpc>
                <a:spcPct val="102200"/>
              </a:lnSpc>
              <a:spcBef>
                <a:spcPts val="55"/>
              </a:spcBef>
            </a:pPr>
            <a:r>
              <a:rPr sz="3100" spc="85" dirty="0">
                <a:latin typeface="Arial"/>
                <a:cs typeface="Arial"/>
              </a:rPr>
              <a:t>1-&gt;1, </a:t>
            </a:r>
            <a:r>
              <a:rPr sz="3100" spc="30" dirty="0">
                <a:latin typeface="Arial"/>
                <a:cs typeface="Arial"/>
              </a:rPr>
              <a:t>can </a:t>
            </a:r>
            <a:r>
              <a:rPr sz="3100" spc="50" dirty="0">
                <a:latin typeface="Arial"/>
                <a:cs typeface="Arial"/>
              </a:rPr>
              <a:t>go </a:t>
            </a:r>
            <a:r>
              <a:rPr sz="3100" spc="70" dirty="0">
                <a:latin typeface="Arial"/>
                <a:cs typeface="Arial"/>
              </a:rPr>
              <a:t>to </a:t>
            </a:r>
            <a:r>
              <a:rPr sz="3100" spc="5" dirty="0">
                <a:latin typeface="Arial"/>
                <a:cs typeface="Arial"/>
              </a:rPr>
              <a:t>either </a:t>
            </a:r>
            <a:r>
              <a:rPr sz="3100" spc="35" dirty="0">
                <a:latin typeface="Arial"/>
                <a:cs typeface="Arial"/>
              </a:rPr>
              <a:t>entity  </a:t>
            </a:r>
            <a:r>
              <a:rPr sz="3100" spc="90" dirty="0">
                <a:latin typeface="Arial"/>
                <a:cs typeface="Arial"/>
              </a:rPr>
              <a:t>1-&gt;N, </a:t>
            </a:r>
            <a:r>
              <a:rPr sz="3100" spc="30" dirty="0">
                <a:latin typeface="Arial"/>
                <a:cs typeface="Arial"/>
              </a:rPr>
              <a:t>can </a:t>
            </a:r>
            <a:r>
              <a:rPr sz="3100" spc="50" dirty="0">
                <a:latin typeface="Arial"/>
                <a:cs typeface="Arial"/>
              </a:rPr>
              <a:t>go </a:t>
            </a:r>
            <a:r>
              <a:rPr sz="3100" spc="70" dirty="0">
                <a:latin typeface="Arial"/>
                <a:cs typeface="Arial"/>
              </a:rPr>
              <a:t>to </a:t>
            </a:r>
            <a:r>
              <a:rPr sz="3100" spc="-145" dirty="0">
                <a:latin typeface="Arial"/>
                <a:cs typeface="Arial"/>
              </a:rPr>
              <a:t>(1)</a:t>
            </a:r>
            <a:r>
              <a:rPr sz="3100" spc="285" dirty="0">
                <a:latin typeface="Arial"/>
                <a:cs typeface="Arial"/>
              </a:rPr>
              <a:t> </a:t>
            </a:r>
            <a:r>
              <a:rPr sz="3100" spc="35" dirty="0">
                <a:latin typeface="Arial"/>
                <a:cs typeface="Arial"/>
              </a:rPr>
              <a:t>entity</a:t>
            </a:r>
            <a:endParaRPr sz="3100">
              <a:latin typeface="Arial"/>
              <a:cs typeface="Arial"/>
            </a:endParaRPr>
          </a:p>
        </p:txBody>
      </p:sp>
      <p:sp>
        <p:nvSpPr>
          <p:cNvPr id="7" name="object 7"/>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grpSp>
        <p:nvGrpSpPr>
          <p:cNvPr id="8" name="object 8"/>
          <p:cNvGrpSpPr/>
          <p:nvPr/>
        </p:nvGrpSpPr>
        <p:grpSpPr>
          <a:xfrm>
            <a:off x="3596189" y="3544690"/>
            <a:ext cx="3510279" cy="871855"/>
            <a:chOff x="3596189" y="3544690"/>
            <a:chExt cx="3510279" cy="871855"/>
          </a:xfrm>
        </p:grpSpPr>
        <p:sp>
          <p:nvSpPr>
            <p:cNvPr id="9" name="object 9"/>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0" name="object 10"/>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1" name="object 11"/>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2" name="object 12"/>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grpSp>
        <p:nvGrpSpPr>
          <p:cNvPr id="13" name="object 13"/>
          <p:cNvGrpSpPr/>
          <p:nvPr/>
        </p:nvGrpSpPr>
        <p:grpSpPr>
          <a:xfrm>
            <a:off x="634998" y="3818006"/>
            <a:ext cx="2971165" cy="1459865"/>
            <a:chOff x="634998" y="3818006"/>
            <a:chExt cx="2971165" cy="1459865"/>
          </a:xfrm>
        </p:grpSpPr>
        <p:sp>
          <p:nvSpPr>
            <p:cNvPr id="14" name="object 14"/>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
          <p:nvSpPr>
            <p:cNvPr id="15" name="object 15"/>
            <p:cNvSpPr/>
            <p:nvPr/>
          </p:nvSpPr>
          <p:spPr>
            <a:xfrm>
              <a:off x="640078" y="4411120"/>
              <a:ext cx="2575560" cy="861694"/>
            </a:xfrm>
            <a:custGeom>
              <a:avLst/>
              <a:gdLst/>
              <a:ahLst/>
              <a:cxnLst/>
              <a:rect l="l" t="t" r="r" b="b"/>
              <a:pathLst>
                <a:path w="2575560" h="861695">
                  <a:moveTo>
                    <a:pt x="1287778" y="0"/>
                  </a:moveTo>
                  <a:lnTo>
                    <a:pt x="0" y="430674"/>
                  </a:lnTo>
                  <a:lnTo>
                    <a:pt x="1287778" y="861349"/>
                  </a:lnTo>
                  <a:lnTo>
                    <a:pt x="2575555" y="430674"/>
                  </a:lnTo>
                  <a:lnTo>
                    <a:pt x="1287778" y="0"/>
                  </a:lnTo>
                  <a:close/>
                </a:path>
              </a:pathLst>
            </a:custGeom>
            <a:solidFill>
              <a:srgbClr val="F2F2F2"/>
            </a:solidFill>
          </p:spPr>
          <p:txBody>
            <a:bodyPr wrap="square" lIns="0" tIns="0" rIns="0" bIns="0" rtlCol="0"/>
            <a:lstStyle/>
            <a:p>
              <a:endParaRPr/>
            </a:p>
          </p:txBody>
        </p:sp>
        <p:sp>
          <p:nvSpPr>
            <p:cNvPr id="16" name="object 16"/>
            <p:cNvSpPr/>
            <p:nvPr/>
          </p:nvSpPr>
          <p:spPr>
            <a:xfrm>
              <a:off x="640078" y="441112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7" name="object 17"/>
          <p:cNvSpPr txBox="1"/>
          <p:nvPr/>
        </p:nvSpPr>
        <p:spPr>
          <a:xfrm>
            <a:off x="1587497" y="4694766"/>
            <a:ext cx="68135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T</a:t>
            </a:r>
            <a:r>
              <a:rPr sz="1600" spc="-5" dirty="0">
                <a:latin typeface="Calibri"/>
                <a:cs typeface="Calibri"/>
              </a:rPr>
              <a:t>U</a:t>
            </a:r>
            <a:r>
              <a:rPr sz="1600" spc="-55" dirty="0">
                <a:latin typeface="Calibri"/>
                <a:cs typeface="Calibri"/>
              </a:rPr>
              <a:t>T</a:t>
            </a:r>
            <a:r>
              <a:rPr sz="1600" spc="-10" dirty="0">
                <a:latin typeface="Calibri"/>
                <a:cs typeface="Calibri"/>
              </a:rPr>
              <a:t>O</a:t>
            </a:r>
            <a:r>
              <a:rPr sz="1600" spc="-25" dirty="0">
                <a:latin typeface="Calibri"/>
                <a:cs typeface="Calibri"/>
              </a:rPr>
              <a:t>R</a:t>
            </a:r>
            <a:r>
              <a:rPr sz="1600" dirty="0">
                <a:latin typeface="Calibri"/>
                <a:cs typeface="Calibri"/>
              </a:rPr>
              <a:t>S</a:t>
            </a:r>
            <a:endParaRPr sz="1600">
              <a:latin typeface="Calibri"/>
              <a:cs typeface="Calibri"/>
            </a:endParaRPr>
          </a:p>
        </p:txBody>
      </p:sp>
      <p:grpSp>
        <p:nvGrpSpPr>
          <p:cNvPr id="18" name="object 18"/>
          <p:cNvGrpSpPr/>
          <p:nvPr/>
        </p:nvGrpSpPr>
        <p:grpSpPr>
          <a:xfrm>
            <a:off x="635633" y="3899015"/>
            <a:ext cx="8787765" cy="1378585"/>
            <a:chOff x="635633" y="3899015"/>
            <a:chExt cx="8787765" cy="1378585"/>
          </a:xfrm>
        </p:grpSpPr>
        <p:sp>
          <p:nvSpPr>
            <p:cNvPr id="19" name="object 19"/>
            <p:cNvSpPr/>
            <p:nvPr/>
          </p:nvSpPr>
          <p:spPr>
            <a:xfrm>
              <a:off x="640078" y="3903460"/>
              <a:ext cx="779780" cy="938530"/>
            </a:xfrm>
            <a:custGeom>
              <a:avLst/>
              <a:gdLst/>
              <a:ahLst/>
              <a:cxnLst/>
              <a:rect l="l" t="t" r="r" b="b"/>
              <a:pathLst>
                <a:path w="779780" h="938529">
                  <a:moveTo>
                    <a:pt x="0" y="938335"/>
                  </a:moveTo>
                  <a:lnTo>
                    <a:pt x="779333" y="0"/>
                  </a:lnTo>
                </a:path>
              </a:pathLst>
            </a:custGeom>
            <a:ln w="8466">
              <a:solidFill>
                <a:srgbClr val="000000"/>
              </a:solidFill>
            </a:ln>
          </p:spPr>
          <p:txBody>
            <a:bodyPr wrap="square" lIns="0" tIns="0" rIns="0" bIns="0" rtlCol="0"/>
            <a:lstStyle/>
            <a:p>
              <a:endParaRPr/>
            </a:p>
          </p:txBody>
        </p:sp>
        <p:sp>
          <p:nvSpPr>
            <p:cNvPr id="20" name="object 20"/>
            <p:cNvSpPr/>
            <p:nvPr/>
          </p:nvSpPr>
          <p:spPr>
            <a:xfrm>
              <a:off x="2439395" y="3903460"/>
              <a:ext cx="776605" cy="938530"/>
            </a:xfrm>
            <a:custGeom>
              <a:avLst/>
              <a:gdLst/>
              <a:ahLst/>
              <a:cxnLst/>
              <a:rect l="l" t="t" r="r" b="b"/>
              <a:pathLst>
                <a:path w="776605" h="938529">
                  <a:moveTo>
                    <a:pt x="776238" y="938335"/>
                  </a:moveTo>
                  <a:lnTo>
                    <a:pt x="0" y="0"/>
                  </a:lnTo>
                </a:path>
              </a:pathLst>
            </a:custGeom>
            <a:ln w="8466">
              <a:solidFill>
                <a:srgbClr val="000000"/>
              </a:solidFill>
            </a:ln>
          </p:spPr>
          <p:txBody>
            <a:bodyPr wrap="square" lIns="0" tIns="0" rIns="0" bIns="0" rtlCol="0"/>
            <a:lstStyle/>
            <a:p>
              <a:endParaRPr/>
            </a:p>
          </p:txBody>
        </p:sp>
        <p:sp>
          <p:nvSpPr>
            <p:cNvPr id="21" name="object 21"/>
            <p:cNvSpPr/>
            <p:nvPr/>
          </p:nvSpPr>
          <p:spPr>
            <a:xfrm>
              <a:off x="6842763"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22" name="object 22"/>
            <p:cNvSpPr/>
            <p:nvPr/>
          </p:nvSpPr>
          <p:spPr>
            <a:xfrm>
              <a:off x="6842763"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3" name="object 2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24" name="object 24"/>
          <p:cNvGrpSpPr/>
          <p:nvPr/>
        </p:nvGrpSpPr>
        <p:grpSpPr>
          <a:xfrm>
            <a:off x="3596189" y="2606354"/>
            <a:ext cx="2585720" cy="871855"/>
            <a:chOff x="3596189" y="2606354"/>
            <a:chExt cx="2585720" cy="871855"/>
          </a:xfrm>
        </p:grpSpPr>
        <p:sp>
          <p:nvSpPr>
            <p:cNvPr id="25" name="object 25"/>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6" name="object 26"/>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7" name="object 27"/>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8" name="object 28"/>
          <p:cNvGrpSpPr/>
          <p:nvPr/>
        </p:nvGrpSpPr>
        <p:grpSpPr>
          <a:xfrm>
            <a:off x="2951977" y="2305935"/>
            <a:ext cx="4154804" cy="991235"/>
            <a:chOff x="2951977" y="2305935"/>
            <a:chExt cx="4154804" cy="991235"/>
          </a:xfrm>
        </p:grpSpPr>
        <p:sp>
          <p:nvSpPr>
            <p:cNvPr id="29" name="object 29"/>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sp>
          <p:nvSpPr>
            <p:cNvPr id="30" name="object 30"/>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31" name="object 31"/>
            <p:cNvSpPr/>
            <p:nvPr/>
          </p:nvSpPr>
          <p:spPr>
            <a:xfrm>
              <a:off x="2956422" y="3091462"/>
              <a:ext cx="772160" cy="201295"/>
            </a:xfrm>
            <a:custGeom>
              <a:avLst/>
              <a:gdLst/>
              <a:ahLst/>
              <a:cxnLst/>
              <a:rect l="l" t="t" r="r" b="b"/>
              <a:pathLst>
                <a:path w="772160" h="201295">
                  <a:moveTo>
                    <a:pt x="0" y="200782"/>
                  </a:moveTo>
                  <a:lnTo>
                    <a:pt x="771658" y="0"/>
                  </a:lnTo>
                </a:path>
              </a:pathLst>
            </a:custGeom>
            <a:ln w="8466">
              <a:solidFill>
                <a:srgbClr val="000000"/>
              </a:solidFill>
            </a:ln>
          </p:spPr>
          <p:txBody>
            <a:bodyPr wrap="square" lIns="0" tIns="0" rIns="0" bIns="0" rtlCol="0"/>
            <a:lstStyle/>
            <a:p>
              <a:endParaRPr/>
            </a:p>
          </p:txBody>
        </p:sp>
        <p:sp>
          <p:nvSpPr>
            <p:cNvPr id="32" name="object 32"/>
            <p:cNvSpPr/>
            <p:nvPr/>
          </p:nvSpPr>
          <p:spPr>
            <a:xfrm>
              <a:off x="5561121" y="2310380"/>
              <a:ext cx="1154430" cy="602615"/>
            </a:xfrm>
            <a:custGeom>
              <a:avLst/>
              <a:gdLst/>
              <a:ahLst/>
              <a:cxnLst/>
              <a:rect l="l" t="t" r="r" b="b"/>
              <a:pathLst>
                <a:path w="1154429" h="602614">
                  <a:moveTo>
                    <a:pt x="577000" y="0"/>
                  </a:moveTo>
                  <a:lnTo>
                    <a:pt x="514129" y="1766"/>
                  </a:lnTo>
                  <a:lnTo>
                    <a:pt x="453220" y="6943"/>
                  </a:lnTo>
                  <a:lnTo>
                    <a:pt x="394623" y="15347"/>
                  </a:lnTo>
                  <a:lnTo>
                    <a:pt x="338692" y="26795"/>
                  </a:lnTo>
                  <a:lnTo>
                    <a:pt x="285777" y="41102"/>
                  </a:lnTo>
                  <a:lnTo>
                    <a:pt x="236231" y="58085"/>
                  </a:lnTo>
                  <a:lnTo>
                    <a:pt x="190406" y="77561"/>
                  </a:lnTo>
                  <a:lnTo>
                    <a:pt x="148654" y="99346"/>
                  </a:lnTo>
                  <a:lnTo>
                    <a:pt x="111327" y="123255"/>
                  </a:lnTo>
                  <a:lnTo>
                    <a:pt x="78777" y="149106"/>
                  </a:lnTo>
                  <a:lnTo>
                    <a:pt x="51356" y="176715"/>
                  </a:lnTo>
                  <a:lnTo>
                    <a:pt x="13308" y="236471"/>
                  </a:lnTo>
                  <a:lnTo>
                    <a:pt x="0" y="301054"/>
                  </a:lnTo>
                  <a:lnTo>
                    <a:pt x="3385" y="333857"/>
                  </a:lnTo>
                  <a:lnTo>
                    <a:pt x="29415" y="396210"/>
                  </a:lnTo>
                  <a:lnTo>
                    <a:pt x="78777" y="453002"/>
                  </a:lnTo>
                  <a:lnTo>
                    <a:pt x="111327" y="478853"/>
                  </a:lnTo>
                  <a:lnTo>
                    <a:pt x="148654" y="502762"/>
                  </a:lnTo>
                  <a:lnTo>
                    <a:pt x="190406" y="524546"/>
                  </a:lnTo>
                  <a:lnTo>
                    <a:pt x="236231" y="544022"/>
                  </a:lnTo>
                  <a:lnTo>
                    <a:pt x="285777" y="561005"/>
                  </a:lnTo>
                  <a:lnTo>
                    <a:pt x="338692" y="575312"/>
                  </a:lnTo>
                  <a:lnTo>
                    <a:pt x="394623" y="586760"/>
                  </a:lnTo>
                  <a:lnTo>
                    <a:pt x="453220" y="595164"/>
                  </a:lnTo>
                  <a:lnTo>
                    <a:pt x="514129" y="600341"/>
                  </a:lnTo>
                  <a:lnTo>
                    <a:pt x="577000" y="602108"/>
                  </a:lnTo>
                  <a:lnTo>
                    <a:pt x="639870" y="600341"/>
                  </a:lnTo>
                  <a:lnTo>
                    <a:pt x="700780" y="595164"/>
                  </a:lnTo>
                  <a:lnTo>
                    <a:pt x="759377" y="586760"/>
                  </a:lnTo>
                  <a:lnTo>
                    <a:pt x="815308" y="575312"/>
                  </a:lnTo>
                  <a:lnTo>
                    <a:pt x="868223" y="561005"/>
                  </a:lnTo>
                  <a:lnTo>
                    <a:pt x="917769" y="544022"/>
                  </a:lnTo>
                  <a:lnTo>
                    <a:pt x="963594" y="524546"/>
                  </a:lnTo>
                  <a:lnTo>
                    <a:pt x="1005346" y="502762"/>
                  </a:lnTo>
                  <a:lnTo>
                    <a:pt x="1042673" y="478853"/>
                  </a:lnTo>
                  <a:lnTo>
                    <a:pt x="1075223" y="453002"/>
                  </a:lnTo>
                  <a:lnTo>
                    <a:pt x="1102644" y="425393"/>
                  </a:lnTo>
                  <a:lnTo>
                    <a:pt x="1140692" y="365637"/>
                  </a:lnTo>
                  <a:lnTo>
                    <a:pt x="1154000" y="301054"/>
                  </a:lnTo>
                  <a:lnTo>
                    <a:pt x="1150614" y="268251"/>
                  </a:lnTo>
                  <a:lnTo>
                    <a:pt x="1124584" y="205898"/>
                  </a:lnTo>
                  <a:lnTo>
                    <a:pt x="1075223" y="149106"/>
                  </a:lnTo>
                  <a:lnTo>
                    <a:pt x="1042673" y="123255"/>
                  </a:lnTo>
                  <a:lnTo>
                    <a:pt x="1005346" y="99346"/>
                  </a:lnTo>
                  <a:lnTo>
                    <a:pt x="963594" y="77561"/>
                  </a:lnTo>
                  <a:lnTo>
                    <a:pt x="917769" y="58085"/>
                  </a:lnTo>
                  <a:lnTo>
                    <a:pt x="868223" y="41102"/>
                  </a:lnTo>
                  <a:lnTo>
                    <a:pt x="815308" y="26795"/>
                  </a:lnTo>
                  <a:lnTo>
                    <a:pt x="759377" y="15347"/>
                  </a:lnTo>
                  <a:lnTo>
                    <a:pt x="700780" y="6943"/>
                  </a:lnTo>
                  <a:lnTo>
                    <a:pt x="639870" y="1766"/>
                  </a:lnTo>
                  <a:lnTo>
                    <a:pt x="577000" y="0"/>
                  </a:lnTo>
                  <a:close/>
                </a:path>
              </a:pathLst>
            </a:custGeom>
            <a:solidFill>
              <a:srgbClr val="FFFFFF"/>
            </a:solidFill>
          </p:spPr>
          <p:txBody>
            <a:bodyPr wrap="square" lIns="0" tIns="0" rIns="0" bIns="0" rtlCol="0"/>
            <a:lstStyle/>
            <a:p>
              <a:endParaRPr/>
            </a:p>
          </p:txBody>
        </p:sp>
        <p:sp>
          <p:nvSpPr>
            <p:cNvPr id="33" name="object 33"/>
            <p:cNvSpPr/>
            <p:nvPr/>
          </p:nvSpPr>
          <p:spPr>
            <a:xfrm>
              <a:off x="5561121" y="2310380"/>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graphicFrame>
        <p:nvGraphicFramePr>
          <p:cNvPr id="34" name="object 34"/>
          <p:cNvGraphicFramePr>
            <a:graphicFrameLocks noGrp="1"/>
          </p:cNvGraphicFramePr>
          <p:nvPr/>
        </p:nvGraphicFramePr>
        <p:xfrm>
          <a:off x="7096896" y="5272470"/>
          <a:ext cx="2057400" cy="1369009"/>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07660">
                <a:tc>
                  <a:txBody>
                    <a:bodyPr/>
                    <a:lstStyle/>
                    <a:p>
                      <a:pPr>
                        <a:lnSpc>
                          <a:spcPct val="100000"/>
                        </a:lnSpc>
                      </a:pPr>
                      <a:endParaRPr sz="20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marL="97155">
                        <a:lnSpc>
                          <a:spcPct val="100000"/>
                        </a:lnSpc>
                        <a:spcBef>
                          <a:spcPts val="1185"/>
                        </a:spcBef>
                      </a:pPr>
                      <a:r>
                        <a:rPr sz="1900" dirty="0">
                          <a:latin typeface="Calibri"/>
                          <a:cs typeface="Calibri"/>
                        </a:rPr>
                        <a:t>1</a:t>
                      </a:r>
                      <a:endParaRPr sz="1900">
                        <a:latin typeface="Calibri"/>
                        <a:cs typeface="Calibri"/>
                      </a:endParaRPr>
                    </a:p>
                  </a:txBody>
                  <a:tcPr marL="0" marR="0" marT="150495" marB="0">
                    <a:lnL w="9525">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861349">
                <a:tc gridSpan="2">
                  <a:txBody>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5" name="object 35"/>
          <p:cNvSpPr txBox="1"/>
          <p:nvPr/>
        </p:nvSpPr>
        <p:spPr>
          <a:xfrm>
            <a:off x="239645" y="4032672"/>
            <a:ext cx="551180" cy="685800"/>
          </a:xfrm>
          <a:prstGeom prst="rect">
            <a:avLst/>
          </a:prstGeom>
        </p:spPr>
        <p:txBody>
          <a:bodyPr vert="horz" wrap="square" lIns="0" tIns="12065" rIns="0" bIns="0" rtlCol="0">
            <a:spAutoFit/>
          </a:bodyPr>
          <a:lstStyle/>
          <a:p>
            <a:pPr marL="206375" marR="5080" indent="-194310">
              <a:lnSpc>
                <a:spcPct val="113999"/>
              </a:lnSpc>
              <a:spcBef>
                <a:spcPts val="9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5" dirty="0">
                <a:latin typeface="Calibri"/>
                <a:cs typeface="Calibri"/>
              </a:rPr>
              <a:t>or  </a:t>
            </a:r>
            <a:r>
              <a:rPr sz="1900" spc="20" dirty="0">
                <a:latin typeface="Calibri"/>
                <a:cs typeface="Calibri"/>
              </a:rPr>
              <a:t>N</a:t>
            </a:r>
            <a:endParaRPr sz="1900">
              <a:latin typeface="Calibri"/>
              <a:cs typeface="Calibri"/>
            </a:endParaRPr>
          </a:p>
        </p:txBody>
      </p:sp>
      <p:sp>
        <p:nvSpPr>
          <p:cNvPr id="36" name="object 36"/>
          <p:cNvSpPr txBox="1"/>
          <p:nvPr/>
        </p:nvSpPr>
        <p:spPr>
          <a:xfrm>
            <a:off x="6779321" y="3526366"/>
            <a:ext cx="235585"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Calibri"/>
                <a:cs typeface="Calibri"/>
              </a:rPr>
              <a:t>M</a:t>
            </a:r>
            <a:endParaRPr sz="1900">
              <a:latin typeface="Calibri"/>
              <a:cs typeface="Calibri"/>
            </a:endParaRPr>
          </a:p>
        </p:txBody>
      </p:sp>
      <p:sp>
        <p:nvSpPr>
          <p:cNvPr id="37" name="object 37"/>
          <p:cNvSpPr txBox="1"/>
          <p:nvPr/>
        </p:nvSpPr>
        <p:spPr>
          <a:xfrm>
            <a:off x="3039099" y="3534833"/>
            <a:ext cx="580390" cy="1183640"/>
          </a:xfrm>
          <a:prstGeom prst="rect">
            <a:avLst/>
          </a:prstGeom>
        </p:spPr>
        <p:txBody>
          <a:bodyPr vert="horz" wrap="square" lIns="0" tIns="16510" rIns="0" bIns="0" rtlCol="0">
            <a:spAutoFit/>
          </a:bodyPr>
          <a:lstStyle/>
          <a:p>
            <a:pPr marL="14604">
              <a:lnSpc>
                <a:spcPct val="100000"/>
              </a:lnSpc>
              <a:spcBef>
                <a:spcPts val="130"/>
              </a:spcBef>
            </a:pPr>
            <a:r>
              <a:rPr sz="1900" spc="20" dirty="0">
                <a:latin typeface="Calibri"/>
                <a:cs typeface="Calibri"/>
              </a:rPr>
              <a:t>N</a:t>
            </a:r>
            <a:endParaRPr sz="1900">
              <a:latin typeface="Calibri"/>
              <a:cs typeface="Calibri"/>
            </a:endParaRPr>
          </a:p>
          <a:p>
            <a:pPr marL="195580" marR="5080" indent="-183515">
              <a:lnSpc>
                <a:spcPct val="113999"/>
              </a:lnSpc>
              <a:spcBef>
                <a:spcPts val="160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10" dirty="0">
                <a:latin typeface="Calibri"/>
                <a:cs typeface="Calibri"/>
              </a:rPr>
              <a:t>ee  </a:t>
            </a:r>
            <a:r>
              <a:rPr sz="1900" spc="25" dirty="0">
                <a:latin typeface="Calibri"/>
                <a:cs typeface="Calibri"/>
              </a:rPr>
              <a:t>M</a:t>
            </a:r>
            <a:endParaRPr sz="1900">
              <a:latin typeface="Calibri"/>
              <a:cs typeface="Calibri"/>
            </a:endParaRPr>
          </a:p>
        </p:txBody>
      </p:sp>
      <p:sp>
        <p:nvSpPr>
          <p:cNvPr id="38" name="object 38"/>
          <p:cNvSpPr/>
          <p:nvPr/>
        </p:nvSpPr>
        <p:spPr>
          <a:xfrm>
            <a:off x="5561121" y="4540741"/>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39" name="object 39"/>
          <p:cNvSpPr txBox="1"/>
          <p:nvPr/>
        </p:nvSpPr>
        <p:spPr>
          <a:xfrm>
            <a:off x="5912062" y="4703232"/>
            <a:ext cx="45275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O</a:t>
            </a:r>
            <a:r>
              <a:rPr sz="1400" spc="-15" dirty="0">
                <a:latin typeface="Calibri"/>
                <a:cs typeface="Calibri"/>
              </a:rPr>
              <a:t>f</a:t>
            </a:r>
            <a:r>
              <a:rPr sz="1400" spc="-5" dirty="0">
                <a:latin typeface="Calibri"/>
                <a:cs typeface="Calibri"/>
              </a:rPr>
              <a:t>fi</a:t>
            </a:r>
            <a:r>
              <a:rPr sz="1400" spc="-10" dirty="0">
                <a:latin typeface="Calibri"/>
                <a:cs typeface="Calibri"/>
              </a:rPr>
              <a:t>c</a:t>
            </a:r>
            <a:r>
              <a:rPr sz="1400" dirty="0">
                <a:latin typeface="Calibri"/>
                <a:cs typeface="Calibri"/>
              </a:rPr>
              <a:t>e</a:t>
            </a:r>
            <a:endParaRPr sz="1400">
              <a:latin typeface="Calibri"/>
              <a:cs typeface="Calibri"/>
            </a:endParaRPr>
          </a:p>
        </p:txBody>
      </p:sp>
      <p:sp>
        <p:nvSpPr>
          <p:cNvPr id="40" name="object 40"/>
          <p:cNvSpPr/>
          <p:nvPr/>
        </p:nvSpPr>
        <p:spPr>
          <a:xfrm>
            <a:off x="6715122" y="4841796"/>
            <a:ext cx="128270" cy="0"/>
          </a:xfrm>
          <a:custGeom>
            <a:avLst/>
            <a:gdLst/>
            <a:ahLst/>
            <a:cxnLst/>
            <a:rect l="l" t="t" r="r" b="b"/>
            <a:pathLst>
              <a:path w="128270">
                <a:moveTo>
                  <a:pt x="0" y="0"/>
                </a:moveTo>
                <a:lnTo>
                  <a:pt x="127641" y="1"/>
                </a:lnTo>
              </a:path>
            </a:pathLst>
          </a:custGeom>
          <a:ln w="8466">
            <a:solidFill>
              <a:srgbClr val="000000"/>
            </a:solidFill>
          </a:ln>
        </p:spPr>
        <p:txBody>
          <a:bodyPr wrap="square" lIns="0" tIns="0" rIns="0" bIns="0" rtlCol="0"/>
          <a:lstStyle/>
          <a:p>
            <a:endParaRPr/>
          </a:p>
        </p:txBody>
      </p:sp>
      <p:sp>
        <p:nvSpPr>
          <p:cNvPr id="41" name="object 41"/>
          <p:cNvSpPr txBox="1"/>
          <p:nvPr/>
        </p:nvSpPr>
        <p:spPr>
          <a:xfrm>
            <a:off x="724915" y="5803895"/>
            <a:ext cx="3585210" cy="904240"/>
          </a:xfrm>
          <a:prstGeom prst="rect">
            <a:avLst/>
          </a:prstGeom>
        </p:spPr>
        <p:txBody>
          <a:bodyPr vert="horz" wrap="square" lIns="0" tIns="13970" rIns="0" bIns="0" rtlCol="0">
            <a:spAutoFit/>
          </a:bodyPr>
          <a:lstStyle/>
          <a:p>
            <a:pPr marL="12700" marR="5080">
              <a:lnSpc>
                <a:spcPct val="100899"/>
              </a:lnSpc>
              <a:spcBef>
                <a:spcPts val="110"/>
              </a:spcBef>
            </a:pPr>
            <a:r>
              <a:rPr sz="1900" i="1" dirty="0">
                <a:latin typeface="Calibri"/>
                <a:cs typeface="Calibri"/>
              </a:rPr>
              <a:t>It </a:t>
            </a:r>
            <a:r>
              <a:rPr sz="1900" i="1" spc="5" dirty="0">
                <a:latin typeface="Calibri"/>
                <a:cs typeface="Calibri"/>
              </a:rPr>
              <a:t>is </a:t>
            </a:r>
            <a:r>
              <a:rPr sz="1900" i="1" dirty="0">
                <a:latin typeface="Calibri"/>
                <a:cs typeface="Calibri"/>
              </a:rPr>
              <a:t>important </a:t>
            </a:r>
            <a:r>
              <a:rPr sz="1900" i="1" spc="-5" dirty="0">
                <a:latin typeface="Calibri"/>
                <a:cs typeface="Calibri"/>
              </a:rPr>
              <a:t>to </a:t>
            </a:r>
            <a:r>
              <a:rPr sz="1900" i="1" spc="5" dirty="0">
                <a:latin typeface="Calibri"/>
                <a:cs typeface="Calibri"/>
              </a:rPr>
              <a:t>know whether or  not </a:t>
            </a:r>
            <a:r>
              <a:rPr sz="1900" i="1" spc="15" dirty="0">
                <a:latin typeface="Calibri"/>
                <a:cs typeface="Calibri"/>
              </a:rPr>
              <a:t>a </a:t>
            </a:r>
            <a:r>
              <a:rPr sz="1900" i="1" dirty="0">
                <a:latin typeface="Calibri"/>
                <a:cs typeface="Calibri"/>
              </a:rPr>
              <a:t>student </a:t>
            </a:r>
            <a:r>
              <a:rPr sz="1900" i="1" spc="5" dirty="0">
                <a:latin typeface="Calibri"/>
                <a:cs typeface="Calibri"/>
              </a:rPr>
              <a:t>has </a:t>
            </a:r>
            <a:r>
              <a:rPr sz="1900" i="1" dirty="0">
                <a:latin typeface="Calibri"/>
                <a:cs typeface="Calibri"/>
              </a:rPr>
              <a:t>completed </a:t>
            </a:r>
            <a:r>
              <a:rPr sz="1900" i="1" spc="5" dirty="0">
                <a:latin typeface="Calibri"/>
                <a:cs typeface="Calibri"/>
              </a:rPr>
              <a:t>his/her  </a:t>
            </a:r>
            <a:r>
              <a:rPr sz="1900" i="1" spc="-25" dirty="0">
                <a:latin typeface="Calibri"/>
                <a:cs typeface="Calibri"/>
              </a:rPr>
              <a:t>major.</a:t>
            </a:r>
            <a:endParaRPr sz="1900">
              <a:latin typeface="Calibri"/>
              <a:cs typeface="Calibri"/>
            </a:endParaRPr>
          </a:p>
        </p:txBody>
      </p:sp>
      <p:sp>
        <p:nvSpPr>
          <p:cNvPr id="42" name="object 42"/>
          <p:cNvSpPr txBox="1"/>
          <p:nvPr/>
        </p:nvSpPr>
        <p:spPr>
          <a:xfrm>
            <a:off x="5934076" y="2476499"/>
            <a:ext cx="40894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Do</a:t>
            </a:r>
            <a:r>
              <a:rPr sz="1400" spc="-5" dirty="0">
                <a:latin typeface="Calibri"/>
                <a:cs typeface="Calibri"/>
              </a:rPr>
              <a:t>n</a:t>
            </a:r>
            <a:r>
              <a:rPr sz="1400" dirty="0">
                <a:latin typeface="Calibri"/>
                <a:cs typeface="Calibri"/>
              </a:rPr>
              <a:t>e</a:t>
            </a:r>
            <a:endParaRPr sz="1400">
              <a:latin typeface="Calibri"/>
              <a:cs typeface="Calibri"/>
            </a:endParaRPr>
          </a:p>
        </p:txBody>
      </p:sp>
      <p:sp>
        <p:nvSpPr>
          <p:cNvPr id="43" name="object 43"/>
          <p:cNvSpPr/>
          <p:nvPr/>
        </p:nvSpPr>
        <p:spPr>
          <a:xfrm>
            <a:off x="4889046" y="2611434"/>
            <a:ext cx="672465" cy="0"/>
          </a:xfrm>
          <a:custGeom>
            <a:avLst/>
            <a:gdLst/>
            <a:ahLst/>
            <a:cxnLst/>
            <a:rect l="l" t="t" r="r" b="b"/>
            <a:pathLst>
              <a:path w="672464">
                <a:moveTo>
                  <a:pt x="672074" y="0"/>
                </a:moveTo>
                <a:lnTo>
                  <a:pt x="0" y="1"/>
                </a:lnTo>
              </a:path>
            </a:pathLst>
          </a:custGeom>
          <a:ln w="8466">
            <a:solidFill>
              <a:srgbClr val="000000"/>
            </a:solidFill>
          </a:ln>
        </p:spPr>
        <p:txBody>
          <a:bodyPr wrap="square" lIns="0" tIns="0" rIns="0" bIns="0" rtlCol="0"/>
          <a:lstStyle/>
          <a:p>
            <a:endParaRPr/>
          </a:p>
        </p:txBody>
      </p:sp>
      <p:sp>
        <p:nvSpPr>
          <p:cNvPr id="44" name="object 44"/>
          <p:cNvSpPr txBox="1"/>
          <p:nvPr/>
        </p:nvSpPr>
        <p:spPr>
          <a:xfrm>
            <a:off x="3039099" y="2815166"/>
            <a:ext cx="3976370" cy="320040"/>
          </a:xfrm>
          <a:prstGeom prst="rect">
            <a:avLst/>
          </a:prstGeom>
        </p:spPr>
        <p:txBody>
          <a:bodyPr vert="horz" wrap="square" lIns="0" tIns="16510" rIns="0" bIns="0" rtlCol="0">
            <a:spAutoFit/>
          </a:bodyPr>
          <a:lstStyle/>
          <a:p>
            <a:pPr marL="12700">
              <a:lnSpc>
                <a:spcPct val="100000"/>
              </a:lnSpc>
              <a:spcBef>
                <a:spcPts val="130"/>
              </a:spcBef>
              <a:tabLst>
                <a:tab pos="3838575" algn="l"/>
              </a:tabLst>
            </a:pPr>
            <a:r>
              <a:rPr sz="1900" spc="20" dirty="0">
                <a:latin typeface="Calibri"/>
                <a:cs typeface="Calibri"/>
              </a:rPr>
              <a:t>N	</a:t>
            </a:r>
            <a:r>
              <a:rPr sz="1900" spc="15" dirty="0">
                <a:latin typeface="Calibri"/>
                <a:cs typeface="Calibri"/>
              </a:rPr>
              <a:t>1</a:t>
            </a:r>
            <a:endParaRPr sz="1900">
              <a:latin typeface="Calibri"/>
              <a:cs typeface="Calibri"/>
            </a:endParaRPr>
          </a:p>
        </p:txBody>
      </p:sp>
      <p:graphicFrame>
        <p:nvGraphicFramePr>
          <p:cNvPr id="45" name="object 45"/>
          <p:cNvGraphicFramePr>
            <a:graphicFrameLocks noGrp="1"/>
          </p:cNvGraphicFramePr>
          <p:nvPr/>
        </p:nvGraphicFramePr>
        <p:xfrm>
          <a:off x="7096896" y="3037031"/>
          <a:ext cx="2057400" cy="1369008"/>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861349">
                <a:tc gridSpan="2">
                  <a:txBody>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0"/>
                  </a:ext>
                </a:extLst>
              </a:tr>
              <a:tr h="507659">
                <a:tc>
                  <a:txBody>
                    <a:bodyPr/>
                    <a:lstStyle/>
                    <a:p>
                      <a:pPr>
                        <a:lnSpc>
                          <a:spcPct val="100000"/>
                        </a:lnSpc>
                      </a:pPr>
                      <a:endParaRPr sz="2000">
                        <a:latin typeface="Times New Roman"/>
                        <a:cs typeface="Times New Roman"/>
                      </a:endParaRPr>
                    </a:p>
                  </a:txBody>
                  <a:tcPr marL="0" marR="0" marT="0" marB="0">
                    <a:lnR w="9525">
                      <a:solidFill>
                        <a:srgbClr val="000000"/>
                      </a:solidFill>
                      <a:prstDash val="solid"/>
                    </a:lnR>
                    <a:lnT w="12700">
                      <a:solidFill>
                        <a:srgbClr val="000000"/>
                      </a:solidFill>
                      <a:prstDash val="solid"/>
                    </a:lnT>
                  </a:tcPr>
                </a:tc>
                <a:tc>
                  <a:txBody>
                    <a:bodyPr/>
                    <a:lstStyle/>
                    <a:p>
                      <a:pPr marL="105410">
                        <a:lnSpc>
                          <a:spcPct val="100000"/>
                        </a:lnSpc>
                        <a:spcBef>
                          <a:spcPts val="365"/>
                        </a:spcBef>
                      </a:pPr>
                      <a:r>
                        <a:rPr sz="1900" dirty="0">
                          <a:latin typeface="Calibri"/>
                          <a:cs typeface="Calibri"/>
                        </a:rPr>
                        <a:t>1</a:t>
                      </a:r>
                      <a:endParaRPr sz="1900">
                        <a:latin typeface="Calibri"/>
                        <a:cs typeface="Calibri"/>
                      </a:endParaRPr>
                    </a:p>
                  </a:txBody>
                  <a:tcPr marL="0" marR="0" marT="46355" marB="0">
                    <a:lnL w="9525">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22872" y="727137"/>
            <a:ext cx="6403975" cy="662940"/>
          </a:xfrm>
          <a:prstGeom prst="rect">
            <a:avLst/>
          </a:prstGeom>
        </p:spPr>
        <p:txBody>
          <a:bodyPr vert="horz" wrap="square" lIns="0" tIns="16510" rIns="0" bIns="0" rtlCol="0">
            <a:spAutoFit/>
          </a:bodyPr>
          <a:lstStyle/>
          <a:p>
            <a:pPr marL="12700">
              <a:lnSpc>
                <a:spcPct val="100000"/>
              </a:lnSpc>
              <a:spcBef>
                <a:spcPts val="130"/>
              </a:spcBef>
            </a:pPr>
            <a:r>
              <a:rPr spc="85" dirty="0"/>
              <a:t>Attributes </a:t>
            </a:r>
            <a:r>
              <a:rPr spc="5" dirty="0"/>
              <a:t>of</a:t>
            </a:r>
            <a:r>
              <a:rPr spc="270" dirty="0"/>
              <a:t> </a:t>
            </a:r>
            <a:r>
              <a:rPr spc="50" dirty="0"/>
              <a:t>Relationships</a:t>
            </a:r>
          </a:p>
        </p:txBody>
      </p:sp>
      <p:sp>
        <p:nvSpPr>
          <p:cNvPr id="51" name="object 51"/>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33</a:t>
            </a:fld>
            <a:endParaRPr spc="5" dirty="0"/>
          </a:p>
        </p:txBody>
      </p:sp>
      <p:sp>
        <p:nvSpPr>
          <p:cNvPr id="6" name="object 6"/>
          <p:cNvSpPr txBox="1"/>
          <p:nvPr/>
        </p:nvSpPr>
        <p:spPr>
          <a:xfrm>
            <a:off x="724916" y="1530141"/>
            <a:ext cx="5037455" cy="986155"/>
          </a:xfrm>
          <a:prstGeom prst="rect">
            <a:avLst/>
          </a:prstGeom>
        </p:spPr>
        <p:txBody>
          <a:bodyPr vert="horz" wrap="square" lIns="0" tIns="6985" rIns="0" bIns="0" rtlCol="0">
            <a:spAutoFit/>
          </a:bodyPr>
          <a:lstStyle/>
          <a:p>
            <a:pPr marL="12700" marR="5080">
              <a:lnSpc>
                <a:spcPct val="102200"/>
              </a:lnSpc>
              <a:spcBef>
                <a:spcPts val="55"/>
              </a:spcBef>
            </a:pPr>
            <a:r>
              <a:rPr sz="3100" spc="85" dirty="0">
                <a:latin typeface="Arial"/>
                <a:cs typeface="Arial"/>
              </a:rPr>
              <a:t>1-&gt;1, </a:t>
            </a:r>
            <a:r>
              <a:rPr sz="3100" spc="30" dirty="0">
                <a:latin typeface="Arial"/>
                <a:cs typeface="Arial"/>
              </a:rPr>
              <a:t>can </a:t>
            </a:r>
            <a:r>
              <a:rPr sz="3100" spc="50" dirty="0">
                <a:latin typeface="Arial"/>
                <a:cs typeface="Arial"/>
              </a:rPr>
              <a:t>go </a:t>
            </a:r>
            <a:r>
              <a:rPr sz="3100" spc="70" dirty="0">
                <a:latin typeface="Arial"/>
                <a:cs typeface="Arial"/>
              </a:rPr>
              <a:t>to </a:t>
            </a:r>
            <a:r>
              <a:rPr sz="3100" spc="5" dirty="0">
                <a:latin typeface="Arial"/>
                <a:cs typeface="Arial"/>
              </a:rPr>
              <a:t>either </a:t>
            </a:r>
            <a:r>
              <a:rPr sz="3100" spc="35" dirty="0">
                <a:latin typeface="Arial"/>
                <a:cs typeface="Arial"/>
              </a:rPr>
              <a:t>entity  </a:t>
            </a:r>
            <a:r>
              <a:rPr sz="3100" spc="90" dirty="0">
                <a:latin typeface="Arial"/>
                <a:cs typeface="Arial"/>
              </a:rPr>
              <a:t>1-&gt;N, </a:t>
            </a:r>
            <a:r>
              <a:rPr sz="3100" spc="30" dirty="0">
                <a:latin typeface="Arial"/>
                <a:cs typeface="Arial"/>
              </a:rPr>
              <a:t>can </a:t>
            </a:r>
            <a:r>
              <a:rPr sz="3100" spc="50" dirty="0">
                <a:latin typeface="Arial"/>
                <a:cs typeface="Arial"/>
              </a:rPr>
              <a:t>go </a:t>
            </a:r>
            <a:r>
              <a:rPr sz="3100" spc="70" dirty="0">
                <a:latin typeface="Arial"/>
                <a:cs typeface="Arial"/>
              </a:rPr>
              <a:t>to </a:t>
            </a:r>
            <a:r>
              <a:rPr sz="3100" spc="-145" dirty="0">
                <a:latin typeface="Arial"/>
                <a:cs typeface="Arial"/>
              </a:rPr>
              <a:t>(1)</a:t>
            </a:r>
            <a:r>
              <a:rPr sz="3100" spc="285" dirty="0">
                <a:latin typeface="Arial"/>
                <a:cs typeface="Arial"/>
              </a:rPr>
              <a:t> </a:t>
            </a:r>
            <a:r>
              <a:rPr sz="3100" spc="35" dirty="0">
                <a:latin typeface="Arial"/>
                <a:cs typeface="Arial"/>
              </a:rPr>
              <a:t>entity</a:t>
            </a:r>
            <a:endParaRPr sz="3100">
              <a:latin typeface="Arial"/>
              <a:cs typeface="Arial"/>
            </a:endParaRPr>
          </a:p>
        </p:txBody>
      </p:sp>
      <p:sp>
        <p:nvSpPr>
          <p:cNvPr id="7" name="object 7"/>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grpSp>
        <p:nvGrpSpPr>
          <p:cNvPr id="8" name="object 8"/>
          <p:cNvGrpSpPr/>
          <p:nvPr/>
        </p:nvGrpSpPr>
        <p:grpSpPr>
          <a:xfrm>
            <a:off x="3596189" y="3544690"/>
            <a:ext cx="3510279" cy="871855"/>
            <a:chOff x="3596189" y="3544690"/>
            <a:chExt cx="3510279" cy="871855"/>
          </a:xfrm>
        </p:grpSpPr>
        <p:sp>
          <p:nvSpPr>
            <p:cNvPr id="9" name="object 9"/>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0" name="object 10"/>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1" name="object 11"/>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2" name="object 12"/>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grpSp>
        <p:nvGrpSpPr>
          <p:cNvPr id="13" name="object 13"/>
          <p:cNvGrpSpPr/>
          <p:nvPr/>
        </p:nvGrpSpPr>
        <p:grpSpPr>
          <a:xfrm>
            <a:off x="634998" y="3818006"/>
            <a:ext cx="2971165" cy="1459865"/>
            <a:chOff x="634998" y="3818006"/>
            <a:chExt cx="2971165" cy="1459865"/>
          </a:xfrm>
        </p:grpSpPr>
        <p:sp>
          <p:nvSpPr>
            <p:cNvPr id="14" name="object 14"/>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
          <p:nvSpPr>
            <p:cNvPr id="15" name="object 15"/>
            <p:cNvSpPr/>
            <p:nvPr/>
          </p:nvSpPr>
          <p:spPr>
            <a:xfrm>
              <a:off x="640078" y="4411120"/>
              <a:ext cx="2575560" cy="861694"/>
            </a:xfrm>
            <a:custGeom>
              <a:avLst/>
              <a:gdLst/>
              <a:ahLst/>
              <a:cxnLst/>
              <a:rect l="l" t="t" r="r" b="b"/>
              <a:pathLst>
                <a:path w="2575560" h="861695">
                  <a:moveTo>
                    <a:pt x="1287778" y="0"/>
                  </a:moveTo>
                  <a:lnTo>
                    <a:pt x="0" y="430674"/>
                  </a:lnTo>
                  <a:lnTo>
                    <a:pt x="1287778" y="861349"/>
                  </a:lnTo>
                  <a:lnTo>
                    <a:pt x="2575555" y="430674"/>
                  </a:lnTo>
                  <a:lnTo>
                    <a:pt x="1287778" y="0"/>
                  </a:lnTo>
                  <a:close/>
                </a:path>
              </a:pathLst>
            </a:custGeom>
            <a:solidFill>
              <a:srgbClr val="F2F2F2"/>
            </a:solidFill>
          </p:spPr>
          <p:txBody>
            <a:bodyPr wrap="square" lIns="0" tIns="0" rIns="0" bIns="0" rtlCol="0"/>
            <a:lstStyle/>
            <a:p>
              <a:endParaRPr/>
            </a:p>
          </p:txBody>
        </p:sp>
        <p:sp>
          <p:nvSpPr>
            <p:cNvPr id="16" name="object 16"/>
            <p:cNvSpPr/>
            <p:nvPr/>
          </p:nvSpPr>
          <p:spPr>
            <a:xfrm>
              <a:off x="640078" y="441112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7" name="object 17"/>
          <p:cNvSpPr txBox="1"/>
          <p:nvPr/>
        </p:nvSpPr>
        <p:spPr>
          <a:xfrm>
            <a:off x="1587497" y="4694766"/>
            <a:ext cx="68135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T</a:t>
            </a:r>
            <a:r>
              <a:rPr sz="1600" spc="-5" dirty="0">
                <a:latin typeface="Calibri"/>
                <a:cs typeface="Calibri"/>
              </a:rPr>
              <a:t>U</a:t>
            </a:r>
            <a:r>
              <a:rPr sz="1600" spc="-55" dirty="0">
                <a:latin typeface="Calibri"/>
                <a:cs typeface="Calibri"/>
              </a:rPr>
              <a:t>T</a:t>
            </a:r>
            <a:r>
              <a:rPr sz="1600" spc="-10" dirty="0">
                <a:latin typeface="Calibri"/>
                <a:cs typeface="Calibri"/>
              </a:rPr>
              <a:t>O</a:t>
            </a:r>
            <a:r>
              <a:rPr sz="1600" spc="-25" dirty="0">
                <a:latin typeface="Calibri"/>
                <a:cs typeface="Calibri"/>
              </a:rPr>
              <a:t>R</a:t>
            </a:r>
            <a:r>
              <a:rPr sz="1600" dirty="0">
                <a:latin typeface="Calibri"/>
                <a:cs typeface="Calibri"/>
              </a:rPr>
              <a:t>S</a:t>
            </a:r>
            <a:endParaRPr sz="1600">
              <a:latin typeface="Calibri"/>
              <a:cs typeface="Calibri"/>
            </a:endParaRPr>
          </a:p>
        </p:txBody>
      </p:sp>
      <p:grpSp>
        <p:nvGrpSpPr>
          <p:cNvPr id="18" name="object 18"/>
          <p:cNvGrpSpPr/>
          <p:nvPr/>
        </p:nvGrpSpPr>
        <p:grpSpPr>
          <a:xfrm>
            <a:off x="635633" y="3899015"/>
            <a:ext cx="8787765" cy="1378585"/>
            <a:chOff x="635633" y="3899015"/>
            <a:chExt cx="8787765" cy="1378585"/>
          </a:xfrm>
        </p:grpSpPr>
        <p:sp>
          <p:nvSpPr>
            <p:cNvPr id="19" name="object 19"/>
            <p:cNvSpPr/>
            <p:nvPr/>
          </p:nvSpPr>
          <p:spPr>
            <a:xfrm>
              <a:off x="640078" y="3903460"/>
              <a:ext cx="779780" cy="938530"/>
            </a:xfrm>
            <a:custGeom>
              <a:avLst/>
              <a:gdLst/>
              <a:ahLst/>
              <a:cxnLst/>
              <a:rect l="l" t="t" r="r" b="b"/>
              <a:pathLst>
                <a:path w="779780" h="938529">
                  <a:moveTo>
                    <a:pt x="0" y="938335"/>
                  </a:moveTo>
                  <a:lnTo>
                    <a:pt x="779333" y="0"/>
                  </a:lnTo>
                </a:path>
              </a:pathLst>
            </a:custGeom>
            <a:ln w="8466">
              <a:solidFill>
                <a:srgbClr val="000000"/>
              </a:solidFill>
            </a:ln>
          </p:spPr>
          <p:txBody>
            <a:bodyPr wrap="square" lIns="0" tIns="0" rIns="0" bIns="0" rtlCol="0"/>
            <a:lstStyle/>
            <a:p>
              <a:endParaRPr/>
            </a:p>
          </p:txBody>
        </p:sp>
        <p:sp>
          <p:nvSpPr>
            <p:cNvPr id="20" name="object 20"/>
            <p:cNvSpPr/>
            <p:nvPr/>
          </p:nvSpPr>
          <p:spPr>
            <a:xfrm>
              <a:off x="2439395" y="3903460"/>
              <a:ext cx="776605" cy="938530"/>
            </a:xfrm>
            <a:custGeom>
              <a:avLst/>
              <a:gdLst/>
              <a:ahLst/>
              <a:cxnLst/>
              <a:rect l="l" t="t" r="r" b="b"/>
              <a:pathLst>
                <a:path w="776605" h="938529">
                  <a:moveTo>
                    <a:pt x="776238" y="938335"/>
                  </a:moveTo>
                  <a:lnTo>
                    <a:pt x="0" y="0"/>
                  </a:lnTo>
                </a:path>
              </a:pathLst>
            </a:custGeom>
            <a:ln w="8466">
              <a:solidFill>
                <a:srgbClr val="000000"/>
              </a:solidFill>
            </a:ln>
          </p:spPr>
          <p:txBody>
            <a:bodyPr wrap="square" lIns="0" tIns="0" rIns="0" bIns="0" rtlCol="0"/>
            <a:lstStyle/>
            <a:p>
              <a:endParaRPr/>
            </a:p>
          </p:txBody>
        </p:sp>
        <p:sp>
          <p:nvSpPr>
            <p:cNvPr id="21" name="object 21"/>
            <p:cNvSpPr/>
            <p:nvPr/>
          </p:nvSpPr>
          <p:spPr>
            <a:xfrm>
              <a:off x="6842763"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22" name="object 22"/>
            <p:cNvSpPr/>
            <p:nvPr/>
          </p:nvSpPr>
          <p:spPr>
            <a:xfrm>
              <a:off x="6842763"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3" name="object 2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24" name="object 24"/>
          <p:cNvGrpSpPr/>
          <p:nvPr/>
        </p:nvGrpSpPr>
        <p:grpSpPr>
          <a:xfrm>
            <a:off x="3596189" y="2606354"/>
            <a:ext cx="2585720" cy="871855"/>
            <a:chOff x="3596189" y="2606354"/>
            <a:chExt cx="2585720" cy="871855"/>
          </a:xfrm>
        </p:grpSpPr>
        <p:sp>
          <p:nvSpPr>
            <p:cNvPr id="25" name="object 25"/>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6" name="object 26"/>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7" name="object 27"/>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8" name="object 28"/>
          <p:cNvGrpSpPr/>
          <p:nvPr/>
        </p:nvGrpSpPr>
        <p:grpSpPr>
          <a:xfrm>
            <a:off x="2951977" y="2305935"/>
            <a:ext cx="4154804" cy="991235"/>
            <a:chOff x="2951977" y="2305935"/>
            <a:chExt cx="4154804" cy="991235"/>
          </a:xfrm>
        </p:grpSpPr>
        <p:sp>
          <p:nvSpPr>
            <p:cNvPr id="29" name="object 29"/>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sp>
          <p:nvSpPr>
            <p:cNvPr id="30" name="object 30"/>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31" name="object 31"/>
            <p:cNvSpPr/>
            <p:nvPr/>
          </p:nvSpPr>
          <p:spPr>
            <a:xfrm>
              <a:off x="2956422" y="3091462"/>
              <a:ext cx="772160" cy="201295"/>
            </a:xfrm>
            <a:custGeom>
              <a:avLst/>
              <a:gdLst/>
              <a:ahLst/>
              <a:cxnLst/>
              <a:rect l="l" t="t" r="r" b="b"/>
              <a:pathLst>
                <a:path w="772160" h="201295">
                  <a:moveTo>
                    <a:pt x="0" y="200782"/>
                  </a:moveTo>
                  <a:lnTo>
                    <a:pt x="771658" y="0"/>
                  </a:lnTo>
                </a:path>
              </a:pathLst>
            </a:custGeom>
            <a:ln w="8466">
              <a:solidFill>
                <a:srgbClr val="000000"/>
              </a:solidFill>
            </a:ln>
          </p:spPr>
          <p:txBody>
            <a:bodyPr wrap="square" lIns="0" tIns="0" rIns="0" bIns="0" rtlCol="0"/>
            <a:lstStyle/>
            <a:p>
              <a:endParaRPr/>
            </a:p>
          </p:txBody>
        </p:sp>
        <p:sp>
          <p:nvSpPr>
            <p:cNvPr id="32" name="object 32"/>
            <p:cNvSpPr/>
            <p:nvPr/>
          </p:nvSpPr>
          <p:spPr>
            <a:xfrm>
              <a:off x="5561121" y="2310380"/>
              <a:ext cx="1154430" cy="602615"/>
            </a:xfrm>
            <a:custGeom>
              <a:avLst/>
              <a:gdLst/>
              <a:ahLst/>
              <a:cxnLst/>
              <a:rect l="l" t="t" r="r" b="b"/>
              <a:pathLst>
                <a:path w="1154429" h="602614">
                  <a:moveTo>
                    <a:pt x="577000" y="0"/>
                  </a:moveTo>
                  <a:lnTo>
                    <a:pt x="514129" y="1766"/>
                  </a:lnTo>
                  <a:lnTo>
                    <a:pt x="453220" y="6943"/>
                  </a:lnTo>
                  <a:lnTo>
                    <a:pt x="394623" y="15347"/>
                  </a:lnTo>
                  <a:lnTo>
                    <a:pt x="338692" y="26795"/>
                  </a:lnTo>
                  <a:lnTo>
                    <a:pt x="285777" y="41102"/>
                  </a:lnTo>
                  <a:lnTo>
                    <a:pt x="236231" y="58085"/>
                  </a:lnTo>
                  <a:lnTo>
                    <a:pt x="190406" y="77561"/>
                  </a:lnTo>
                  <a:lnTo>
                    <a:pt x="148654" y="99346"/>
                  </a:lnTo>
                  <a:lnTo>
                    <a:pt x="111327" y="123255"/>
                  </a:lnTo>
                  <a:lnTo>
                    <a:pt x="78777" y="149106"/>
                  </a:lnTo>
                  <a:lnTo>
                    <a:pt x="51356" y="176715"/>
                  </a:lnTo>
                  <a:lnTo>
                    <a:pt x="13308" y="236471"/>
                  </a:lnTo>
                  <a:lnTo>
                    <a:pt x="0" y="301054"/>
                  </a:lnTo>
                  <a:lnTo>
                    <a:pt x="3385" y="333857"/>
                  </a:lnTo>
                  <a:lnTo>
                    <a:pt x="29415" y="396210"/>
                  </a:lnTo>
                  <a:lnTo>
                    <a:pt x="78777" y="453002"/>
                  </a:lnTo>
                  <a:lnTo>
                    <a:pt x="111327" y="478853"/>
                  </a:lnTo>
                  <a:lnTo>
                    <a:pt x="148654" y="502762"/>
                  </a:lnTo>
                  <a:lnTo>
                    <a:pt x="190406" y="524546"/>
                  </a:lnTo>
                  <a:lnTo>
                    <a:pt x="236231" y="544022"/>
                  </a:lnTo>
                  <a:lnTo>
                    <a:pt x="285777" y="561005"/>
                  </a:lnTo>
                  <a:lnTo>
                    <a:pt x="338692" y="575312"/>
                  </a:lnTo>
                  <a:lnTo>
                    <a:pt x="394623" y="586760"/>
                  </a:lnTo>
                  <a:lnTo>
                    <a:pt x="453220" y="595164"/>
                  </a:lnTo>
                  <a:lnTo>
                    <a:pt x="514129" y="600341"/>
                  </a:lnTo>
                  <a:lnTo>
                    <a:pt x="577000" y="602108"/>
                  </a:lnTo>
                  <a:lnTo>
                    <a:pt x="639870" y="600341"/>
                  </a:lnTo>
                  <a:lnTo>
                    <a:pt x="700780" y="595164"/>
                  </a:lnTo>
                  <a:lnTo>
                    <a:pt x="759377" y="586760"/>
                  </a:lnTo>
                  <a:lnTo>
                    <a:pt x="815308" y="575312"/>
                  </a:lnTo>
                  <a:lnTo>
                    <a:pt x="868223" y="561005"/>
                  </a:lnTo>
                  <a:lnTo>
                    <a:pt x="917769" y="544022"/>
                  </a:lnTo>
                  <a:lnTo>
                    <a:pt x="963594" y="524546"/>
                  </a:lnTo>
                  <a:lnTo>
                    <a:pt x="1005346" y="502762"/>
                  </a:lnTo>
                  <a:lnTo>
                    <a:pt x="1042673" y="478853"/>
                  </a:lnTo>
                  <a:lnTo>
                    <a:pt x="1075223" y="453002"/>
                  </a:lnTo>
                  <a:lnTo>
                    <a:pt x="1102644" y="425393"/>
                  </a:lnTo>
                  <a:lnTo>
                    <a:pt x="1140692" y="365637"/>
                  </a:lnTo>
                  <a:lnTo>
                    <a:pt x="1154000" y="301054"/>
                  </a:lnTo>
                  <a:lnTo>
                    <a:pt x="1150614" y="268251"/>
                  </a:lnTo>
                  <a:lnTo>
                    <a:pt x="1124584" y="205898"/>
                  </a:lnTo>
                  <a:lnTo>
                    <a:pt x="1075223" y="149106"/>
                  </a:lnTo>
                  <a:lnTo>
                    <a:pt x="1042673" y="123255"/>
                  </a:lnTo>
                  <a:lnTo>
                    <a:pt x="1005346" y="99346"/>
                  </a:lnTo>
                  <a:lnTo>
                    <a:pt x="963594" y="77561"/>
                  </a:lnTo>
                  <a:lnTo>
                    <a:pt x="917769" y="58085"/>
                  </a:lnTo>
                  <a:lnTo>
                    <a:pt x="868223" y="41102"/>
                  </a:lnTo>
                  <a:lnTo>
                    <a:pt x="815308" y="26795"/>
                  </a:lnTo>
                  <a:lnTo>
                    <a:pt x="759377" y="15347"/>
                  </a:lnTo>
                  <a:lnTo>
                    <a:pt x="700780" y="6943"/>
                  </a:lnTo>
                  <a:lnTo>
                    <a:pt x="639870" y="1766"/>
                  </a:lnTo>
                  <a:lnTo>
                    <a:pt x="577000" y="0"/>
                  </a:lnTo>
                  <a:close/>
                </a:path>
              </a:pathLst>
            </a:custGeom>
            <a:solidFill>
              <a:srgbClr val="FFFFFF"/>
            </a:solidFill>
          </p:spPr>
          <p:txBody>
            <a:bodyPr wrap="square" lIns="0" tIns="0" rIns="0" bIns="0" rtlCol="0"/>
            <a:lstStyle/>
            <a:p>
              <a:endParaRPr/>
            </a:p>
          </p:txBody>
        </p:sp>
        <p:sp>
          <p:nvSpPr>
            <p:cNvPr id="33" name="object 33"/>
            <p:cNvSpPr/>
            <p:nvPr/>
          </p:nvSpPr>
          <p:spPr>
            <a:xfrm>
              <a:off x="5561121" y="2310380"/>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graphicFrame>
        <p:nvGraphicFramePr>
          <p:cNvPr id="34" name="object 34"/>
          <p:cNvGraphicFramePr>
            <a:graphicFrameLocks noGrp="1"/>
          </p:cNvGraphicFramePr>
          <p:nvPr/>
        </p:nvGraphicFramePr>
        <p:xfrm>
          <a:off x="7096896" y="5272470"/>
          <a:ext cx="2057400" cy="1369009"/>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07660">
                <a:tc>
                  <a:txBody>
                    <a:bodyPr/>
                    <a:lstStyle/>
                    <a:p>
                      <a:pPr>
                        <a:lnSpc>
                          <a:spcPct val="100000"/>
                        </a:lnSpc>
                      </a:pPr>
                      <a:endParaRPr sz="20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marL="97155">
                        <a:lnSpc>
                          <a:spcPct val="100000"/>
                        </a:lnSpc>
                        <a:spcBef>
                          <a:spcPts val="1185"/>
                        </a:spcBef>
                      </a:pPr>
                      <a:r>
                        <a:rPr sz="1900" dirty="0">
                          <a:latin typeface="Calibri"/>
                          <a:cs typeface="Calibri"/>
                        </a:rPr>
                        <a:t>1</a:t>
                      </a:r>
                      <a:endParaRPr sz="1900">
                        <a:latin typeface="Calibri"/>
                        <a:cs typeface="Calibri"/>
                      </a:endParaRPr>
                    </a:p>
                  </a:txBody>
                  <a:tcPr marL="0" marR="0" marT="150495" marB="0">
                    <a:lnL w="9525">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861349">
                <a:tc gridSpan="2">
                  <a:txBody>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5" name="object 35"/>
          <p:cNvSpPr txBox="1"/>
          <p:nvPr/>
        </p:nvSpPr>
        <p:spPr>
          <a:xfrm>
            <a:off x="239645" y="4032672"/>
            <a:ext cx="551180" cy="685800"/>
          </a:xfrm>
          <a:prstGeom prst="rect">
            <a:avLst/>
          </a:prstGeom>
        </p:spPr>
        <p:txBody>
          <a:bodyPr vert="horz" wrap="square" lIns="0" tIns="12065" rIns="0" bIns="0" rtlCol="0">
            <a:spAutoFit/>
          </a:bodyPr>
          <a:lstStyle/>
          <a:p>
            <a:pPr marL="206375" marR="5080" indent="-194310">
              <a:lnSpc>
                <a:spcPct val="113999"/>
              </a:lnSpc>
              <a:spcBef>
                <a:spcPts val="9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5" dirty="0">
                <a:latin typeface="Calibri"/>
                <a:cs typeface="Calibri"/>
              </a:rPr>
              <a:t>or  </a:t>
            </a:r>
            <a:r>
              <a:rPr sz="1900" spc="20" dirty="0">
                <a:latin typeface="Calibri"/>
                <a:cs typeface="Calibri"/>
              </a:rPr>
              <a:t>N</a:t>
            </a:r>
            <a:endParaRPr sz="1900">
              <a:latin typeface="Calibri"/>
              <a:cs typeface="Calibri"/>
            </a:endParaRPr>
          </a:p>
        </p:txBody>
      </p:sp>
      <p:sp>
        <p:nvSpPr>
          <p:cNvPr id="36" name="object 36"/>
          <p:cNvSpPr txBox="1"/>
          <p:nvPr/>
        </p:nvSpPr>
        <p:spPr>
          <a:xfrm>
            <a:off x="6779321" y="3526366"/>
            <a:ext cx="235585"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Calibri"/>
                <a:cs typeface="Calibri"/>
              </a:rPr>
              <a:t>M</a:t>
            </a:r>
            <a:endParaRPr sz="1900">
              <a:latin typeface="Calibri"/>
              <a:cs typeface="Calibri"/>
            </a:endParaRPr>
          </a:p>
        </p:txBody>
      </p:sp>
      <p:sp>
        <p:nvSpPr>
          <p:cNvPr id="37" name="object 37"/>
          <p:cNvSpPr txBox="1"/>
          <p:nvPr/>
        </p:nvSpPr>
        <p:spPr>
          <a:xfrm>
            <a:off x="3039099" y="3534833"/>
            <a:ext cx="580390" cy="1183640"/>
          </a:xfrm>
          <a:prstGeom prst="rect">
            <a:avLst/>
          </a:prstGeom>
        </p:spPr>
        <p:txBody>
          <a:bodyPr vert="horz" wrap="square" lIns="0" tIns="16510" rIns="0" bIns="0" rtlCol="0">
            <a:spAutoFit/>
          </a:bodyPr>
          <a:lstStyle/>
          <a:p>
            <a:pPr marL="14604">
              <a:lnSpc>
                <a:spcPct val="100000"/>
              </a:lnSpc>
              <a:spcBef>
                <a:spcPts val="130"/>
              </a:spcBef>
            </a:pPr>
            <a:r>
              <a:rPr sz="1900" spc="20" dirty="0">
                <a:latin typeface="Calibri"/>
                <a:cs typeface="Calibri"/>
              </a:rPr>
              <a:t>N</a:t>
            </a:r>
            <a:endParaRPr sz="1900">
              <a:latin typeface="Calibri"/>
              <a:cs typeface="Calibri"/>
            </a:endParaRPr>
          </a:p>
          <a:p>
            <a:pPr marL="195580" marR="5080" indent="-183515">
              <a:lnSpc>
                <a:spcPct val="113999"/>
              </a:lnSpc>
              <a:spcBef>
                <a:spcPts val="160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10" dirty="0">
                <a:latin typeface="Calibri"/>
                <a:cs typeface="Calibri"/>
              </a:rPr>
              <a:t>ee  </a:t>
            </a:r>
            <a:r>
              <a:rPr sz="1900" spc="25" dirty="0">
                <a:latin typeface="Calibri"/>
                <a:cs typeface="Calibri"/>
              </a:rPr>
              <a:t>M</a:t>
            </a:r>
            <a:endParaRPr sz="1900">
              <a:latin typeface="Calibri"/>
              <a:cs typeface="Calibri"/>
            </a:endParaRPr>
          </a:p>
        </p:txBody>
      </p:sp>
      <p:sp>
        <p:nvSpPr>
          <p:cNvPr id="38" name="object 38"/>
          <p:cNvSpPr/>
          <p:nvPr/>
        </p:nvSpPr>
        <p:spPr>
          <a:xfrm>
            <a:off x="5561121" y="4540741"/>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39" name="object 39"/>
          <p:cNvSpPr txBox="1"/>
          <p:nvPr/>
        </p:nvSpPr>
        <p:spPr>
          <a:xfrm>
            <a:off x="5912062" y="4703232"/>
            <a:ext cx="45275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O</a:t>
            </a:r>
            <a:r>
              <a:rPr sz="1400" spc="-15" dirty="0">
                <a:latin typeface="Calibri"/>
                <a:cs typeface="Calibri"/>
              </a:rPr>
              <a:t>f</a:t>
            </a:r>
            <a:r>
              <a:rPr sz="1400" spc="-5" dirty="0">
                <a:latin typeface="Calibri"/>
                <a:cs typeface="Calibri"/>
              </a:rPr>
              <a:t>fi</a:t>
            </a:r>
            <a:r>
              <a:rPr sz="1400" spc="-10" dirty="0">
                <a:latin typeface="Calibri"/>
                <a:cs typeface="Calibri"/>
              </a:rPr>
              <a:t>c</a:t>
            </a:r>
            <a:r>
              <a:rPr sz="1400" dirty="0">
                <a:latin typeface="Calibri"/>
                <a:cs typeface="Calibri"/>
              </a:rPr>
              <a:t>e</a:t>
            </a:r>
            <a:endParaRPr sz="1400">
              <a:latin typeface="Calibri"/>
              <a:cs typeface="Calibri"/>
            </a:endParaRPr>
          </a:p>
        </p:txBody>
      </p:sp>
      <p:grpSp>
        <p:nvGrpSpPr>
          <p:cNvPr id="40" name="object 40"/>
          <p:cNvGrpSpPr/>
          <p:nvPr/>
        </p:nvGrpSpPr>
        <p:grpSpPr>
          <a:xfrm>
            <a:off x="4305391" y="4536296"/>
            <a:ext cx="2541905" cy="611505"/>
            <a:chOff x="4305391" y="4536296"/>
            <a:chExt cx="2541905" cy="611505"/>
          </a:xfrm>
        </p:grpSpPr>
        <p:sp>
          <p:nvSpPr>
            <p:cNvPr id="41" name="object 41"/>
            <p:cNvSpPr/>
            <p:nvPr/>
          </p:nvSpPr>
          <p:spPr>
            <a:xfrm>
              <a:off x="6715122" y="4841796"/>
              <a:ext cx="128270" cy="0"/>
            </a:xfrm>
            <a:custGeom>
              <a:avLst/>
              <a:gdLst/>
              <a:ahLst/>
              <a:cxnLst/>
              <a:rect l="l" t="t" r="r" b="b"/>
              <a:pathLst>
                <a:path w="128270">
                  <a:moveTo>
                    <a:pt x="0" y="0"/>
                  </a:moveTo>
                  <a:lnTo>
                    <a:pt x="127641" y="1"/>
                  </a:lnTo>
                </a:path>
              </a:pathLst>
            </a:custGeom>
            <a:ln w="8466">
              <a:solidFill>
                <a:srgbClr val="000000"/>
              </a:solidFill>
            </a:ln>
          </p:spPr>
          <p:txBody>
            <a:bodyPr wrap="square" lIns="0" tIns="0" rIns="0" bIns="0" rtlCol="0"/>
            <a:lstStyle/>
            <a:p>
              <a:endParaRPr/>
            </a:p>
          </p:txBody>
        </p:sp>
        <p:sp>
          <p:nvSpPr>
            <p:cNvPr id="42" name="object 42"/>
            <p:cNvSpPr/>
            <p:nvPr/>
          </p:nvSpPr>
          <p:spPr>
            <a:xfrm>
              <a:off x="4309836" y="4540741"/>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43" name="object 43"/>
          <p:cNvSpPr txBox="1"/>
          <p:nvPr/>
        </p:nvSpPr>
        <p:spPr>
          <a:xfrm>
            <a:off x="724915" y="5803895"/>
            <a:ext cx="3613150" cy="904240"/>
          </a:xfrm>
          <a:prstGeom prst="rect">
            <a:avLst/>
          </a:prstGeom>
        </p:spPr>
        <p:txBody>
          <a:bodyPr vert="horz" wrap="square" lIns="0" tIns="13970" rIns="0" bIns="0" rtlCol="0">
            <a:spAutoFit/>
          </a:bodyPr>
          <a:lstStyle/>
          <a:p>
            <a:pPr marL="12700" marR="5080">
              <a:lnSpc>
                <a:spcPct val="100899"/>
              </a:lnSpc>
              <a:spcBef>
                <a:spcPts val="110"/>
              </a:spcBef>
            </a:pPr>
            <a:r>
              <a:rPr sz="1900" i="1" dirty="0">
                <a:latin typeface="Calibri"/>
                <a:cs typeface="Calibri"/>
              </a:rPr>
              <a:t>It </a:t>
            </a:r>
            <a:r>
              <a:rPr sz="1900" i="1" spc="5" dirty="0">
                <a:latin typeface="Calibri"/>
                <a:cs typeface="Calibri"/>
              </a:rPr>
              <a:t>is </a:t>
            </a:r>
            <a:r>
              <a:rPr sz="1900" i="1" dirty="0">
                <a:latin typeface="Calibri"/>
                <a:cs typeface="Calibri"/>
              </a:rPr>
              <a:t>important </a:t>
            </a:r>
            <a:r>
              <a:rPr sz="1900" i="1" spc="-5" dirty="0">
                <a:latin typeface="Calibri"/>
                <a:cs typeface="Calibri"/>
              </a:rPr>
              <a:t>to </a:t>
            </a:r>
            <a:r>
              <a:rPr sz="1900" i="1" spc="5" dirty="0">
                <a:latin typeface="Calibri"/>
                <a:cs typeface="Calibri"/>
              </a:rPr>
              <a:t>know whether or  not </a:t>
            </a:r>
            <a:r>
              <a:rPr sz="1900" i="1" spc="15" dirty="0">
                <a:latin typeface="Calibri"/>
                <a:cs typeface="Calibri"/>
              </a:rPr>
              <a:t>a </a:t>
            </a:r>
            <a:r>
              <a:rPr sz="1900" i="1" dirty="0">
                <a:latin typeface="Calibri"/>
                <a:cs typeface="Calibri"/>
              </a:rPr>
              <a:t>student </a:t>
            </a:r>
            <a:r>
              <a:rPr sz="1900" i="1" spc="5" dirty="0">
                <a:latin typeface="Calibri"/>
                <a:cs typeface="Calibri"/>
              </a:rPr>
              <a:t>has </a:t>
            </a:r>
            <a:r>
              <a:rPr sz="1900" i="1" dirty="0">
                <a:latin typeface="Calibri"/>
                <a:cs typeface="Calibri"/>
              </a:rPr>
              <a:t>completed </a:t>
            </a:r>
            <a:r>
              <a:rPr sz="1900" i="1" spc="10" dirty="0">
                <a:latin typeface="Calibri"/>
                <a:cs typeface="Calibri"/>
              </a:rPr>
              <a:t>each </a:t>
            </a:r>
            <a:r>
              <a:rPr sz="1900" i="1" spc="5" dirty="0">
                <a:latin typeface="Calibri"/>
                <a:cs typeface="Calibri"/>
              </a:rPr>
              <a:t>of  his/her</a:t>
            </a:r>
            <a:r>
              <a:rPr sz="1900" i="1" spc="-5" dirty="0">
                <a:latin typeface="Calibri"/>
                <a:cs typeface="Calibri"/>
              </a:rPr>
              <a:t> </a:t>
            </a:r>
            <a:r>
              <a:rPr sz="1900" i="1" spc="5" dirty="0">
                <a:latin typeface="Calibri"/>
                <a:cs typeface="Calibri"/>
              </a:rPr>
              <a:t>minor(s).</a:t>
            </a:r>
            <a:endParaRPr sz="1900">
              <a:latin typeface="Calibri"/>
              <a:cs typeface="Calibri"/>
            </a:endParaRPr>
          </a:p>
        </p:txBody>
      </p:sp>
      <p:sp>
        <p:nvSpPr>
          <p:cNvPr id="44" name="object 44"/>
          <p:cNvSpPr txBox="1"/>
          <p:nvPr/>
        </p:nvSpPr>
        <p:spPr>
          <a:xfrm>
            <a:off x="5934076" y="2476499"/>
            <a:ext cx="40894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Do</a:t>
            </a:r>
            <a:r>
              <a:rPr sz="1400" spc="-5" dirty="0">
                <a:latin typeface="Calibri"/>
                <a:cs typeface="Calibri"/>
              </a:rPr>
              <a:t>n</a:t>
            </a:r>
            <a:r>
              <a:rPr sz="1400" dirty="0">
                <a:latin typeface="Calibri"/>
                <a:cs typeface="Calibri"/>
              </a:rPr>
              <a:t>e</a:t>
            </a:r>
            <a:endParaRPr sz="1400">
              <a:latin typeface="Calibri"/>
              <a:cs typeface="Calibri"/>
            </a:endParaRPr>
          </a:p>
        </p:txBody>
      </p:sp>
      <p:sp>
        <p:nvSpPr>
          <p:cNvPr id="45" name="object 45"/>
          <p:cNvSpPr/>
          <p:nvPr/>
        </p:nvSpPr>
        <p:spPr>
          <a:xfrm>
            <a:off x="4889046" y="2611434"/>
            <a:ext cx="672465" cy="0"/>
          </a:xfrm>
          <a:custGeom>
            <a:avLst/>
            <a:gdLst/>
            <a:ahLst/>
            <a:cxnLst/>
            <a:rect l="l" t="t" r="r" b="b"/>
            <a:pathLst>
              <a:path w="672464">
                <a:moveTo>
                  <a:pt x="672074" y="0"/>
                </a:moveTo>
                <a:lnTo>
                  <a:pt x="0" y="1"/>
                </a:lnTo>
              </a:path>
            </a:pathLst>
          </a:custGeom>
          <a:ln w="8466">
            <a:solidFill>
              <a:srgbClr val="000000"/>
            </a:solidFill>
          </a:ln>
        </p:spPr>
        <p:txBody>
          <a:bodyPr wrap="square" lIns="0" tIns="0" rIns="0" bIns="0" rtlCol="0"/>
          <a:lstStyle/>
          <a:p>
            <a:endParaRPr/>
          </a:p>
        </p:txBody>
      </p:sp>
      <p:sp>
        <p:nvSpPr>
          <p:cNvPr id="46" name="object 46"/>
          <p:cNvSpPr txBox="1"/>
          <p:nvPr/>
        </p:nvSpPr>
        <p:spPr>
          <a:xfrm>
            <a:off x="4682790" y="4703232"/>
            <a:ext cx="40894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Do</a:t>
            </a:r>
            <a:r>
              <a:rPr sz="1400" spc="-5" dirty="0">
                <a:latin typeface="Calibri"/>
                <a:cs typeface="Calibri"/>
              </a:rPr>
              <a:t>n</a:t>
            </a:r>
            <a:r>
              <a:rPr sz="1400" dirty="0">
                <a:latin typeface="Calibri"/>
                <a:cs typeface="Calibri"/>
              </a:rPr>
              <a:t>e</a:t>
            </a:r>
            <a:endParaRPr sz="1400">
              <a:latin typeface="Calibri"/>
              <a:cs typeface="Calibri"/>
            </a:endParaRPr>
          </a:p>
        </p:txBody>
      </p:sp>
      <p:sp>
        <p:nvSpPr>
          <p:cNvPr id="47" name="object 47"/>
          <p:cNvSpPr/>
          <p:nvPr/>
        </p:nvSpPr>
        <p:spPr>
          <a:xfrm>
            <a:off x="4886836" y="4411121"/>
            <a:ext cx="2540" cy="130175"/>
          </a:xfrm>
          <a:custGeom>
            <a:avLst/>
            <a:gdLst/>
            <a:ahLst/>
            <a:cxnLst/>
            <a:rect l="l" t="t" r="r" b="b"/>
            <a:pathLst>
              <a:path w="2539" h="130175">
                <a:moveTo>
                  <a:pt x="0" y="129620"/>
                </a:moveTo>
                <a:lnTo>
                  <a:pt x="2210" y="0"/>
                </a:lnTo>
              </a:path>
            </a:pathLst>
          </a:custGeom>
          <a:ln w="8466">
            <a:solidFill>
              <a:srgbClr val="000000"/>
            </a:solidFill>
          </a:ln>
        </p:spPr>
        <p:txBody>
          <a:bodyPr wrap="square" lIns="0" tIns="0" rIns="0" bIns="0" rtlCol="0"/>
          <a:lstStyle/>
          <a:p>
            <a:endParaRPr/>
          </a:p>
        </p:txBody>
      </p:sp>
      <p:sp>
        <p:nvSpPr>
          <p:cNvPr id="48" name="object 48"/>
          <p:cNvSpPr txBox="1"/>
          <p:nvPr/>
        </p:nvSpPr>
        <p:spPr>
          <a:xfrm>
            <a:off x="3039099" y="2815166"/>
            <a:ext cx="3976370" cy="320040"/>
          </a:xfrm>
          <a:prstGeom prst="rect">
            <a:avLst/>
          </a:prstGeom>
        </p:spPr>
        <p:txBody>
          <a:bodyPr vert="horz" wrap="square" lIns="0" tIns="16510" rIns="0" bIns="0" rtlCol="0">
            <a:spAutoFit/>
          </a:bodyPr>
          <a:lstStyle/>
          <a:p>
            <a:pPr marL="12700">
              <a:lnSpc>
                <a:spcPct val="100000"/>
              </a:lnSpc>
              <a:spcBef>
                <a:spcPts val="130"/>
              </a:spcBef>
              <a:tabLst>
                <a:tab pos="3838575" algn="l"/>
              </a:tabLst>
            </a:pPr>
            <a:r>
              <a:rPr sz="1900" spc="20" dirty="0">
                <a:latin typeface="Calibri"/>
                <a:cs typeface="Calibri"/>
              </a:rPr>
              <a:t>N	</a:t>
            </a:r>
            <a:r>
              <a:rPr sz="1900" spc="15" dirty="0">
                <a:latin typeface="Calibri"/>
                <a:cs typeface="Calibri"/>
              </a:rPr>
              <a:t>1</a:t>
            </a:r>
            <a:endParaRPr sz="1900">
              <a:latin typeface="Calibri"/>
              <a:cs typeface="Calibri"/>
            </a:endParaRPr>
          </a:p>
        </p:txBody>
      </p:sp>
      <p:graphicFrame>
        <p:nvGraphicFramePr>
          <p:cNvPr id="49" name="object 49"/>
          <p:cNvGraphicFramePr>
            <a:graphicFrameLocks noGrp="1"/>
          </p:cNvGraphicFramePr>
          <p:nvPr/>
        </p:nvGraphicFramePr>
        <p:xfrm>
          <a:off x="7096896" y="3037031"/>
          <a:ext cx="2057400" cy="1369008"/>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861349">
                <a:tc gridSpan="2">
                  <a:txBody>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0"/>
                  </a:ext>
                </a:extLst>
              </a:tr>
              <a:tr h="507659">
                <a:tc>
                  <a:txBody>
                    <a:bodyPr/>
                    <a:lstStyle/>
                    <a:p>
                      <a:pPr>
                        <a:lnSpc>
                          <a:spcPct val="100000"/>
                        </a:lnSpc>
                      </a:pPr>
                      <a:endParaRPr sz="2000">
                        <a:latin typeface="Times New Roman"/>
                        <a:cs typeface="Times New Roman"/>
                      </a:endParaRPr>
                    </a:p>
                  </a:txBody>
                  <a:tcPr marL="0" marR="0" marT="0" marB="0">
                    <a:lnR w="9525">
                      <a:solidFill>
                        <a:srgbClr val="000000"/>
                      </a:solidFill>
                      <a:prstDash val="solid"/>
                    </a:lnR>
                    <a:lnT w="12700">
                      <a:solidFill>
                        <a:srgbClr val="000000"/>
                      </a:solidFill>
                      <a:prstDash val="solid"/>
                    </a:lnT>
                  </a:tcPr>
                </a:tc>
                <a:tc>
                  <a:txBody>
                    <a:bodyPr/>
                    <a:lstStyle/>
                    <a:p>
                      <a:pPr marL="105410">
                        <a:lnSpc>
                          <a:spcPct val="100000"/>
                        </a:lnSpc>
                        <a:spcBef>
                          <a:spcPts val="365"/>
                        </a:spcBef>
                      </a:pPr>
                      <a:r>
                        <a:rPr sz="1900" dirty="0">
                          <a:latin typeface="Calibri"/>
                          <a:cs typeface="Calibri"/>
                        </a:rPr>
                        <a:t>1</a:t>
                      </a:r>
                      <a:endParaRPr sz="1900">
                        <a:latin typeface="Calibri"/>
                        <a:cs typeface="Calibri"/>
                      </a:endParaRPr>
                    </a:p>
                  </a:txBody>
                  <a:tcPr marL="0" marR="0" marT="46355" marB="0">
                    <a:lnL w="9525">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22872" y="727137"/>
            <a:ext cx="6403975" cy="662940"/>
          </a:xfrm>
          <a:prstGeom prst="rect">
            <a:avLst/>
          </a:prstGeom>
        </p:spPr>
        <p:txBody>
          <a:bodyPr vert="horz" wrap="square" lIns="0" tIns="16510" rIns="0" bIns="0" rtlCol="0">
            <a:spAutoFit/>
          </a:bodyPr>
          <a:lstStyle/>
          <a:p>
            <a:pPr marL="12700">
              <a:lnSpc>
                <a:spcPct val="100000"/>
              </a:lnSpc>
              <a:spcBef>
                <a:spcPts val="130"/>
              </a:spcBef>
            </a:pPr>
            <a:r>
              <a:rPr spc="85" dirty="0"/>
              <a:t>Attributes </a:t>
            </a:r>
            <a:r>
              <a:rPr spc="5" dirty="0"/>
              <a:t>of</a:t>
            </a:r>
            <a:r>
              <a:rPr spc="270" dirty="0"/>
              <a:t> </a:t>
            </a:r>
            <a:r>
              <a:rPr spc="50" dirty="0"/>
              <a:t>Relationships</a:t>
            </a:r>
          </a:p>
        </p:txBody>
      </p:sp>
      <p:sp>
        <p:nvSpPr>
          <p:cNvPr id="55" name="object 55"/>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34</a:t>
            </a:fld>
            <a:endParaRPr spc="5" dirty="0"/>
          </a:p>
        </p:txBody>
      </p:sp>
      <p:sp>
        <p:nvSpPr>
          <p:cNvPr id="6" name="object 6"/>
          <p:cNvSpPr txBox="1"/>
          <p:nvPr/>
        </p:nvSpPr>
        <p:spPr>
          <a:xfrm>
            <a:off x="724916" y="1530141"/>
            <a:ext cx="5037455" cy="986155"/>
          </a:xfrm>
          <a:prstGeom prst="rect">
            <a:avLst/>
          </a:prstGeom>
        </p:spPr>
        <p:txBody>
          <a:bodyPr vert="horz" wrap="square" lIns="0" tIns="6985" rIns="0" bIns="0" rtlCol="0">
            <a:spAutoFit/>
          </a:bodyPr>
          <a:lstStyle/>
          <a:p>
            <a:pPr marL="12700" marR="5080">
              <a:lnSpc>
                <a:spcPct val="102200"/>
              </a:lnSpc>
              <a:spcBef>
                <a:spcPts val="55"/>
              </a:spcBef>
            </a:pPr>
            <a:r>
              <a:rPr sz="3100" spc="85" dirty="0">
                <a:latin typeface="Arial"/>
                <a:cs typeface="Arial"/>
              </a:rPr>
              <a:t>1-&gt;1, </a:t>
            </a:r>
            <a:r>
              <a:rPr sz="3100" spc="30" dirty="0">
                <a:latin typeface="Arial"/>
                <a:cs typeface="Arial"/>
              </a:rPr>
              <a:t>can </a:t>
            </a:r>
            <a:r>
              <a:rPr sz="3100" spc="50" dirty="0">
                <a:latin typeface="Arial"/>
                <a:cs typeface="Arial"/>
              </a:rPr>
              <a:t>go </a:t>
            </a:r>
            <a:r>
              <a:rPr sz="3100" spc="70" dirty="0">
                <a:latin typeface="Arial"/>
                <a:cs typeface="Arial"/>
              </a:rPr>
              <a:t>to </a:t>
            </a:r>
            <a:r>
              <a:rPr sz="3100" spc="5" dirty="0">
                <a:latin typeface="Arial"/>
                <a:cs typeface="Arial"/>
              </a:rPr>
              <a:t>either </a:t>
            </a:r>
            <a:r>
              <a:rPr sz="3100" spc="35" dirty="0">
                <a:latin typeface="Arial"/>
                <a:cs typeface="Arial"/>
              </a:rPr>
              <a:t>entity  </a:t>
            </a:r>
            <a:r>
              <a:rPr sz="3100" spc="90" dirty="0">
                <a:latin typeface="Arial"/>
                <a:cs typeface="Arial"/>
              </a:rPr>
              <a:t>1-&gt;N, </a:t>
            </a:r>
            <a:r>
              <a:rPr sz="3100" spc="30" dirty="0">
                <a:latin typeface="Arial"/>
                <a:cs typeface="Arial"/>
              </a:rPr>
              <a:t>can </a:t>
            </a:r>
            <a:r>
              <a:rPr sz="3100" spc="50" dirty="0">
                <a:latin typeface="Arial"/>
                <a:cs typeface="Arial"/>
              </a:rPr>
              <a:t>go </a:t>
            </a:r>
            <a:r>
              <a:rPr sz="3100" spc="70" dirty="0">
                <a:latin typeface="Arial"/>
                <a:cs typeface="Arial"/>
              </a:rPr>
              <a:t>to </a:t>
            </a:r>
            <a:r>
              <a:rPr sz="3100" spc="-145" dirty="0">
                <a:latin typeface="Arial"/>
                <a:cs typeface="Arial"/>
              </a:rPr>
              <a:t>(1)</a:t>
            </a:r>
            <a:r>
              <a:rPr sz="3100" spc="285" dirty="0">
                <a:latin typeface="Arial"/>
                <a:cs typeface="Arial"/>
              </a:rPr>
              <a:t> </a:t>
            </a:r>
            <a:r>
              <a:rPr sz="3100" spc="35" dirty="0">
                <a:latin typeface="Arial"/>
                <a:cs typeface="Arial"/>
              </a:rPr>
              <a:t>entity</a:t>
            </a:r>
            <a:endParaRPr sz="3100">
              <a:latin typeface="Arial"/>
              <a:cs typeface="Arial"/>
            </a:endParaRPr>
          </a:p>
        </p:txBody>
      </p:sp>
      <p:sp>
        <p:nvSpPr>
          <p:cNvPr id="7" name="object 7"/>
          <p:cNvSpPr txBox="1"/>
          <p:nvPr/>
        </p:nvSpPr>
        <p:spPr>
          <a:xfrm>
            <a:off x="899291"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563245">
              <a:lnSpc>
                <a:spcPct val="100000"/>
              </a:lnSpc>
              <a:spcBef>
                <a:spcPts val="5"/>
              </a:spcBef>
            </a:pPr>
            <a:r>
              <a:rPr sz="1900" spc="5" dirty="0">
                <a:latin typeface="Calibri"/>
                <a:cs typeface="Calibri"/>
              </a:rPr>
              <a:t>STUDENT</a:t>
            </a:r>
            <a:endParaRPr sz="1900">
              <a:latin typeface="Calibri"/>
              <a:cs typeface="Calibri"/>
            </a:endParaRPr>
          </a:p>
        </p:txBody>
      </p:sp>
      <p:grpSp>
        <p:nvGrpSpPr>
          <p:cNvPr id="8" name="object 8"/>
          <p:cNvGrpSpPr/>
          <p:nvPr/>
        </p:nvGrpSpPr>
        <p:grpSpPr>
          <a:xfrm>
            <a:off x="3596189" y="3544690"/>
            <a:ext cx="3510279" cy="871855"/>
            <a:chOff x="3596189" y="3544690"/>
            <a:chExt cx="3510279" cy="871855"/>
          </a:xfrm>
        </p:grpSpPr>
        <p:sp>
          <p:nvSpPr>
            <p:cNvPr id="9" name="object 9"/>
            <p:cNvSpPr/>
            <p:nvPr/>
          </p:nvSpPr>
          <p:spPr>
            <a:xfrm>
              <a:off x="6176825" y="3822450"/>
              <a:ext cx="925194" cy="158115"/>
            </a:xfrm>
            <a:custGeom>
              <a:avLst/>
              <a:gdLst/>
              <a:ahLst/>
              <a:cxnLst/>
              <a:rect l="l" t="t" r="r" b="b"/>
              <a:pathLst>
                <a:path w="925195" h="158114">
                  <a:moveTo>
                    <a:pt x="0" y="157995"/>
                  </a:moveTo>
                  <a:lnTo>
                    <a:pt x="925150" y="0"/>
                  </a:lnTo>
                </a:path>
              </a:pathLst>
            </a:custGeom>
            <a:ln w="8466">
              <a:solidFill>
                <a:srgbClr val="000000"/>
              </a:solidFill>
            </a:ln>
          </p:spPr>
          <p:txBody>
            <a:bodyPr wrap="square" lIns="0" tIns="0" rIns="0" bIns="0" rtlCol="0"/>
            <a:lstStyle/>
            <a:p>
              <a:endParaRPr/>
            </a:p>
          </p:txBody>
        </p:sp>
        <p:sp>
          <p:nvSpPr>
            <p:cNvPr id="10" name="object 10"/>
            <p:cNvSpPr/>
            <p:nvPr/>
          </p:nvSpPr>
          <p:spPr>
            <a:xfrm>
              <a:off x="3601269" y="3549770"/>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1" name="object 11"/>
            <p:cNvSpPr/>
            <p:nvPr/>
          </p:nvSpPr>
          <p:spPr>
            <a:xfrm>
              <a:off x="3601269" y="354977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2" name="object 12"/>
          <p:cNvSpPr txBox="1"/>
          <p:nvPr/>
        </p:nvSpPr>
        <p:spPr>
          <a:xfrm>
            <a:off x="4463174" y="3831166"/>
            <a:ext cx="85153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t>
            </a:r>
            <a:r>
              <a:rPr sz="1600" spc="-5" dirty="0">
                <a:latin typeface="Calibri"/>
                <a:cs typeface="Calibri"/>
              </a:rPr>
              <a:t>I</a:t>
            </a:r>
            <a:r>
              <a:rPr sz="1600" spc="-10" dirty="0">
                <a:latin typeface="Calibri"/>
                <a:cs typeface="Calibri"/>
              </a:rPr>
              <a:t>NO</a:t>
            </a:r>
            <a:r>
              <a:rPr sz="1600" spc="-5" dirty="0">
                <a:latin typeface="Calibri"/>
                <a:cs typeface="Calibri"/>
              </a:rPr>
              <a:t>R</a:t>
            </a:r>
            <a:r>
              <a:rPr sz="1600" dirty="0">
                <a:latin typeface="Calibri"/>
                <a:cs typeface="Calibri"/>
              </a:rPr>
              <a:t>_D</a:t>
            </a:r>
            <a:endParaRPr sz="1600">
              <a:latin typeface="Calibri"/>
              <a:cs typeface="Calibri"/>
            </a:endParaRPr>
          </a:p>
        </p:txBody>
      </p:sp>
      <p:grpSp>
        <p:nvGrpSpPr>
          <p:cNvPr id="13" name="object 13"/>
          <p:cNvGrpSpPr/>
          <p:nvPr/>
        </p:nvGrpSpPr>
        <p:grpSpPr>
          <a:xfrm>
            <a:off x="634998" y="3818006"/>
            <a:ext cx="2971165" cy="1459865"/>
            <a:chOff x="634998" y="3818006"/>
            <a:chExt cx="2971165" cy="1459865"/>
          </a:xfrm>
        </p:grpSpPr>
        <p:sp>
          <p:nvSpPr>
            <p:cNvPr id="14" name="object 14"/>
            <p:cNvSpPr/>
            <p:nvPr/>
          </p:nvSpPr>
          <p:spPr>
            <a:xfrm>
              <a:off x="2956422" y="3822451"/>
              <a:ext cx="645160" cy="158115"/>
            </a:xfrm>
            <a:custGeom>
              <a:avLst/>
              <a:gdLst/>
              <a:ahLst/>
              <a:cxnLst/>
              <a:rect l="l" t="t" r="r" b="b"/>
              <a:pathLst>
                <a:path w="645160" h="158114">
                  <a:moveTo>
                    <a:pt x="0" y="0"/>
                  </a:moveTo>
                  <a:lnTo>
                    <a:pt x="644846" y="157995"/>
                  </a:lnTo>
                </a:path>
              </a:pathLst>
            </a:custGeom>
            <a:ln w="8466">
              <a:solidFill>
                <a:srgbClr val="000000"/>
              </a:solidFill>
            </a:ln>
          </p:spPr>
          <p:txBody>
            <a:bodyPr wrap="square" lIns="0" tIns="0" rIns="0" bIns="0" rtlCol="0"/>
            <a:lstStyle/>
            <a:p>
              <a:endParaRPr/>
            </a:p>
          </p:txBody>
        </p:sp>
        <p:sp>
          <p:nvSpPr>
            <p:cNvPr id="15" name="object 15"/>
            <p:cNvSpPr/>
            <p:nvPr/>
          </p:nvSpPr>
          <p:spPr>
            <a:xfrm>
              <a:off x="640078" y="4411120"/>
              <a:ext cx="2575560" cy="861694"/>
            </a:xfrm>
            <a:custGeom>
              <a:avLst/>
              <a:gdLst/>
              <a:ahLst/>
              <a:cxnLst/>
              <a:rect l="l" t="t" r="r" b="b"/>
              <a:pathLst>
                <a:path w="2575560" h="861695">
                  <a:moveTo>
                    <a:pt x="1287778" y="0"/>
                  </a:moveTo>
                  <a:lnTo>
                    <a:pt x="0" y="430674"/>
                  </a:lnTo>
                  <a:lnTo>
                    <a:pt x="1287778" y="861349"/>
                  </a:lnTo>
                  <a:lnTo>
                    <a:pt x="2575555" y="430674"/>
                  </a:lnTo>
                  <a:lnTo>
                    <a:pt x="1287778" y="0"/>
                  </a:lnTo>
                  <a:close/>
                </a:path>
              </a:pathLst>
            </a:custGeom>
            <a:solidFill>
              <a:srgbClr val="F2F2F2"/>
            </a:solidFill>
          </p:spPr>
          <p:txBody>
            <a:bodyPr wrap="square" lIns="0" tIns="0" rIns="0" bIns="0" rtlCol="0"/>
            <a:lstStyle/>
            <a:p>
              <a:endParaRPr/>
            </a:p>
          </p:txBody>
        </p:sp>
        <p:sp>
          <p:nvSpPr>
            <p:cNvPr id="16" name="object 16"/>
            <p:cNvSpPr/>
            <p:nvPr/>
          </p:nvSpPr>
          <p:spPr>
            <a:xfrm>
              <a:off x="640078" y="4411120"/>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17" name="object 17"/>
          <p:cNvSpPr txBox="1"/>
          <p:nvPr/>
        </p:nvSpPr>
        <p:spPr>
          <a:xfrm>
            <a:off x="1587497" y="4694766"/>
            <a:ext cx="681355" cy="26924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T</a:t>
            </a:r>
            <a:r>
              <a:rPr sz="1600" spc="-5" dirty="0">
                <a:latin typeface="Calibri"/>
                <a:cs typeface="Calibri"/>
              </a:rPr>
              <a:t>U</a:t>
            </a:r>
            <a:r>
              <a:rPr sz="1600" spc="-55" dirty="0">
                <a:latin typeface="Calibri"/>
                <a:cs typeface="Calibri"/>
              </a:rPr>
              <a:t>T</a:t>
            </a:r>
            <a:r>
              <a:rPr sz="1600" spc="-10" dirty="0">
                <a:latin typeface="Calibri"/>
                <a:cs typeface="Calibri"/>
              </a:rPr>
              <a:t>O</a:t>
            </a:r>
            <a:r>
              <a:rPr sz="1600" spc="-25" dirty="0">
                <a:latin typeface="Calibri"/>
                <a:cs typeface="Calibri"/>
              </a:rPr>
              <a:t>R</a:t>
            </a:r>
            <a:r>
              <a:rPr sz="1600" dirty="0">
                <a:latin typeface="Calibri"/>
                <a:cs typeface="Calibri"/>
              </a:rPr>
              <a:t>S</a:t>
            </a:r>
            <a:endParaRPr sz="1600">
              <a:latin typeface="Calibri"/>
              <a:cs typeface="Calibri"/>
            </a:endParaRPr>
          </a:p>
        </p:txBody>
      </p:sp>
      <p:grpSp>
        <p:nvGrpSpPr>
          <p:cNvPr id="18" name="object 18"/>
          <p:cNvGrpSpPr/>
          <p:nvPr/>
        </p:nvGrpSpPr>
        <p:grpSpPr>
          <a:xfrm>
            <a:off x="635633" y="3899015"/>
            <a:ext cx="8787765" cy="1378585"/>
            <a:chOff x="635633" y="3899015"/>
            <a:chExt cx="8787765" cy="1378585"/>
          </a:xfrm>
        </p:grpSpPr>
        <p:sp>
          <p:nvSpPr>
            <p:cNvPr id="19" name="object 19"/>
            <p:cNvSpPr/>
            <p:nvPr/>
          </p:nvSpPr>
          <p:spPr>
            <a:xfrm>
              <a:off x="640078" y="3903460"/>
              <a:ext cx="779780" cy="938530"/>
            </a:xfrm>
            <a:custGeom>
              <a:avLst/>
              <a:gdLst/>
              <a:ahLst/>
              <a:cxnLst/>
              <a:rect l="l" t="t" r="r" b="b"/>
              <a:pathLst>
                <a:path w="779780" h="938529">
                  <a:moveTo>
                    <a:pt x="0" y="938335"/>
                  </a:moveTo>
                  <a:lnTo>
                    <a:pt x="779333" y="0"/>
                  </a:lnTo>
                </a:path>
              </a:pathLst>
            </a:custGeom>
            <a:ln w="8466">
              <a:solidFill>
                <a:srgbClr val="000000"/>
              </a:solidFill>
            </a:ln>
          </p:spPr>
          <p:txBody>
            <a:bodyPr wrap="square" lIns="0" tIns="0" rIns="0" bIns="0" rtlCol="0"/>
            <a:lstStyle/>
            <a:p>
              <a:endParaRPr/>
            </a:p>
          </p:txBody>
        </p:sp>
        <p:sp>
          <p:nvSpPr>
            <p:cNvPr id="20" name="object 20"/>
            <p:cNvSpPr/>
            <p:nvPr/>
          </p:nvSpPr>
          <p:spPr>
            <a:xfrm>
              <a:off x="2439395" y="3903460"/>
              <a:ext cx="776605" cy="938530"/>
            </a:xfrm>
            <a:custGeom>
              <a:avLst/>
              <a:gdLst/>
              <a:ahLst/>
              <a:cxnLst/>
              <a:rect l="l" t="t" r="r" b="b"/>
              <a:pathLst>
                <a:path w="776605" h="938529">
                  <a:moveTo>
                    <a:pt x="776238" y="938335"/>
                  </a:moveTo>
                  <a:lnTo>
                    <a:pt x="0" y="0"/>
                  </a:lnTo>
                </a:path>
              </a:pathLst>
            </a:custGeom>
            <a:ln w="8466">
              <a:solidFill>
                <a:srgbClr val="000000"/>
              </a:solidFill>
            </a:ln>
          </p:spPr>
          <p:txBody>
            <a:bodyPr wrap="square" lIns="0" tIns="0" rIns="0" bIns="0" rtlCol="0"/>
            <a:lstStyle/>
            <a:p>
              <a:endParaRPr/>
            </a:p>
          </p:txBody>
        </p:sp>
        <p:sp>
          <p:nvSpPr>
            <p:cNvPr id="21" name="object 21"/>
            <p:cNvSpPr/>
            <p:nvPr/>
          </p:nvSpPr>
          <p:spPr>
            <a:xfrm>
              <a:off x="6842763" y="4411120"/>
              <a:ext cx="2575560" cy="861694"/>
            </a:xfrm>
            <a:custGeom>
              <a:avLst/>
              <a:gdLst/>
              <a:ahLst/>
              <a:cxnLst/>
              <a:rect l="l" t="t" r="r" b="b"/>
              <a:pathLst>
                <a:path w="2575559"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22" name="object 22"/>
            <p:cNvSpPr/>
            <p:nvPr/>
          </p:nvSpPr>
          <p:spPr>
            <a:xfrm>
              <a:off x="6842763" y="4411120"/>
              <a:ext cx="2575560" cy="861694"/>
            </a:xfrm>
            <a:custGeom>
              <a:avLst/>
              <a:gdLst/>
              <a:ahLst/>
              <a:cxnLst/>
              <a:rect l="l" t="t" r="r" b="b"/>
              <a:pathLst>
                <a:path w="2575559"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3" name="object 23"/>
          <p:cNvSpPr txBox="1"/>
          <p:nvPr/>
        </p:nvSpPr>
        <p:spPr>
          <a:xfrm>
            <a:off x="7763935" y="4694766"/>
            <a:ext cx="73406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CH</a:t>
            </a:r>
            <a:r>
              <a:rPr sz="1600" spc="-10" dirty="0">
                <a:latin typeface="Calibri"/>
                <a:cs typeface="Calibri"/>
              </a:rPr>
              <a:t>A</a:t>
            </a:r>
            <a:r>
              <a:rPr sz="1600" spc="-5" dirty="0">
                <a:latin typeface="Calibri"/>
                <a:cs typeface="Calibri"/>
              </a:rPr>
              <a:t>IR</a:t>
            </a:r>
            <a:r>
              <a:rPr sz="1600" dirty="0">
                <a:latin typeface="Calibri"/>
                <a:cs typeface="Calibri"/>
              </a:rPr>
              <a:t>_F</a:t>
            </a:r>
            <a:endParaRPr sz="1600">
              <a:latin typeface="Calibri"/>
              <a:cs typeface="Calibri"/>
            </a:endParaRPr>
          </a:p>
        </p:txBody>
      </p:sp>
      <p:grpSp>
        <p:nvGrpSpPr>
          <p:cNvPr id="24" name="object 24"/>
          <p:cNvGrpSpPr/>
          <p:nvPr/>
        </p:nvGrpSpPr>
        <p:grpSpPr>
          <a:xfrm>
            <a:off x="3596189" y="2606354"/>
            <a:ext cx="2585720" cy="871855"/>
            <a:chOff x="3596189" y="2606354"/>
            <a:chExt cx="2585720" cy="871855"/>
          </a:xfrm>
        </p:grpSpPr>
        <p:sp>
          <p:nvSpPr>
            <p:cNvPr id="25" name="object 25"/>
            <p:cNvSpPr/>
            <p:nvPr/>
          </p:nvSpPr>
          <p:spPr>
            <a:xfrm>
              <a:off x="3601269" y="2611434"/>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26" name="object 26"/>
            <p:cNvSpPr/>
            <p:nvPr/>
          </p:nvSpPr>
          <p:spPr>
            <a:xfrm>
              <a:off x="3601269" y="2611434"/>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27" name="object 27"/>
          <p:cNvSpPr txBox="1"/>
          <p:nvPr/>
        </p:nvSpPr>
        <p:spPr>
          <a:xfrm>
            <a:off x="4462022" y="2891366"/>
            <a:ext cx="854075" cy="269240"/>
          </a:xfrm>
          <a:prstGeom prst="rect">
            <a:avLst/>
          </a:prstGeom>
        </p:spPr>
        <p:txBody>
          <a:bodyPr vert="horz" wrap="square" lIns="0" tIns="12700" rIns="0" bIns="0" rtlCol="0">
            <a:spAutoFit/>
          </a:bodyPr>
          <a:lstStyle/>
          <a:p>
            <a:pPr marL="12700">
              <a:lnSpc>
                <a:spcPct val="100000"/>
              </a:lnSpc>
              <a:spcBef>
                <a:spcPts val="100"/>
              </a:spcBef>
            </a:pPr>
            <a:r>
              <a:rPr sz="1600" spc="-5" dirty="0">
                <a:latin typeface="Calibri"/>
                <a:cs typeface="Calibri"/>
              </a:rPr>
              <a:t>MAJOR_D</a:t>
            </a:r>
            <a:endParaRPr sz="1600">
              <a:latin typeface="Calibri"/>
              <a:cs typeface="Calibri"/>
            </a:endParaRPr>
          </a:p>
        </p:txBody>
      </p:sp>
      <p:grpSp>
        <p:nvGrpSpPr>
          <p:cNvPr id="28" name="object 28"/>
          <p:cNvGrpSpPr/>
          <p:nvPr/>
        </p:nvGrpSpPr>
        <p:grpSpPr>
          <a:xfrm>
            <a:off x="2951977" y="2305935"/>
            <a:ext cx="4154804" cy="991235"/>
            <a:chOff x="2951977" y="2305935"/>
            <a:chExt cx="4154804" cy="991235"/>
          </a:xfrm>
        </p:grpSpPr>
        <p:sp>
          <p:nvSpPr>
            <p:cNvPr id="29" name="object 29"/>
            <p:cNvSpPr/>
            <p:nvPr/>
          </p:nvSpPr>
          <p:spPr>
            <a:xfrm>
              <a:off x="6176825" y="3042111"/>
              <a:ext cx="925194" cy="167005"/>
            </a:xfrm>
            <a:custGeom>
              <a:avLst/>
              <a:gdLst/>
              <a:ahLst/>
              <a:cxnLst/>
              <a:rect l="l" t="t" r="r" b="b"/>
              <a:pathLst>
                <a:path w="925195" h="167005">
                  <a:moveTo>
                    <a:pt x="0" y="0"/>
                  </a:moveTo>
                  <a:lnTo>
                    <a:pt x="925150" y="166755"/>
                  </a:lnTo>
                </a:path>
              </a:pathLst>
            </a:custGeom>
            <a:ln w="8466">
              <a:solidFill>
                <a:srgbClr val="000000"/>
              </a:solidFill>
            </a:ln>
          </p:spPr>
          <p:txBody>
            <a:bodyPr wrap="square" lIns="0" tIns="0" rIns="0" bIns="0" rtlCol="0"/>
            <a:lstStyle/>
            <a:p>
              <a:endParaRPr/>
            </a:p>
          </p:txBody>
        </p:sp>
        <p:sp>
          <p:nvSpPr>
            <p:cNvPr id="30" name="object 30"/>
            <p:cNvSpPr/>
            <p:nvPr/>
          </p:nvSpPr>
          <p:spPr>
            <a:xfrm>
              <a:off x="2956422" y="3042110"/>
              <a:ext cx="645160" cy="167005"/>
            </a:xfrm>
            <a:custGeom>
              <a:avLst/>
              <a:gdLst/>
              <a:ahLst/>
              <a:cxnLst/>
              <a:rect l="l" t="t" r="r" b="b"/>
              <a:pathLst>
                <a:path w="645160" h="167005">
                  <a:moveTo>
                    <a:pt x="0" y="166756"/>
                  </a:moveTo>
                  <a:lnTo>
                    <a:pt x="644846" y="0"/>
                  </a:lnTo>
                </a:path>
              </a:pathLst>
            </a:custGeom>
            <a:ln w="8466">
              <a:solidFill>
                <a:srgbClr val="000000"/>
              </a:solidFill>
            </a:ln>
          </p:spPr>
          <p:txBody>
            <a:bodyPr wrap="square" lIns="0" tIns="0" rIns="0" bIns="0" rtlCol="0"/>
            <a:lstStyle/>
            <a:p>
              <a:endParaRPr/>
            </a:p>
          </p:txBody>
        </p:sp>
        <p:sp>
          <p:nvSpPr>
            <p:cNvPr id="31" name="object 31"/>
            <p:cNvSpPr/>
            <p:nvPr/>
          </p:nvSpPr>
          <p:spPr>
            <a:xfrm>
              <a:off x="2956422" y="3091462"/>
              <a:ext cx="772160" cy="201295"/>
            </a:xfrm>
            <a:custGeom>
              <a:avLst/>
              <a:gdLst/>
              <a:ahLst/>
              <a:cxnLst/>
              <a:rect l="l" t="t" r="r" b="b"/>
              <a:pathLst>
                <a:path w="772160" h="201295">
                  <a:moveTo>
                    <a:pt x="0" y="200782"/>
                  </a:moveTo>
                  <a:lnTo>
                    <a:pt x="771658" y="0"/>
                  </a:lnTo>
                </a:path>
              </a:pathLst>
            </a:custGeom>
            <a:ln w="8466">
              <a:solidFill>
                <a:srgbClr val="000000"/>
              </a:solidFill>
            </a:ln>
          </p:spPr>
          <p:txBody>
            <a:bodyPr wrap="square" lIns="0" tIns="0" rIns="0" bIns="0" rtlCol="0"/>
            <a:lstStyle/>
            <a:p>
              <a:endParaRPr/>
            </a:p>
          </p:txBody>
        </p:sp>
        <p:sp>
          <p:nvSpPr>
            <p:cNvPr id="32" name="object 32"/>
            <p:cNvSpPr/>
            <p:nvPr/>
          </p:nvSpPr>
          <p:spPr>
            <a:xfrm>
              <a:off x="5561121" y="2310380"/>
              <a:ext cx="1154430" cy="602615"/>
            </a:xfrm>
            <a:custGeom>
              <a:avLst/>
              <a:gdLst/>
              <a:ahLst/>
              <a:cxnLst/>
              <a:rect l="l" t="t" r="r" b="b"/>
              <a:pathLst>
                <a:path w="1154429" h="602614">
                  <a:moveTo>
                    <a:pt x="577000" y="0"/>
                  </a:moveTo>
                  <a:lnTo>
                    <a:pt x="514129" y="1766"/>
                  </a:lnTo>
                  <a:lnTo>
                    <a:pt x="453220" y="6943"/>
                  </a:lnTo>
                  <a:lnTo>
                    <a:pt x="394623" y="15347"/>
                  </a:lnTo>
                  <a:lnTo>
                    <a:pt x="338692" y="26795"/>
                  </a:lnTo>
                  <a:lnTo>
                    <a:pt x="285777" y="41102"/>
                  </a:lnTo>
                  <a:lnTo>
                    <a:pt x="236231" y="58085"/>
                  </a:lnTo>
                  <a:lnTo>
                    <a:pt x="190406" y="77561"/>
                  </a:lnTo>
                  <a:lnTo>
                    <a:pt x="148654" y="99346"/>
                  </a:lnTo>
                  <a:lnTo>
                    <a:pt x="111327" y="123255"/>
                  </a:lnTo>
                  <a:lnTo>
                    <a:pt x="78777" y="149106"/>
                  </a:lnTo>
                  <a:lnTo>
                    <a:pt x="51356" y="176715"/>
                  </a:lnTo>
                  <a:lnTo>
                    <a:pt x="13308" y="236471"/>
                  </a:lnTo>
                  <a:lnTo>
                    <a:pt x="0" y="301054"/>
                  </a:lnTo>
                  <a:lnTo>
                    <a:pt x="3385" y="333857"/>
                  </a:lnTo>
                  <a:lnTo>
                    <a:pt x="29415" y="396210"/>
                  </a:lnTo>
                  <a:lnTo>
                    <a:pt x="78777" y="453002"/>
                  </a:lnTo>
                  <a:lnTo>
                    <a:pt x="111327" y="478853"/>
                  </a:lnTo>
                  <a:lnTo>
                    <a:pt x="148654" y="502762"/>
                  </a:lnTo>
                  <a:lnTo>
                    <a:pt x="190406" y="524546"/>
                  </a:lnTo>
                  <a:lnTo>
                    <a:pt x="236231" y="544022"/>
                  </a:lnTo>
                  <a:lnTo>
                    <a:pt x="285777" y="561005"/>
                  </a:lnTo>
                  <a:lnTo>
                    <a:pt x="338692" y="575312"/>
                  </a:lnTo>
                  <a:lnTo>
                    <a:pt x="394623" y="586760"/>
                  </a:lnTo>
                  <a:lnTo>
                    <a:pt x="453220" y="595164"/>
                  </a:lnTo>
                  <a:lnTo>
                    <a:pt x="514129" y="600341"/>
                  </a:lnTo>
                  <a:lnTo>
                    <a:pt x="577000" y="602108"/>
                  </a:lnTo>
                  <a:lnTo>
                    <a:pt x="639870" y="600341"/>
                  </a:lnTo>
                  <a:lnTo>
                    <a:pt x="700780" y="595164"/>
                  </a:lnTo>
                  <a:lnTo>
                    <a:pt x="759377" y="586760"/>
                  </a:lnTo>
                  <a:lnTo>
                    <a:pt x="815308" y="575312"/>
                  </a:lnTo>
                  <a:lnTo>
                    <a:pt x="868223" y="561005"/>
                  </a:lnTo>
                  <a:lnTo>
                    <a:pt x="917769" y="544022"/>
                  </a:lnTo>
                  <a:lnTo>
                    <a:pt x="963594" y="524546"/>
                  </a:lnTo>
                  <a:lnTo>
                    <a:pt x="1005346" y="502762"/>
                  </a:lnTo>
                  <a:lnTo>
                    <a:pt x="1042673" y="478853"/>
                  </a:lnTo>
                  <a:lnTo>
                    <a:pt x="1075223" y="453002"/>
                  </a:lnTo>
                  <a:lnTo>
                    <a:pt x="1102644" y="425393"/>
                  </a:lnTo>
                  <a:lnTo>
                    <a:pt x="1140692" y="365637"/>
                  </a:lnTo>
                  <a:lnTo>
                    <a:pt x="1154000" y="301054"/>
                  </a:lnTo>
                  <a:lnTo>
                    <a:pt x="1150614" y="268251"/>
                  </a:lnTo>
                  <a:lnTo>
                    <a:pt x="1124584" y="205898"/>
                  </a:lnTo>
                  <a:lnTo>
                    <a:pt x="1075223" y="149106"/>
                  </a:lnTo>
                  <a:lnTo>
                    <a:pt x="1042673" y="123255"/>
                  </a:lnTo>
                  <a:lnTo>
                    <a:pt x="1005346" y="99346"/>
                  </a:lnTo>
                  <a:lnTo>
                    <a:pt x="963594" y="77561"/>
                  </a:lnTo>
                  <a:lnTo>
                    <a:pt x="917769" y="58085"/>
                  </a:lnTo>
                  <a:lnTo>
                    <a:pt x="868223" y="41102"/>
                  </a:lnTo>
                  <a:lnTo>
                    <a:pt x="815308" y="26795"/>
                  </a:lnTo>
                  <a:lnTo>
                    <a:pt x="759377" y="15347"/>
                  </a:lnTo>
                  <a:lnTo>
                    <a:pt x="700780" y="6943"/>
                  </a:lnTo>
                  <a:lnTo>
                    <a:pt x="639870" y="1766"/>
                  </a:lnTo>
                  <a:lnTo>
                    <a:pt x="577000" y="0"/>
                  </a:lnTo>
                  <a:close/>
                </a:path>
              </a:pathLst>
            </a:custGeom>
            <a:solidFill>
              <a:srgbClr val="FFFFFF"/>
            </a:solidFill>
          </p:spPr>
          <p:txBody>
            <a:bodyPr wrap="square" lIns="0" tIns="0" rIns="0" bIns="0" rtlCol="0"/>
            <a:lstStyle/>
            <a:p>
              <a:endParaRPr/>
            </a:p>
          </p:txBody>
        </p:sp>
        <p:sp>
          <p:nvSpPr>
            <p:cNvPr id="33" name="object 33"/>
            <p:cNvSpPr/>
            <p:nvPr/>
          </p:nvSpPr>
          <p:spPr>
            <a:xfrm>
              <a:off x="5561121" y="2310380"/>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graphicFrame>
        <p:nvGraphicFramePr>
          <p:cNvPr id="34" name="object 34"/>
          <p:cNvGraphicFramePr>
            <a:graphicFrameLocks noGrp="1"/>
          </p:cNvGraphicFramePr>
          <p:nvPr/>
        </p:nvGraphicFramePr>
        <p:xfrm>
          <a:off x="7096896" y="5272470"/>
          <a:ext cx="2057400" cy="1369009"/>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507660">
                <a:tc>
                  <a:txBody>
                    <a:bodyPr/>
                    <a:lstStyle/>
                    <a:p>
                      <a:pPr>
                        <a:lnSpc>
                          <a:spcPct val="100000"/>
                        </a:lnSpc>
                      </a:pPr>
                      <a:endParaRPr sz="20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a:txBody>
                    <a:bodyPr/>
                    <a:lstStyle/>
                    <a:p>
                      <a:pPr marL="97155">
                        <a:lnSpc>
                          <a:spcPct val="100000"/>
                        </a:lnSpc>
                        <a:spcBef>
                          <a:spcPts val="1185"/>
                        </a:spcBef>
                      </a:pPr>
                      <a:r>
                        <a:rPr sz="1900" dirty="0">
                          <a:latin typeface="Calibri"/>
                          <a:cs typeface="Calibri"/>
                        </a:rPr>
                        <a:t>1</a:t>
                      </a:r>
                      <a:endParaRPr sz="1900">
                        <a:latin typeface="Calibri"/>
                        <a:cs typeface="Calibri"/>
                      </a:endParaRPr>
                    </a:p>
                  </a:txBody>
                  <a:tcPr marL="0" marR="0" marT="150495" marB="0">
                    <a:lnL w="9525">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861349">
                <a:tc gridSpan="2">
                  <a:txBody>
                    <a:bodyPr/>
                    <a:lstStyle/>
                    <a:p>
                      <a:pPr>
                        <a:lnSpc>
                          <a:spcPct val="100000"/>
                        </a:lnSpc>
                        <a:spcBef>
                          <a:spcPts val="50"/>
                        </a:spcBef>
                      </a:pPr>
                      <a:endParaRPr sz="1800">
                        <a:latin typeface="Times New Roman"/>
                        <a:cs typeface="Times New Roman"/>
                      </a:endParaRPr>
                    </a:p>
                    <a:p>
                      <a:pPr marL="605790">
                        <a:lnSpc>
                          <a:spcPct val="100000"/>
                        </a:lnSpc>
                      </a:pPr>
                      <a:r>
                        <a:rPr sz="1900" spc="-30" dirty="0">
                          <a:latin typeface="Calibri"/>
                          <a:cs typeface="Calibri"/>
                        </a:rPr>
                        <a:t>FACULTY</a:t>
                      </a:r>
                      <a:endParaRPr sz="19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35" name="object 35"/>
          <p:cNvSpPr txBox="1"/>
          <p:nvPr/>
        </p:nvSpPr>
        <p:spPr>
          <a:xfrm>
            <a:off x="239645" y="4032672"/>
            <a:ext cx="551180" cy="685800"/>
          </a:xfrm>
          <a:prstGeom prst="rect">
            <a:avLst/>
          </a:prstGeom>
        </p:spPr>
        <p:txBody>
          <a:bodyPr vert="horz" wrap="square" lIns="0" tIns="12065" rIns="0" bIns="0" rtlCol="0">
            <a:spAutoFit/>
          </a:bodyPr>
          <a:lstStyle/>
          <a:p>
            <a:pPr marL="206375" marR="5080" indent="-194310">
              <a:lnSpc>
                <a:spcPct val="113999"/>
              </a:lnSpc>
              <a:spcBef>
                <a:spcPts val="9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5" dirty="0">
                <a:latin typeface="Calibri"/>
                <a:cs typeface="Calibri"/>
              </a:rPr>
              <a:t>or  </a:t>
            </a:r>
            <a:r>
              <a:rPr sz="1900" spc="20" dirty="0">
                <a:latin typeface="Calibri"/>
                <a:cs typeface="Calibri"/>
              </a:rPr>
              <a:t>N</a:t>
            </a:r>
            <a:endParaRPr sz="1900">
              <a:latin typeface="Calibri"/>
              <a:cs typeface="Calibri"/>
            </a:endParaRPr>
          </a:p>
        </p:txBody>
      </p:sp>
      <p:sp>
        <p:nvSpPr>
          <p:cNvPr id="36" name="object 36"/>
          <p:cNvSpPr txBox="1"/>
          <p:nvPr/>
        </p:nvSpPr>
        <p:spPr>
          <a:xfrm>
            <a:off x="6779321" y="3526366"/>
            <a:ext cx="235585" cy="320040"/>
          </a:xfrm>
          <a:prstGeom prst="rect">
            <a:avLst/>
          </a:prstGeom>
        </p:spPr>
        <p:txBody>
          <a:bodyPr vert="horz" wrap="square" lIns="0" tIns="16510" rIns="0" bIns="0" rtlCol="0">
            <a:spAutoFit/>
          </a:bodyPr>
          <a:lstStyle/>
          <a:p>
            <a:pPr marL="12700">
              <a:lnSpc>
                <a:spcPct val="100000"/>
              </a:lnSpc>
              <a:spcBef>
                <a:spcPts val="130"/>
              </a:spcBef>
            </a:pPr>
            <a:r>
              <a:rPr sz="1900" spc="25" dirty="0">
                <a:latin typeface="Calibri"/>
                <a:cs typeface="Calibri"/>
              </a:rPr>
              <a:t>M</a:t>
            </a:r>
            <a:endParaRPr sz="1900">
              <a:latin typeface="Calibri"/>
              <a:cs typeface="Calibri"/>
            </a:endParaRPr>
          </a:p>
        </p:txBody>
      </p:sp>
      <p:sp>
        <p:nvSpPr>
          <p:cNvPr id="37" name="object 37"/>
          <p:cNvSpPr txBox="1"/>
          <p:nvPr/>
        </p:nvSpPr>
        <p:spPr>
          <a:xfrm>
            <a:off x="3039099" y="3534833"/>
            <a:ext cx="580390" cy="1183640"/>
          </a:xfrm>
          <a:prstGeom prst="rect">
            <a:avLst/>
          </a:prstGeom>
        </p:spPr>
        <p:txBody>
          <a:bodyPr vert="horz" wrap="square" lIns="0" tIns="16510" rIns="0" bIns="0" rtlCol="0">
            <a:spAutoFit/>
          </a:bodyPr>
          <a:lstStyle/>
          <a:p>
            <a:pPr marL="14604">
              <a:lnSpc>
                <a:spcPct val="100000"/>
              </a:lnSpc>
              <a:spcBef>
                <a:spcPts val="130"/>
              </a:spcBef>
            </a:pPr>
            <a:r>
              <a:rPr sz="1900" spc="20" dirty="0">
                <a:latin typeface="Calibri"/>
                <a:cs typeface="Calibri"/>
              </a:rPr>
              <a:t>N</a:t>
            </a:r>
            <a:endParaRPr sz="1900">
              <a:latin typeface="Calibri"/>
              <a:cs typeface="Calibri"/>
            </a:endParaRPr>
          </a:p>
          <a:p>
            <a:pPr marL="195580" marR="5080" indent="-183515">
              <a:lnSpc>
                <a:spcPct val="113999"/>
              </a:lnSpc>
              <a:spcBef>
                <a:spcPts val="1605"/>
              </a:spcBef>
            </a:pPr>
            <a:r>
              <a:rPr sz="1900" spc="-114" dirty="0">
                <a:latin typeface="Calibri"/>
                <a:cs typeface="Calibri"/>
              </a:rPr>
              <a:t>T</a:t>
            </a:r>
            <a:r>
              <a:rPr sz="1900" spc="10" dirty="0">
                <a:latin typeface="Calibri"/>
                <a:cs typeface="Calibri"/>
              </a:rPr>
              <a:t>u</a:t>
            </a:r>
            <a:r>
              <a:rPr sz="1900" spc="-20" dirty="0">
                <a:latin typeface="Calibri"/>
                <a:cs typeface="Calibri"/>
              </a:rPr>
              <a:t>t</a:t>
            </a:r>
            <a:r>
              <a:rPr sz="1900" spc="10" dirty="0">
                <a:latin typeface="Calibri"/>
                <a:cs typeface="Calibri"/>
              </a:rPr>
              <a:t>ee  </a:t>
            </a:r>
            <a:r>
              <a:rPr sz="1900" spc="25" dirty="0">
                <a:latin typeface="Calibri"/>
                <a:cs typeface="Calibri"/>
              </a:rPr>
              <a:t>M</a:t>
            </a:r>
            <a:endParaRPr sz="1900">
              <a:latin typeface="Calibri"/>
              <a:cs typeface="Calibri"/>
            </a:endParaRPr>
          </a:p>
        </p:txBody>
      </p:sp>
      <p:sp>
        <p:nvSpPr>
          <p:cNvPr id="38" name="object 38"/>
          <p:cNvSpPr/>
          <p:nvPr/>
        </p:nvSpPr>
        <p:spPr>
          <a:xfrm>
            <a:off x="5561121" y="4540741"/>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39" name="object 39"/>
          <p:cNvSpPr txBox="1"/>
          <p:nvPr/>
        </p:nvSpPr>
        <p:spPr>
          <a:xfrm>
            <a:off x="5912062" y="4703232"/>
            <a:ext cx="45275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O</a:t>
            </a:r>
            <a:r>
              <a:rPr sz="1400" spc="-15" dirty="0">
                <a:latin typeface="Calibri"/>
                <a:cs typeface="Calibri"/>
              </a:rPr>
              <a:t>f</a:t>
            </a:r>
            <a:r>
              <a:rPr sz="1400" spc="-5" dirty="0">
                <a:latin typeface="Calibri"/>
                <a:cs typeface="Calibri"/>
              </a:rPr>
              <a:t>fi</a:t>
            </a:r>
            <a:r>
              <a:rPr sz="1400" spc="-10" dirty="0">
                <a:latin typeface="Calibri"/>
                <a:cs typeface="Calibri"/>
              </a:rPr>
              <a:t>c</a:t>
            </a:r>
            <a:r>
              <a:rPr sz="1400" dirty="0">
                <a:latin typeface="Calibri"/>
                <a:cs typeface="Calibri"/>
              </a:rPr>
              <a:t>e</a:t>
            </a:r>
            <a:endParaRPr sz="1400">
              <a:latin typeface="Calibri"/>
              <a:cs typeface="Calibri"/>
            </a:endParaRPr>
          </a:p>
        </p:txBody>
      </p:sp>
      <p:grpSp>
        <p:nvGrpSpPr>
          <p:cNvPr id="40" name="object 40"/>
          <p:cNvGrpSpPr/>
          <p:nvPr/>
        </p:nvGrpSpPr>
        <p:grpSpPr>
          <a:xfrm>
            <a:off x="4305391" y="4536296"/>
            <a:ext cx="2541905" cy="611505"/>
            <a:chOff x="4305391" y="4536296"/>
            <a:chExt cx="2541905" cy="611505"/>
          </a:xfrm>
        </p:grpSpPr>
        <p:sp>
          <p:nvSpPr>
            <p:cNvPr id="41" name="object 41"/>
            <p:cNvSpPr/>
            <p:nvPr/>
          </p:nvSpPr>
          <p:spPr>
            <a:xfrm>
              <a:off x="6715122" y="4841796"/>
              <a:ext cx="128270" cy="0"/>
            </a:xfrm>
            <a:custGeom>
              <a:avLst/>
              <a:gdLst/>
              <a:ahLst/>
              <a:cxnLst/>
              <a:rect l="l" t="t" r="r" b="b"/>
              <a:pathLst>
                <a:path w="128270">
                  <a:moveTo>
                    <a:pt x="0" y="0"/>
                  </a:moveTo>
                  <a:lnTo>
                    <a:pt x="127641" y="1"/>
                  </a:lnTo>
                </a:path>
              </a:pathLst>
            </a:custGeom>
            <a:ln w="8466">
              <a:solidFill>
                <a:srgbClr val="000000"/>
              </a:solidFill>
            </a:ln>
          </p:spPr>
          <p:txBody>
            <a:bodyPr wrap="square" lIns="0" tIns="0" rIns="0" bIns="0" rtlCol="0"/>
            <a:lstStyle/>
            <a:p>
              <a:endParaRPr/>
            </a:p>
          </p:txBody>
        </p:sp>
        <p:sp>
          <p:nvSpPr>
            <p:cNvPr id="42" name="object 42"/>
            <p:cNvSpPr/>
            <p:nvPr/>
          </p:nvSpPr>
          <p:spPr>
            <a:xfrm>
              <a:off x="4309836" y="4540741"/>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43" name="object 43"/>
          <p:cNvSpPr txBox="1"/>
          <p:nvPr/>
        </p:nvSpPr>
        <p:spPr>
          <a:xfrm>
            <a:off x="5934076" y="2476499"/>
            <a:ext cx="40894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Do</a:t>
            </a:r>
            <a:r>
              <a:rPr sz="1400" spc="-5" dirty="0">
                <a:latin typeface="Calibri"/>
                <a:cs typeface="Calibri"/>
              </a:rPr>
              <a:t>n</a:t>
            </a:r>
            <a:r>
              <a:rPr sz="1400" dirty="0">
                <a:latin typeface="Calibri"/>
                <a:cs typeface="Calibri"/>
              </a:rPr>
              <a:t>e</a:t>
            </a:r>
            <a:endParaRPr sz="1400">
              <a:latin typeface="Calibri"/>
              <a:cs typeface="Calibri"/>
            </a:endParaRPr>
          </a:p>
        </p:txBody>
      </p:sp>
      <p:sp>
        <p:nvSpPr>
          <p:cNvPr id="44" name="object 44"/>
          <p:cNvSpPr/>
          <p:nvPr/>
        </p:nvSpPr>
        <p:spPr>
          <a:xfrm>
            <a:off x="4889046" y="2611434"/>
            <a:ext cx="672465" cy="0"/>
          </a:xfrm>
          <a:custGeom>
            <a:avLst/>
            <a:gdLst/>
            <a:ahLst/>
            <a:cxnLst/>
            <a:rect l="l" t="t" r="r" b="b"/>
            <a:pathLst>
              <a:path w="672464">
                <a:moveTo>
                  <a:pt x="672074" y="0"/>
                </a:moveTo>
                <a:lnTo>
                  <a:pt x="0" y="1"/>
                </a:lnTo>
              </a:path>
            </a:pathLst>
          </a:custGeom>
          <a:ln w="8466">
            <a:solidFill>
              <a:srgbClr val="000000"/>
            </a:solidFill>
          </a:ln>
        </p:spPr>
        <p:txBody>
          <a:bodyPr wrap="square" lIns="0" tIns="0" rIns="0" bIns="0" rtlCol="0"/>
          <a:lstStyle/>
          <a:p>
            <a:endParaRPr/>
          </a:p>
        </p:txBody>
      </p:sp>
      <p:sp>
        <p:nvSpPr>
          <p:cNvPr id="45" name="object 45"/>
          <p:cNvSpPr txBox="1"/>
          <p:nvPr/>
        </p:nvSpPr>
        <p:spPr>
          <a:xfrm>
            <a:off x="4682790" y="4703232"/>
            <a:ext cx="40894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Do</a:t>
            </a:r>
            <a:r>
              <a:rPr sz="1400" spc="-5" dirty="0">
                <a:latin typeface="Calibri"/>
                <a:cs typeface="Calibri"/>
              </a:rPr>
              <a:t>n</a:t>
            </a:r>
            <a:r>
              <a:rPr sz="1400" dirty="0">
                <a:latin typeface="Calibri"/>
                <a:cs typeface="Calibri"/>
              </a:rPr>
              <a:t>e</a:t>
            </a:r>
            <a:endParaRPr sz="1400">
              <a:latin typeface="Calibri"/>
              <a:cs typeface="Calibri"/>
            </a:endParaRPr>
          </a:p>
        </p:txBody>
      </p:sp>
      <p:grpSp>
        <p:nvGrpSpPr>
          <p:cNvPr id="46" name="object 46"/>
          <p:cNvGrpSpPr/>
          <p:nvPr/>
        </p:nvGrpSpPr>
        <p:grpSpPr>
          <a:xfrm>
            <a:off x="3203863" y="4406676"/>
            <a:ext cx="1689735" cy="1187450"/>
            <a:chOff x="3203863" y="4406676"/>
            <a:chExt cx="1689735" cy="1187450"/>
          </a:xfrm>
        </p:grpSpPr>
        <p:sp>
          <p:nvSpPr>
            <p:cNvPr id="47" name="object 47"/>
            <p:cNvSpPr/>
            <p:nvPr/>
          </p:nvSpPr>
          <p:spPr>
            <a:xfrm>
              <a:off x="4886836" y="4411121"/>
              <a:ext cx="2540" cy="130175"/>
            </a:xfrm>
            <a:custGeom>
              <a:avLst/>
              <a:gdLst/>
              <a:ahLst/>
              <a:cxnLst/>
              <a:rect l="l" t="t" r="r" b="b"/>
              <a:pathLst>
                <a:path w="2539" h="130175">
                  <a:moveTo>
                    <a:pt x="0" y="129620"/>
                  </a:moveTo>
                  <a:lnTo>
                    <a:pt x="2210" y="0"/>
                  </a:lnTo>
                </a:path>
              </a:pathLst>
            </a:custGeom>
            <a:ln w="8466">
              <a:solidFill>
                <a:srgbClr val="000000"/>
              </a:solidFill>
            </a:ln>
          </p:spPr>
          <p:txBody>
            <a:bodyPr wrap="square" lIns="0" tIns="0" rIns="0" bIns="0" rtlCol="0"/>
            <a:lstStyle/>
            <a:p>
              <a:endParaRPr/>
            </a:p>
          </p:txBody>
        </p:sp>
        <p:sp>
          <p:nvSpPr>
            <p:cNvPr id="48" name="object 48"/>
            <p:cNvSpPr/>
            <p:nvPr/>
          </p:nvSpPr>
          <p:spPr>
            <a:xfrm>
              <a:off x="3224214" y="4971415"/>
              <a:ext cx="1154430" cy="602615"/>
            </a:xfrm>
            <a:custGeom>
              <a:avLst/>
              <a:gdLst/>
              <a:ahLst/>
              <a:cxnLst/>
              <a:rect l="l" t="t" r="r" b="b"/>
              <a:pathLst>
                <a:path w="1154429" h="602614">
                  <a:moveTo>
                    <a:pt x="577000" y="0"/>
                  </a:moveTo>
                  <a:lnTo>
                    <a:pt x="514129" y="1766"/>
                  </a:lnTo>
                  <a:lnTo>
                    <a:pt x="453220" y="6943"/>
                  </a:lnTo>
                  <a:lnTo>
                    <a:pt x="394623" y="15347"/>
                  </a:lnTo>
                  <a:lnTo>
                    <a:pt x="338692" y="26795"/>
                  </a:lnTo>
                  <a:lnTo>
                    <a:pt x="285777" y="41102"/>
                  </a:lnTo>
                  <a:lnTo>
                    <a:pt x="236231" y="58085"/>
                  </a:lnTo>
                  <a:lnTo>
                    <a:pt x="190406" y="77561"/>
                  </a:lnTo>
                  <a:lnTo>
                    <a:pt x="148654" y="99346"/>
                  </a:lnTo>
                  <a:lnTo>
                    <a:pt x="111327" y="123255"/>
                  </a:lnTo>
                  <a:lnTo>
                    <a:pt x="78777" y="149106"/>
                  </a:lnTo>
                  <a:lnTo>
                    <a:pt x="51356" y="176715"/>
                  </a:lnTo>
                  <a:lnTo>
                    <a:pt x="13308" y="236471"/>
                  </a:lnTo>
                  <a:lnTo>
                    <a:pt x="0" y="301054"/>
                  </a:lnTo>
                  <a:lnTo>
                    <a:pt x="3385" y="333857"/>
                  </a:lnTo>
                  <a:lnTo>
                    <a:pt x="29415" y="396210"/>
                  </a:lnTo>
                  <a:lnTo>
                    <a:pt x="78777" y="453002"/>
                  </a:lnTo>
                  <a:lnTo>
                    <a:pt x="111327" y="478853"/>
                  </a:lnTo>
                  <a:lnTo>
                    <a:pt x="148654" y="502762"/>
                  </a:lnTo>
                  <a:lnTo>
                    <a:pt x="190406" y="524546"/>
                  </a:lnTo>
                  <a:lnTo>
                    <a:pt x="236231" y="544022"/>
                  </a:lnTo>
                  <a:lnTo>
                    <a:pt x="285777" y="561005"/>
                  </a:lnTo>
                  <a:lnTo>
                    <a:pt x="338692" y="575312"/>
                  </a:lnTo>
                  <a:lnTo>
                    <a:pt x="394623" y="586760"/>
                  </a:lnTo>
                  <a:lnTo>
                    <a:pt x="453220" y="595164"/>
                  </a:lnTo>
                  <a:lnTo>
                    <a:pt x="514129" y="600341"/>
                  </a:lnTo>
                  <a:lnTo>
                    <a:pt x="577000" y="602108"/>
                  </a:lnTo>
                  <a:lnTo>
                    <a:pt x="639870" y="600341"/>
                  </a:lnTo>
                  <a:lnTo>
                    <a:pt x="700780" y="595164"/>
                  </a:lnTo>
                  <a:lnTo>
                    <a:pt x="759377" y="586760"/>
                  </a:lnTo>
                  <a:lnTo>
                    <a:pt x="815308" y="575312"/>
                  </a:lnTo>
                  <a:lnTo>
                    <a:pt x="868223" y="561005"/>
                  </a:lnTo>
                  <a:lnTo>
                    <a:pt x="917769" y="544022"/>
                  </a:lnTo>
                  <a:lnTo>
                    <a:pt x="963594" y="524546"/>
                  </a:lnTo>
                  <a:lnTo>
                    <a:pt x="1005346" y="502762"/>
                  </a:lnTo>
                  <a:lnTo>
                    <a:pt x="1042673" y="478853"/>
                  </a:lnTo>
                  <a:lnTo>
                    <a:pt x="1075223" y="453002"/>
                  </a:lnTo>
                  <a:lnTo>
                    <a:pt x="1102644" y="425393"/>
                  </a:lnTo>
                  <a:lnTo>
                    <a:pt x="1140692" y="365637"/>
                  </a:lnTo>
                  <a:lnTo>
                    <a:pt x="1154000" y="301054"/>
                  </a:lnTo>
                  <a:lnTo>
                    <a:pt x="1150614" y="268251"/>
                  </a:lnTo>
                  <a:lnTo>
                    <a:pt x="1124584" y="205898"/>
                  </a:lnTo>
                  <a:lnTo>
                    <a:pt x="1075223" y="149106"/>
                  </a:lnTo>
                  <a:lnTo>
                    <a:pt x="1042673" y="123255"/>
                  </a:lnTo>
                  <a:lnTo>
                    <a:pt x="1005346" y="99346"/>
                  </a:lnTo>
                  <a:lnTo>
                    <a:pt x="963594" y="77561"/>
                  </a:lnTo>
                  <a:lnTo>
                    <a:pt x="917769" y="58085"/>
                  </a:lnTo>
                  <a:lnTo>
                    <a:pt x="868223" y="41102"/>
                  </a:lnTo>
                  <a:lnTo>
                    <a:pt x="815308" y="26795"/>
                  </a:lnTo>
                  <a:lnTo>
                    <a:pt x="759377" y="15347"/>
                  </a:lnTo>
                  <a:lnTo>
                    <a:pt x="700780" y="6943"/>
                  </a:lnTo>
                  <a:lnTo>
                    <a:pt x="639870" y="1766"/>
                  </a:lnTo>
                  <a:lnTo>
                    <a:pt x="577000" y="0"/>
                  </a:lnTo>
                  <a:close/>
                </a:path>
              </a:pathLst>
            </a:custGeom>
            <a:solidFill>
              <a:srgbClr val="FFFFFF"/>
            </a:solidFill>
          </p:spPr>
          <p:txBody>
            <a:bodyPr wrap="square" lIns="0" tIns="0" rIns="0" bIns="0" rtlCol="0"/>
            <a:lstStyle/>
            <a:p>
              <a:endParaRPr/>
            </a:p>
          </p:txBody>
        </p:sp>
        <p:sp>
          <p:nvSpPr>
            <p:cNvPr id="49" name="object 49"/>
            <p:cNvSpPr/>
            <p:nvPr/>
          </p:nvSpPr>
          <p:spPr>
            <a:xfrm>
              <a:off x="3203863" y="4951123"/>
              <a:ext cx="1195070" cy="643255"/>
            </a:xfrm>
            <a:custGeom>
              <a:avLst/>
              <a:gdLst/>
              <a:ahLst/>
              <a:cxnLst/>
              <a:rect l="l" t="t" r="r" b="b"/>
              <a:pathLst>
                <a:path w="1195070" h="643254">
                  <a:moveTo>
                    <a:pt x="596285" y="0"/>
                  </a:moveTo>
                  <a:lnTo>
                    <a:pt x="477817" y="6349"/>
                  </a:lnTo>
                  <a:lnTo>
                    <a:pt x="367220" y="24399"/>
                  </a:lnTo>
                  <a:lnTo>
                    <a:pt x="267360" y="52777"/>
                  </a:lnTo>
                  <a:lnTo>
                    <a:pt x="221619" y="70678"/>
                  </a:lnTo>
                  <a:lnTo>
                    <a:pt x="179234" y="90845"/>
                  </a:lnTo>
                  <a:lnTo>
                    <a:pt x="140483" y="113183"/>
                  </a:lnTo>
                  <a:lnTo>
                    <a:pt x="105654" y="137608"/>
                  </a:lnTo>
                  <a:lnTo>
                    <a:pt x="75063" y="164061"/>
                  </a:lnTo>
                  <a:lnTo>
                    <a:pt x="49059" y="192492"/>
                  </a:lnTo>
                  <a:lnTo>
                    <a:pt x="13328" y="252743"/>
                  </a:lnTo>
                  <a:lnTo>
                    <a:pt x="0" y="320688"/>
                  </a:lnTo>
                  <a:lnTo>
                    <a:pt x="0" y="322003"/>
                  </a:lnTo>
                  <a:lnTo>
                    <a:pt x="3228" y="355353"/>
                  </a:lnTo>
                  <a:lnTo>
                    <a:pt x="28526" y="420787"/>
                  </a:lnTo>
                  <a:lnTo>
                    <a:pt x="50765" y="452314"/>
                  </a:lnTo>
                  <a:lnTo>
                    <a:pt x="76753" y="480261"/>
                  </a:lnTo>
                  <a:lnTo>
                    <a:pt x="107266" y="506333"/>
                  </a:lnTo>
                  <a:lnTo>
                    <a:pt x="141993" y="530467"/>
                  </a:lnTo>
                  <a:lnTo>
                    <a:pt x="180644" y="552584"/>
                  </a:lnTo>
                  <a:lnTo>
                    <a:pt x="222940" y="572584"/>
                  </a:lnTo>
                  <a:lnTo>
                    <a:pt x="269209" y="590536"/>
                  </a:lnTo>
                  <a:lnTo>
                    <a:pt x="369508" y="618801"/>
                  </a:lnTo>
                  <a:lnTo>
                    <a:pt x="479998" y="636576"/>
                  </a:lnTo>
                  <a:lnTo>
                    <a:pt x="598418" y="642692"/>
                  </a:lnTo>
                  <a:lnTo>
                    <a:pt x="716885" y="636343"/>
                  </a:lnTo>
                  <a:lnTo>
                    <a:pt x="760874" y="629164"/>
                  </a:lnTo>
                  <a:lnTo>
                    <a:pt x="597707" y="629164"/>
                  </a:lnTo>
                  <a:lnTo>
                    <a:pt x="480710" y="623048"/>
                  </a:lnTo>
                  <a:lnTo>
                    <a:pt x="371674" y="605428"/>
                  </a:lnTo>
                  <a:lnTo>
                    <a:pt x="272900" y="577502"/>
                  </a:lnTo>
                  <a:lnTo>
                    <a:pt x="227864" y="559964"/>
                  </a:lnTo>
                  <a:lnTo>
                    <a:pt x="186448" y="540344"/>
                  </a:lnTo>
                  <a:lnTo>
                    <a:pt x="148738" y="518718"/>
                  </a:lnTo>
                  <a:lnTo>
                    <a:pt x="115017" y="495222"/>
                  </a:lnTo>
                  <a:lnTo>
                    <a:pt x="85580" y="469985"/>
                  </a:lnTo>
                  <a:lnTo>
                    <a:pt x="40548" y="414475"/>
                  </a:lnTo>
                  <a:lnTo>
                    <a:pt x="16710" y="353621"/>
                  </a:lnTo>
                  <a:lnTo>
                    <a:pt x="13610" y="322002"/>
                  </a:lnTo>
                  <a:lnTo>
                    <a:pt x="13611" y="320688"/>
                  </a:lnTo>
                  <a:lnTo>
                    <a:pt x="25683" y="258396"/>
                  </a:lnTo>
                  <a:lnTo>
                    <a:pt x="60150" y="200272"/>
                  </a:lnTo>
                  <a:lnTo>
                    <a:pt x="114481" y="147885"/>
                  </a:lnTo>
                  <a:lnTo>
                    <a:pt x="148234" y="124292"/>
                  </a:lnTo>
                  <a:lnTo>
                    <a:pt x="185978" y="102594"/>
                  </a:lnTo>
                  <a:lnTo>
                    <a:pt x="227423" y="82918"/>
                  </a:lnTo>
                  <a:lnTo>
                    <a:pt x="272284" y="65397"/>
                  </a:lnTo>
                  <a:lnTo>
                    <a:pt x="370912" y="37433"/>
                  </a:lnTo>
                  <a:lnTo>
                    <a:pt x="479983" y="19721"/>
                  </a:lnTo>
                  <a:lnTo>
                    <a:pt x="596996" y="13528"/>
                  </a:lnTo>
                  <a:lnTo>
                    <a:pt x="760776" y="13528"/>
                  </a:lnTo>
                  <a:lnTo>
                    <a:pt x="714705" y="6116"/>
                  </a:lnTo>
                  <a:lnTo>
                    <a:pt x="596285" y="0"/>
                  </a:lnTo>
                  <a:close/>
                </a:path>
                <a:path w="1195070" h="643254">
                  <a:moveTo>
                    <a:pt x="760776" y="13528"/>
                  </a:moveTo>
                  <a:lnTo>
                    <a:pt x="596996" y="13528"/>
                  </a:lnTo>
                  <a:lnTo>
                    <a:pt x="713993" y="19644"/>
                  </a:lnTo>
                  <a:lnTo>
                    <a:pt x="823029" y="37264"/>
                  </a:lnTo>
                  <a:lnTo>
                    <a:pt x="921803" y="65190"/>
                  </a:lnTo>
                  <a:lnTo>
                    <a:pt x="966839" y="82727"/>
                  </a:lnTo>
                  <a:lnTo>
                    <a:pt x="1008254" y="102349"/>
                  </a:lnTo>
                  <a:lnTo>
                    <a:pt x="1045965" y="123973"/>
                  </a:lnTo>
                  <a:lnTo>
                    <a:pt x="1079686" y="147469"/>
                  </a:lnTo>
                  <a:lnTo>
                    <a:pt x="1109123" y="172707"/>
                  </a:lnTo>
                  <a:lnTo>
                    <a:pt x="1154155" y="228216"/>
                  </a:lnTo>
                  <a:lnTo>
                    <a:pt x="1177993" y="289071"/>
                  </a:lnTo>
                  <a:lnTo>
                    <a:pt x="1181093" y="322002"/>
                  </a:lnTo>
                  <a:lnTo>
                    <a:pt x="1178114" y="352779"/>
                  </a:lnTo>
                  <a:lnTo>
                    <a:pt x="1154333" y="414176"/>
                  </a:lnTo>
                  <a:lnTo>
                    <a:pt x="1109687" y="469441"/>
                  </a:lnTo>
                  <a:lnTo>
                    <a:pt x="1080222" y="494807"/>
                  </a:lnTo>
                  <a:lnTo>
                    <a:pt x="1046468" y="518400"/>
                  </a:lnTo>
                  <a:lnTo>
                    <a:pt x="1008725" y="540097"/>
                  </a:lnTo>
                  <a:lnTo>
                    <a:pt x="967280" y="559774"/>
                  </a:lnTo>
                  <a:lnTo>
                    <a:pt x="922419" y="577295"/>
                  </a:lnTo>
                  <a:lnTo>
                    <a:pt x="823791" y="605259"/>
                  </a:lnTo>
                  <a:lnTo>
                    <a:pt x="714720" y="622970"/>
                  </a:lnTo>
                  <a:lnTo>
                    <a:pt x="597707" y="629164"/>
                  </a:lnTo>
                  <a:lnTo>
                    <a:pt x="760874" y="629164"/>
                  </a:lnTo>
                  <a:lnTo>
                    <a:pt x="827483" y="618293"/>
                  </a:lnTo>
                  <a:lnTo>
                    <a:pt x="927343" y="589914"/>
                  </a:lnTo>
                  <a:lnTo>
                    <a:pt x="973084" y="572014"/>
                  </a:lnTo>
                  <a:lnTo>
                    <a:pt x="1015469" y="551846"/>
                  </a:lnTo>
                  <a:lnTo>
                    <a:pt x="1054220" y="529509"/>
                  </a:lnTo>
                  <a:lnTo>
                    <a:pt x="1089049" y="505084"/>
                  </a:lnTo>
                  <a:lnTo>
                    <a:pt x="1119640" y="478631"/>
                  </a:lnTo>
                  <a:lnTo>
                    <a:pt x="1145644" y="450199"/>
                  </a:lnTo>
                  <a:lnTo>
                    <a:pt x="1181375" y="389948"/>
                  </a:lnTo>
                  <a:lnTo>
                    <a:pt x="1194577" y="323303"/>
                  </a:lnTo>
                  <a:lnTo>
                    <a:pt x="1194702" y="320688"/>
                  </a:lnTo>
                  <a:lnTo>
                    <a:pt x="1191475" y="287338"/>
                  </a:lnTo>
                  <a:lnTo>
                    <a:pt x="1166176" y="221903"/>
                  </a:lnTo>
                  <a:lnTo>
                    <a:pt x="1143938" y="190378"/>
                  </a:lnTo>
                  <a:lnTo>
                    <a:pt x="1117950" y="162430"/>
                  </a:lnTo>
                  <a:lnTo>
                    <a:pt x="1087437" y="136359"/>
                  </a:lnTo>
                  <a:lnTo>
                    <a:pt x="1052710" y="112224"/>
                  </a:lnTo>
                  <a:lnTo>
                    <a:pt x="1014059" y="90109"/>
                  </a:lnTo>
                  <a:lnTo>
                    <a:pt x="971763" y="70107"/>
                  </a:lnTo>
                  <a:lnTo>
                    <a:pt x="925494" y="52156"/>
                  </a:lnTo>
                  <a:lnTo>
                    <a:pt x="825195" y="23891"/>
                  </a:lnTo>
                  <a:lnTo>
                    <a:pt x="760776" y="13528"/>
                  </a:lnTo>
                  <a:close/>
                </a:path>
                <a:path w="1195070" h="643254">
                  <a:moveTo>
                    <a:pt x="597707" y="27056"/>
                  </a:moveTo>
                  <a:lnTo>
                    <a:pt x="482149" y="33094"/>
                  </a:lnTo>
                  <a:lnTo>
                    <a:pt x="374602" y="50467"/>
                  </a:lnTo>
                  <a:lnTo>
                    <a:pt x="277207" y="78017"/>
                  </a:lnTo>
                  <a:lnTo>
                    <a:pt x="233229" y="95158"/>
                  </a:lnTo>
                  <a:lnTo>
                    <a:pt x="192723" y="114343"/>
                  </a:lnTo>
                  <a:lnTo>
                    <a:pt x="155986" y="135402"/>
                  </a:lnTo>
                  <a:lnTo>
                    <a:pt x="123307" y="158161"/>
                  </a:lnTo>
                  <a:lnTo>
                    <a:pt x="71240" y="208052"/>
                  </a:lnTo>
                  <a:lnTo>
                    <a:pt x="38409" y="263140"/>
                  </a:lnTo>
                  <a:lnTo>
                    <a:pt x="27219" y="320688"/>
                  </a:lnTo>
                  <a:lnTo>
                    <a:pt x="27219" y="322002"/>
                  </a:lnTo>
                  <a:lnTo>
                    <a:pt x="30011" y="350838"/>
                  </a:lnTo>
                  <a:lnTo>
                    <a:pt x="52137" y="407408"/>
                  </a:lnTo>
                  <a:lnTo>
                    <a:pt x="94405" y="459708"/>
                  </a:lnTo>
                  <a:lnTo>
                    <a:pt x="155483" y="506971"/>
                  </a:lnTo>
                  <a:lnTo>
                    <a:pt x="192253" y="528104"/>
                  </a:lnTo>
                  <a:lnTo>
                    <a:pt x="232788" y="547344"/>
                  </a:lnTo>
                  <a:lnTo>
                    <a:pt x="276591" y="564468"/>
                  </a:lnTo>
                  <a:lnTo>
                    <a:pt x="373840" y="592056"/>
                  </a:lnTo>
                  <a:lnTo>
                    <a:pt x="481422" y="609519"/>
                  </a:lnTo>
                  <a:lnTo>
                    <a:pt x="596996" y="615636"/>
                  </a:lnTo>
                  <a:lnTo>
                    <a:pt x="712554" y="609598"/>
                  </a:lnTo>
                  <a:lnTo>
                    <a:pt x="758922" y="602108"/>
                  </a:lnTo>
                  <a:lnTo>
                    <a:pt x="596285" y="602108"/>
                  </a:lnTo>
                  <a:lnTo>
                    <a:pt x="482133" y="595991"/>
                  </a:lnTo>
                  <a:lnTo>
                    <a:pt x="376006" y="578684"/>
                  </a:lnTo>
                  <a:lnTo>
                    <a:pt x="280282" y="551433"/>
                  </a:lnTo>
                  <a:lnTo>
                    <a:pt x="237712" y="534724"/>
                  </a:lnTo>
                  <a:lnTo>
                    <a:pt x="198057" y="515863"/>
                  </a:lnTo>
                  <a:lnTo>
                    <a:pt x="162227" y="495222"/>
                  </a:lnTo>
                  <a:lnTo>
                    <a:pt x="130521" y="473003"/>
                  </a:lnTo>
                  <a:lnTo>
                    <a:pt x="80625" y="424746"/>
                  </a:lnTo>
                  <a:lnTo>
                    <a:pt x="51081" y="374620"/>
                  </a:lnTo>
                  <a:lnTo>
                    <a:pt x="40830" y="322002"/>
                  </a:lnTo>
                  <a:lnTo>
                    <a:pt x="40830" y="320688"/>
                  </a:lnTo>
                  <a:lnTo>
                    <a:pt x="51081" y="268072"/>
                  </a:lnTo>
                  <a:lnTo>
                    <a:pt x="82330" y="215831"/>
                  </a:lnTo>
                  <a:lnTo>
                    <a:pt x="132133" y="168438"/>
                  </a:lnTo>
                  <a:lnTo>
                    <a:pt x="163738" y="146512"/>
                  </a:lnTo>
                  <a:lnTo>
                    <a:pt x="199468" y="126090"/>
                  </a:lnTo>
                  <a:lnTo>
                    <a:pt x="239032" y="107398"/>
                  </a:lnTo>
                  <a:lnTo>
                    <a:pt x="282131" y="90637"/>
                  </a:lnTo>
                  <a:lnTo>
                    <a:pt x="378294" y="63501"/>
                  </a:lnTo>
                  <a:lnTo>
                    <a:pt x="484315" y="46466"/>
                  </a:lnTo>
                  <a:lnTo>
                    <a:pt x="598418" y="40584"/>
                  </a:lnTo>
                  <a:lnTo>
                    <a:pt x="758939" y="40584"/>
                  </a:lnTo>
                  <a:lnTo>
                    <a:pt x="713281" y="33172"/>
                  </a:lnTo>
                  <a:lnTo>
                    <a:pt x="597707" y="27056"/>
                  </a:lnTo>
                  <a:close/>
                </a:path>
                <a:path w="1195070" h="643254">
                  <a:moveTo>
                    <a:pt x="758939" y="40584"/>
                  </a:moveTo>
                  <a:lnTo>
                    <a:pt x="598418" y="40584"/>
                  </a:lnTo>
                  <a:lnTo>
                    <a:pt x="712570" y="46700"/>
                  </a:lnTo>
                  <a:lnTo>
                    <a:pt x="818697" y="64009"/>
                  </a:lnTo>
                  <a:lnTo>
                    <a:pt x="914421" y="91258"/>
                  </a:lnTo>
                  <a:lnTo>
                    <a:pt x="956991" y="107967"/>
                  </a:lnTo>
                  <a:lnTo>
                    <a:pt x="996646" y="126828"/>
                  </a:lnTo>
                  <a:lnTo>
                    <a:pt x="1032476" y="147469"/>
                  </a:lnTo>
                  <a:lnTo>
                    <a:pt x="1064182" y="169688"/>
                  </a:lnTo>
                  <a:lnTo>
                    <a:pt x="1114078" y="217947"/>
                  </a:lnTo>
                  <a:lnTo>
                    <a:pt x="1143622" y="268072"/>
                  </a:lnTo>
                  <a:lnTo>
                    <a:pt x="1153873" y="320688"/>
                  </a:lnTo>
                  <a:lnTo>
                    <a:pt x="1153873" y="322002"/>
                  </a:lnTo>
                  <a:lnTo>
                    <a:pt x="1151332" y="348261"/>
                  </a:lnTo>
                  <a:lnTo>
                    <a:pt x="1130876" y="400483"/>
                  </a:lnTo>
                  <a:lnTo>
                    <a:pt x="1089781" y="451062"/>
                  </a:lnTo>
                  <a:lnTo>
                    <a:pt x="1030965" y="496180"/>
                  </a:lnTo>
                  <a:lnTo>
                    <a:pt x="995235" y="516601"/>
                  </a:lnTo>
                  <a:lnTo>
                    <a:pt x="955671" y="535294"/>
                  </a:lnTo>
                  <a:lnTo>
                    <a:pt x="912572" y="552055"/>
                  </a:lnTo>
                  <a:lnTo>
                    <a:pt x="816409" y="579191"/>
                  </a:lnTo>
                  <a:lnTo>
                    <a:pt x="710388" y="596225"/>
                  </a:lnTo>
                  <a:lnTo>
                    <a:pt x="596285" y="602108"/>
                  </a:lnTo>
                  <a:lnTo>
                    <a:pt x="758922" y="602108"/>
                  </a:lnTo>
                  <a:lnTo>
                    <a:pt x="820101" y="592225"/>
                  </a:lnTo>
                  <a:lnTo>
                    <a:pt x="917496" y="564675"/>
                  </a:lnTo>
                  <a:lnTo>
                    <a:pt x="961474" y="547535"/>
                  </a:lnTo>
                  <a:lnTo>
                    <a:pt x="1001980" y="528349"/>
                  </a:lnTo>
                  <a:lnTo>
                    <a:pt x="1038717" y="507290"/>
                  </a:lnTo>
                  <a:lnTo>
                    <a:pt x="1071396" y="484530"/>
                  </a:lnTo>
                  <a:lnTo>
                    <a:pt x="1123463" y="434640"/>
                  </a:lnTo>
                  <a:lnTo>
                    <a:pt x="1156294" y="379553"/>
                  </a:lnTo>
                  <a:lnTo>
                    <a:pt x="1167483" y="322002"/>
                  </a:lnTo>
                  <a:lnTo>
                    <a:pt x="1167482" y="320688"/>
                  </a:lnTo>
                  <a:lnTo>
                    <a:pt x="1156294" y="263140"/>
                  </a:lnTo>
                  <a:lnTo>
                    <a:pt x="1124032" y="208757"/>
                  </a:lnTo>
                  <a:lnTo>
                    <a:pt x="1071933" y="158578"/>
                  </a:lnTo>
                  <a:lnTo>
                    <a:pt x="1039220" y="135722"/>
                  </a:lnTo>
                  <a:lnTo>
                    <a:pt x="1002450" y="114588"/>
                  </a:lnTo>
                  <a:lnTo>
                    <a:pt x="961915" y="95347"/>
                  </a:lnTo>
                  <a:lnTo>
                    <a:pt x="918112" y="78224"/>
                  </a:lnTo>
                  <a:lnTo>
                    <a:pt x="820863" y="50636"/>
                  </a:lnTo>
                  <a:lnTo>
                    <a:pt x="758939" y="40584"/>
                  </a:lnTo>
                  <a:close/>
                </a:path>
              </a:pathLst>
            </a:custGeom>
            <a:solidFill>
              <a:srgbClr val="000000"/>
            </a:solidFill>
          </p:spPr>
          <p:txBody>
            <a:bodyPr wrap="square" lIns="0" tIns="0" rIns="0" bIns="0" rtlCol="0"/>
            <a:lstStyle/>
            <a:p>
              <a:endParaRPr/>
            </a:p>
          </p:txBody>
        </p:sp>
      </p:grpSp>
      <p:sp>
        <p:nvSpPr>
          <p:cNvPr id="50" name="object 50"/>
          <p:cNvSpPr txBox="1"/>
          <p:nvPr/>
        </p:nvSpPr>
        <p:spPr>
          <a:xfrm>
            <a:off x="724915" y="5135032"/>
            <a:ext cx="3651250" cy="1573530"/>
          </a:xfrm>
          <a:prstGeom prst="rect">
            <a:avLst/>
          </a:prstGeom>
        </p:spPr>
        <p:txBody>
          <a:bodyPr vert="horz" wrap="square" lIns="0" tIns="12700" rIns="0" bIns="0" rtlCol="0">
            <a:spAutoFit/>
          </a:bodyPr>
          <a:lstStyle/>
          <a:p>
            <a:pPr marR="300355" algn="r">
              <a:lnSpc>
                <a:spcPct val="100000"/>
              </a:lnSpc>
              <a:spcBef>
                <a:spcPts val="100"/>
              </a:spcBef>
            </a:pPr>
            <a:r>
              <a:rPr sz="1400" spc="-5" dirty="0">
                <a:latin typeface="Calibri"/>
                <a:cs typeface="Calibri"/>
              </a:rPr>
              <a:t>Subje</a:t>
            </a:r>
            <a:r>
              <a:rPr sz="1400" spc="-10" dirty="0">
                <a:latin typeface="Calibri"/>
                <a:cs typeface="Calibri"/>
              </a:rPr>
              <a:t>c</a:t>
            </a:r>
            <a:r>
              <a:rPr sz="1400" dirty="0">
                <a:latin typeface="Calibri"/>
                <a:cs typeface="Calibri"/>
              </a:rPr>
              <a:t>t</a:t>
            </a:r>
            <a:endParaRPr sz="1400">
              <a:latin typeface="Calibri"/>
              <a:cs typeface="Calibri"/>
            </a:endParaRPr>
          </a:p>
          <a:p>
            <a:pPr>
              <a:lnSpc>
                <a:spcPct val="100000"/>
              </a:lnSpc>
            </a:pPr>
            <a:endParaRPr sz="1700">
              <a:latin typeface="Calibri"/>
              <a:cs typeface="Calibri"/>
            </a:endParaRPr>
          </a:p>
          <a:p>
            <a:pPr marL="12700" marR="5080">
              <a:lnSpc>
                <a:spcPct val="100899"/>
              </a:lnSpc>
              <a:spcBef>
                <a:spcPts val="1525"/>
              </a:spcBef>
            </a:pPr>
            <a:r>
              <a:rPr sz="1900" i="1" dirty="0">
                <a:latin typeface="Calibri"/>
                <a:cs typeface="Calibri"/>
              </a:rPr>
              <a:t>It </a:t>
            </a:r>
            <a:r>
              <a:rPr sz="1900" i="1" spc="5" dirty="0">
                <a:latin typeface="Calibri"/>
                <a:cs typeface="Calibri"/>
              </a:rPr>
              <a:t>is </a:t>
            </a:r>
            <a:r>
              <a:rPr sz="1900" i="1" dirty="0">
                <a:latin typeface="Calibri"/>
                <a:cs typeface="Calibri"/>
              </a:rPr>
              <a:t>important </a:t>
            </a:r>
            <a:r>
              <a:rPr sz="1900" i="1" spc="-5" dirty="0">
                <a:latin typeface="Calibri"/>
                <a:cs typeface="Calibri"/>
              </a:rPr>
              <a:t>to </a:t>
            </a:r>
            <a:r>
              <a:rPr sz="1900" i="1" spc="5" dirty="0">
                <a:latin typeface="Calibri"/>
                <a:cs typeface="Calibri"/>
              </a:rPr>
              <a:t>know the subject(s)  in which </a:t>
            </a:r>
            <a:r>
              <a:rPr sz="1900" i="1" spc="15" dirty="0">
                <a:latin typeface="Calibri"/>
                <a:cs typeface="Calibri"/>
              </a:rPr>
              <a:t>a </a:t>
            </a:r>
            <a:r>
              <a:rPr sz="1900" i="1" dirty="0">
                <a:latin typeface="Calibri"/>
                <a:cs typeface="Calibri"/>
              </a:rPr>
              <a:t>tutee </a:t>
            </a:r>
            <a:r>
              <a:rPr sz="1900" i="1" spc="5" dirty="0">
                <a:latin typeface="Calibri"/>
                <a:cs typeface="Calibri"/>
              </a:rPr>
              <a:t>is being </a:t>
            </a:r>
            <a:r>
              <a:rPr sz="1900" i="1" dirty="0">
                <a:latin typeface="Calibri"/>
                <a:cs typeface="Calibri"/>
              </a:rPr>
              <a:t>tutored </a:t>
            </a:r>
            <a:r>
              <a:rPr sz="1900" i="1" spc="5" dirty="0">
                <a:latin typeface="Calibri"/>
                <a:cs typeface="Calibri"/>
              </a:rPr>
              <a:t>by  </a:t>
            </a:r>
            <a:r>
              <a:rPr sz="1900" i="1" spc="10" dirty="0">
                <a:latin typeface="Calibri"/>
                <a:cs typeface="Calibri"/>
              </a:rPr>
              <a:t>each</a:t>
            </a:r>
            <a:r>
              <a:rPr sz="1900" i="1" spc="-5" dirty="0">
                <a:latin typeface="Calibri"/>
                <a:cs typeface="Calibri"/>
              </a:rPr>
              <a:t> </a:t>
            </a:r>
            <a:r>
              <a:rPr sz="1900" i="1" spc="-30" dirty="0">
                <a:latin typeface="Calibri"/>
                <a:cs typeface="Calibri"/>
              </a:rPr>
              <a:t>tutor.</a:t>
            </a:r>
            <a:endParaRPr sz="1900">
              <a:latin typeface="Calibri"/>
              <a:cs typeface="Calibri"/>
            </a:endParaRPr>
          </a:p>
        </p:txBody>
      </p:sp>
      <p:sp>
        <p:nvSpPr>
          <p:cNvPr id="51" name="object 51"/>
          <p:cNvSpPr/>
          <p:nvPr/>
        </p:nvSpPr>
        <p:spPr>
          <a:xfrm>
            <a:off x="1927856" y="5272469"/>
            <a:ext cx="1296670" cy="0"/>
          </a:xfrm>
          <a:custGeom>
            <a:avLst/>
            <a:gdLst/>
            <a:ahLst/>
            <a:cxnLst/>
            <a:rect l="l" t="t" r="r" b="b"/>
            <a:pathLst>
              <a:path w="1296670">
                <a:moveTo>
                  <a:pt x="1296358" y="0"/>
                </a:moveTo>
                <a:lnTo>
                  <a:pt x="0" y="1"/>
                </a:lnTo>
              </a:path>
            </a:pathLst>
          </a:custGeom>
          <a:ln w="8466">
            <a:solidFill>
              <a:srgbClr val="000000"/>
            </a:solidFill>
          </a:ln>
        </p:spPr>
        <p:txBody>
          <a:bodyPr wrap="square" lIns="0" tIns="0" rIns="0" bIns="0" rtlCol="0"/>
          <a:lstStyle/>
          <a:p>
            <a:endParaRPr/>
          </a:p>
        </p:txBody>
      </p:sp>
      <p:sp>
        <p:nvSpPr>
          <p:cNvPr id="52" name="object 52"/>
          <p:cNvSpPr txBox="1"/>
          <p:nvPr/>
        </p:nvSpPr>
        <p:spPr>
          <a:xfrm>
            <a:off x="3039099" y="2815166"/>
            <a:ext cx="3976370" cy="320040"/>
          </a:xfrm>
          <a:prstGeom prst="rect">
            <a:avLst/>
          </a:prstGeom>
        </p:spPr>
        <p:txBody>
          <a:bodyPr vert="horz" wrap="square" lIns="0" tIns="16510" rIns="0" bIns="0" rtlCol="0">
            <a:spAutoFit/>
          </a:bodyPr>
          <a:lstStyle/>
          <a:p>
            <a:pPr marL="12700">
              <a:lnSpc>
                <a:spcPct val="100000"/>
              </a:lnSpc>
              <a:spcBef>
                <a:spcPts val="130"/>
              </a:spcBef>
              <a:tabLst>
                <a:tab pos="3838575" algn="l"/>
              </a:tabLst>
            </a:pPr>
            <a:r>
              <a:rPr sz="1900" spc="20" dirty="0">
                <a:latin typeface="Calibri"/>
                <a:cs typeface="Calibri"/>
              </a:rPr>
              <a:t>N	</a:t>
            </a:r>
            <a:r>
              <a:rPr sz="1900" spc="15" dirty="0">
                <a:latin typeface="Calibri"/>
                <a:cs typeface="Calibri"/>
              </a:rPr>
              <a:t>1</a:t>
            </a:r>
            <a:endParaRPr sz="1900">
              <a:latin typeface="Calibri"/>
              <a:cs typeface="Calibri"/>
            </a:endParaRPr>
          </a:p>
        </p:txBody>
      </p:sp>
      <p:graphicFrame>
        <p:nvGraphicFramePr>
          <p:cNvPr id="53" name="object 53"/>
          <p:cNvGraphicFramePr>
            <a:graphicFrameLocks noGrp="1"/>
          </p:cNvGraphicFramePr>
          <p:nvPr/>
        </p:nvGraphicFramePr>
        <p:xfrm>
          <a:off x="7096896" y="3037031"/>
          <a:ext cx="2057400" cy="1369008"/>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861349">
                <a:tc gridSpan="2">
                  <a:txBody>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5" dirty="0">
                          <a:latin typeface="Calibri"/>
                          <a:cs typeface="Calibri"/>
                        </a:rPr>
                        <a:t>DEPT</a:t>
                      </a:r>
                      <a:endParaRPr sz="1900">
                        <a:latin typeface="Calibri"/>
                        <a:cs typeface="Calibri"/>
                      </a:endParaRPr>
                    </a:p>
                  </a:txBody>
                  <a:tcPr marL="0" marR="0" marT="19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extLst>
                  <a:ext uri="{0D108BD9-81ED-4DB2-BD59-A6C34878D82A}">
                    <a16:rowId xmlns:a16="http://schemas.microsoft.com/office/drawing/2014/main" val="10000"/>
                  </a:ext>
                </a:extLst>
              </a:tr>
              <a:tr h="507659">
                <a:tc>
                  <a:txBody>
                    <a:bodyPr/>
                    <a:lstStyle/>
                    <a:p>
                      <a:pPr>
                        <a:lnSpc>
                          <a:spcPct val="100000"/>
                        </a:lnSpc>
                      </a:pPr>
                      <a:endParaRPr sz="2000">
                        <a:latin typeface="Times New Roman"/>
                        <a:cs typeface="Times New Roman"/>
                      </a:endParaRPr>
                    </a:p>
                  </a:txBody>
                  <a:tcPr marL="0" marR="0" marT="0" marB="0">
                    <a:lnR w="9525">
                      <a:solidFill>
                        <a:srgbClr val="000000"/>
                      </a:solidFill>
                      <a:prstDash val="solid"/>
                    </a:lnR>
                    <a:lnT w="12700">
                      <a:solidFill>
                        <a:srgbClr val="000000"/>
                      </a:solidFill>
                      <a:prstDash val="solid"/>
                    </a:lnT>
                  </a:tcPr>
                </a:tc>
                <a:tc>
                  <a:txBody>
                    <a:bodyPr/>
                    <a:lstStyle/>
                    <a:p>
                      <a:pPr marL="105410">
                        <a:lnSpc>
                          <a:spcPct val="100000"/>
                        </a:lnSpc>
                        <a:spcBef>
                          <a:spcPts val="365"/>
                        </a:spcBef>
                      </a:pPr>
                      <a:r>
                        <a:rPr sz="1900" dirty="0">
                          <a:latin typeface="Calibri"/>
                          <a:cs typeface="Calibri"/>
                        </a:rPr>
                        <a:t>1</a:t>
                      </a:r>
                      <a:endParaRPr sz="1900">
                        <a:latin typeface="Calibri"/>
                        <a:cs typeface="Calibri"/>
                      </a:endParaRPr>
                    </a:p>
                  </a:txBody>
                  <a:tcPr marL="0" marR="0" marT="46355" marB="0">
                    <a:lnL w="9525">
                      <a:solidFill>
                        <a:srgbClr val="000000"/>
                      </a:solidFill>
                      <a:prstDash val="solid"/>
                    </a:lnL>
                    <a:lnT w="12700">
                      <a:solidFill>
                        <a:srgbClr val="000000"/>
                      </a:solidFill>
                      <a:prstDash val="solid"/>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6067847" y="4517486"/>
            <a:ext cx="3096895" cy="871855"/>
            <a:chOff x="6067847" y="4517486"/>
            <a:chExt cx="3096895" cy="871855"/>
          </a:xfrm>
        </p:grpSpPr>
        <p:sp>
          <p:nvSpPr>
            <p:cNvPr id="6" name="object 6"/>
            <p:cNvSpPr/>
            <p:nvPr/>
          </p:nvSpPr>
          <p:spPr>
            <a:xfrm>
              <a:off x="6072292" y="5024177"/>
              <a:ext cx="1029969" cy="0"/>
            </a:xfrm>
            <a:custGeom>
              <a:avLst/>
              <a:gdLst/>
              <a:ahLst/>
              <a:cxnLst/>
              <a:rect l="l" t="t" r="r" b="b"/>
              <a:pathLst>
                <a:path w="1029970">
                  <a:moveTo>
                    <a:pt x="0" y="0"/>
                  </a:moveTo>
                  <a:lnTo>
                    <a:pt x="1029683" y="1"/>
                  </a:lnTo>
                </a:path>
              </a:pathLst>
            </a:custGeom>
            <a:ln w="8466">
              <a:solidFill>
                <a:srgbClr val="000000"/>
              </a:solidFill>
            </a:ln>
          </p:spPr>
          <p:txBody>
            <a:bodyPr wrap="square" lIns="0" tIns="0" rIns="0" bIns="0" rtlCol="0"/>
            <a:lstStyle/>
            <a:p>
              <a:endParaRPr/>
            </a:p>
          </p:txBody>
        </p:sp>
        <p:sp>
          <p:nvSpPr>
            <p:cNvPr id="7" name="object 7"/>
            <p:cNvSpPr/>
            <p:nvPr/>
          </p:nvSpPr>
          <p:spPr>
            <a:xfrm>
              <a:off x="7101975" y="4522566"/>
              <a:ext cx="2057400" cy="861694"/>
            </a:xfrm>
            <a:custGeom>
              <a:avLst/>
              <a:gdLst/>
              <a:ahLst/>
              <a:cxnLst/>
              <a:rect l="l" t="t" r="r" b="b"/>
              <a:pathLst>
                <a:path w="2057400" h="861695">
                  <a:moveTo>
                    <a:pt x="2057130" y="0"/>
                  </a:moveTo>
                  <a:lnTo>
                    <a:pt x="0" y="0"/>
                  </a:lnTo>
                  <a:lnTo>
                    <a:pt x="0" y="861349"/>
                  </a:lnTo>
                  <a:lnTo>
                    <a:pt x="2057130" y="861349"/>
                  </a:lnTo>
                  <a:lnTo>
                    <a:pt x="2057130" y="0"/>
                  </a:lnTo>
                  <a:close/>
                </a:path>
              </a:pathLst>
            </a:custGeom>
            <a:solidFill>
              <a:srgbClr val="D9D9D9"/>
            </a:solidFill>
          </p:spPr>
          <p:txBody>
            <a:bodyPr wrap="square" lIns="0" tIns="0" rIns="0" bIns="0" rtlCol="0"/>
            <a:lstStyle/>
            <a:p>
              <a:endParaRPr/>
            </a:p>
          </p:txBody>
        </p:sp>
        <p:sp>
          <p:nvSpPr>
            <p:cNvPr id="8" name="object 8"/>
            <p:cNvSpPr/>
            <p:nvPr/>
          </p:nvSpPr>
          <p:spPr>
            <a:xfrm>
              <a:off x="7101975" y="4522566"/>
              <a:ext cx="2057400" cy="861694"/>
            </a:xfrm>
            <a:custGeom>
              <a:avLst/>
              <a:gdLst/>
              <a:ahLst/>
              <a:cxnLst/>
              <a:rect l="l" t="t" r="r" b="b"/>
              <a:pathLst>
                <a:path w="2057400" h="861695">
                  <a:moveTo>
                    <a:pt x="0" y="0"/>
                  </a:moveTo>
                  <a:lnTo>
                    <a:pt x="2057130" y="0"/>
                  </a:lnTo>
                  <a:lnTo>
                    <a:pt x="2057130" y="861349"/>
                  </a:lnTo>
                  <a:lnTo>
                    <a:pt x="0" y="861349"/>
                  </a:lnTo>
                  <a:lnTo>
                    <a:pt x="0" y="0"/>
                  </a:lnTo>
                  <a:close/>
                </a:path>
              </a:pathLst>
            </a:custGeom>
            <a:ln w="10159">
              <a:solidFill>
                <a:srgbClr val="000000"/>
              </a:solidFill>
            </a:ln>
          </p:spPr>
          <p:txBody>
            <a:bodyPr wrap="square" lIns="0" tIns="0" rIns="0" bIns="0" rtlCol="0"/>
            <a:lstStyle/>
            <a:p>
              <a:endParaRPr/>
            </a:p>
          </p:txBody>
        </p:sp>
      </p:grpSp>
      <p:sp>
        <p:nvSpPr>
          <p:cNvPr id="9" name="object 9"/>
          <p:cNvSpPr txBox="1">
            <a:spLocks noGrp="1"/>
          </p:cNvSpPr>
          <p:nvPr>
            <p:ph type="title"/>
          </p:nvPr>
        </p:nvSpPr>
        <p:spPr>
          <a:xfrm>
            <a:off x="3385175" y="727137"/>
            <a:ext cx="3279775" cy="662940"/>
          </a:xfrm>
          <a:prstGeom prst="rect">
            <a:avLst/>
          </a:prstGeom>
        </p:spPr>
        <p:txBody>
          <a:bodyPr vert="horz" wrap="square" lIns="0" tIns="16510" rIns="0" bIns="0" rtlCol="0">
            <a:spAutoFit/>
          </a:bodyPr>
          <a:lstStyle/>
          <a:p>
            <a:pPr marL="12700">
              <a:lnSpc>
                <a:spcPct val="100000"/>
              </a:lnSpc>
              <a:spcBef>
                <a:spcPts val="130"/>
              </a:spcBef>
            </a:pPr>
            <a:r>
              <a:rPr spc="-90" dirty="0"/>
              <a:t>Weak</a:t>
            </a:r>
            <a:r>
              <a:rPr spc="215" dirty="0"/>
              <a:t> </a:t>
            </a:r>
            <a:r>
              <a:rPr spc="35" dirty="0"/>
              <a:t>Entities</a:t>
            </a:r>
          </a:p>
        </p:txBody>
      </p:sp>
      <p:sp>
        <p:nvSpPr>
          <p:cNvPr id="44" name="object 4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35</a:t>
            </a:fld>
            <a:endParaRPr spc="5" dirty="0"/>
          </a:p>
        </p:txBody>
      </p:sp>
      <p:sp>
        <p:nvSpPr>
          <p:cNvPr id="10" name="object 10"/>
          <p:cNvSpPr txBox="1"/>
          <p:nvPr/>
        </p:nvSpPr>
        <p:spPr>
          <a:xfrm>
            <a:off x="7702094" y="4803882"/>
            <a:ext cx="857885" cy="299720"/>
          </a:xfrm>
          <a:prstGeom prst="rect">
            <a:avLst/>
          </a:prstGeom>
        </p:spPr>
        <p:txBody>
          <a:bodyPr vert="horz" wrap="square" lIns="0" tIns="0" rIns="0" bIns="0" rtlCol="0">
            <a:spAutoFit/>
          </a:bodyPr>
          <a:lstStyle/>
          <a:p>
            <a:pPr>
              <a:lnSpc>
                <a:spcPts val="2220"/>
              </a:lnSpc>
            </a:pPr>
            <a:r>
              <a:rPr sz="1900" spc="5" dirty="0">
                <a:latin typeface="Calibri"/>
                <a:cs typeface="Calibri"/>
              </a:rPr>
              <a:t>S</a:t>
            </a:r>
            <a:r>
              <a:rPr sz="1900" spc="-20" dirty="0">
                <a:latin typeface="Calibri"/>
                <a:cs typeface="Calibri"/>
              </a:rPr>
              <a:t>E</a:t>
            </a:r>
            <a:r>
              <a:rPr sz="1900" spc="20" dirty="0">
                <a:latin typeface="Calibri"/>
                <a:cs typeface="Calibri"/>
              </a:rPr>
              <a:t>C</a:t>
            </a:r>
            <a:r>
              <a:rPr sz="1900" dirty="0">
                <a:latin typeface="Calibri"/>
                <a:cs typeface="Calibri"/>
              </a:rPr>
              <a:t>TI</a:t>
            </a:r>
            <a:r>
              <a:rPr sz="1900" spc="5" dirty="0">
                <a:latin typeface="Calibri"/>
                <a:cs typeface="Calibri"/>
              </a:rPr>
              <a:t>O</a:t>
            </a:r>
            <a:r>
              <a:rPr sz="1900" spc="20" dirty="0">
                <a:latin typeface="Calibri"/>
                <a:cs typeface="Calibri"/>
              </a:rPr>
              <a:t>N</a:t>
            </a:r>
            <a:endParaRPr sz="1900">
              <a:latin typeface="Calibri"/>
              <a:cs typeface="Calibri"/>
            </a:endParaRPr>
          </a:p>
        </p:txBody>
      </p:sp>
      <p:grpSp>
        <p:nvGrpSpPr>
          <p:cNvPr id="11" name="object 11"/>
          <p:cNvGrpSpPr/>
          <p:nvPr/>
        </p:nvGrpSpPr>
        <p:grpSpPr>
          <a:xfrm>
            <a:off x="3721101" y="4501896"/>
            <a:ext cx="2616200" cy="902969"/>
            <a:chOff x="3721101" y="4501896"/>
            <a:chExt cx="2616200" cy="902969"/>
          </a:xfrm>
        </p:grpSpPr>
        <p:sp>
          <p:nvSpPr>
            <p:cNvPr id="12" name="object 12"/>
            <p:cNvSpPr/>
            <p:nvPr/>
          </p:nvSpPr>
          <p:spPr>
            <a:xfrm>
              <a:off x="3741421" y="4522565"/>
              <a:ext cx="2575560" cy="861694"/>
            </a:xfrm>
            <a:custGeom>
              <a:avLst/>
              <a:gdLst/>
              <a:ahLst/>
              <a:cxnLst/>
              <a:rect l="l" t="t" r="r" b="b"/>
              <a:pathLst>
                <a:path w="2575560" h="861695">
                  <a:moveTo>
                    <a:pt x="1287778" y="0"/>
                  </a:moveTo>
                  <a:lnTo>
                    <a:pt x="0" y="430674"/>
                  </a:lnTo>
                  <a:lnTo>
                    <a:pt x="1287778" y="861349"/>
                  </a:lnTo>
                  <a:lnTo>
                    <a:pt x="2575556" y="430674"/>
                  </a:lnTo>
                  <a:lnTo>
                    <a:pt x="1287778" y="0"/>
                  </a:lnTo>
                  <a:close/>
                </a:path>
              </a:pathLst>
            </a:custGeom>
            <a:solidFill>
              <a:srgbClr val="F2F2F2"/>
            </a:solidFill>
          </p:spPr>
          <p:txBody>
            <a:bodyPr wrap="square" lIns="0" tIns="0" rIns="0" bIns="0" rtlCol="0"/>
            <a:lstStyle/>
            <a:p>
              <a:endParaRPr/>
            </a:p>
          </p:txBody>
        </p:sp>
        <p:sp>
          <p:nvSpPr>
            <p:cNvPr id="13" name="object 13"/>
            <p:cNvSpPr/>
            <p:nvPr/>
          </p:nvSpPr>
          <p:spPr>
            <a:xfrm>
              <a:off x="3721101" y="4501896"/>
              <a:ext cx="2616200" cy="902969"/>
            </a:xfrm>
            <a:custGeom>
              <a:avLst/>
              <a:gdLst/>
              <a:ahLst/>
              <a:cxnLst/>
              <a:rect l="l" t="t" r="r" b="b"/>
              <a:pathLst>
                <a:path w="2616200" h="902970">
                  <a:moveTo>
                    <a:pt x="1310360" y="0"/>
                  </a:moveTo>
                  <a:lnTo>
                    <a:pt x="1305836" y="0"/>
                  </a:lnTo>
                  <a:lnTo>
                    <a:pt x="5587" y="434845"/>
                  </a:lnTo>
                  <a:lnTo>
                    <a:pt x="0" y="442605"/>
                  </a:lnTo>
                  <a:lnTo>
                    <a:pt x="0" y="460082"/>
                  </a:lnTo>
                  <a:lnTo>
                    <a:pt x="5587" y="467843"/>
                  </a:lnTo>
                  <a:lnTo>
                    <a:pt x="1305836" y="902689"/>
                  </a:lnTo>
                  <a:lnTo>
                    <a:pt x="1310360" y="902689"/>
                  </a:lnTo>
                  <a:lnTo>
                    <a:pt x="1351567" y="888908"/>
                  </a:lnTo>
                  <a:lnTo>
                    <a:pt x="1307344" y="888908"/>
                  </a:lnTo>
                  <a:lnTo>
                    <a:pt x="56586" y="470615"/>
                  </a:lnTo>
                  <a:lnTo>
                    <a:pt x="26765" y="470615"/>
                  </a:lnTo>
                  <a:lnTo>
                    <a:pt x="26765" y="460641"/>
                  </a:lnTo>
                  <a:lnTo>
                    <a:pt x="15410" y="456844"/>
                  </a:lnTo>
                  <a:lnTo>
                    <a:pt x="13547" y="454257"/>
                  </a:lnTo>
                  <a:lnTo>
                    <a:pt x="13547" y="448431"/>
                  </a:lnTo>
                  <a:lnTo>
                    <a:pt x="15410" y="445844"/>
                  </a:lnTo>
                  <a:lnTo>
                    <a:pt x="26765" y="442047"/>
                  </a:lnTo>
                  <a:lnTo>
                    <a:pt x="26765" y="432073"/>
                  </a:lnTo>
                  <a:lnTo>
                    <a:pt x="56589" y="432073"/>
                  </a:lnTo>
                  <a:lnTo>
                    <a:pt x="1307344" y="13779"/>
                  </a:lnTo>
                  <a:lnTo>
                    <a:pt x="1351563" y="13779"/>
                  </a:lnTo>
                  <a:lnTo>
                    <a:pt x="1310360" y="0"/>
                  </a:lnTo>
                  <a:close/>
                </a:path>
                <a:path w="2616200" h="902970">
                  <a:moveTo>
                    <a:pt x="2574521" y="465628"/>
                  </a:moveTo>
                  <a:lnTo>
                    <a:pt x="1308853" y="888908"/>
                  </a:lnTo>
                  <a:lnTo>
                    <a:pt x="1351567" y="888908"/>
                  </a:lnTo>
                  <a:lnTo>
                    <a:pt x="2602323" y="470615"/>
                  </a:lnTo>
                  <a:lnTo>
                    <a:pt x="2589432" y="470615"/>
                  </a:lnTo>
                  <a:lnTo>
                    <a:pt x="2574521" y="465628"/>
                  </a:lnTo>
                  <a:close/>
                </a:path>
                <a:path w="2616200" h="902970">
                  <a:moveTo>
                    <a:pt x="84388" y="451344"/>
                  </a:moveTo>
                  <a:lnTo>
                    <a:pt x="63032" y="458486"/>
                  </a:lnTo>
                  <a:lnTo>
                    <a:pt x="1308098" y="874877"/>
                  </a:lnTo>
                  <a:lnTo>
                    <a:pt x="1350812" y="860592"/>
                  </a:lnTo>
                  <a:lnTo>
                    <a:pt x="1308098" y="860592"/>
                  </a:lnTo>
                  <a:lnTo>
                    <a:pt x="84388" y="451344"/>
                  </a:lnTo>
                  <a:close/>
                </a:path>
                <a:path w="2616200" h="902970">
                  <a:moveTo>
                    <a:pt x="2531809" y="451344"/>
                  </a:moveTo>
                  <a:lnTo>
                    <a:pt x="1308098" y="860592"/>
                  </a:lnTo>
                  <a:lnTo>
                    <a:pt x="1350812" y="860592"/>
                  </a:lnTo>
                  <a:lnTo>
                    <a:pt x="2553165" y="458486"/>
                  </a:lnTo>
                  <a:lnTo>
                    <a:pt x="2531809" y="451344"/>
                  </a:lnTo>
                  <a:close/>
                </a:path>
                <a:path w="2616200" h="902970">
                  <a:moveTo>
                    <a:pt x="26765" y="460641"/>
                  </a:moveTo>
                  <a:lnTo>
                    <a:pt x="26765" y="470615"/>
                  </a:lnTo>
                  <a:lnTo>
                    <a:pt x="41675" y="465628"/>
                  </a:lnTo>
                  <a:lnTo>
                    <a:pt x="26765" y="460641"/>
                  </a:lnTo>
                  <a:close/>
                </a:path>
                <a:path w="2616200" h="902970">
                  <a:moveTo>
                    <a:pt x="41675" y="465628"/>
                  </a:moveTo>
                  <a:lnTo>
                    <a:pt x="26765" y="470615"/>
                  </a:lnTo>
                  <a:lnTo>
                    <a:pt x="56586" y="470615"/>
                  </a:lnTo>
                  <a:lnTo>
                    <a:pt x="41675" y="465628"/>
                  </a:lnTo>
                  <a:close/>
                </a:path>
                <a:path w="2616200" h="902970">
                  <a:moveTo>
                    <a:pt x="2589432" y="460641"/>
                  </a:moveTo>
                  <a:lnTo>
                    <a:pt x="2574521" y="465628"/>
                  </a:lnTo>
                  <a:lnTo>
                    <a:pt x="2589432" y="470615"/>
                  </a:lnTo>
                  <a:lnTo>
                    <a:pt x="2589432" y="460641"/>
                  </a:lnTo>
                  <a:close/>
                </a:path>
                <a:path w="2616200" h="902970">
                  <a:moveTo>
                    <a:pt x="2602319" y="432073"/>
                  </a:moveTo>
                  <a:lnTo>
                    <a:pt x="2589432" y="432073"/>
                  </a:lnTo>
                  <a:lnTo>
                    <a:pt x="2589432" y="442047"/>
                  </a:lnTo>
                  <a:lnTo>
                    <a:pt x="2600787" y="445844"/>
                  </a:lnTo>
                  <a:lnTo>
                    <a:pt x="2602650" y="448431"/>
                  </a:lnTo>
                  <a:lnTo>
                    <a:pt x="2602650" y="454257"/>
                  </a:lnTo>
                  <a:lnTo>
                    <a:pt x="2600787" y="456844"/>
                  </a:lnTo>
                  <a:lnTo>
                    <a:pt x="2589432" y="460641"/>
                  </a:lnTo>
                  <a:lnTo>
                    <a:pt x="2589432" y="470615"/>
                  </a:lnTo>
                  <a:lnTo>
                    <a:pt x="2602323" y="470615"/>
                  </a:lnTo>
                  <a:lnTo>
                    <a:pt x="2610609" y="467843"/>
                  </a:lnTo>
                  <a:lnTo>
                    <a:pt x="2616196" y="460082"/>
                  </a:lnTo>
                  <a:lnTo>
                    <a:pt x="2616196" y="442605"/>
                  </a:lnTo>
                  <a:lnTo>
                    <a:pt x="2610609" y="434845"/>
                  </a:lnTo>
                  <a:lnTo>
                    <a:pt x="2602319" y="432073"/>
                  </a:lnTo>
                  <a:close/>
                </a:path>
                <a:path w="2616200" h="902970">
                  <a:moveTo>
                    <a:pt x="41676" y="451344"/>
                  </a:moveTo>
                  <a:lnTo>
                    <a:pt x="26765" y="456330"/>
                  </a:lnTo>
                  <a:lnTo>
                    <a:pt x="26765" y="460641"/>
                  </a:lnTo>
                  <a:lnTo>
                    <a:pt x="41675" y="465628"/>
                  </a:lnTo>
                  <a:lnTo>
                    <a:pt x="63032" y="458486"/>
                  </a:lnTo>
                  <a:lnTo>
                    <a:pt x="41676" y="451344"/>
                  </a:lnTo>
                  <a:close/>
                </a:path>
                <a:path w="2616200" h="902970">
                  <a:moveTo>
                    <a:pt x="2574520" y="451344"/>
                  </a:moveTo>
                  <a:lnTo>
                    <a:pt x="2553165" y="458486"/>
                  </a:lnTo>
                  <a:lnTo>
                    <a:pt x="2574521" y="465628"/>
                  </a:lnTo>
                  <a:lnTo>
                    <a:pt x="2589432" y="460641"/>
                  </a:lnTo>
                  <a:lnTo>
                    <a:pt x="2589432" y="456330"/>
                  </a:lnTo>
                  <a:lnTo>
                    <a:pt x="2574520" y="451344"/>
                  </a:lnTo>
                  <a:close/>
                </a:path>
                <a:path w="2616200" h="902970">
                  <a:moveTo>
                    <a:pt x="63032" y="444201"/>
                  </a:moveTo>
                  <a:lnTo>
                    <a:pt x="41676" y="451344"/>
                  </a:lnTo>
                  <a:lnTo>
                    <a:pt x="63032" y="458486"/>
                  </a:lnTo>
                  <a:lnTo>
                    <a:pt x="84388" y="451344"/>
                  </a:lnTo>
                  <a:lnTo>
                    <a:pt x="63032" y="444201"/>
                  </a:lnTo>
                  <a:close/>
                </a:path>
                <a:path w="2616200" h="902970">
                  <a:moveTo>
                    <a:pt x="2553165" y="444201"/>
                  </a:moveTo>
                  <a:lnTo>
                    <a:pt x="2531809" y="451344"/>
                  </a:lnTo>
                  <a:lnTo>
                    <a:pt x="2553165" y="458486"/>
                  </a:lnTo>
                  <a:lnTo>
                    <a:pt x="2574520" y="451344"/>
                  </a:lnTo>
                  <a:lnTo>
                    <a:pt x="2553165" y="444201"/>
                  </a:lnTo>
                  <a:close/>
                </a:path>
                <a:path w="2616200" h="902970">
                  <a:moveTo>
                    <a:pt x="22468" y="444920"/>
                  </a:moveTo>
                  <a:lnTo>
                    <a:pt x="22468" y="457767"/>
                  </a:lnTo>
                  <a:lnTo>
                    <a:pt x="26765" y="456330"/>
                  </a:lnTo>
                  <a:lnTo>
                    <a:pt x="26765" y="446357"/>
                  </a:lnTo>
                  <a:lnTo>
                    <a:pt x="22468" y="444920"/>
                  </a:lnTo>
                  <a:close/>
                </a:path>
                <a:path w="2616200" h="902970">
                  <a:moveTo>
                    <a:pt x="2593728" y="444920"/>
                  </a:moveTo>
                  <a:lnTo>
                    <a:pt x="2589432" y="446357"/>
                  </a:lnTo>
                  <a:lnTo>
                    <a:pt x="2589432" y="456330"/>
                  </a:lnTo>
                  <a:lnTo>
                    <a:pt x="2593728" y="457767"/>
                  </a:lnTo>
                  <a:lnTo>
                    <a:pt x="2593728" y="444920"/>
                  </a:lnTo>
                  <a:close/>
                </a:path>
                <a:path w="2616200" h="902970">
                  <a:moveTo>
                    <a:pt x="41677" y="437060"/>
                  </a:moveTo>
                  <a:lnTo>
                    <a:pt x="26765" y="442047"/>
                  </a:lnTo>
                  <a:lnTo>
                    <a:pt x="26765" y="446357"/>
                  </a:lnTo>
                  <a:lnTo>
                    <a:pt x="41676" y="451344"/>
                  </a:lnTo>
                  <a:lnTo>
                    <a:pt x="63032" y="444201"/>
                  </a:lnTo>
                  <a:lnTo>
                    <a:pt x="41677" y="437060"/>
                  </a:lnTo>
                  <a:close/>
                </a:path>
                <a:path w="2616200" h="902970">
                  <a:moveTo>
                    <a:pt x="2574519" y="437060"/>
                  </a:moveTo>
                  <a:lnTo>
                    <a:pt x="2553165" y="444201"/>
                  </a:lnTo>
                  <a:lnTo>
                    <a:pt x="2574521" y="451344"/>
                  </a:lnTo>
                  <a:lnTo>
                    <a:pt x="2589432" y="446357"/>
                  </a:lnTo>
                  <a:lnTo>
                    <a:pt x="2589432" y="442047"/>
                  </a:lnTo>
                  <a:lnTo>
                    <a:pt x="2574519" y="437060"/>
                  </a:lnTo>
                  <a:close/>
                </a:path>
                <a:path w="2616200" h="902970">
                  <a:moveTo>
                    <a:pt x="1308098" y="27811"/>
                  </a:moveTo>
                  <a:lnTo>
                    <a:pt x="63032" y="444201"/>
                  </a:lnTo>
                  <a:lnTo>
                    <a:pt x="84388" y="451344"/>
                  </a:lnTo>
                  <a:lnTo>
                    <a:pt x="1308098" y="42095"/>
                  </a:lnTo>
                  <a:lnTo>
                    <a:pt x="1350809" y="42095"/>
                  </a:lnTo>
                  <a:lnTo>
                    <a:pt x="1308098" y="27811"/>
                  </a:lnTo>
                  <a:close/>
                </a:path>
                <a:path w="2616200" h="902970">
                  <a:moveTo>
                    <a:pt x="1350809" y="42095"/>
                  </a:moveTo>
                  <a:lnTo>
                    <a:pt x="1308098" y="42095"/>
                  </a:lnTo>
                  <a:lnTo>
                    <a:pt x="2531809" y="451344"/>
                  </a:lnTo>
                  <a:lnTo>
                    <a:pt x="2553165" y="444201"/>
                  </a:lnTo>
                  <a:lnTo>
                    <a:pt x="1350809" y="42095"/>
                  </a:lnTo>
                  <a:close/>
                </a:path>
                <a:path w="2616200" h="902970">
                  <a:moveTo>
                    <a:pt x="26765" y="432073"/>
                  </a:moveTo>
                  <a:lnTo>
                    <a:pt x="26765" y="442047"/>
                  </a:lnTo>
                  <a:lnTo>
                    <a:pt x="41677" y="437060"/>
                  </a:lnTo>
                  <a:lnTo>
                    <a:pt x="26765" y="432073"/>
                  </a:lnTo>
                  <a:close/>
                </a:path>
                <a:path w="2616200" h="902970">
                  <a:moveTo>
                    <a:pt x="2589432" y="432073"/>
                  </a:moveTo>
                  <a:lnTo>
                    <a:pt x="2574519" y="437060"/>
                  </a:lnTo>
                  <a:lnTo>
                    <a:pt x="2589432" y="442047"/>
                  </a:lnTo>
                  <a:lnTo>
                    <a:pt x="2589432" y="432073"/>
                  </a:lnTo>
                  <a:close/>
                </a:path>
                <a:path w="2616200" h="902970">
                  <a:moveTo>
                    <a:pt x="56589" y="432073"/>
                  </a:moveTo>
                  <a:lnTo>
                    <a:pt x="26765" y="432073"/>
                  </a:lnTo>
                  <a:lnTo>
                    <a:pt x="41677" y="437060"/>
                  </a:lnTo>
                  <a:lnTo>
                    <a:pt x="56589" y="432073"/>
                  </a:lnTo>
                  <a:close/>
                </a:path>
                <a:path w="2616200" h="902970">
                  <a:moveTo>
                    <a:pt x="1351563" y="13779"/>
                  </a:moveTo>
                  <a:lnTo>
                    <a:pt x="1308853" y="13779"/>
                  </a:lnTo>
                  <a:lnTo>
                    <a:pt x="2574519" y="437060"/>
                  </a:lnTo>
                  <a:lnTo>
                    <a:pt x="2589432" y="432073"/>
                  </a:lnTo>
                  <a:lnTo>
                    <a:pt x="2602319" y="432073"/>
                  </a:lnTo>
                  <a:lnTo>
                    <a:pt x="1351563" y="13779"/>
                  </a:lnTo>
                  <a:close/>
                </a:path>
              </a:pathLst>
            </a:custGeom>
            <a:solidFill>
              <a:srgbClr val="000000"/>
            </a:solidFill>
          </p:spPr>
          <p:txBody>
            <a:bodyPr wrap="square" lIns="0" tIns="0" rIns="0" bIns="0" rtlCol="0"/>
            <a:lstStyle/>
            <a:p>
              <a:endParaRPr/>
            </a:p>
          </p:txBody>
        </p:sp>
      </p:grpSp>
      <p:sp>
        <p:nvSpPr>
          <p:cNvPr id="14" name="object 14"/>
          <p:cNvSpPr txBox="1"/>
          <p:nvPr/>
        </p:nvSpPr>
        <p:spPr>
          <a:xfrm>
            <a:off x="4680915" y="4677832"/>
            <a:ext cx="696595" cy="514984"/>
          </a:xfrm>
          <a:prstGeom prst="rect">
            <a:avLst/>
          </a:prstGeom>
        </p:spPr>
        <p:txBody>
          <a:bodyPr vert="horz" wrap="square" lIns="0" tIns="10795" rIns="0" bIns="0" rtlCol="0">
            <a:spAutoFit/>
          </a:bodyPr>
          <a:lstStyle/>
          <a:p>
            <a:pPr marL="198755" marR="5080" indent="-186690">
              <a:lnSpc>
                <a:spcPct val="100699"/>
              </a:lnSpc>
              <a:spcBef>
                <a:spcPts val="85"/>
              </a:spcBef>
            </a:pPr>
            <a:r>
              <a:rPr sz="1600" spc="-15" dirty="0">
                <a:latin typeface="Calibri"/>
                <a:cs typeface="Calibri"/>
              </a:rPr>
              <a:t>C</a:t>
            </a:r>
            <a:r>
              <a:rPr sz="1600" spc="-10" dirty="0">
                <a:latin typeface="Calibri"/>
                <a:cs typeface="Calibri"/>
              </a:rPr>
              <a:t>O</a:t>
            </a:r>
            <a:r>
              <a:rPr sz="1600" dirty="0">
                <a:latin typeface="Calibri"/>
                <a:cs typeface="Calibri"/>
              </a:rPr>
              <a:t>U</a:t>
            </a:r>
            <a:r>
              <a:rPr sz="1600" spc="-25" dirty="0">
                <a:latin typeface="Calibri"/>
                <a:cs typeface="Calibri"/>
              </a:rPr>
              <a:t>R</a:t>
            </a:r>
            <a:r>
              <a:rPr sz="1600" spc="-5" dirty="0">
                <a:latin typeface="Calibri"/>
                <a:cs typeface="Calibri"/>
              </a:rPr>
              <a:t>S</a:t>
            </a:r>
            <a:r>
              <a:rPr sz="1600" dirty="0">
                <a:latin typeface="Calibri"/>
                <a:cs typeface="Calibri"/>
              </a:rPr>
              <a:t>E  </a:t>
            </a:r>
            <a:r>
              <a:rPr sz="1600" spc="-10" dirty="0">
                <a:latin typeface="Calibri"/>
                <a:cs typeface="Calibri"/>
              </a:rPr>
              <a:t>SEC</a:t>
            </a:r>
            <a:endParaRPr sz="1600">
              <a:latin typeface="Calibri"/>
              <a:cs typeface="Calibri"/>
            </a:endParaRPr>
          </a:p>
        </p:txBody>
      </p:sp>
      <p:grpSp>
        <p:nvGrpSpPr>
          <p:cNvPr id="15" name="object 15"/>
          <p:cNvGrpSpPr/>
          <p:nvPr/>
        </p:nvGrpSpPr>
        <p:grpSpPr>
          <a:xfrm>
            <a:off x="6312533" y="4948796"/>
            <a:ext cx="1735455" cy="1214755"/>
            <a:chOff x="6312533" y="4948796"/>
            <a:chExt cx="1735455" cy="1214755"/>
          </a:xfrm>
        </p:grpSpPr>
        <p:sp>
          <p:nvSpPr>
            <p:cNvPr id="16" name="object 16"/>
            <p:cNvSpPr/>
            <p:nvPr/>
          </p:nvSpPr>
          <p:spPr>
            <a:xfrm>
              <a:off x="6316978" y="4953241"/>
              <a:ext cx="785495" cy="0"/>
            </a:xfrm>
            <a:custGeom>
              <a:avLst/>
              <a:gdLst/>
              <a:ahLst/>
              <a:cxnLst/>
              <a:rect l="l" t="t" r="r" b="b"/>
              <a:pathLst>
                <a:path w="785495">
                  <a:moveTo>
                    <a:pt x="0" y="0"/>
                  </a:moveTo>
                  <a:lnTo>
                    <a:pt x="784998" y="1"/>
                  </a:lnTo>
                </a:path>
              </a:pathLst>
            </a:custGeom>
            <a:ln w="8466">
              <a:solidFill>
                <a:srgbClr val="000000"/>
              </a:solidFill>
            </a:ln>
          </p:spPr>
          <p:txBody>
            <a:bodyPr wrap="square" lIns="0" tIns="0" rIns="0" bIns="0" rtlCol="0"/>
            <a:lstStyle/>
            <a:p>
              <a:endParaRPr/>
            </a:p>
          </p:txBody>
        </p:sp>
        <p:sp>
          <p:nvSpPr>
            <p:cNvPr id="17" name="object 17"/>
            <p:cNvSpPr/>
            <p:nvPr/>
          </p:nvSpPr>
          <p:spPr>
            <a:xfrm>
              <a:off x="6889109" y="5556765"/>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18" name="object 18"/>
          <p:cNvSpPr txBox="1"/>
          <p:nvPr/>
        </p:nvSpPr>
        <p:spPr>
          <a:xfrm>
            <a:off x="7158770" y="5719228"/>
            <a:ext cx="61595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N</a:t>
            </a:r>
            <a:r>
              <a:rPr sz="1400" spc="-5" dirty="0">
                <a:latin typeface="Calibri"/>
                <a:cs typeface="Calibri"/>
              </a:rPr>
              <a:t>u</a:t>
            </a:r>
            <a:r>
              <a:rPr sz="1400" spc="-15" dirty="0">
                <a:latin typeface="Calibri"/>
                <a:cs typeface="Calibri"/>
              </a:rPr>
              <a:t>m</a:t>
            </a:r>
            <a:r>
              <a:rPr sz="1400" spc="-5" dirty="0">
                <a:latin typeface="Calibri"/>
                <a:cs typeface="Calibri"/>
              </a:rPr>
              <a:t>be</a:t>
            </a:r>
            <a:r>
              <a:rPr sz="1400" dirty="0">
                <a:latin typeface="Calibri"/>
                <a:cs typeface="Calibri"/>
              </a:rPr>
              <a:t>r</a:t>
            </a:r>
            <a:endParaRPr sz="1400">
              <a:latin typeface="Calibri"/>
              <a:cs typeface="Calibri"/>
            </a:endParaRPr>
          </a:p>
        </p:txBody>
      </p:sp>
      <p:grpSp>
        <p:nvGrpSpPr>
          <p:cNvPr id="19" name="object 19"/>
          <p:cNvGrpSpPr/>
          <p:nvPr/>
        </p:nvGrpSpPr>
        <p:grpSpPr>
          <a:xfrm>
            <a:off x="7167774" y="4568522"/>
            <a:ext cx="1922145" cy="993140"/>
            <a:chOff x="7167774" y="4568522"/>
            <a:chExt cx="1922145" cy="993140"/>
          </a:xfrm>
        </p:grpSpPr>
        <p:sp>
          <p:nvSpPr>
            <p:cNvPr id="20" name="object 20"/>
            <p:cNvSpPr/>
            <p:nvPr/>
          </p:nvSpPr>
          <p:spPr>
            <a:xfrm>
              <a:off x="7466110" y="5383915"/>
              <a:ext cx="0" cy="173355"/>
            </a:xfrm>
            <a:custGeom>
              <a:avLst/>
              <a:gdLst/>
              <a:ahLst/>
              <a:cxnLst/>
              <a:rect l="l" t="t" r="r" b="b"/>
              <a:pathLst>
                <a:path h="173354">
                  <a:moveTo>
                    <a:pt x="0" y="172850"/>
                  </a:moveTo>
                  <a:lnTo>
                    <a:pt x="1" y="0"/>
                  </a:lnTo>
                </a:path>
              </a:pathLst>
            </a:custGeom>
            <a:ln w="8466">
              <a:solidFill>
                <a:srgbClr val="000000"/>
              </a:solidFill>
            </a:ln>
          </p:spPr>
          <p:txBody>
            <a:bodyPr wrap="square" lIns="0" tIns="0" rIns="0" bIns="0" rtlCol="0"/>
            <a:lstStyle/>
            <a:p>
              <a:endParaRPr/>
            </a:p>
          </p:txBody>
        </p:sp>
        <p:sp>
          <p:nvSpPr>
            <p:cNvPr id="21" name="object 21"/>
            <p:cNvSpPr/>
            <p:nvPr/>
          </p:nvSpPr>
          <p:spPr>
            <a:xfrm>
              <a:off x="7167774" y="4568522"/>
              <a:ext cx="1922145" cy="769620"/>
            </a:xfrm>
            <a:custGeom>
              <a:avLst/>
              <a:gdLst/>
              <a:ahLst/>
              <a:cxnLst/>
              <a:rect l="l" t="t" r="r" b="b"/>
              <a:pathLst>
                <a:path w="1922145" h="769620">
                  <a:moveTo>
                    <a:pt x="1922084" y="0"/>
                  </a:moveTo>
                  <a:lnTo>
                    <a:pt x="0" y="0"/>
                  </a:lnTo>
                  <a:lnTo>
                    <a:pt x="0" y="769435"/>
                  </a:lnTo>
                  <a:lnTo>
                    <a:pt x="1922084" y="769435"/>
                  </a:lnTo>
                  <a:lnTo>
                    <a:pt x="1922084" y="0"/>
                  </a:lnTo>
                  <a:close/>
                </a:path>
              </a:pathLst>
            </a:custGeom>
            <a:solidFill>
              <a:srgbClr val="D9D9D9"/>
            </a:solidFill>
          </p:spPr>
          <p:txBody>
            <a:bodyPr wrap="square" lIns="0" tIns="0" rIns="0" bIns="0" rtlCol="0"/>
            <a:lstStyle/>
            <a:p>
              <a:endParaRPr/>
            </a:p>
          </p:txBody>
        </p:sp>
      </p:grpSp>
      <p:sp>
        <p:nvSpPr>
          <p:cNvPr id="22" name="object 22"/>
          <p:cNvSpPr txBox="1"/>
          <p:nvPr/>
        </p:nvSpPr>
        <p:spPr>
          <a:xfrm>
            <a:off x="7167774" y="4568522"/>
            <a:ext cx="1922145" cy="769620"/>
          </a:xfrm>
          <a:prstGeom prst="rect">
            <a:avLst/>
          </a:prstGeom>
          <a:ln w="10159">
            <a:solidFill>
              <a:srgbClr val="000000"/>
            </a:solidFill>
          </a:ln>
        </p:spPr>
        <p:txBody>
          <a:bodyPr vert="horz" wrap="square" lIns="0" tIns="227965" rIns="0" bIns="0" rtlCol="0">
            <a:spAutoFit/>
          </a:bodyPr>
          <a:lstStyle/>
          <a:p>
            <a:pPr marL="532130">
              <a:lnSpc>
                <a:spcPct val="100000"/>
              </a:lnSpc>
              <a:spcBef>
                <a:spcPts val="1795"/>
              </a:spcBef>
            </a:pPr>
            <a:r>
              <a:rPr sz="1900" spc="5" dirty="0">
                <a:latin typeface="Calibri"/>
                <a:cs typeface="Calibri"/>
              </a:rPr>
              <a:t>SECTION</a:t>
            </a:r>
            <a:endParaRPr sz="1900">
              <a:latin typeface="Calibri"/>
              <a:cs typeface="Calibri"/>
            </a:endParaRPr>
          </a:p>
        </p:txBody>
      </p:sp>
      <p:grpSp>
        <p:nvGrpSpPr>
          <p:cNvPr id="23" name="object 23"/>
          <p:cNvGrpSpPr/>
          <p:nvPr/>
        </p:nvGrpSpPr>
        <p:grpSpPr>
          <a:xfrm>
            <a:off x="7201908" y="5562133"/>
            <a:ext cx="2188210" cy="611505"/>
            <a:chOff x="7201908" y="5562133"/>
            <a:chExt cx="2188210" cy="611505"/>
          </a:xfrm>
        </p:grpSpPr>
        <p:sp>
          <p:nvSpPr>
            <p:cNvPr id="24" name="object 24"/>
            <p:cNvSpPr/>
            <p:nvPr/>
          </p:nvSpPr>
          <p:spPr>
            <a:xfrm>
              <a:off x="7206353" y="5976279"/>
              <a:ext cx="542290" cy="0"/>
            </a:xfrm>
            <a:custGeom>
              <a:avLst/>
              <a:gdLst/>
              <a:ahLst/>
              <a:cxnLst/>
              <a:rect l="l" t="t" r="r" b="b"/>
              <a:pathLst>
                <a:path w="542290">
                  <a:moveTo>
                    <a:pt x="541865" y="0"/>
                  </a:moveTo>
                  <a:lnTo>
                    <a:pt x="0" y="1"/>
                  </a:lnTo>
                </a:path>
              </a:pathLst>
            </a:custGeom>
            <a:ln w="8466">
              <a:solidFill>
                <a:srgbClr val="000000"/>
              </a:solidFill>
            </a:ln>
          </p:spPr>
          <p:txBody>
            <a:bodyPr wrap="square" lIns="0" tIns="0" rIns="0" bIns="0" rtlCol="0"/>
            <a:lstStyle/>
            <a:p>
              <a:endParaRPr/>
            </a:p>
          </p:txBody>
        </p:sp>
        <p:sp>
          <p:nvSpPr>
            <p:cNvPr id="25" name="object 25"/>
            <p:cNvSpPr/>
            <p:nvPr/>
          </p:nvSpPr>
          <p:spPr>
            <a:xfrm>
              <a:off x="8231264" y="5566578"/>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26" name="object 26"/>
          <p:cNvSpPr txBox="1"/>
          <p:nvPr/>
        </p:nvSpPr>
        <p:spPr>
          <a:xfrm>
            <a:off x="8614379" y="5736170"/>
            <a:ext cx="38925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Boo</a:t>
            </a:r>
            <a:r>
              <a:rPr sz="1400" dirty="0">
                <a:latin typeface="Calibri"/>
                <a:cs typeface="Calibri"/>
              </a:rPr>
              <a:t>k</a:t>
            </a:r>
            <a:endParaRPr sz="1400">
              <a:latin typeface="Calibri"/>
              <a:cs typeface="Calibri"/>
            </a:endParaRPr>
          </a:p>
        </p:txBody>
      </p:sp>
      <p:sp>
        <p:nvSpPr>
          <p:cNvPr id="27" name="object 27"/>
          <p:cNvSpPr/>
          <p:nvPr/>
        </p:nvSpPr>
        <p:spPr>
          <a:xfrm>
            <a:off x="1349547" y="5556765"/>
            <a:ext cx="1154430" cy="602615"/>
          </a:xfrm>
          <a:custGeom>
            <a:avLst/>
            <a:gdLst/>
            <a:ahLst/>
            <a:cxnLst/>
            <a:rect l="l" t="t" r="r" b="b"/>
            <a:pathLst>
              <a:path w="1154430"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nvGrpSpPr>
          <p:cNvPr id="28" name="object 28"/>
          <p:cNvGrpSpPr/>
          <p:nvPr/>
        </p:nvGrpSpPr>
        <p:grpSpPr>
          <a:xfrm>
            <a:off x="7547372" y="3745196"/>
            <a:ext cx="1265555" cy="1826260"/>
            <a:chOff x="7547372" y="3745196"/>
            <a:chExt cx="1265555" cy="1826260"/>
          </a:xfrm>
        </p:grpSpPr>
        <p:sp>
          <p:nvSpPr>
            <p:cNvPr id="29" name="object 29"/>
            <p:cNvSpPr/>
            <p:nvPr/>
          </p:nvSpPr>
          <p:spPr>
            <a:xfrm>
              <a:off x="8808265" y="5383916"/>
              <a:ext cx="0" cy="182880"/>
            </a:xfrm>
            <a:custGeom>
              <a:avLst/>
              <a:gdLst/>
              <a:ahLst/>
              <a:cxnLst/>
              <a:rect l="l" t="t" r="r" b="b"/>
              <a:pathLst>
                <a:path h="182879">
                  <a:moveTo>
                    <a:pt x="0" y="182662"/>
                  </a:moveTo>
                  <a:lnTo>
                    <a:pt x="1" y="0"/>
                  </a:lnTo>
                </a:path>
              </a:pathLst>
            </a:custGeom>
            <a:ln w="8466">
              <a:solidFill>
                <a:srgbClr val="000000"/>
              </a:solidFill>
            </a:ln>
          </p:spPr>
          <p:txBody>
            <a:bodyPr wrap="square" lIns="0" tIns="0" rIns="0" bIns="0" rtlCol="0"/>
            <a:lstStyle/>
            <a:p>
              <a:endParaRPr/>
            </a:p>
          </p:txBody>
        </p:sp>
        <p:sp>
          <p:nvSpPr>
            <p:cNvPr id="30" name="object 30"/>
            <p:cNvSpPr/>
            <p:nvPr/>
          </p:nvSpPr>
          <p:spPr>
            <a:xfrm>
              <a:off x="7551817" y="3749641"/>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31" name="object 31"/>
          <p:cNvSpPr txBox="1"/>
          <p:nvPr/>
        </p:nvSpPr>
        <p:spPr>
          <a:xfrm>
            <a:off x="1687788" y="5719228"/>
            <a:ext cx="478155" cy="238760"/>
          </a:xfrm>
          <a:prstGeom prst="rect">
            <a:avLst/>
          </a:prstGeom>
        </p:spPr>
        <p:txBody>
          <a:bodyPr vert="horz" wrap="square" lIns="0" tIns="12700" rIns="0" bIns="0" rtlCol="0">
            <a:spAutoFit/>
          </a:bodyPr>
          <a:lstStyle/>
          <a:p>
            <a:pPr marL="12700">
              <a:lnSpc>
                <a:spcPct val="100000"/>
              </a:lnSpc>
              <a:spcBef>
                <a:spcPts val="100"/>
              </a:spcBef>
            </a:pPr>
            <a:r>
              <a:rPr sz="1400" u="sng" spc="-15" dirty="0">
                <a:uFill>
                  <a:solidFill>
                    <a:srgbClr val="000000"/>
                  </a:solidFill>
                </a:uFill>
                <a:latin typeface="Calibri"/>
                <a:cs typeface="Calibri"/>
              </a:rPr>
              <a:t>NA</a:t>
            </a:r>
            <a:r>
              <a:rPr sz="1400" u="sng" spc="-10" dirty="0">
                <a:uFill>
                  <a:solidFill>
                    <a:srgbClr val="000000"/>
                  </a:solidFill>
                </a:uFill>
                <a:latin typeface="Calibri"/>
                <a:cs typeface="Calibri"/>
              </a:rPr>
              <a:t>M</a:t>
            </a:r>
            <a:r>
              <a:rPr sz="1400" u="sng" dirty="0">
                <a:uFill>
                  <a:solidFill>
                    <a:srgbClr val="000000"/>
                  </a:solidFill>
                </a:uFill>
                <a:latin typeface="Calibri"/>
                <a:cs typeface="Calibri"/>
              </a:rPr>
              <a:t>E</a:t>
            </a:r>
            <a:endParaRPr sz="1400">
              <a:latin typeface="Calibri"/>
              <a:cs typeface="Calibri"/>
            </a:endParaRPr>
          </a:p>
        </p:txBody>
      </p:sp>
      <p:sp>
        <p:nvSpPr>
          <p:cNvPr id="32" name="object 32"/>
          <p:cNvSpPr/>
          <p:nvPr/>
        </p:nvSpPr>
        <p:spPr>
          <a:xfrm>
            <a:off x="195547" y="6168687"/>
            <a:ext cx="1154430" cy="602615"/>
          </a:xfrm>
          <a:custGeom>
            <a:avLst/>
            <a:gdLst/>
            <a:ahLst/>
            <a:cxnLst/>
            <a:rect l="l" t="t" r="r" b="b"/>
            <a:pathLst>
              <a:path w="1154430" h="602615">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33" name="object 33"/>
          <p:cNvSpPr txBox="1"/>
          <p:nvPr/>
        </p:nvSpPr>
        <p:spPr>
          <a:xfrm>
            <a:off x="573953" y="6337299"/>
            <a:ext cx="39751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D</a:t>
            </a:r>
            <a:r>
              <a:rPr sz="1400" spc="-5" dirty="0">
                <a:latin typeface="Calibri"/>
                <a:cs typeface="Calibri"/>
              </a:rPr>
              <a:t>E</a:t>
            </a:r>
            <a:r>
              <a:rPr sz="1400" spc="-10" dirty="0">
                <a:latin typeface="Calibri"/>
                <a:cs typeface="Calibri"/>
              </a:rPr>
              <a:t>P</a:t>
            </a:r>
            <a:r>
              <a:rPr sz="1400" dirty="0">
                <a:latin typeface="Calibri"/>
                <a:cs typeface="Calibri"/>
              </a:rPr>
              <a:t>T</a:t>
            </a:r>
            <a:endParaRPr sz="1400">
              <a:latin typeface="Calibri"/>
              <a:cs typeface="Calibri"/>
            </a:endParaRPr>
          </a:p>
        </p:txBody>
      </p:sp>
      <p:sp>
        <p:nvSpPr>
          <p:cNvPr id="34" name="object 34"/>
          <p:cNvSpPr/>
          <p:nvPr/>
        </p:nvSpPr>
        <p:spPr>
          <a:xfrm>
            <a:off x="2506902" y="6168687"/>
            <a:ext cx="1154430" cy="602615"/>
          </a:xfrm>
          <a:custGeom>
            <a:avLst/>
            <a:gdLst/>
            <a:ahLst/>
            <a:cxnLst/>
            <a:rect l="l" t="t" r="r" b="b"/>
            <a:pathLst>
              <a:path w="1154429" h="602615">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35" name="object 35"/>
          <p:cNvSpPr txBox="1"/>
          <p:nvPr/>
        </p:nvSpPr>
        <p:spPr>
          <a:xfrm>
            <a:off x="2882395" y="6337299"/>
            <a:ext cx="404495"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N</a:t>
            </a:r>
            <a:r>
              <a:rPr sz="1400" spc="-5" dirty="0">
                <a:latin typeface="Calibri"/>
                <a:cs typeface="Calibri"/>
              </a:rPr>
              <a:t>U</a:t>
            </a:r>
            <a:r>
              <a:rPr sz="1400" dirty="0">
                <a:latin typeface="Calibri"/>
                <a:cs typeface="Calibri"/>
              </a:rPr>
              <a:t>M</a:t>
            </a:r>
            <a:endParaRPr sz="1400">
              <a:latin typeface="Calibri"/>
              <a:cs typeface="Calibri"/>
            </a:endParaRPr>
          </a:p>
        </p:txBody>
      </p:sp>
      <p:grpSp>
        <p:nvGrpSpPr>
          <p:cNvPr id="36" name="object 36"/>
          <p:cNvGrpSpPr/>
          <p:nvPr/>
        </p:nvGrpSpPr>
        <p:grpSpPr>
          <a:xfrm>
            <a:off x="1176315" y="6066463"/>
            <a:ext cx="1504315" cy="194945"/>
            <a:chOff x="1176315" y="6066463"/>
            <a:chExt cx="1504315" cy="194945"/>
          </a:xfrm>
        </p:grpSpPr>
        <p:sp>
          <p:nvSpPr>
            <p:cNvPr id="37" name="object 37"/>
            <p:cNvSpPr/>
            <p:nvPr/>
          </p:nvSpPr>
          <p:spPr>
            <a:xfrm>
              <a:off x="1180548" y="6070697"/>
              <a:ext cx="338455" cy="186690"/>
            </a:xfrm>
            <a:custGeom>
              <a:avLst/>
              <a:gdLst/>
              <a:ahLst/>
              <a:cxnLst/>
              <a:rect l="l" t="t" r="r" b="b"/>
              <a:pathLst>
                <a:path w="338455" h="186689">
                  <a:moveTo>
                    <a:pt x="0" y="186167"/>
                  </a:moveTo>
                  <a:lnTo>
                    <a:pt x="337998" y="0"/>
                  </a:lnTo>
                </a:path>
              </a:pathLst>
            </a:custGeom>
            <a:ln w="8466">
              <a:solidFill>
                <a:srgbClr val="000000"/>
              </a:solidFill>
            </a:ln>
          </p:spPr>
          <p:txBody>
            <a:bodyPr wrap="square" lIns="0" tIns="0" rIns="0" bIns="0" rtlCol="0"/>
            <a:lstStyle/>
            <a:p>
              <a:endParaRPr/>
            </a:p>
          </p:txBody>
        </p:sp>
        <p:sp>
          <p:nvSpPr>
            <p:cNvPr id="38" name="object 38"/>
            <p:cNvSpPr/>
            <p:nvPr/>
          </p:nvSpPr>
          <p:spPr>
            <a:xfrm>
              <a:off x="2334547" y="6070697"/>
              <a:ext cx="341630" cy="186690"/>
            </a:xfrm>
            <a:custGeom>
              <a:avLst/>
              <a:gdLst/>
              <a:ahLst/>
              <a:cxnLst/>
              <a:rect l="l" t="t" r="r" b="b"/>
              <a:pathLst>
                <a:path w="341630" h="186689">
                  <a:moveTo>
                    <a:pt x="341353" y="186167"/>
                  </a:moveTo>
                  <a:lnTo>
                    <a:pt x="0" y="0"/>
                  </a:lnTo>
                </a:path>
              </a:pathLst>
            </a:custGeom>
            <a:ln w="8466">
              <a:solidFill>
                <a:srgbClr val="000000"/>
              </a:solidFill>
            </a:ln>
          </p:spPr>
          <p:txBody>
            <a:bodyPr wrap="square" lIns="0" tIns="0" rIns="0" bIns="0" rtlCol="0"/>
            <a:lstStyle/>
            <a:p>
              <a:endParaRPr/>
            </a:p>
          </p:txBody>
        </p:sp>
      </p:grpSp>
      <p:sp>
        <p:nvSpPr>
          <p:cNvPr id="39" name="object 39"/>
          <p:cNvSpPr txBox="1"/>
          <p:nvPr/>
        </p:nvSpPr>
        <p:spPr>
          <a:xfrm>
            <a:off x="724916" y="1623525"/>
            <a:ext cx="8369300" cy="2531110"/>
          </a:xfrm>
          <a:prstGeom prst="rect">
            <a:avLst/>
          </a:prstGeom>
        </p:spPr>
        <p:txBody>
          <a:bodyPr vert="horz" wrap="square" lIns="0" tIns="16510" rIns="0" bIns="0" rtlCol="0">
            <a:spAutoFit/>
          </a:bodyPr>
          <a:lstStyle/>
          <a:p>
            <a:pPr marL="12700">
              <a:lnSpc>
                <a:spcPct val="100000"/>
              </a:lnSpc>
              <a:spcBef>
                <a:spcPts val="130"/>
              </a:spcBef>
            </a:pPr>
            <a:r>
              <a:rPr sz="3300" spc="20" dirty="0">
                <a:latin typeface="Arial"/>
                <a:cs typeface="Arial"/>
              </a:rPr>
              <a:t>Entity </a:t>
            </a:r>
            <a:r>
              <a:rPr sz="3300" spc="75" dirty="0">
                <a:latin typeface="Arial"/>
                <a:cs typeface="Arial"/>
              </a:rPr>
              <a:t>types </a:t>
            </a:r>
            <a:r>
              <a:rPr sz="3300" spc="40" dirty="0">
                <a:latin typeface="Arial"/>
                <a:cs typeface="Arial"/>
              </a:rPr>
              <a:t>that </a:t>
            </a:r>
            <a:r>
              <a:rPr sz="3300" spc="90" dirty="0">
                <a:latin typeface="Arial"/>
                <a:cs typeface="Arial"/>
              </a:rPr>
              <a:t>do </a:t>
            </a:r>
            <a:r>
              <a:rPr sz="3300" spc="45" dirty="0">
                <a:latin typeface="Arial"/>
                <a:cs typeface="Arial"/>
              </a:rPr>
              <a:t>not </a:t>
            </a:r>
            <a:r>
              <a:rPr sz="3300" spc="5" dirty="0">
                <a:latin typeface="Arial"/>
                <a:cs typeface="Arial"/>
              </a:rPr>
              <a:t>have </a:t>
            </a:r>
            <a:r>
              <a:rPr sz="3300" spc="-15" dirty="0">
                <a:latin typeface="Arial"/>
                <a:cs typeface="Arial"/>
              </a:rPr>
              <a:t>key</a:t>
            </a:r>
            <a:r>
              <a:rPr sz="3300" spc="80" dirty="0">
                <a:latin typeface="Arial"/>
                <a:cs typeface="Arial"/>
              </a:rPr>
              <a:t> </a:t>
            </a:r>
            <a:r>
              <a:rPr sz="3300" spc="70" dirty="0">
                <a:latin typeface="Arial"/>
                <a:cs typeface="Arial"/>
              </a:rPr>
              <a:t>attributes</a:t>
            </a:r>
            <a:endParaRPr sz="3300">
              <a:latin typeface="Arial"/>
              <a:cs typeface="Arial"/>
            </a:endParaRPr>
          </a:p>
          <a:p>
            <a:pPr marL="12700" marR="5080">
              <a:lnSpc>
                <a:spcPct val="102699"/>
              </a:lnSpc>
              <a:spcBef>
                <a:spcPts val="70"/>
              </a:spcBef>
            </a:pPr>
            <a:r>
              <a:rPr sz="3300" spc="10" dirty="0">
                <a:latin typeface="Arial"/>
                <a:cs typeface="Arial"/>
              </a:rPr>
              <a:t>of their </a:t>
            </a:r>
            <a:r>
              <a:rPr sz="3300" spc="80" dirty="0">
                <a:latin typeface="Arial"/>
                <a:cs typeface="Arial"/>
              </a:rPr>
              <a:t>own </a:t>
            </a:r>
            <a:r>
              <a:rPr sz="3300" spc="-40" dirty="0">
                <a:latin typeface="Arial"/>
                <a:cs typeface="Arial"/>
              </a:rPr>
              <a:t>are </a:t>
            </a:r>
            <a:r>
              <a:rPr sz="3300" spc="190" dirty="0">
                <a:latin typeface="Arial"/>
                <a:cs typeface="Arial"/>
              </a:rPr>
              <a:t>weak; </a:t>
            </a:r>
            <a:r>
              <a:rPr sz="3300" spc="45" dirty="0">
                <a:latin typeface="Arial"/>
                <a:cs typeface="Arial"/>
              </a:rPr>
              <a:t>instead </a:t>
            </a:r>
            <a:r>
              <a:rPr sz="3300" spc="60" dirty="0">
                <a:latin typeface="Arial"/>
                <a:cs typeface="Arial"/>
              </a:rPr>
              <a:t>identified </a:t>
            </a:r>
            <a:r>
              <a:rPr sz="3300" spc="20" dirty="0">
                <a:latin typeface="Arial"/>
                <a:cs typeface="Arial"/>
              </a:rPr>
              <a:t>by  </a:t>
            </a:r>
            <a:r>
              <a:rPr sz="3300" spc="25" dirty="0">
                <a:latin typeface="Arial"/>
                <a:cs typeface="Arial"/>
              </a:rPr>
              <a:t>relation </a:t>
            </a:r>
            <a:r>
              <a:rPr sz="3300" spc="70" dirty="0">
                <a:latin typeface="Arial"/>
                <a:cs typeface="Arial"/>
              </a:rPr>
              <a:t>to </a:t>
            </a:r>
            <a:r>
              <a:rPr sz="3300" spc="80" dirty="0">
                <a:latin typeface="Arial"/>
                <a:cs typeface="Arial"/>
              </a:rPr>
              <a:t>specific </a:t>
            </a:r>
            <a:r>
              <a:rPr sz="3300" spc="40" dirty="0">
                <a:latin typeface="Arial"/>
                <a:cs typeface="Arial"/>
              </a:rPr>
              <a:t>entity </a:t>
            </a:r>
            <a:r>
              <a:rPr sz="3300" spc="10" dirty="0">
                <a:latin typeface="Arial"/>
                <a:cs typeface="Arial"/>
              </a:rPr>
              <a:t>of </a:t>
            </a:r>
            <a:r>
              <a:rPr sz="3300" spc="30" dirty="0">
                <a:latin typeface="Arial"/>
                <a:cs typeface="Arial"/>
              </a:rPr>
              <a:t>another</a:t>
            </a:r>
            <a:r>
              <a:rPr sz="3300" spc="825" dirty="0">
                <a:latin typeface="Arial"/>
                <a:cs typeface="Arial"/>
              </a:rPr>
              <a:t> </a:t>
            </a:r>
            <a:r>
              <a:rPr sz="3300" spc="80" dirty="0">
                <a:latin typeface="Arial"/>
                <a:cs typeface="Arial"/>
              </a:rPr>
              <a:t>type</a:t>
            </a:r>
            <a:endParaRPr sz="3300">
              <a:latin typeface="Arial"/>
              <a:cs typeface="Arial"/>
            </a:endParaRPr>
          </a:p>
          <a:p>
            <a:pPr marL="12700">
              <a:lnSpc>
                <a:spcPct val="100000"/>
              </a:lnSpc>
              <a:spcBef>
                <a:spcPts val="105"/>
              </a:spcBef>
            </a:pPr>
            <a:r>
              <a:rPr sz="3300" spc="-20" dirty="0">
                <a:latin typeface="Arial"/>
                <a:cs typeface="Arial"/>
              </a:rPr>
              <a:t>(the </a:t>
            </a:r>
            <a:r>
              <a:rPr sz="3300" spc="175" dirty="0">
                <a:latin typeface="Arial"/>
                <a:cs typeface="Arial"/>
              </a:rPr>
              <a:t>identifying</a:t>
            </a:r>
            <a:r>
              <a:rPr sz="3300" spc="195" dirty="0">
                <a:latin typeface="Arial"/>
                <a:cs typeface="Arial"/>
              </a:rPr>
              <a:t> </a:t>
            </a:r>
            <a:r>
              <a:rPr sz="3300" spc="20" dirty="0">
                <a:latin typeface="Arial"/>
                <a:cs typeface="Arial"/>
              </a:rPr>
              <a:t>type)</a:t>
            </a:r>
            <a:endParaRPr sz="3300">
              <a:latin typeface="Arial"/>
              <a:cs typeface="Arial"/>
            </a:endParaRPr>
          </a:p>
          <a:p>
            <a:pPr marR="808355" algn="r">
              <a:lnSpc>
                <a:spcPct val="100000"/>
              </a:lnSpc>
              <a:spcBef>
                <a:spcPts val="1789"/>
              </a:spcBef>
            </a:pPr>
            <a:r>
              <a:rPr sz="1400" spc="-5" dirty="0">
                <a:latin typeface="Calibri"/>
                <a:cs typeface="Calibri"/>
              </a:rPr>
              <a:t>P</a:t>
            </a:r>
            <a:r>
              <a:rPr sz="1400" spc="-30" dirty="0">
                <a:latin typeface="Calibri"/>
                <a:cs typeface="Calibri"/>
              </a:rPr>
              <a:t>r</a:t>
            </a:r>
            <a:r>
              <a:rPr sz="1400" spc="-10" dirty="0">
                <a:latin typeface="Calibri"/>
                <a:cs typeface="Calibri"/>
              </a:rPr>
              <a:t>o</a:t>
            </a:r>
            <a:r>
              <a:rPr sz="1400" dirty="0">
                <a:latin typeface="Calibri"/>
                <a:cs typeface="Calibri"/>
              </a:rPr>
              <a:t>f</a:t>
            </a:r>
            <a:endParaRPr sz="1400">
              <a:latin typeface="Calibri"/>
              <a:cs typeface="Calibri"/>
            </a:endParaRPr>
          </a:p>
        </p:txBody>
      </p:sp>
      <p:sp>
        <p:nvSpPr>
          <p:cNvPr id="40" name="object 40"/>
          <p:cNvSpPr/>
          <p:nvPr/>
        </p:nvSpPr>
        <p:spPr>
          <a:xfrm>
            <a:off x="8128818" y="4351750"/>
            <a:ext cx="1905" cy="170815"/>
          </a:xfrm>
          <a:custGeom>
            <a:avLst/>
            <a:gdLst/>
            <a:ahLst/>
            <a:cxnLst/>
            <a:rect l="l" t="t" r="r" b="b"/>
            <a:pathLst>
              <a:path w="1904" h="170814">
                <a:moveTo>
                  <a:pt x="1723" y="170815"/>
                </a:moveTo>
                <a:lnTo>
                  <a:pt x="0" y="0"/>
                </a:lnTo>
              </a:path>
            </a:pathLst>
          </a:custGeom>
          <a:ln w="8466">
            <a:solidFill>
              <a:srgbClr val="000000"/>
            </a:solidFill>
          </a:ln>
        </p:spPr>
        <p:txBody>
          <a:bodyPr wrap="square" lIns="0" tIns="0" rIns="0" bIns="0" rtlCol="0"/>
          <a:lstStyle/>
          <a:p>
            <a:endParaRPr/>
          </a:p>
        </p:txBody>
      </p:sp>
      <p:graphicFrame>
        <p:nvGraphicFramePr>
          <p:cNvPr id="41" name="object 41"/>
          <p:cNvGraphicFramePr>
            <a:graphicFrameLocks noGrp="1"/>
          </p:cNvGraphicFramePr>
          <p:nvPr/>
        </p:nvGraphicFramePr>
        <p:xfrm>
          <a:off x="894211" y="4517486"/>
          <a:ext cx="2842260" cy="1038431"/>
        </p:xfrm>
        <a:graphic>
          <a:graphicData uri="http://schemas.openxmlformats.org/drawingml/2006/table">
            <a:tbl>
              <a:tblPr firstRow="1" bandRow="1">
                <a:tableStyleId>{2D5ABB26-0587-4C30-8999-92F81FD0307C}</a:tableStyleId>
              </a:tblPr>
              <a:tblGrid>
                <a:gridCol w="1028065">
                  <a:extLst>
                    <a:ext uri="{9D8B030D-6E8A-4147-A177-3AD203B41FA5}">
                      <a16:colId xmlns:a16="http://schemas.microsoft.com/office/drawing/2014/main" val="20000"/>
                    </a:ext>
                  </a:extLst>
                </a:gridCol>
                <a:gridCol w="1029335">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tblGrid>
              <a:tr h="430675">
                <a:tc rowSpan="2" gridSpan="2">
                  <a:txBody>
                    <a:bodyPr/>
                    <a:lstStyle/>
                    <a:p>
                      <a:pPr>
                        <a:lnSpc>
                          <a:spcPct val="100000"/>
                        </a:lnSpc>
                        <a:spcBef>
                          <a:spcPts val="25"/>
                        </a:spcBef>
                      </a:pPr>
                      <a:endParaRPr sz="1850">
                        <a:latin typeface="Times New Roman"/>
                        <a:cs typeface="Times New Roman"/>
                      </a:endParaRPr>
                    </a:p>
                    <a:p>
                      <a:pPr marL="626110">
                        <a:lnSpc>
                          <a:spcPct val="100000"/>
                        </a:lnSpc>
                      </a:pPr>
                      <a:r>
                        <a:rPr sz="1900" dirty="0">
                          <a:latin typeface="Calibri"/>
                          <a:cs typeface="Calibri"/>
                        </a:rPr>
                        <a:t>COURSE</a:t>
                      </a:r>
                      <a:endParaRPr sz="1900">
                        <a:latin typeface="Calibri"/>
                        <a:cs typeface="Calibri"/>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rowSpan="2" hMerge="1">
                  <a:txBody>
                    <a:bodyPr/>
                    <a:lstStyle/>
                    <a:p>
                      <a:endParaRPr/>
                    </a:p>
                  </a:txBody>
                  <a:tcPr marL="0" marR="0" marT="0" marB="0"/>
                </a:tc>
                <a:tc>
                  <a:txBody>
                    <a:bodyPr/>
                    <a:lstStyle/>
                    <a:p>
                      <a:pPr marL="97155">
                        <a:lnSpc>
                          <a:spcPct val="100000"/>
                        </a:lnSpc>
                        <a:spcBef>
                          <a:spcPts val="555"/>
                        </a:spcBef>
                      </a:pPr>
                      <a:r>
                        <a:rPr sz="1900" dirty="0">
                          <a:latin typeface="Calibri"/>
                          <a:cs typeface="Calibri"/>
                        </a:rPr>
                        <a:t>1</a:t>
                      </a:r>
                      <a:endParaRPr sz="1900">
                        <a:latin typeface="Calibri"/>
                        <a:cs typeface="Calibri"/>
                      </a:endParaRPr>
                    </a:p>
                  </a:txBody>
                  <a:tcPr marL="0" marR="0" marT="70485" marB="0">
                    <a:lnL w="12700">
                      <a:solidFill>
                        <a:srgbClr val="000000"/>
                      </a:solidFill>
                      <a:prstDash val="solid"/>
                    </a:lnL>
                    <a:lnB w="9525">
                      <a:solidFill>
                        <a:srgbClr val="000000"/>
                      </a:solidFill>
                      <a:prstDash val="solid"/>
                    </a:lnB>
                  </a:tcPr>
                </a:tc>
                <a:extLst>
                  <a:ext uri="{0D108BD9-81ED-4DB2-BD59-A6C34878D82A}">
                    <a16:rowId xmlns:a16="http://schemas.microsoft.com/office/drawing/2014/main" val="10000"/>
                  </a:ext>
                </a:extLst>
              </a:tr>
              <a:tr h="430673">
                <a:tc gridSpan="2" vMerge="1">
                  <a:txBody>
                    <a:bodyPr/>
                    <a:lstStyle/>
                    <a:p>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vMerge="1">
                  <a:txBody>
                    <a:bodyPr/>
                    <a:lstStyle/>
                    <a:p>
                      <a:endParaRPr/>
                    </a:p>
                  </a:txBody>
                  <a:tcPr marL="0" marR="0" marT="0" marB="0"/>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r h="177083">
                <a:tc>
                  <a:txBody>
                    <a:bodyPr/>
                    <a:lstStyle/>
                    <a:p>
                      <a:pPr>
                        <a:lnSpc>
                          <a:spcPct val="100000"/>
                        </a:lnSpc>
                      </a:pPr>
                      <a:endParaRPr sz="1000">
                        <a:latin typeface="Times New Roman"/>
                        <a:cs typeface="Times New Roman"/>
                      </a:endParaRPr>
                    </a:p>
                  </a:txBody>
                  <a:tcPr marL="0" marR="0" marT="0" marB="0">
                    <a:lnR w="12700">
                      <a:solidFill>
                        <a:srgbClr val="000000"/>
                      </a:solidFill>
                      <a:prstDash val="solid"/>
                    </a:lnR>
                    <a:lnT w="12700">
                      <a:solidFill>
                        <a:srgbClr val="000000"/>
                      </a:solidFill>
                      <a:prstDash val="solid"/>
                    </a:lnT>
                  </a:tcPr>
                </a:tc>
                <a:tc gridSpan="2">
                  <a:txBody>
                    <a:bodyPr/>
                    <a:lstStyle/>
                    <a:p>
                      <a:pPr>
                        <a:lnSpc>
                          <a:spcPct val="100000"/>
                        </a:lnSpc>
                      </a:pPr>
                      <a:endParaRPr sz="1000">
                        <a:latin typeface="Times New Roman"/>
                        <a:cs typeface="Times New Roman"/>
                      </a:endParaRPr>
                    </a:p>
                  </a:txBody>
                  <a:tcPr marL="0" marR="0" marT="0" marB="0">
                    <a:lnL w="12700">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42" name="object 42"/>
          <p:cNvSpPr txBox="1"/>
          <p:nvPr/>
        </p:nvSpPr>
        <p:spPr>
          <a:xfrm>
            <a:off x="6825394" y="4567766"/>
            <a:ext cx="184150" cy="320040"/>
          </a:xfrm>
          <a:prstGeom prst="rect">
            <a:avLst/>
          </a:prstGeom>
        </p:spPr>
        <p:txBody>
          <a:bodyPr vert="horz" wrap="square" lIns="0" tIns="16510" rIns="0" bIns="0" rtlCol="0">
            <a:spAutoFit/>
          </a:bodyPr>
          <a:lstStyle/>
          <a:p>
            <a:pPr marL="12700">
              <a:lnSpc>
                <a:spcPct val="100000"/>
              </a:lnSpc>
              <a:spcBef>
                <a:spcPts val="130"/>
              </a:spcBef>
            </a:pPr>
            <a:r>
              <a:rPr sz="1900" spc="20" dirty="0">
                <a:latin typeface="Calibri"/>
                <a:cs typeface="Calibri"/>
              </a:rPr>
              <a:t>N</a:t>
            </a:r>
            <a:endParaRPr sz="19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80" dirty="0"/>
              <a:t>R</a:t>
            </a:r>
            <a:r>
              <a:rPr spc="-20" dirty="0"/>
              <a:t>e</a:t>
            </a:r>
            <a:r>
              <a:rPr spc="55" dirty="0"/>
              <a:t>v</a:t>
            </a:r>
            <a:r>
              <a:rPr spc="15" dirty="0"/>
              <a:t>i</a:t>
            </a:r>
            <a:r>
              <a:rPr spc="55" dirty="0"/>
              <a:t>s</a:t>
            </a:r>
            <a:r>
              <a:rPr spc="-20" dirty="0"/>
              <a:t>e</a:t>
            </a:r>
            <a:r>
              <a:rPr spc="-50" dirty="0"/>
              <a:t>!</a:t>
            </a:r>
          </a:p>
        </p:txBody>
      </p:sp>
      <p:sp>
        <p:nvSpPr>
          <p:cNvPr id="62" name="object 62"/>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36</a:t>
            </a:fld>
            <a:endParaRPr spc="5" dirty="0"/>
          </a:p>
        </p:txBody>
      </p:sp>
      <p:sp>
        <p:nvSpPr>
          <p:cNvPr id="6" name="object 6"/>
          <p:cNvSpPr txBox="1"/>
          <p:nvPr/>
        </p:nvSpPr>
        <p:spPr>
          <a:xfrm>
            <a:off x="726608" y="1529678"/>
            <a:ext cx="4070985" cy="2392045"/>
          </a:xfrm>
          <a:prstGeom prst="rect">
            <a:avLst/>
          </a:prstGeom>
        </p:spPr>
        <p:txBody>
          <a:bodyPr vert="horz" wrap="square" lIns="0" tIns="92710" rIns="0" bIns="0" rtlCol="0">
            <a:spAutoFit/>
          </a:bodyPr>
          <a:lstStyle/>
          <a:p>
            <a:pPr marL="12700" marR="498475">
              <a:lnSpc>
                <a:spcPct val="78700"/>
              </a:lnSpc>
              <a:spcBef>
                <a:spcPts val="730"/>
              </a:spcBef>
            </a:pPr>
            <a:r>
              <a:rPr sz="2400" i="1" spc="-175" dirty="0">
                <a:latin typeface="Arial"/>
                <a:cs typeface="Arial"/>
              </a:rPr>
              <a:t>We </a:t>
            </a:r>
            <a:r>
              <a:rPr sz="2400" i="1" spc="-35" dirty="0">
                <a:latin typeface="Arial"/>
                <a:cs typeface="Arial"/>
              </a:rPr>
              <a:t>store </a:t>
            </a:r>
            <a:r>
              <a:rPr sz="2400" i="1" spc="-65" dirty="0">
                <a:latin typeface="Arial"/>
                <a:cs typeface="Arial"/>
              </a:rPr>
              <a:t>each </a:t>
            </a:r>
            <a:r>
              <a:rPr sz="2400" i="1" spc="-40" dirty="0">
                <a:latin typeface="Arial"/>
                <a:cs typeface="Arial"/>
              </a:rPr>
              <a:t>employee’s  </a:t>
            </a:r>
            <a:r>
              <a:rPr sz="2400" i="1" spc="-70" dirty="0">
                <a:latin typeface="Arial"/>
                <a:cs typeface="Arial"/>
              </a:rPr>
              <a:t>name </a:t>
            </a:r>
            <a:r>
              <a:rPr sz="2400" i="1" spc="-35" dirty="0">
                <a:latin typeface="Arial"/>
                <a:cs typeface="Arial"/>
              </a:rPr>
              <a:t>(first, last, </a:t>
            </a:r>
            <a:r>
              <a:rPr sz="2400" i="1" spc="-60" dirty="0">
                <a:latin typeface="Arial"/>
                <a:cs typeface="Arial"/>
              </a:rPr>
              <a:t>MI),</a:t>
            </a:r>
            <a:r>
              <a:rPr sz="2400" i="1" spc="120" dirty="0">
                <a:latin typeface="Arial"/>
                <a:cs typeface="Arial"/>
              </a:rPr>
              <a:t> </a:t>
            </a:r>
            <a:r>
              <a:rPr sz="2400" i="1" spc="-50" dirty="0">
                <a:latin typeface="Arial"/>
                <a:cs typeface="Arial"/>
              </a:rPr>
              <a:t>Social</a:t>
            </a:r>
            <a:endParaRPr sz="2400">
              <a:latin typeface="Arial"/>
              <a:cs typeface="Arial"/>
            </a:endParaRPr>
          </a:p>
          <a:p>
            <a:pPr marL="12700" marR="5080">
              <a:lnSpc>
                <a:spcPct val="77500"/>
              </a:lnSpc>
              <a:spcBef>
                <a:spcPts val="35"/>
              </a:spcBef>
            </a:pPr>
            <a:r>
              <a:rPr sz="2400" i="1" spc="-35" dirty="0">
                <a:latin typeface="Arial"/>
                <a:cs typeface="Arial"/>
              </a:rPr>
              <a:t>Security </a:t>
            </a:r>
            <a:r>
              <a:rPr sz="2400" i="1" spc="-40" dirty="0">
                <a:latin typeface="Arial"/>
                <a:cs typeface="Arial"/>
              </a:rPr>
              <a:t>number </a:t>
            </a:r>
            <a:r>
              <a:rPr sz="2400" i="1" spc="-105" dirty="0">
                <a:latin typeface="Arial"/>
                <a:cs typeface="Arial"/>
              </a:rPr>
              <a:t>(SSN), </a:t>
            </a:r>
            <a:r>
              <a:rPr sz="2400" i="1" spc="-45" dirty="0">
                <a:latin typeface="Arial"/>
                <a:cs typeface="Arial"/>
              </a:rPr>
              <a:t>street  </a:t>
            </a:r>
            <a:r>
              <a:rPr sz="2400" i="1" spc="-40" dirty="0">
                <a:latin typeface="Arial"/>
                <a:cs typeface="Arial"/>
              </a:rPr>
              <a:t>address, </a:t>
            </a:r>
            <a:r>
              <a:rPr sz="2400" i="1" spc="-90" dirty="0">
                <a:latin typeface="Arial"/>
                <a:cs typeface="Arial"/>
              </a:rPr>
              <a:t>salary, </a:t>
            </a:r>
            <a:r>
              <a:rPr sz="2400" i="1" spc="-105" dirty="0">
                <a:latin typeface="Arial"/>
                <a:cs typeface="Arial"/>
              </a:rPr>
              <a:t>sex </a:t>
            </a:r>
            <a:r>
              <a:rPr sz="2400" i="1" spc="-60" dirty="0">
                <a:latin typeface="Arial"/>
                <a:cs typeface="Arial"/>
              </a:rPr>
              <a:t>(gender),  </a:t>
            </a:r>
            <a:r>
              <a:rPr sz="2400" i="1" spc="-65" dirty="0">
                <a:latin typeface="Arial"/>
                <a:cs typeface="Arial"/>
              </a:rPr>
              <a:t>and </a:t>
            </a:r>
            <a:r>
              <a:rPr sz="2400" i="1" spc="-10" dirty="0">
                <a:latin typeface="Arial"/>
                <a:cs typeface="Arial"/>
              </a:rPr>
              <a:t>birth </a:t>
            </a:r>
            <a:r>
              <a:rPr sz="2400" i="1" spc="-20" dirty="0">
                <a:latin typeface="Arial"/>
                <a:cs typeface="Arial"/>
              </a:rPr>
              <a:t>date. </a:t>
            </a:r>
            <a:r>
              <a:rPr sz="2400" i="1" spc="-85" dirty="0">
                <a:latin typeface="Arial"/>
                <a:cs typeface="Arial"/>
              </a:rPr>
              <a:t>An </a:t>
            </a:r>
            <a:r>
              <a:rPr sz="2400" i="1" spc="-40" dirty="0">
                <a:latin typeface="Arial"/>
                <a:cs typeface="Arial"/>
              </a:rPr>
              <a:t>employee</a:t>
            </a:r>
            <a:r>
              <a:rPr sz="2400" i="1" spc="390" dirty="0">
                <a:latin typeface="Arial"/>
                <a:cs typeface="Arial"/>
              </a:rPr>
              <a:t> </a:t>
            </a:r>
            <a:r>
              <a:rPr sz="2400" i="1" spc="-50" dirty="0">
                <a:latin typeface="Arial"/>
                <a:cs typeface="Arial"/>
              </a:rPr>
              <a:t>is</a:t>
            </a:r>
            <a:endParaRPr sz="2400">
              <a:latin typeface="Arial"/>
              <a:cs typeface="Arial"/>
            </a:endParaRPr>
          </a:p>
          <a:p>
            <a:pPr marL="12700" marR="241300">
              <a:lnSpc>
                <a:spcPct val="76400"/>
              </a:lnSpc>
              <a:spcBef>
                <a:spcPts val="65"/>
              </a:spcBef>
            </a:pPr>
            <a:r>
              <a:rPr sz="2400" i="1" spc="-55" dirty="0">
                <a:latin typeface="Arial"/>
                <a:cs typeface="Arial"/>
              </a:rPr>
              <a:t>assigned </a:t>
            </a:r>
            <a:r>
              <a:rPr sz="2400" i="1" spc="-10" dirty="0">
                <a:latin typeface="Arial"/>
                <a:cs typeface="Arial"/>
              </a:rPr>
              <a:t>to </a:t>
            </a:r>
            <a:r>
              <a:rPr sz="2400" i="1" spc="-50" dirty="0">
                <a:latin typeface="Arial"/>
                <a:cs typeface="Arial"/>
              </a:rPr>
              <a:t>one </a:t>
            </a:r>
            <a:r>
              <a:rPr sz="2400" i="1" spc="-10" dirty="0">
                <a:latin typeface="Arial"/>
                <a:cs typeface="Arial"/>
              </a:rPr>
              <a:t>department,  </a:t>
            </a:r>
            <a:r>
              <a:rPr sz="2400" i="1" spc="-15" dirty="0">
                <a:latin typeface="Arial"/>
                <a:cs typeface="Arial"/>
              </a:rPr>
              <a:t>but </a:t>
            </a:r>
            <a:r>
              <a:rPr sz="2400" i="1" spc="-100" dirty="0">
                <a:latin typeface="Arial"/>
                <a:cs typeface="Arial"/>
              </a:rPr>
              <a:t>may </a:t>
            </a:r>
            <a:r>
              <a:rPr sz="2400" i="1" spc="-20" dirty="0">
                <a:latin typeface="Arial"/>
                <a:cs typeface="Arial"/>
              </a:rPr>
              <a:t>work </a:t>
            </a:r>
            <a:r>
              <a:rPr sz="2400" i="1" spc="-60" dirty="0">
                <a:latin typeface="Arial"/>
                <a:cs typeface="Arial"/>
              </a:rPr>
              <a:t>on</a:t>
            </a:r>
            <a:r>
              <a:rPr sz="2400" i="1" spc="415" dirty="0">
                <a:latin typeface="Arial"/>
                <a:cs typeface="Arial"/>
              </a:rPr>
              <a:t> </a:t>
            </a:r>
            <a:r>
              <a:rPr sz="2400" i="1" spc="-80" dirty="0">
                <a:latin typeface="Arial"/>
                <a:cs typeface="Arial"/>
              </a:rPr>
              <a:t>several</a:t>
            </a:r>
            <a:endParaRPr sz="2400">
              <a:latin typeface="Arial"/>
              <a:cs typeface="Arial"/>
            </a:endParaRPr>
          </a:p>
          <a:p>
            <a:pPr marL="12700">
              <a:lnSpc>
                <a:spcPts val="2265"/>
              </a:lnSpc>
            </a:pPr>
            <a:r>
              <a:rPr sz="2400" i="1" spc="-5" dirty="0">
                <a:latin typeface="Arial"/>
                <a:cs typeface="Arial"/>
              </a:rPr>
              <a:t>projects, </a:t>
            </a:r>
            <a:r>
              <a:rPr sz="2400" i="1" spc="-15" dirty="0">
                <a:latin typeface="Arial"/>
                <a:cs typeface="Arial"/>
              </a:rPr>
              <a:t>which </a:t>
            </a:r>
            <a:r>
              <a:rPr sz="2400" i="1" spc="-105" dirty="0">
                <a:latin typeface="Arial"/>
                <a:cs typeface="Arial"/>
              </a:rPr>
              <a:t>are</a:t>
            </a:r>
            <a:r>
              <a:rPr sz="2400" i="1" spc="114" dirty="0">
                <a:latin typeface="Arial"/>
                <a:cs typeface="Arial"/>
              </a:rPr>
              <a:t> </a:t>
            </a:r>
            <a:r>
              <a:rPr sz="2400" i="1" spc="-30" dirty="0">
                <a:latin typeface="Arial"/>
                <a:cs typeface="Arial"/>
              </a:rPr>
              <a:t>not</a:t>
            </a:r>
            <a:endParaRPr sz="2400">
              <a:latin typeface="Arial"/>
              <a:cs typeface="Arial"/>
            </a:endParaRPr>
          </a:p>
        </p:txBody>
      </p:sp>
      <p:sp>
        <p:nvSpPr>
          <p:cNvPr id="7" name="object 7"/>
          <p:cNvSpPr txBox="1"/>
          <p:nvPr/>
        </p:nvSpPr>
        <p:spPr>
          <a:xfrm>
            <a:off x="726608" y="3815678"/>
            <a:ext cx="3980179" cy="2679700"/>
          </a:xfrm>
          <a:prstGeom prst="rect">
            <a:avLst/>
          </a:prstGeom>
        </p:spPr>
        <p:txBody>
          <a:bodyPr vert="horz" wrap="square" lIns="0" tIns="92710" rIns="0" bIns="0" rtlCol="0">
            <a:spAutoFit/>
          </a:bodyPr>
          <a:lstStyle/>
          <a:p>
            <a:pPr marL="12700" marR="172720">
              <a:lnSpc>
                <a:spcPct val="78700"/>
              </a:lnSpc>
              <a:spcBef>
                <a:spcPts val="730"/>
              </a:spcBef>
            </a:pPr>
            <a:r>
              <a:rPr sz="2400" i="1" spc="-55" dirty="0">
                <a:latin typeface="Arial"/>
                <a:cs typeface="Arial"/>
              </a:rPr>
              <a:t>necessarily </a:t>
            </a:r>
            <a:r>
              <a:rPr sz="2400" i="1" spc="-10" dirty="0">
                <a:latin typeface="Arial"/>
                <a:cs typeface="Arial"/>
              </a:rPr>
              <a:t>controlled </a:t>
            </a:r>
            <a:r>
              <a:rPr sz="2400" i="1" spc="-60" dirty="0">
                <a:latin typeface="Arial"/>
                <a:cs typeface="Arial"/>
              </a:rPr>
              <a:t>by </a:t>
            </a:r>
            <a:r>
              <a:rPr sz="2400" i="1" dirty="0">
                <a:latin typeface="Arial"/>
                <a:cs typeface="Arial"/>
              </a:rPr>
              <a:t>the  </a:t>
            </a:r>
            <a:r>
              <a:rPr sz="2400" i="1" spc="-80" dirty="0">
                <a:latin typeface="Arial"/>
                <a:cs typeface="Arial"/>
              </a:rPr>
              <a:t>same </a:t>
            </a:r>
            <a:r>
              <a:rPr sz="2400" i="1" spc="-10" dirty="0">
                <a:latin typeface="Arial"/>
                <a:cs typeface="Arial"/>
              </a:rPr>
              <a:t>department. </a:t>
            </a:r>
            <a:r>
              <a:rPr sz="2400" i="1" spc="-180" dirty="0">
                <a:latin typeface="Arial"/>
                <a:cs typeface="Arial"/>
              </a:rPr>
              <a:t>We</a:t>
            </a:r>
            <a:r>
              <a:rPr sz="2400" i="1" spc="120" dirty="0">
                <a:latin typeface="Arial"/>
                <a:cs typeface="Arial"/>
              </a:rPr>
              <a:t> </a:t>
            </a:r>
            <a:r>
              <a:rPr sz="2400" i="1" spc="-65" dirty="0">
                <a:latin typeface="Arial"/>
                <a:cs typeface="Arial"/>
              </a:rPr>
              <a:t>keep</a:t>
            </a:r>
            <a:endParaRPr sz="2400">
              <a:latin typeface="Arial"/>
              <a:cs typeface="Arial"/>
            </a:endParaRPr>
          </a:p>
          <a:p>
            <a:pPr marL="12700">
              <a:lnSpc>
                <a:spcPts val="1895"/>
              </a:lnSpc>
            </a:pPr>
            <a:r>
              <a:rPr sz="2400" i="1" spc="-30" dirty="0">
                <a:latin typeface="Arial"/>
                <a:cs typeface="Arial"/>
              </a:rPr>
              <a:t>track </a:t>
            </a:r>
            <a:r>
              <a:rPr sz="2400" i="1" spc="-50" dirty="0">
                <a:latin typeface="Arial"/>
                <a:cs typeface="Arial"/>
              </a:rPr>
              <a:t>of </a:t>
            </a:r>
            <a:r>
              <a:rPr sz="2400" i="1" spc="-30" dirty="0">
                <a:latin typeface="Arial"/>
                <a:cs typeface="Arial"/>
              </a:rPr>
              <a:t>the current </a:t>
            </a:r>
            <a:r>
              <a:rPr sz="2400" i="1" spc="-40" dirty="0">
                <a:latin typeface="Arial"/>
                <a:cs typeface="Arial"/>
              </a:rPr>
              <a:t>number</a:t>
            </a:r>
            <a:r>
              <a:rPr sz="2400" i="1" spc="520" dirty="0">
                <a:latin typeface="Arial"/>
                <a:cs typeface="Arial"/>
              </a:rPr>
              <a:t> </a:t>
            </a:r>
            <a:r>
              <a:rPr sz="2400" i="1" spc="-50" dirty="0">
                <a:latin typeface="Arial"/>
                <a:cs typeface="Arial"/>
              </a:rPr>
              <a:t>of</a:t>
            </a:r>
            <a:endParaRPr sz="2400">
              <a:latin typeface="Arial"/>
              <a:cs typeface="Arial"/>
            </a:endParaRPr>
          </a:p>
          <a:p>
            <a:pPr marL="12700">
              <a:lnSpc>
                <a:spcPts val="2265"/>
              </a:lnSpc>
            </a:pPr>
            <a:r>
              <a:rPr sz="2400" i="1" spc="-30" dirty="0">
                <a:latin typeface="Arial"/>
                <a:cs typeface="Arial"/>
              </a:rPr>
              <a:t>hours </a:t>
            </a:r>
            <a:r>
              <a:rPr sz="2400" i="1" spc="-60" dirty="0">
                <a:latin typeface="Arial"/>
                <a:cs typeface="Arial"/>
              </a:rPr>
              <a:t>per </a:t>
            </a:r>
            <a:r>
              <a:rPr sz="2400" i="1" spc="-55" dirty="0">
                <a:latin typeface="Arial"/>
                <a:cs typeface="Arial"/>
              </a:rPr>
              <a:t>week </a:t>
            </a:r>
            <a:r>
              <a:rPr sz="2400" i="1" spc="-40" dirty="0">
                <a:latin typeface="Arial"/>
                <a:cs typeface="Arial"/>
              </a:rPr>
              <a:t>that</a:t>
            </a:r>
            <a:r>
              <a:rPr sz="2400" i="1" spc="390" dirty="0">
                <a:latin typeface="Arial"/>
                <a:cs typeface="Arial"/>
              </a:rPr>
              <a:t> </a:t>
            </a:r>
            <a:r>
              <a:rPr sz="2400" i="1" spc="-125" dirty="0">
                <a:latin typeface="Arial"/>
                <a:cs typeface="Arial"/>
              </a:rPr>
              <a:t>an</a:t>
            </a:r>
            <a:endParaRPr sz="2400">
              <a:latin typeface="Arial"/>
              <a:cs typeface="Arial"/>
            </a:endParaRPr>
          </a:p>
          <a:p>
            <a:pPr marL="12700">
              <a:lnSpc>
                <a:spcPts val="2265"/>
              </a:lnSpc>
            </a:pPr>
            <a:r>
              <a:rPr sz="2400" i="1" spc="-40" dirty="0">
                <a:latin typeface="Arial"/>
                <a:cs typeface="Arial"/>
              </a:rPr>
              <a:t>employee </a:t>
            </a:r>
            <a:r>
              <a:rPr sz="2400" i="1" spc="-25" dirty="0">
                <a:latin typeface="Arial"/>
                <a:cs typeface="Arial"/>
              </a:rPr>
              <a:t>works </a:t>
            </a:r>
            <a:r>
              <a:rPr sz="2400" i="1" spc="-60" dirty="0">
                <a:latin typeface="Arial"/>
                <a:cs typeface="Arial"/>
              </a:rPr>
              <a:t>on</a:t>
            </a:r>
            <a:r>
              <a:rPr sz="2400" i="1" spc="165" dirty="0">
                <a:latin typeface="Arial"/>
                <a:cs typeface="Arial"/>
              </a:rPr>
              <a:t> </a:t>
            </a:r>
            <a:r>
              <a:rPr sz="2400" i="1" spc="-50" dirty="0">
                <a:latin typeface="Arial"/>
                <a:cs typeface="Arial"/>
              </a:rPr>
              <a:t>each</a:t>
            </a:r>
            <a:endParaRPr sz="2400">
              <a:latin typeface="Arial"/>
              <a:cs typeface="Arial"/>
            </a:endParaRPr>
          </a:p>
          <a:p>
            <a:pPr marL="12700" marR="194945">
              <a:lnSpc>
                <a:spcPct val="77500"/>
              </a:lnSpc>
              <a:spcBef>
                <a:spcPts val="340"/>
              </a:spcBef>
            </a:pPr>
            <a:r>
              <a:rPr sz="2400" i="1" dirty="0">
                <a:latin typeface="Arial"/>
                <a:cs typeface="Arial"/>
              </a:rPr>
              <a:t>project. </a:t>
            </a:r>
            <a:r>
              <a:rPr sz="2400" i="1" spc="-114" dirty="0">
                <a:latin typeface="Arial"/>
                <a:cs typeface="Arial"/>
              </a:rPr>
              <a:t>We </a:t>
            </a:r>
            <a:r>
              <a:rPr sz="2400" i="1" spc="35" dirty="0">
                <a:latin typeface="Arial"/>
                <a:cs typeface="Arial"/>
              </a:rPr>
              <a:t>also </a:t>
            </a:r>
            <a:r>
              <a:rPr sz="2400" i="1" spc="50" dirty="0">
                <a:latin typeface="Arial"/>
                <a:cs typeface="Arial"/>
              </a:rPr>
              <a:t>keep </a:t>
            </a:r>
            <a:r>
              <a:rPr sz="2400" i="1" spc="90" dirty="0">
                <a:latin typeface="Arial"/>
                <a:cs typeface="Arial"/>
              </a:rPr>
              <a:t>track  </a:t>
            </a:r>
            <a:r>
              <a:rPr sz="2400" i="1" spc="55" dirty="0">
                <a:latin typeface="Arial"/>
                <a:cs typeface="Arial"/>
              </a:rPr>
              <a:t>of </a:t>
            </a:r>
            <a:r>
              <a:rPr sz="2400" i="1" spc="85" dirty="0">
                <a:latin typeface="Arial"/>
                <a:cs typeface="Arial"/>
              </a:rPr>
              <a:t>the </a:t>
            </a:r>
            <a:r>
              <a:rPr sz="2400" i="1" spc="75" dirty="0">
                <a:latin typeface="Arial"/>
                <a:cs typeface="Arial"/>
              </a:rPr>
              <a:t>direct </a:t>
            </a:r>
            <a:r>
              <a:rPr sz="2400" i="1" spc="45" dirty="0">
                <a:latin typeface="Arial"/>
                <a:cs typeface="Arial"/>
              </a:rPr>
              <a:t>supervisor </a:t>
            </a:r>
            <a:r>
              <a:rPr sz="2400" i="1" spc="55" dirty="0">
                <a:latin typeface="Arial"/>
                <a:cs typeface="Arial"/>
              </a:rPr>
              <a:t>of  </a:t>
            </a:r>
            <a:r>
              <a:rPr sz="2400" i="1" spc="30" dirty="0">
                <a:latin typeface="Arial"/>
                <a:cs typeface="Arial"/>
              </a:rPr>
              <a:t>each </a:t>
            </a:r>
            <a:r>
              <a:rPr sz="2400" i="1" spc="40" dirty="0">
                <a:latin typeface="Arial"/>
                <a:cs typeface="Arial"/>
              </a:rPr>
              <a:t>employee </a:t>
            </a:r>
            <a:r>
              <a:rPr sz="2400" i="1" spc="50" dirty="0">
                <a:latin typeface="Arial"/>
                <a:cs typeface="Arial"/>
              </a:rPr>
              <a:t>(who</a:t>
            </a:r>
            <a:r>
              <a:rPr sz="2400" i="1" spc="15" dirty="0">
                <a:latin typeface="Arial"/>
                <a:cs typeface="Arial"/>
              </a:rPr>
              <a:t> </a:t>
            </a:r>
            <a:r>
              <a:rPr sz="2400" i="1" spc="45" dirty="0">
                <a:latin typeface="Arial"/>
                <a:cs typeface="Arial"/>
              </a:rPr>
              <a:t>is</a:t>
            </a:r>
            <a:endParaRPr sz="2400">
              <a:latin typeface="Arial"/>
              <a:cs typeface="Arial"/>
            </a:endParaRPr>
          </a:p>
          <a:p>
            <a:pPr marL="12700">
              <a:lnSpc>
                <a:spcPts val="2265"/>
              </a:lnSpc>
            </a:pPr>
            <a:r>
              <a:rPr sz="2400" i="1" spc="70" dirty="0">
                <a:latin typeface="Arial"/>
                <a:cs typeface="Arial"/>
              </a:rPr>
              <a:t>another</a:t>
            </a:r>
            <a:r>
              <a:rPr sz="2400" i="1" spc="60" dirty="0">
                <a:latin typeface="Arial"/>
                <a:cs typeface="Arial"/>
              </a:rPr>
              <a:t> </a:t>
            </a:r>
            <a:r>
              <a:rPr sz="2400" i="1" spc="25" dirty="0">
                <a:latin typeface="Arial"/>
                <a:cs typeface="Arial"/>
              </a:rPr>
              <a:t>employee).</a:t>
            </a:r>
            <a:endParaRPr sz="2400">
              <a:latin typeface="Arial"/>
              <a:cs typeface="Arial"/>
            </a:endParaRPr>
          </a:p>
        </p:txBody>
      </p:sp>
      <p:sp>
        <p:nvSpPr>
          <p:cNvPr id="8" name="object 8"/>
          <p:cNvSpPr/>
          <p:nvPr/>
        </p:nvSpPr>
        <p:spPr>
          <a:xfrm>
            <a:off x="5463075" y="3665777"/>
            <a:ext cx="997585" cy="362585"/>
          </a:xfrm>
          <a:custGeom>
            <a:avLst/>
            <a:gdLst/>
            <a:ahLst/>
            <a:cxnLst/>
            <a:rect l="l" t="t" r="r" b="b"/>
            <a:pathLst>
              <a:path w="997585" h="362585">
                <a:moveTo>
                  <a:pt x="0" y="181242"/>
                </a:moveTo>
                <a:lnTo>
                  <a:pt x="17807" y="133060"/>
                </a:lnTo>
                <a:lnTo>
                  <a:pt x="68063" y="89765"/>
                </a:lnTo>
                <a:lnTo>
                  <a:pt x="103874" y="70490"/>
                </a:lnTo>
                <a:lnTo>
                  <a:pt x="146015" y="53084"/>
                </a:lnTo>
                <a:lnTo>
                  <a:pt x="193892" y="37764"/>
                </a:lnTo>
                <a:lnTo>
                  <a:pt x="246912" y="24744"/>
                </a:lnTo>
                <a:lnTo>
                  <a:pt x="304479" y="14242"/>
                </a:lnTo>
                <a:lnTo>
                  <a:pt x="366000" y="6474"/>
                </a:lnTo>
                <a:lnTo>
                  <a:pt x="430881" y="1654"/>
                </a:lnTo>
                <a:lnTo>
                  <a:pt x="498529" y="0"/>
                </a:lnTo>
                <a:lnTo>
                  <a:pt x="566176" y="1654"/>
                </a:lnTo>
                <a:lnTo>
                  <a:pt x="631058" y="6474"/>
                </a:lnTo>
                <a:lnTo>
                  <a:pt x="692579" y="14242"/>
                </a:lnTo>
                <a:lnTo>
                  <a:pt x="750146" y="24744"/>
                </a:lnTo>
                <a:lnTo>
                  <a:pt x="803165" y="37764"/>
                </a:lnTo>
                <a:lnTo>
                  <a:pt x="851042" y="53084"/>
                </a:lnTo>
                <a:lnTo>
                  <a:pt x="893183" y="70490"/>
                </a:lnTo>
                <a:lnTo>
                  <a:pt x="928994" y="89765"/>
                </a:lnTo>
                <a:lnTo>
                  <a:pt x="979250" y="133060"/>
                </a:lnTo>
                <a:lnTo>
                  <a:pt x="997058" y="181242"/>
                </a:lnTo>
                <a:lnTo>
                  <a:pt x="992507" y="205835"/>
                </a:lnTo>
                <a:lnTo>
                  <a:pt x="957881" y="251789"/>
                </a:lnTo>
                <a:lnTo>
                  <a:pt x="893183" y="291994"/>
                </a:lnTo>
                <a:lnTo>
                  <a:pt x="851042" y="309399"/>
                </a:lnTo>
                <a:lnTo>
                  <a:pt x="803165" y="324720"/>
                </a:lnTo>
                <a:lnTo>
                  <a:pt x="750146" y="337739"/>
                </a:lnTo>
                <a:lnTo>
                  <a:pt x="692579" y="348241"/>
                </a:lnTo>
                <a:lnTo>
                  <a:pt x="631058" y="356010"/>
                </a:lnTo>
                <a:lnTo>
                  <a:pt x="566176" y="360830"/>
                </a:lnTo>
                <a:lnTo>
                  <a:pt x="498529" y="362484"/>
                </a:lnTo>
                <a:lnTo>
                  <a:pt x="430881" y="360830"/>
                </a:lnTo>
                <a:lnTo>
                  <a:pt x="366000" y="356010"/>
                </a:lnTo>
                <a:lnTo>
                  <a:pt x="304479" y="348241"/>
                </a:lnTo>
                <a:lnTo>
                  <a:pt x="246912" y="337739"/>
                </a:lnTo>
                <a:lnTo>
                  <a:pt x="193892" y="324720"/>
                </a:lnTo>
                <a:lnTo>
                  <a:pt x="146015" y="309399"/>
                </a:lnTo>
                <a:lnTo>
                  <a:pt x="103874" y="291994"/>
                </a:lnTo>
                <a:lnTo>
                  <a:pt x="68063" y="272718"/>
                </a:lnTo>
                <a:lnTo>
                  <a:pt x="17807" y="229423"/>
                </a:lnTo>
                <a:lnTo>
                  <a:pt x="0" y="181242"/>
                </a:lnTo>
                <a:close/>
              </a:path>
            </a:pathLst>
          </a:custGeom>
          <a:ln w="8193">
            <a:solidFill>
              <a:srgbClr val="000000"/>
            </a:solidFill>
          </a:ln>
        </p:spPr>
        <p:txBody>
          <a:bodyPr wrap="square" lIns="0" tIns="0" rIns="0" bIns="0" rtlCol="0"/>
          <a:lstStyle/>
          <a:p>
            <a:endParaRPr/>
          </a:p>
        </p:txBody>
      </p:sp>
      <p:sp>
        <p:nvSpPr>
          <p:cNvPr id="9" name="object 9"/>
          <p:cNvSpPr txBox="1"/>
          <p:nvPr/>
        </p:nvSpPr>
        <p:spPr>
          <a:xfrm>
            <a:off x="5686840" y="3770406"/>
            <a:ext cx="553720" cy="153670"/>
          </a:xfrm>
          <a:prstGeom prst="rect">
            <a:avLst/>
          </a:prstGeom>
        </p:spPr>
        <p:txBody>
          <a:bodyPr vert="horz" wrap="square" lIns="0" tIns="17145" rIns="0" bIns="0" rtlCol="0">
            <a:spAutoFit/>
          </a:bodyPr>
          <a:lstStyle/>
          <a:p>
            <a:pPr marL="12700">
              <a:lnSpc>
                <a:spcPct val="100000"/>
              </a:lnSpc>
              <a:spcBef>
                <a:spcPts val="135"/>
              </a:spcBef>
            </a:pPr>
            <a:r>
              <a:rPr sz="800" spc="15" dirty="0">
                <a:latin typeface="Calibri"/>
                <a:cs typeface="Calibri"/>
              </a:rPr>
              <a:t>Department</a:t>
            </a:r>
            <a:endParaRPr sz="800">
              <a:latin typeface="Calibri"/>
              <a:cs typeface="Calibri"/>
            </a:endParaRPr>
          </a:p>
        </p:txBody>
      </p:sp>
      <p:sp>
        <p:nvSpPr>
          <p:cNvPr id="10" name="object 10"/>
          <p:cNvSpPr txBox="1"/>
          <p:nvPr/>
        </p:nvSpPr>
        <p:spPr>
          <a:xfrm>
            <a:off x="6637908" y="3847019"/>
            <a:ext cx="1244600" cy="521334"/>
          </a:xfrm>
          <a:prstGeom prst="rect">
            <a:avLst/>
          </a:prstGeom>
          <a:solidFill>
            <a:srgbClr val="E0E0E0"/>
          </a:solidFill>
          <a:ln w="8193">
            <a:solidFill>
              <a:srgbClr val="000000"/>
            </a:solidFill>
          </a:ln>
        </p:spPr>
        <p:txBody>
          <a:bodyPr vert="horz" wrap="square" lIns="0" tIns="5080" rIns="0" bIns="0" rtlCol="0">
            <a:spAutoFit/>
          </a:bodyPr>
          <a:lstStyle/>
          <a:p>
            <a:pPr>
              <a:lnSpc>
                <a:spcPct val="100000"/>
              </a:lnSpc>
              <a:spcBef>
                <a:spcPts val="40"/>
              </a:spcBef>
            </a:pPr>
            <a:endParaRPr sz="1150">
              <a:latin typeface="Times New Roman"/>
              <a:cs typeface="Times New Roman"/>
            </a:endParaRPr>
          </a:p>
          <a:p>
            <a:pPr marL="298450">
              <a:lnSpc>
                <a:spcPct val="100000"/>
              </a:lnSpc>
            </a:pPr>
            <a:r>
              <a:rPr sz="1150" spc="5" dirty="0">
                <a:latin typeface="Calibri"/>
                <a:cs typeface="Calibri"/>
              </a:rPr>
              <a:t>EMPLOYEE</a:t>
            </a:r>
            <a:endParaRPr sz="1150">
              <a:latin typeface="Calibri"/>
              <a:cs typeface="Calibri"/>
            </a:endParaRPr>
          </a:p>
        </p:txBody>
      </p:sp>
      <p:grpSp>
        <p:nvGrpSpPr>
          <p:cNvPr id="11" name="object 11"/>
          <p:cNvGrpSpPr/>
          <p:nvPr/>
        </p:nvGrpSpPr>
        <p:grpSpPr>
          <a:xfrm>
            <a:off x="6309991" y="3107223"/>
            <a:ext cx="1925955" cy="925194"/>
            <a:chOff x="6309991" y="3107223"/>
            <a:chExt cx="1925955" cy="925194"/>
          </a:xfrm>
        </p:grpSpPr>
        <p:sp>
          <p:nvSpPr>
            <p:cNvPr id="12" name="object 12"/>
            <p:cNvSpPr/>
            <p:nvPr/>
          </p:nvSpPr>
          <p:spPr>
            <a:xfrm>
              <a:off x="6314118" y="3975177"/>
              <a:ext cx="323850" cy="53340"/>
            </a:xfrm>
            <a:custGeom>
              <a:avLst/>
              <a:gdLst/>
              <a:ahLst/>
              <a:cxnLst/>
              <a:rect l="l" t="t" r="r" b="b"/>
              <a:pathLst>
                <a:path w="323850" h="53339">
                  <a:moveTo>
                    <a:pt x="0" y="0"/>
                  </a:moveTo>
                  <a:lnTo>
                    <a:pt x="323790" y="53084"/>
                  </a:lnTo>
                </a:path>
              </a:pathLst>
            </a:custGeom>
            <a:ln w="8193">
              <a:solidFill>
                <a:srgbClr val="000000"/>
              </a:solidFill>
            </a:ln>
          </p:spPr>
          <p:txBody>
            <a:bodyPr wrap="square" lIns="0" tIns="0" rIns="0" bIns="0" rtlCol="0"/>
            <a:lstStyle/>
            <a:p>
              <a:endParaRPr/>
            </a:p>
          </p:txBody>
        </p:sp>
        <p:sp>
          <p:nvSpPr>
            <p:cNvPr id="13" name="object 13"/>
            <p:cNvSpPr/>
            <p:nvPr/>
          </p:nvSpPr>
          <p:spPr>
            <a:xfrm>
              <a:off x="7533187" y="3111351"/>
              <a:ext cx="698500" cy="364490"/>
            </a:xfrm>
            <a:custGeom>
              <a:avLst/>
              <a:gdLst/>
              <a:ahLst/>
              <a:cxnLst/>
              <a:rect l="l" t="t" r="r" b="b"/>
              <a:pathLst>
                <a:path w="698500" h="364489">
                  <a:moveTo>
                    <a:pt x="0" y="182097"/>
                  </a:moveTo>
                  <a:lnTo>
                    <a:pt x="21834" y="118558"/>
                  </a:lnTo>
                  <a:lnTo>
                    <a:pt x="47649" y="90189"/>
                  </a:lnTo>
                  <a:lnTo>
                    <a:pt x="82082" y="64774"/>
                  </a:lnTo>
                  <a:lnTo>
                    <a:pt x="124146" y="42827"/>
                  </a:lnTo>
                  <a:lnTo>
                    <a:pt x="172856" y="24861"/>
                  </a:lnTo>
                  <a:lnTo>
                    <a:pt x="227227" y="11392"/>
                  </a:lnTo>
                  <a:lnTo>
                    <a:pt x="286273" y="2933"/>
                  </a:lnTo>
                  <a:lnTo>
                    <a:pt x="349007" y="0"/>
                  </a:lnTo>
                  <a:lnTo>
                    <a:pt x="411742" y="2933"/>
                  </a:lnTo>
                  <a:lnTo>
                    <a:pt x="470787" y="11392"/>
                  </a:lnTo>
                  <a:lnTo>
                    <a:pt x="525158" y="24861"/>
                  </a:lnTo>
                  <a:lnTo>
                    <a:pt x="573869" y="42827"/>
                  </a:lnTo>
                  <a:lnTo>
                    <a:pt x="615933" y="64774"/>
                  </a:lnTo>
                  <a:lnTo>
                    <a:pt x="650365" y="90189"/>
                  </a:lnTo>
                  <a:lnTo>
                    <a:pt x="676180" y="118558"/>
                  </a:lnTo>
                  <a:lnTo>
                    <a:pt x="698015" y="182097"/>
                  </a:lnTo>
                  <a:lnTo>
                    <a:pt x="692392" y="214830"/>
                  </a:lnTo>
                  <a:lnTo>
                    <a:pt x="650365" y="274005"/>
                  </a:lnTo>
                  <a:lnTo>
                    <a:pt x="615933" y="299421"/>
                  </a:lnTo>
                  <a:lnTo>
                    <a:pt x="573869" y="321368"/>
                  </a:lnTo>
                  <a:lnTo>
                    <a:pt x="525158" y="339333"/>
                  </a:lnTo>
                  <a:lnTo>
                    <a:pt x="470787" y="352803"/>
                  </a:lnTo>
                  <a:lnTo>
                    <a:pt x="411742" y="361261"/>
                  </a:lnTo>
                  <a:lnTo>
                    <a:pt x="349007" y="364195"/>
                  </a:lnTo>
                  <a:lnTo>
                    <a:pt x="286273" y="361261"/>
                  </a:lnTo>
                  <a:lnTo>
                    <a:pt x="227227" y="352803"/>
                  </a:lnTo>
                  <a:lnTo>
                    <a:pt x="172856" y="339333"/>
                  </a:lnTo>
                  <a:lnTo>
                    <a:pt x="124146" y="321368"/>
                  </a:lnTo>
                  <a:lnTo>
                    <a:pt x="82082" y="299421"/>
                  </a:lnTo>
                  <a:lnTo>
                    <a:pt x="47649" y="274005"/>
                  </a:lnTo>
                  <a:lnTo>
                    <a:pt x="21834" y="245637"/>
                  </a:lnTo>
                  <a:lnTo>
                    <a:pt x="0" y="182097"/>
                  </a:lnTo>
                  <a:close/>
                </a:path>
              </a:pathLst>
            </a:custGeom>
            <a:ln w="8193">
              <a:solidFill>
                <a:srgbClr val="000000"/>
              </a:solidFill>
            </a:ln>
          </p:spPr>
          <p:txBody>
            <a:bodyPr wrap="square" lIns="0" tIns="0" rIns="0" bIns="0" rtlCol="0"/>
            <a:lstStyle/>
            <a:p>
              <a:endParaRPr/>
            </a:p>
          </p:txBody>
        </p:sp>
      </p:grpSp>
      <p:sp>
        <p:nvSpPr>
          <p:cNvPr id="14" name="object 14"/>
          <p:cNvSpPr txBox="1"/>
          <p:nvPr/>
        </p:nvSpPr>
        <p:spPr>
          <a:xfrm>
            <a:off x="7797151" y="3216836"/>
            <a:ext cx="173990" cy="153670"/>
          </a:xfrm>
          <a:prstGeom prst="rect">
            <a:avLst/>
          </a:prstGeom>
        </p:spPr>
        <p:txBody>
          <a:bodyPr vert="horz" wrap="square" lIns="0" tIns="17145" rIns="0" bIns="0" rtlCol="0">
            <a:spAutoFit/>
          </a:bodyPr>
          <a:lstStyle/>
          <a:p>
            <a:pPr marL="12700">
              <a:lnSpc>
                <a:spcPct val="100000"/>
              </a:lnSpc>
              <a:spcBef>
                <a:spcPts val="135"/>
              </a:spcBef>
            </a:pPr>
            <a:r>
              <a:rPr sz="800" spc="15" dirty="0">
                <a:latin typeface="Calibri"/>
                <a:cs typeface="Calibri"/>
              </a:rPr>
              <a:t>S</a:t>
            </a:r>
            <a:r>
              <a:rPr sz="800" spc="10" dirty="0">
                <a:latin typeface="Calibri"/>
                <a:cs typeface="Calibri"/>
              </a:rPr>
              <a:t>e</a:t>
            </a:r>
            <a:r>
              <a:rPr sz="800" spc="15" dirty="0">
                <a:latin typeface="Calibri"/>
                <a:cs typeface="Calibri"/>
              </a:rPr>
              <a:t>x</a:t>
            </a:r>
            <a:endParaRPr sz="800">
              <a:latin typeface="Calibri"/>
              <a:cs typeface="Calibri"/>
            </a:endParaRPr>
          </a:p>
        </p:txBody>
      </p:sp>
      <p:sp>
        <p:nvSpPr>
          <p:cNvPr id="15" name="object 15"/>
          <p:cNvSpPr/>
          <p:nvPr/>
        </p:nvSpPr>
        <p:spPr>
          <a:xfrm>
            <a:off x="6288900" y="3111351"/>
            <a:ext cx="698500" cy="364490"/>
          </a:xfrm>
          <a:custGeom>
            <a:avLst/>
            <a:gdLst/>
            <a:ahLst/>
            <a:cxnLst/>
            <a:rect l="l" t="t" r="r" b="b"/>
            <a:pathLst>
              <a:path w="698500" h="364489">
                <a:moveTo>
                  <a:pt x="0" y="182097"/>
                </a:moveTo>
                <a:lnTo>
                  <a:pt x="21834" y="118558"/>
                </a:lnTo>
                <a:lnTo>
                  <a:pt x="47649" y="90189"/>
                </a:lnTo>
                <a:lnTo>
                  <a:pt x="82082" y="64774"/>
                </a:lnTo>
                <a:lnTo>
                  <a:pt x="124146" y="42827"/>
                </a:lnTo>
                <a:lnTo>
                  <a:pt x="172856" y="24861"/>
                </a:lnTo>
                <a:lnTo>
                  <a:pt x="227227" y="11392"/>
                </a:lnTo>
                <a:lnTo>
                  <a:pt x="286273" y="2933"/>
                </a:lnTo>
                <a:lnTo>
                  <a:pt x="349007" y="0"/>
                </a:lnTo>
                <a:lnTo>
                  <a:pt x="411742" y="2933"/>
                </a:lnTo>
                <a:lnTo>
                  <a:pt x="470787" y="11392"/>
                </a:lnTo>
                <a:lnTo>
                  <a:pt x="525158" y="24861"/>
                </a:lnTo>
                <a:lnTo>
                  <a:pt x="573869" y="42827"/>
                </a:lnTo>
                <a:lnTo>
                  <a:pt x="615933" y="64774"/>
                </a:lnTo>
                <a:lnTo>
                  <a:pt x="650365" y="90189"/>
                </a:lnTo>
                <a:lnTo>
                  <a:pt x="676180" y="118558"/>
                </a:lnTo>
                <a:lnTo>
                  <a:pt x="698015" y="182097"/>
                </a:lnTo>
                <a:lnTo>
                  <a:pt x="692392" y="214830"/>
                </a:lnTo>
                <a:lnTo>
                  <a:pt x="650365" y="274005"/>
                </a:lnTo>
                <a:lnTo>
                  <a:pt x="615933" y="299421"/>
                </a:lnTo>
                <a:lnTo>
                  <a:pt x="573869" y="321368"/>
                </a:lnTo>
                <a:lnTo>
                  <a:pt x="525158" y="339333"/>
                </a:lnTo>
                <a:lnTo>
                  <a:pt x="470787" y="352803"/>
                </a:lnTo>
                <a:lnTo>
                  <a:pt x="411742" y="361261"/>
                </a:lnTo>
                <a:lnTo>
                  <a:pt x="349007" y="364195"/>
                </a:lnTo>
                <a:lnTo>
                  <a:pt x="286273" y="361261"/>
                </a:lnTo>
                <a:lnTo>
                  <a:pt x="227227" y="352803"/>
                </a:lnTo>
                <a:lnTo>
                  <a:pt x="172856" y="339333"/>
                </a:lnTo>
                <a:lnTo>
                  <a:pt x="124146" y="321368"/>
                </a:lnTo>
                <a:lnTo>
                  <a:pt x="82082" y="299421"/>
                </a:lnTo>
                <a:lnTo>
                  <a:pt x="47649" y="274005"/>
                </a:lnTo>
                <a:lnTo>
                  <a:pt x="21834" y="245637"/>
                </a:lnTo>
                <a:lnTo>
                  <a:pt x="0" y="182097"/>
                </a:lnTo>
                <a:close/>
              </a:path>
            </a:pathLst>
          </a:custGeom>
          <a:ln w="8193">
            <a:solidFill>
              <a:srgbClr val="000000"/>
            </a:solidFill>
          </a:ln>
        </p:spPr>
        <p:txBody>
          <a:bodyPr wrap="square" lIns="0" tIns="0" rIns="0" bIns="0" rtlCol="0"/>
          <a:lstStyle/>
          <a:p>
            <a:endParaRPr/>
          </a:p>
        </p:txBody>
      </p:sp>
      <p:sp>
        <p:nvSpPr>
          <p:cNvPr id="16" name="object 16"/>
          <p:cNvSpPr txBox="1"/>
          <p:nvPr/>
        </p:nvSpPr>
        <p:spPr>
          <a:xfrm>
            <a:off x="6543579" y="3216836"/>
            <a:ext cx="192405" cy="153670"/>
          </a:xfrm>
          <a:prstGeom prst="rect">
            <a:avLst/>
          </a:prstGeom>
        </p:spPr>
        <p:txBody>
          <a:bodyPr vert="horz" wrap="square" lIns="0" tIns="17145" rIns="0" bIns="0" rtlCol="0">
            <a:spAutoFit/>
          </a:bodyPr>
          <a:lstStyle/>
          <a:p>
            <a:pPr marL="12700">
              <a:lnSpc>
                <a:spcPct val="100000"/>
              </a:lnSpc>
              <a:spcBef>
                <a:spcPts val="135"/>
              </a:spcBef>
            </a:pPr>
            <a:r>
              <a:rPr sz="800" spc="20" dirty="0">
                <a:latin typeface="Calibri"/>
                <a:cs typeface="Calibri"/>
              </a:rPr>
              <a:t>SSN</a:t>
            </a:r>
            <a:endParaRPr sz="800">
              <a:latin typeface="Calibri"/>
              <a:cs typeface="Calibri"/>
            </a:endParaRPr>
          </a:p>
        </p:txBody>
      </p:sp>
      <p:sp>
        <p:nvSpPr>
          <p:cNvPr id="17" name="object 17"/>
          <p:cNvSpPr/>
          <p:nvPr/>
        </p:nvSpPr>
        <p:spPr>
          <a:xfrm>
            <a:off x="6225757" y="4736640"/>
            <a:ext cx="824865" cy="311150"/>
          </a:xfrm>
          <a:custGeom>
            <a:avLst/>
            <a:gdLst/>
            <a:ahLst/>
            <a:cxnLst/>
            <a:rect l="l" t="t" r="r" b="b"/>
            <a:pathLst>
              <a:path w="824865" h="311150">
                <a:moveTo>
                  <a:pt x="0" y="155514"/>
                </a:moveTo>
                <a:lnTo>
                  <a:pt x="21011" y="106359"/>
                </a:lnTo>
                <a:lnTo>
                  <a:pt x="79521" y="63669"/>
                </a:lnTo>
                <a:lnTo>
                  <a:pt x="120716" y="45549"/>
                </a:lnTo>
                <a:lnTo>
                  <a:pt x="168739" y="30005"/>
                </a:lnTo>
                <a:lnTo>
                  <a:pt x="222743" y="17358"/>
                </a:lnTo>
                <a:lnTo>
                  <a:pt x="281879" y="7928"/>
                </a:lnTo>
                <a:lnTo>
                  <a:pt x="345297" y="2035"/>
                </a:lnTo>
                <a:lnTo>
                  <a:pt x="412150" y="0"/>
                </a:lnTo>
                <a:lnTo>
                  <a:pt x="479003" y="2035"/>
                </a:lnTo>
                <a:lnTo>
                  <a:pt x="542422" y="7928"/>
                </a:lnTo>
                <a:lnTo>
                  <a:pt x="601557" y="17358"/>
                </a:lnTo>
                <a:lnTo>
                  <a:pt x="655561" y="30005"/>
                </a:lnTo>
                <a:lnTo>
                  <a:pt x="703585" y="45549"/>
                </a:lnTo>
                <a:lnTo>
                  <a:pt x="744780" y="63669"/>
                </a:lnTo>
                <a:lnTo>
                  <a:pt x="778297" y="84046"/>
                </a:lnTo>
                <a:lnTo>
                  <a:pt x="818906" y="130289"/>
                </a:lnTo>
                <a:lnTo>
                  <a:pt x="824301" y="155514"/>
                </a:lnTo>
                <a:lnTo>
                  <a:pt x="818906" y="180739"/>
                </a:lnTo>
                <a:lnTo>
                  <a:pt x="778297" y="226982"/>
                </a:lnTo>
                <a:lnTo>
                  <a:pt x="744780" y="247359"/>
                </a:lnTo>
                <a:lnTo>
                  <a:pt x="703585" y="265480"/>
                </a:lnTo>
                <a:lnTo>
                  <a:pt x="655561" y="281024"/>
                </a:lnTo>
                <a:lnTo>
                  <a:pt x="601557" y="293671"/>
                </a:lnTo>
                <a:lnTo>
                  <a:pt x="542422" y="303101"/>
                </a:lnTo>
                <a:lnTo>
                  <a:pt x="479003" y="308993"/>
                </a:lnTo>
                <a:lnTo>
                  <a:pt x="412150" y="311029"/>
                </a:lnTo>
                <a:lnTo>
                  <a:pt x="345297" y="308993"/>
                </a:lnTo>
                <a:lnTo>
                  <a:pt x="281879" y="303101"/>
                </a:lnTo>
                <a:lnTo>
                  <a:pt x="222743" y="293671"/>
                </a:lnTo>
                <a:lnTo>
                  <a:pt x="168739" y="281024"/>
                </a:lnTo>
                <a:lnTo>
                  <a:pt x="120716" y="265480"/>
                </a:lnTo>
                <a:lnTo>
                  <a:pt x="79521" y="247359"/>
                </a:lnTo>
                <a:lnTo>
                  <a:pt x="46003" y="226982"/>
                </a:lnTo>
                <a:lnTo>
                  <a:pt x="5394" y="180739"/>
                </a:lnTo>
                <a:lnTo>
                  <a:pt x="0" y="155514"/>
                </a:lnTo>
                <a:close/>
              </a:path>
            </a:pathLst>
          </a:custGeom>
          <a:ln w="8193">
            <a:solidFill>
              <a:srgbClr val="000000"/>
            </a:solidFill>
          </a:ln>
        </p:spPr>
        <p:txBody>
          <a:bodyPr wrap="square" lIns="0" tIns="0" rIns="0" bIns="0" rtlCol="0"/>
          <a:lstStyle/>
          <a:p>
            <a:endParaRPr/>
          </a:p>
        </p:txBody>
      </p:sp>
      <p:grpSp>
        <p:nvGrpSpPr>
          <p:cNvPr id="18" name="object 18"/>
          <p:cNvGrpSpPr/>
          <p:nvPr/>
        </p:nvGrpSpPr>
        <p:grpSpPr>
          <a:xfrm>
            <a:off x="6556640" y="2743028"/>
            <a:ext cx="1329690" cy="1108710"/>
            <a:chOff x="6556640" y="2743028"/>
            <a:chExt cx="1329690" cy="1108710"/>
          </a:xfrm>
        </p:grpSpPr>
        <p:sp>
          <p:nvSpPr>
            <p:cNvPr id="19" name="object 19"/>
            <p:cNvSpPr/>
            <p:nvPr/>
          </p:nvSpPr>
          <p:spPr>
            <a:xfrm>
              <a:off x="6556640" y="3344250"/>
              <a:ext cx="164465" cy="8255"/>
            </a:xfrm>
            <a:custGeom>
              <a:avLst/>
              <a:gdLst/>
              <a:ahLst/>
              <a:cxnLst/>
              <a:rect l="l" t="t" r="r" b="b"/>
              <a:pathLst>
                <a:path w="164465" h="8254">
                  <a:moveTo>
                    <a:pt x="163878" y="0"/>
                  </a:moveTo>
                  <a:lnTo>
                    <a:pt x="0" y="0"/>
                  </a:lnTo>
                  <a:lnTo>
                    <a:pt x="0" y="8193"/>
                  </a:lnTo>
                  <a:lnTo>
                    <a:pt x="163878" y="8193"/>
                  </a:lnTo>
                  <a:lnTo>
                    <a:pt x="163878" y="0"/>
                  </a:lnTo>
                  <a:close/>
                </a:path>
              </a:pathLst>
            </a:custGeom>
            <a:solidFill>
              <a:srgbClr val="000000"/>
            </a:solidFill>
          </p:spPr>
          <p:txBody>
            <a:bodyPr wrap="square" lIns="0" tIns="0" rIns="0" bIns="0" rtlCol="0"/>
            <a:lstStyle/>
            <a:p>
              <a:endParaRPr/>
            </a:p>
          </p:txBody>
        </p:sp>
        <p:sp>
          <p:nvSpPr>
            <p:cNvPr id="20" name="object 20"/>
            <p:cNvSpPr/>
            <p:nvPr/>
          </p:nvSpPr>
          <p:spPr>
            <a:xfrm>
              <a:off x="6637907" y="3475545"/>
              <a:ext cx="349250" cy="371475"/>
            </a:xfrm>
            <a:custGeom>
              <a:avLst/>
              <a:gdLst/>
              <a:ahLst/>
              <a:cxnLst/>
              <a:rect l="l" t="t" r="r" b="b"/>
              <a:pathLst>
                <a:path w="349250" h="371475">
                  <a:moveTo>
                    <a:pt x="0" y="0"/>
                  </a:moveTo>
                  <a:lnTo>
                    <a:pt x="349007" y="371473"/>
                  </a:lnTo>
                </a:path>
              </a:pathLst>
            </a:custGeom>
            <a:ln w="8193">
              <a:solidFill>
                <a:srgbClr val="000000"/>
              </a:solidFill>
            </a:ln>
          </p:spPr>
          <p:txBody>
            <a:bodyPr wrap="square" lIns="0" tIns="0" rIns="0" bIns="0" rtlCol="0"/>
            <a:lstStyle/>
            <a:p>
              <a:endParaRPr/>
            </a:p>
          </p:txBody>
        </p:sp>
        <p:sp>
          <p:nvSpPr>
            <p:cNvPr id="21" name="object 21"/>
            <p:cNvSpPr/>
            <p:nvPr/>
          </p:nvSpPr>
          <p:spPr>
            <a:xfrm>
              <a:off x="7533187" y="3475545"/>
              <a:ext cx="349250" cy="371475"/>
            </a:xfrm>
            <a:custGeom>
              <a:avLst/>
              <a:gdLst/>
              <a:ahLst/>
              <a:cxnLst/>
              <a:rect l="l" t="t" r="r" b="b"/>
              <a:pathLst>
                <a:path w="349250" h="371475">
                  <a:moveTo>
                    <a:pt x="0" y="371473"/>
                  </a:moveTo>
                  <a:lnTo>
                    <a:pt x="349007" y="0"/>
                  </a:lnTo>
                </a:path>
              </a:pathLst>
            </a:custGeom>
            <a:ln w="8193">
              <a:solidFill>
                <a:srgbClr val="000000"/>
              </a:solidFill>
            </a:ln>
          </p:spPr>
          <p:txBody>
            <a:bodyPr wrap="square" lIns="0" tIns="0" rIns="0" bIns="0" rtlCol="0"/>
            <a:lstStyle/>
            <a:p>
              <a:endParaRPr/>
            </a:p>
          </p:txBody>
        </p:sp>
        <p:sp>
          <p:nvSpPr>
            <p:cNvPr id="22" name="object 22"/>
            <p:cNvSpPr/>
            <p:nvPr/>
          </p:nvSpPr>
          <p:spPr>
            <a:xfrm>
              <a:off x="6911044" y="2747156"/>
              <a:ext cx="698500" cy="364490"/>
            </a:xfrm>
            <a:custGeom>
              <a:avLst/>
              <a:gdLst/>
              <a:ahLst/>
              <a:cxnLst/>
              <a:rect l="l" t="t" r="r" b="b"/>
              <a:pathLst>
                <a:path w="698500" h="364489">
                  <a:moveTo>
                    <a:pt x="0" y="182097"/>
                  </a:moveTo>
                  <a:lnTo>
                    <a:pt x="21834" y="118558"/>
                  </a:lnTo>
                  <a:lnTo>
                    <a:pt x="47649" y="90189"/>
                  </a:lnTo>
                  <a:lnTo>
                    <a:pt x="82082" y="64774"/>
                  </a:lnTo>
                  <a:lnTo>
                    <a:pt x="124146" y="42827"/>
                  </a:lnTo>
                  <a:lnTo>
                    <a:pt x="172856" y="24861"/>
                  </a:lnTo>
                  <a:lnTo>
                    <a:pt x="227227" y="11392"/>
                  </a:lnTo>
                  <a:lnTo>
                    <a:pt x="286273" y="2933"/>
                  </a:lnTo>
                  <a:lnTo>
                    <a:pt x="349007" y="0"/>
                  </a:lnTo>
                  <a:lnTo>
                    <a:pt x="411742" y="2933"/>
                  </a:lnTo>
                  <a:lnTo>
                    <a:pt x="470787" y="11392"/>
                  </a:lnTo>
                  <a:lnTo>
                    <a:pt x="525158" y="24861"/>
                  </a:lnTo>
                  <a:lnTo>
                    <a:pt x="573869" y="42827"/>
                  </a:lnTo>
                  <a:lnTo>
                    <a:pt x="615933" y="64774"/>
                  </a:lnTo>
                  <a:lnTo>
                    <a:pt x="650365" y="90189"/>
                  </a:lnTo>
                  <a:lnTo>
                    <a:pt x="676180" y="118558"/>
                  </a:lnTo>
                  <a:lnTo>
                    <a:pt x="698015" y="182097"/>
                  </a:lnTo>
                  <a:lnTo>
                    <a:pt x="692392" y="214830"/>
                  </a:lnTo>
                  <a:lnTo>
                    <a:pt x="650365" y="274005"/>
                  </a:lnTo>
                  <a:lnTo>
                    <a:pt x="615933" y="299421"/>
                  </a:lnTo>
                  <a:lnTo>
                    <a:pt x="573869" y="321368"/>
                  </a:lnTo>
                  <a:lnTo>
                    <a:pt x="525158" y="339333"/>
                  </a:lnTo>
                  <a:lnTo>
                    <a:pt x="470787" y="352803"/>
                  </a:lnTo>
                  <a:lnTo>
                    <a:pt x="411742" y="361261"/>
                  </a:lnTo>
                  <a:lnTo>
                    <a:pt x="349007" y="364195"/>
                  </a:lnTo>
                  <a:lnTo>
                    <a:pt x="286273" y="361261"/>
                  </a:lnTo>
                  <a:lnTo>
                    <a:pt x="227227" y="352803"/>
                  </a:lnTo>
                  <a:lnTo>
                    <a:pt x="172856" y="339333"/>
                  </a:lnTo>
                  <a:lnTo>
                    <a:pt x="124146" y="321368"/>
                  </a:lnTo>
                  <a:lnTo>
                    <a:pt x="82082" y="299421"/>
                  </a:lnTo>
                  <a:lnTo>
                    <a:pt x="47649" y="274005"/>
                  </a:lnTo>
                  <a:lnTo>
                    <a:pt x="21834" y="245637"/>
                  </a:lnTo>
                  <a:lnTo>
                    <a:pt x="0" y="182097"/>
                  </a:lnTo>
                  <a:close/>
                </a:path>
              </a:pathLst>
            </a:custGeom>
            <a:ln w="8193">
              <a:solidFill>
                <a:srgbClr val="000000"/>
              </a:solidFill>
            </a:ln>
          </p:spPr>
          <p:txBody>
            <a:bodyPr wrap="square" lIns="0" tIns="0" rIns="0" bIns="0" rtlCol="0"/>
            <a:lstStyle/>
            <a:p>
              <a:endParaRPr/>
            </a:p>
          </p:txBody>
        </p:sp>
      </p:grpSp>
      <p:sp>
        <p:nvSpPr>
          <p:cNvPr id="23" name="object 23"/>
          <p:cNvSpPr txBox="1"/>
          <p:nvPr/>
        </p:nvSpPr>
        <p:spPr>
          <a:xfrm>
            <a:off x="6497870" y="4815542"/>
            <a:ext cx="283845" cy="153670"/>
          </a:xfrm>
          <a:prstGeom prst="rect">
            <a:avLst/>
          </a:prstGeom>
        </p:spPr>
        <p:txBody>
          <a:bodyPr vert="horz" wrap="square" lIns="0" tIns="17145" rIns="0" bIns="0" rtlCol="0">
            <a:spAutoFit/>
          </a:bodyPr>
          <a:lstStyle/>
          <a:p>
            <a:pPr marL="12700">
              <a:lnSpc>
                <a:spcPct val="100000"/>
              </a:lnSpc>
              <a:spcBef>
                <a:spcPts val="135"/>
              </a:spcBef>
            </a:pPr>
            <a:r>
              <a:rPr sz="800" spc="20" dirty="0">
                <a:latin typeface="Calibri"/>
                <a:cs typeface="Calibri"/>
              </a:rPr>
              <a:t>Na</a:t>
            </a:r>
            <a:r>
              <a:rPr sz="800" spc="25" dirty="0">
                <a:latin typeface="Calibri"/>
                <a:cs typeface="Calibri"/>
              </a:rPr>
              <a:t>m</a:t>
            </a:r>
            <a:r>
              <a:rPr sz="800" spc="15" dirty="0">
                <a:latin typeface="Calibri"/>
                <a:cs typeface="Calibri"/>
              </a:rPr>
              <a:t>e</a:t>
            </a:r>
            <a:endParaRPr sz="800">
              <a:latin typeface="Calibri"/>
              <a:cs typeface="Calibri"/>
            </a:endParaRPr>
          </a:p>
        </p:txBody>
      </p:sp>
      <p:grpSp>
        <p:nvGrpSpPr>
          <p:cNvPr id="24" name="object 24"/>
          <p:cNvGrpSpPr/>
          <p:nvPr/>
        </p:nvGrpSpPr>
        <p:grpSpPr>
          <a:xfrm>
            <a:off x="5458947" y="4144975"/>
            <a:ext cx="1595755" cy="596265"/>
            <a:chOff x="5458947" y="4144975"/>
            <a:chExt cx="1595755" cy="596265"/>
          </a:xfrm>
        </p:grpSpPr>
        <p:sp>
          <p:nvSpPr>
            <p:cNvPr id="25" name="object 25"/>
            <p:cNvSpPr/>
            <p:nvPr/>
          </p:nvSpPr>
          <p:spPr>
            <a:xfrm>
              <a:off x="6637907" y="4368019"/>
              <a:ext cx="412750" cy="368935"/>
            </a:xfrm>
            <a:custGeom>
              <a:avLst/>
              <a:gdLst/>
              <a:ahLst/>
              <a:cxnLst/>
              <a:rect l="l" t="t" r="r" b="b"/>
              <a:pathLst>
                <a:path w="412750" h="368935">
                  <a:moveTo>
                    <a:pt x="0" y="368620"/>
                  </a:moveTo>
                  <a:lnTo>
                    <a:pt x="412150" y="0"/>
                  </a:lnTo>
                </a:path>
              </a:pathLst>
            </a:custGeom>
            <a:ln w="8193">
              <a:solidFill>
                <a:srgbClr val="000000"/>
              </a:solidFill>
            </a:ln>
          </p:spPr>
          <p:txBody>
            <a:bodyPr wrap="square" lIns="0" tIns="0" rIns="0" bIns="0" rtlCol="0"/>
            <a:lstStyle/>
            <a:p>
              <a:endParaRPr/>
            </a:p>
          </p:txBody>
        </p:sp>
        <p:sp>
          <p:nvSpPr>
            <p:cNvPr id="26" name="object 26"/>
            <p:cNvSpPr/>
            <p:nvPr/>
          </p:nvSpPr>
          <p:spPr>
            <a:xfrm>
              <a:off x="5463075" y="4149102"/>
              <a:ext cx="997585" cy="325120"/>
            </a:xfrm>
            <a:custGeom>
              <a:avLst/>
              <a:gdLst/>
              <a:ahLst/>
              <a:cxnLst/>
              <a:rect l="l" t="t" r="r" b="b"/>
              <a:pathLst>
                <a:path w="997585" h="325120">
                  <a:moveTo>
                    <a:pt x="0" y="162264"/>
                  </a:moveTo>
                  <a:lnTo>
                    <a:pt x="17807" y="119128"/>
                  </a:lnTo>
                  <a:lnTo>
                    <a:pt x="68063" y="80366"/>
                  </a:lnTo>
                  <a:lnTo>
                    <a:pt x="103874" y="63109"/>
                  </a:lnTo>
                  <a:lnTo>
                    <a:pt x="146015" y="47526"/>
                  </a:lnTo>
                  <a:lnTo>
                    <a:pt x="193892" y="33809"/>
                  </a:lnTo>
                  <a:lnTo>
                    <a:pt x="246912" y="22153"/>
                  </a:lnTo>
                  <a:lnTo>
                    <a:pt x="304479" y="12751"/>
                  </a:lnTo>
                  <a:lnTo>
                    <a:pt x="366000" y="5796"/>
                  </a:lnTo>
                  <a:lnTo>
                    <a:pt x="430881" y="1481"/>
                  </a:lnTo>
                  <a:lnTo>
                    <a:pt x="498529" y="0"/>
                  </a:lnTo>
                  <a:lnTo>
                    <a:pt x="566176" y="1481"/>
                  </a:lnTo>
                  <a:lnTo>
                    <a:pt x="631058" y="5796"/>
                  </a:lnTo>
                  <a:lnTo>
                    <a:pt x="692579" y="12751"/>
                  </a:lnTo>
                  <a:lnTo>
                    <a:pt x="750146" y="22153"/>
                  </a:lnTo>
                  <a:lnTo>
                    <a:pt x="803165" y="33809"/>
                  </a:lnTo>
                  <a:lnTo>
                    <a:pt x="851042" y="47526"/>
                  </a:lnTo>
                  <a:lnTo>
                    <a:pt x="893183" y="63109"/>
                  </a:lnTo>
                  <a:lnTo>
                    <a:pt x="928994" y="80366"/>
                  </a:lnTo>
                  <a:lnTo>
                    <a:pt x="979250" y="119128"/>
                  </a:lnTo>
                  <a:lnTo>
                    <a:pt x="997058" y="162264"/>
                  </a:lnTo>
                  <a:lnTo>
                    <a:pt x="992507" y="184283"/>
                  </a:lnTo>
                  <a:lnTo>
                    <a:pt x="957881" y="225425"/>
                  </a:lnTo>
                  <a:lnTo>
                    <a:pt x="893183" y="261419"/>
                  </a:lnTo>
                  <a:lnTo>
                    <a:pt x="851042" y="277003"/>
                  </a:lnTo>
                  <a:lnTo>
                    <a:pt x="803165" y="290719"/>
                  </a:lnTo>
                  <a:lnTo>
                    <a:pt x="750146" y="302375"/>
                  </a:lnTo>
                  <a:lnTo>
                    <a:pt x="692579" y="311777"/>
                  </a:lnTo>
                  <a:lnTo>
                    <a:pt x="631058" y="318733"/>
                  </a:lnTo>
                  <a:lnTo>
                    <a:pt x="566176" y="323048"/>
                  </a:lnTo>
                  <a:lnTo>
                    <a:pt x="498529" y="324529"/>
                  </a:lnTo>
                  <a:lnTo>
                    <a:pt x="430881" y="323048"/>
                  </a:lnTo>
                  <a:lnTo>
                    <a:pt x="366000" y="318733"/>
                  </a:lnTo>
                  <a:lnTo>
                    <a:pt x="304479" y="311777"/>
                  </a:lnTo>
                  <a:lnTo>
                    <a:pt x="246912" y="302375"/>
                  </a:lnTo>
                  <a:lnTo>
                    <a:pt x="193892" y="290719"/>
                  </a:lnTo>
                  <a:lnTo>
                    <a:pt x="146015" y="277003"/>
                  </a:lnTo>
                  <a:lnTo>
                    <a:pt x="103874" y="261419"/>
                  </a:lnTo>
                  <a:lnTo>
                    <a:pt x="68063" y="244162"/>
                  </a:lnTo>
                  <a:lnTo>
                    <a:pt x="17807" y="205401"/>
                  </a:lnTo>
                  <a:lnTo>
                    <a:pt x="0" y="162264"/>
                  </a:lnTo>
                  <a:close/>
                </a:path>
              </a:pathLst>
            </a:custGeom>
            <a:ln w="8193">
              <a:solidFill>
                <a:srgbClr val="000000"/>
              </a:solidFill>
            </a:ln>
          </p:spPr>
          <p:txBody>
            <a:bodyPr wrap="square" lIns="0" tIns="0" rIns="0" bIns="0" rtlCol="0"/>
            <a:lstStyle/>
            <a:p>
              <a:endParaRPr/>
            </a:p>
          </p:txBody>
        </p:sp>
      </p:grpSp>
      <p:sp>
        <p:nvSpPr>
          <p:cNvPr id="27" name="object 27"/>
          <p:cNvSpPr txBox="1"/>
          <p:nvPr/>
        </p:nvSpPr>
        <p:spPr>
          <a:xfrm>
            <a:off x="7118653" y="2852641"/>
            <a:ext cx="286385" cy="153670"/>
          </a:xfrm>
          <a:prstGeom prst="rect">
            <a:avLst/>
          </a:prstGeom>
        </p:spPr>
        <p:txBody>
          <a:bodyPr vert="horz" wrap="square" lIns="0" tIns="17145" rIns="0" bIns="0" rtlCol="0">
            <a:spAutoFit/>
          </a:bodyPr>
          <a:lstStyle/>
          <a:p>
            <a:pPr marL="12700">
              <a:lnSpc>
                <a:spcPct val="100000"/>
              </a:lnSpc>
              <a:spcBef>
                <a:spcPts val="135"/>
              </a:spcBef>
            </a:pPr>
            <a:r>
              <a:rPr sz="800" spc="15" dirty="0">
                <a:latin typeface="Calibri"/>
                <a:cs typeface="Calibri"/>
              </a:rPr>
              <a:t>Sala</a:t>
            </a:r>
            <a:r>
              <a:rPr sz="800" spc="5" dirty="0">
                <a:latin typeface="Calibri"/>
                <a:cs typeface="Calibri"/>
              </a:rPr>
              <a:t>r</a:t>
            </a:r>
            <a:r>
              <a:rPr sz="800" spc="15" dirty="0">
                <a:latin typeface="Calibri"/>
                <a:cs typeface="Calibri"/>
              </a:rPr>
              <a:t>y</a:t>
            </a:r>
            <a:endParaRPr sz="800">
              <a:latin typeface="Calibri"/>
              <a:cs typeface="Calibri"/>
            </a:endParaRPr>
          </a:p>
        </p:txBody>
      </p:sp>
      <p:grpSp>
        <p:nvGrpSpPr>
          <p:cNvPr id="28" name="object 28"/>
          <p:cNvGrpSpPr/>
          <p:nvPr/>
        </p:nvGrpSpPr>
        <p:grpSpPr>
          <a:xfrm>
            <a:off x="7255925" y="3107223"/>
            <a:ext cx="1812289" cy="925194"/>
            <a:chOff x="7255925" y="3107223"/>
            <a:chExt cx="1812289" cy="925194"/>
          </a:xfrm>
        </p:grpSpPr>
        <p:sp>
          <p:nvSpPr>
            <p:cNvPr id="29" name="object 29"/>
            <p:cNvSpPr/>
            <p:nvPr/>
          </p:nvSpPr>
          <p:spPr>
            <a:xfrm>
              <a:off x="7260052" y="3111351"/>
              <a:ext cx="0" cy="735965"/>
            </a:xfrm>
            <a:custGeom>
              <a:avLst/>
              <a:gdLst/>
              <a:ahLst/>
              <a:cxnLst/>
              <a:rect l="l" t="t" r="r" b="b"/>
              <a:pathLst>
                <a:path h="735964">
                  <a:moveTo>
                    <a:pt x="0" y="0"/>
                  </a:moveTo>
                  <a:lnTo>
                    <a:pt x="0" y="735668"/>
                  </a:lnTo>
                </a:path>
              </a:pathLst>
            </a:custGeom>
            <a:ln w="8193">
              <a:solidFill>
                <a:srgbClr val="000000"/>
              </a:solidFill>
            </a:ln>
          </p:spPr>
          <p:txBody>
            <a:bodyPr wrap="square" lIns="0" tIns="0" rIns="0" bIns="0" rtlCol="0"/>
            <a:lstStyle/>
            <a:p>
              <a:endParaRPr/>
            </a:p>
          </p:txBody>
        </p:sp>
        <p:sp>
          <p:nvSpPr>
            <p:cNvPr id="30" name="object 30"/>
            <p:cNvSpPr/>
            <p:nvPr/>
          </p:nvSpPr>
          <p:spPr>
            <a:xfrm>
              <a:off x="8066862" y="3665777"/>
              <a:ext cx="997585" cy="362585"/>
            </a:xfrm>
            <a:custGeom>
              <a:avLst/>
              <a:gdLst/>
              <a:ahLst/>
              <a:cxnLst/>
              <a:rect l="l" t="t" r="r" b="b"/>
              <a:pathLst>
                <a:path w="997584" h="362585">
                  <a:moveTo>
                    <a:pt x="0" y="181242"/>
                  </a:moveTo>
                  <a:lnTo>
                    <a:pt x="17807" y="133060"/>
                  </a:lnTo>
                  <a:lnTo>
                    <a:pt x="68063" y="89765"/>
                  </a:lnTo>
                  <a:lnTo>
                    <a:pt x="103874" y="70490"/>
                  </a:lnTo>
                  <a:lnTo>
                    <a:pt x="146015" y="53084"/>
                  </a:lnTo>
                  <a:lnTo>
                    <a:pt x="193892" y="37764"/>
                  </a:lnTo>
                  <a:lnTo>
                    <a:pt x="246912" y="24744"/>
                  </a:lnTo>
                  <a:lnTo>
                    <a:pt x="304479" y="14242"/>
                  </a:lnTo>
                  <a:lnTo>
                    <a:pt x="366000" y="6474"/>
                  </a:lnTo>
                  <a:lnTo>
                    <a:pt x="430881" y="1654"/>
                  </a:lnTo>
                  <a:lnTo>
                    <a:pt x="498529" y="0"/>
                  </a:lnTo>
                  <a:lnTo>
                    <a:pt x="566176" y="1654"/>
                  </a:lnTo>
                  <a:lnTo>
                    <a:pt x="631058" y="6474"/>
                  </a:lnTo>
                  <a:lnTo>
                    <a:pt x="692579" y="14242"/>
                  </a:lnTo>
                  <a:lnTo>
                    <a:pt x="750146" y="24744"/>
                  </a:lnTo>
                  <a:lnTo>
                    <a:pt x="803165" y="37764"/>
                  </a:lnTo>
                  <a:lnTo>
                    <a:pt x="851042" y="53084"/>
                  </a:lnTo>
                  <a:lnTo>
                    <a:pt x="893183" y="70490"/>
                  </a:lnTo>
                  <a:lnTo>
                    <a:pt x="928994" y="89765"/>
                  </a:lnTo>
                  <a:lnTo>
                    <a:pt x="979250" y="133060"/>
                  </a:lnTo>
                  <a:lnTo>
                    <a:pt x="997058" y="181242"/>
                  </a:lnTo>
                  <a:lnTo>
                    <a:pt x="992507" y="205835"/>
                  </a:lnTo>
                  <a:lnTo>
                    <a:pt x="957881" y="251789"/>
                  </a:lnTo>
                  <a:lnTo>
                    <a:pt x="893183" y="291994"/>
                  </a:lnTo>
                  <a:lnTo>
                    <a:pt x="851042" y="309399"/>
                  </a:lnTo>
                  <a:lnTo>
                    <a:pt x="803165" y="324720"/>
                  </a:lnTo>
                  <a:lnTo>
                    <a:pt x="750146" y="337739"/>
                  </a:lnTo>
                  <a:lnTo>
                    <a:pt x="692579" y="348241"/>
                  </a:lnTo>
                  <a:lnTo>
                    <a:pt x="631058" y="356010"/>
                  </a:lnTo>
                  <a:lnTo>
                    <a:pt x="566176" y="360830"/>
                  </a:lnTo>
                  <a:lnTo>
                    <a:pt x="498529" y="362484"/>
                  </a:lnTo>
                  <a:lnTo>
                    <a:pt x="430881" y="360830"/>
                  </a:lnTo>
                  <a:lnTo>
                    <a:pt x="366000" y="356010"/>
                  </a:lnTo>
                  <a:lnTo>
                    <a:pt x="304479" y="348241"/>
                  </a:lnTo>
                  <a:lnTo>
                    <a:pt x="246912" y="337739"/>
                  </a:lnTo>
                  <a:lnTo>
                    <a:pt x="193892" y="324720"/>
                  </a:lnTo>
                  <a:lnTo>
                    <a:pt x="146015" y="309399"/>
                  </a:lnTo>
                  <a:lnTo>
                    <a:pt x="103874" y="291994"/>
                  </a:lnTo>
                  <a:lnTo>
                    <a:pt x="68063" y="272718"/>
                  </a:lnTo>
                  <a:lnTo>
                    <a:pt x="17807" y="229423"/>
                  </a:lnTo>
                  <a:lnTo>
                    <a:pt x="0" y="181242"/>
                  </a:lnTo>
                  <a:close/>
                </a:path>
              </a:pathLst>
            </a:custGeom>
            <a:ln w="8193">
              <a:solidFill>
                <a:srgbClr val="000000"/>
              </a:solidFill>
            </a:ln>
          </p:spPr>
          <p:txBody>
            <a:bodyPr wrap="square" lIns="0" tIns="0" rIns="0" bIns="0" rtlCol="0"/>
            <a:lstStyle/>
            <a:p>
              <a:endParaRPr/>
            </a:p>
          </p:txBody>
        </p:sp>
      </p:grpSp>
      <p:sp>
        <p:nvSpPr>
          <p:cNvPr id="31" name="object 31"/>
          <p:cNvSpPr txBox="1"/>
          <p:nvPr/>
        </p:nvSpPr>
        <p:spPr>
          <a:xfrm>
            <a:off x="5721610" y="4234753"/>
            <a:ext cx="483870" cy="153670"/>
          </a:xfrm>
          <a:prstGeom prst="rect">
            <a:avLst/>
          </a:prstGeom>
        </p:spPr>
        <p:txBody>
          <a:bodyPr vert="horz" wrap="square" lIns="0" tIns="17145" rIns="0" bIns="0" rtlCol="0">
            <a:spAutoFit/>
          </a:bodyPr>
          <a:lstStyle/>
          <a:p>
            <a:pPr marL="12700">
              <a:lnSpc>
                <a:spcPct val="100000"/>
              </a:lnSpc>
              <a:spcBef>
                <a:spcPts val="135"/>
              </a:spcBef>
            </a:pPr>
            <a:r>
              <a:rPr sz="800" spc="15" dirty="0">
                <a:latin typeface="Calibri"/>
                <a:cs typeface="Calibri"/>
              </a:rPr>
              <a:t>Sup</a:t>
            </a:r>
            <a:r>
              <a:rPr sz="800" spc="10" dirty="0">
                <a:latin typeface="Calibri"/>
                <a:cs typeface="Calibri"/>
              </a:rPr>
              <a:t>ervisor</a:t>
            </a:r>
            <a:endParaRPr sz="800">
              <a:latin typeface="Calibri"/>
              <a:cs typeface="Calibri"/>
            </a:endParaRPr>
          </a:p>
        </p:txBody>
      </p:sp>
      <p:grpSp>
        <p:nvGrpSpPr>
          <p:cNvPr id="32" name="object 32"/>
          <p:cNvGrpSpPr/>
          <p:nvPr/>
        </p:nvGrpSpPr>
        <p:grpSpPr>
          <a:xfrm>
            <a:off x="5109940" y="4103392"/>
            <a:ext cx="1532255" cy="975360"/>
            <a:chOff x="5109940" y="4103392"/>
            <a:chExt cx="1532255" cy="975360"/>
          </a:xfrm>
        </p:grpSpPr>
        <p:sp>
          <p:nvSpPr>
            <p:cNvPr id="33" name="object 33"/>
            <p:cNvSpPr/>
            <p:nvPr/>
          </p:nvSpPr>
          <p:spPr>
            <a:xfrm>
              <a:off x="6314118" y="4107520"/>
              <a:ext cx="323850" cy="89535"/>
            </a:xfrm>
            <a:custGeom>
              <a:avLst/>
              <a:gdLst/>
              <a:ahLst/>
              <a:cxnLst/>
              <a:rect l="l" t="t" r="r" b="b"/>
              <a:pathLst>
                <a:path w="323850" h="89535">
                  <a:moveTo>
                    <a:pt x="0" y="89108"/>
                  </a:moveTo>
                  <a:lnTo>
                    <a:pt x="323790" y="0"/>
                  </a:lnTo>
                </a:path>
              </a:pathLst>
            </a:custGeom>
            <a:ln w="8193">
              <a:solidFill>
                <a:srgbClr val="000000"/>
              </a:solidFill>
            </a:ln>
          </p:spPr>
          <p:txBody>
            <a:bodyPr wrap="square" lIns="0" tIns="0" rIns="0" bIns="0" rtlCol="0"/>
            <a:lstStyle/>
            <a:p>
              <a:endParaRPr/>
            </a:p>
          </p:txBody>
        </p:sp>
        <p:sp>
          <p:nvSpPr>
            <p:cNvPr id="34" name="object 34"/>
            <p:cNvSpPr/>
            <p:nvPr/>
          </p:nvSpPr>
          <p:spPr>
            <a:xfrm>
              <a:off x="5114067" y="4710057"/>
              <a:ext cx="698500" cy="364490"/>
            </a:xfrm>
            <a:custGeom>
              <a:avLst/>
              <a:gdLst/>
              <a:ahLst/>
              <a:cxnLst/>
              <a:rect l="l" t="t" r="r" b="b"/>
              <a:pathLst>
                <a:path w="698500" h="364489">
                  <a:moveTo>
                    <a:pt x="0" y="182097"/>
                  </a:moveTo>
                  <a:lnTo>
                    <a:pt x="21834" y="118557"/>
                  </a:lnTo>
                  <a:lnTo>
                    <a:pt x="47649" y="90189"/>
                  </a:lnTo>
                  <a:lnTo>
                    <a:pt x="82082" y="64774"/>
                  </a:lnTo>
                  <a:lnTo>
                    <a:pt x="124146" y="42827"/>
                  </a:lnTo>
                  <a:lnTo>
                    <a:pt x="172856" y="24861"/>
                  </a:lnTo>
                  <a:lnTo>
                    <a:pt x="227227" y="11392"/>
                  </a:lnTo>
                  <a:lnTo>
                    <a:pt x="286273" y="2933"/>
                  </a:lnTo>
                  <a:lnTo>
                    <a:pt x="349007" y="0"/>
                  </a:lnTo>
                  <a:lnTo>
                    <a:pt x="411742" y="2933"/>
                  </a:lnTo>
                  <a:lnTo>
                    <a:pt x="470787" y="11392"/>
                  </a:lnTo>
                  <a:lnTo>
                    <a:pt x="525158" y="24861"/>
                  </a:lnTo>
                  <a:lnTo>
                    <a:pt x="573869" y="42827"/>
                  </a:lnTo>
                  <a:lnTo>
                    <a:pt x="615933" y="64774"/>
                  </a:lnTo>
                  <a:lnTo>
                    <a:pt x="650365" y="90189"/>
                  </a:lnTo>
                  <a:lnTo>
                    <a:pt x="676180" y="118557"/>
                  </a:lnTo>
                  <a:lnTo>
                    <a:pt x="698015" y="182097"/>
                  </a:lnTo>
                  <a:lnTo>
                    <a:pt x="692392" y="214830"/>
                  </a:lnTo>
                  <a:lnTo>
                    <a:pt x="650365" y="274006"/>
                  </a:lnTo>
                  <a:lnTo>
                    <a:pt x="615933" y="299421"/>
                  </a:lnTo>
                  <a:lnTo>
                    <a:pt x="573869" y="321368"/>
                  </a:lnTo>
                  <a:lnTo>
                    <a:pt x="525158" y="339333"/>
                  </a:lnTo>
                  <a:lnTo>
                    <a:pt x="470787" y="352803"/>
                  </a:lnTo>
                  <a:lnTo>
                    <a:pt x="411742" y="361261"/>
                  </a:lnTo>
                  <a:lnTo>
                    <a:pt x="349007" y="364195"/>
                  </a:lnTo>
                  <a:lnTo>
                    <a:pt x="286273" y="361261"/>
                  </a:lnTo>
                  <a:lnTo>
                    <a:pt x="227227" y="352803"/>
                  </a:lnTo>
                  <a:lnTo>
                    <a:pt x="172856" y="339333"/>
                  </a:lnTo>
                  <a:lnTo>
                    <a:pt x="124146" y="321368"/>
                  </a:lnTo>
                  <a:lnTo>
                    <a:pt x="82082" y="299421"/>
                  </a:lnTo>
                  <a:lnTo>
                    <a:pt x="47649" y="274006"/>
                  </a:lnTo>
                  <a:lnTo>
                    <a:pt x="21834" y="245637"/>
                  </a:lnTo>
                  <a:lnTo>
                    <a:pt x="0" y="182097"/>
                  </a:lnTo>
                  <a:close/>
                </a:path>
              </a:pathLst>
            </a:custGeom>
            <a:ln w="8193">
              <a:solidFill>
                <a:srgbClr val="000000"/>
              </a:solidFill>
            </a:ln>
          </p:spPr>
          <p:txBody>
            <a:bodyPr wrap="square" lIns="0" tIns="0" rIns="0" bIns="0" rtlCol="0"/>
            <a:lstStyle/>
            <a:p>
              <a:endParaRPr/>
            </a:p>
          </p:txBody>
        </p:sp>
      </p:grpSp>
      <p:sp>
        <p:nvSpPr>
          <p:cNvPr id="35" name="object 35"/>
          <p:cNvSpPr txBox="1"/>
          <p:nvPr/>
        </p:nvSpPr>
        <p:spPr>
          <a:xfrm>
            <a:off x="8351246" y="3770406"/>
            <a:ext cx="432434" cy="153670"/>
          </a:xfrm>
          <a:prstGeom prst="rect">
            <a:avLst/>
          </a:prstGeom>
        </p:spPr>
        <p:txBody>
          <a:bodyPr vert="horz" wrap="square" lIns="0" tIns="17145" rIns="0" bIns="0" rtlCol="0">
            <a:spAutoFit/>
          </a:bodyPr>
          <a:lstStyle/>
          <a:p>
            <a:pPr marL="12700">
              <a:lnSpc>
                <a:spcPct val="100000"/>
              </a:lnSpc>
              <a:spcBef>
                <a:spcPts val="135"/>
              </a:spcBef>
            </a:pPr>
            <a:r>
              <a:rPr sz="800" spc="15" dirty="0">
                <a:latin typeface="Calibri"/>
                <a:cs typeface="Calibri"/>
              </a:rPr>
              <a:t>Birthdate</a:t>
            </a:r>
            <a:endParaRPr sz="800">
              <a:latin typeface="Calibri"/>
              <a:cs typeface="Calibri"/>
            </a:endParaRPr>
          </a:p>
        </p:txBody>
      </p:sp>
      <p:sp>
        <p:nvSpPr>
          <p:cNvPr id="36" name="object 36"/>
          <p:cNvSpPr/>
          <p:nvPr/>
        </p:nvSpPr>
        <p:spPr>
          <a:xfrm>
            <a:off x="8066861" y="4149102"/>
            <a:ext cx="997585" cy="366395"/>
          </a:xfrm>
          <a:custGeom>
            <a:avLst/>
            <a:gdLst/>
            <a:ahLst/>
            <a:cxnLst/>
            <a:rect l="l" t="t" r="r" b="b"/>
            <a:pathLst>
              <a:path w="997584" h="366395">
                <a:moveTo>
                  <a:pt x="0" y="182896"/>
                </a:moveTo>
                <a:lnTo>
                  <a:pt x="17807" y="134275"/>
                </a:lnTo>
                <a:lnTo>
                  <a:pt x="68063" y="90585"/>
                </a:lnTo>
                <a:lnTo>
                  <a:pt x="103874" y="71133"/>
                </a:lnTo>
                <a:lnTo>
                  <a:pt x="146015" y="53569"/>
                </a:lnTo>
                <a:lnTo>
                  <a:pt x="193892" y="38108"/>
                </a:lnTo>
                <a:lnTo>
                  <a:pt x="246912" y="24970"/>
                </a:lnTo>
                <a:lnTo>
                  <a:pt x="304479" y="14372"/>
                </a:lnTo>
                <a:lnTo>
                  <a:pt x="366000" y="6533"/>
                </a:lnTo>
                <a:lnTo>
                  <a:pt x="430881" y="1669"/>
                </a:lnTo>
                <a:lnTo>
                  <a:pt x="498529" y="0"/>
                </a:lnTo>
                <a:lnTo>
                  <a:pt x="566176" y="1669"/>
                </a:lnTo>
                <a:lnTo>
                  <a:pt x="631058" y="6533"/>
                </a:lnTo>
                <a:lnTo>
                  <a:pt x="692579" y="14372"/>
                </a:lnTo>
                <a:lnTo>
                  <a:pt x="750146" y="24970"/>
                </a:lnTo>
                <a:lnTo>
                  <a:pt x="803165" y="38108"/>
                </a:lnTo>
                <a:lnTo>
                  <a:pt x="851042" y="53569"/>
                </a:lnTo>
                <a:lnTo>
                  <a:pt x="893183" y="71133"/>
                </a:lnTo>
                <a:lnTo>
                  <a:pt x="928994" y="90585"/>
                </a:lnTo>
                <a:lnTo>
                  <a:pt x="979250" y="134275"/>
                </a:lnTo>
                <a:lnTo>
                  <a:pt x="997058" y="182896"/>
                </a:lnTo>
                <a:lnTo>
                  <a:pt x="992507" y="207714"/>
                </a:lnTo>
                <a:lnTo>
                  <a:pt x="957881" y="254088"/>
                </a:lnTo>
                <a:lnTo>
                  <a:pt x="893183" y="294659"/>
                </a:lnTo>
                <a:lnTo>
                  <a:pt x="851042" y="312223"/>
                </a:lnTo>
                <a:lnTo>
                  <a:pt x="803165" y="327684"/>
                </a:lnTo>
                <a:lnTo>
                  <a:pt x="750146" y="340822"/>
                </a:lnTo>
                <a:lnTo>
                  <a:pt x="692579" y="351420"/>
                </a:lnTo>
                <a:lnTo>
                  <a:pt x="631058" y="359259"/>
                </a:lnTo>
                <a:lnTo>
                  <a:pt x="566176" y="364123"/>
                </a:lnTo>
                <a:lnTo>
                  <a:pt x="498529" y="365793"/>
                </a:lnTo>
                <a:lnTo>
                  <a:pt x="430881" y="364123"/>
                </a:lnTo>
                <a:lnTo>
                  <a:pt x="366000" y="359259"/>
                </a:lnTo>
                <a:lnTo>
                  <a:pt x="304479" y="351420"/>
                </a:lnTo>
                <a:lnTo>
                  <a:pt x="246912" y="340822"/>
                </a:lnTo>
                <a:lnTo>
                  <a:pt x="193892" y="327684"/>
                </a:lnTo>
                <a:lnTo>
                  <a:pt x="146015" y="312223"/>
                </a:lnTo>
                <a:lnTo>
                  <a:pt x="103874" y="294659"/>
                </a:lnTo>
                <a:lnTo>
                  <a:pt x="68063" y="275207"/>
                </a:lnTo>
                <a:lnTo>
                  <a:pt x="17807" y="231517"/>
                </a:lnTo>
                <a:lnTo>
                  <a:pt x="0" y="182896"/>
                </a:lnTo>
                <a:close/>
              </a:path>
            </a:pathLst>
          </a:custGeom>
          <a:ln w="8193">
            <a:solidFill>
              <a:srgbClr val="000000"/>
            </a:solidFill>
          </a:ln>
        </p:spPr>
        <p:txBody>
          <a:bodyPr wrap="square" lIns="0" tIns="0" rIns="0" bIns="0" rtlCol="0"/>
          <a:lstStyle/>
          <a:p>
            <a:endParaRPr/>
          </a:p>
        </p:txBody>
      </p:sp>
      <p:sp>
        <p:nvSpPr>
          <p:cNvPr id="37" name="object 37"/>
          <p:cNvSpPr txBox="1"/>
          <p:nvPr/>
        </p:nvSpPr>
        <p:spPr>
          <a:xfrm>
            <a:off x="8381153" y="4255386"/>
            <a:ext cx="372745" cy="153670"/>
          </a:xfrm>
          <a:prstGeom prst="rect">
            <a:avLst/>
          </a:prstGeom>
        </p:spPr>
        <p:txBody>
          <a:bodyPr vert="horz" wrap="square" lIns="0" tIns="17145" rIns="0" bIns="0" rtlCol="0">
            <a:spAutoFit/>
          </a:bodyPr>
          <a:lstStyle/>
          <a:p>
            <a:pPr marL="12700">
              <a:lnSpc>
                <a:spcPct val="100000"/>
              </a:lnSpc>
              <a:spcBef>
                <a:spcPts val="135"/>
              </a:spcBef>
            </a:pPr>
            <a:r>
              <a:rPr sz="800" spc="15" dirty="0">
                <a:latin typeface="Calibri"/>
                <a:cs typeface="Calibri"/>
              </a:rPr>
              <a:t>Address</a:t>
            </a:r>
            <a:endParaRPr sz="800">
              <a:latin typeface="Calibri"/>
              <a:cs typeface="Calibri"/>
            </a:endParaRPr>
          </a:p>
        </p:txBody>
      </p:sp>
      <p:sp>
        <p:nvSpPr>
          <p:cNvPr id="38" name="object 38"/>
          <p:cNvSpPr/>
          <p:nvPr/>
        </p:nvSpPr>
        <p:spPr>
          <a:xfrm>
            <a:off x="7882195" y="3975175"/>
            <a:ext cx="323850" cy="53340"/>
          </a:xfrm>
          <a:custGeom>
            <a:avLst/>
            <a:gdLst/>
            <a:ahLst/>
            <a:cxnLst/>
            <a:rect l="l" t="t" r="r" b="b"/>
            <a:pathLst>
              <a:path w="323850" h="53339">
                <a:moveTo>
                  <a:pt x="0" y="53084"/>
                </a:moveTo>
                <a:lnTo>
                  <a:pt x="323790" y="0"/>
                </a:lnTo>
              </a:path>
            </a:pathLst>
          </a:custGeom>
          <a:ln w="8193">
            <a:solidFill>
              <a:srgbClr val="000000"/>
            </a:solidFill>
          </a:ln>
        </p:spPr>
        <p:txBody>
          <a:bodyPr wrap="square" lIns="0" tIns="0" rIns="0" bIns="0" rtlCol="0"/>
          <a:lstStyle/>
          <a:p>
            <a:endParaRPr/>
          </a:p>
        </p:txBody>
      </p:sp>
      <p:grpSp>
        <p:nvGrpSpPr>
          <p:cNvPr id="39" name="object 39"/>
          <p:cNvGrpSpPr/>
          <p:nvPr/>
        </p:nvGrpSpPr>
        <p:grpSpPr>
          <a:xfrm>
            <a:off x="7459132" y="4103392"/>
            <a:ext cx="846455" cy="956944"/>
            <a:chOff x="7459132" y="4103392"/>
            <a:chExt cx="846455" cy="956944"/>
          </a:xfrm>
        </p:grpSpPr>
        <p:sp>
          <p:nvSpPr>
            <p:cNvPr id="40" name="object 40"/>
            <p:cNvSpPr/>
            <p:nvPr/>
          </p:nvSpPr>
          <p:spPr>
            <a:xfrm>
              <a:off x="7882196" y="4107520"/>
              <a:ext cx="323850" cy="106045"/>
            </a:xfrm>
            <a:custGeom>
              <a:avLst/>
              <a:gdLst/>
              <a:ahLst/>
              <a:cxnLst/>
              <a:rect l="l" t="t" r="r" b="b"/>
              <a:pathLst>
                <a:path w="323850" h="106045">
                  <a:moveTo>
                    <a:pt x="0" y="0"/>
                  </a:moveTo>
                  <a:lnTo>
                    <a:pt x="323790" y="105702"/>
                  </a:lnTo>
                </a:path>
              </a:pathLst>
            </a:custGeom>
            <a:ln w="8193">
              <a:solidFill>
                <a:srgbClr val="000000"/>
              </a:solidFill>
            </a:ln>
          </p:spPr>
          <p:txBody>
            <a:bodyPr wrap="square" lIns="0" tIns="0" rIns="0" bIns="0" rtlCol="0"/>
            <a:lstStyle/>
            <a:p>
              <a:endParaRPr/>
            </a:p>
          </p:txBody>
        </p:sp>
        <p:sp>
          <p:nvSpPr>
            <p:cNvPr id="41" name="object 41"/>
            <p:cNvSpPr/>
            <p:nvPr/>
          </p:nvSpPr>
          <p:spPr>
            <a:xfrm>
              <a:off x="7463259" y="4728440"/>
              <a:ext cx="838200" cy="327660"/>
            </a:xfrm>
            <a:custGeom>
              <a:avLst/>
              <a:gdLst/>
              <a:ahLst/>
              <a:cxnLst/>
              <a:rect l="l" t="t" r="r" b="b"/>
              <a:pathLst>
                <a:path w="838200" h="327660">
                  <a:moveTo>
                    <a:pt x="0" y="163883"/>
                  </a:moveTo>
                  <a:lnTo>
                    <a:pt x="20333" y="112588"/>
                  </a:lnTo>
                  <a:lnTo>
                    <a:pt x="53203" y="82922"/>
                  </a:lnTo>
                  <a:lnTo>
                    <a:pt x="125671" y="46110"/>
                  </a:lnTo>
                  <a:lnTo>
                    <a:pt x="187504" y="26885"/>
                  </a:lnTo>
                  <a:lnTo>
                    <a:pt x="257883" y="12395"/>
                  </a:lnTo>
                  <a:lnTo>
                    <a:pt x="335377" y="3096"/>
                  </a:lnTo>
                  <a:lnTo>
                    <a:pt x="418981" y="0"/>
                  </a:lnTo>
                  <a:lnTo>
                    <a:pt x="502586" y="3096"/>
                  </a:lnTo>
                  <a:lnTo>
                    <a:pt x="580079" y="12395"/>
                  </a:lnTo>
                  <a:lnTo>
                    <a:pt x="650458" y="26885"/>
                  </a:lnTo>
                  <a:lnTo>
                    <a:pt x="712292" y="46110"/>
                  </a:lnTo>
                  <a:lnTo>
                    <a:pt x="763438" y="69596"/>
                  </a:lnTo>
                  <a:lnTo>
                    <a:pt x="802959" y="97374"/>
                  </a:lnTo>
                  <a:lnTo>
                    <a:pt x="828774" y="128748"/>
                  </a:lnTo>
                  <a:lnTo>
                    <a:pt x="837963" y="163883"/>
                  </a:lnTo>
                  <a:lnTo>
                    <a:pt x="835647" y="181838"/>
                  </a:lnTo>
                  <a:lnTo>
                    <a:pt x="802907" y="230447"/>
                  </a:lnTo>
                  <a:lnTo>
                    <a:pt x="763438" y="257659"/>
                  </a:lnTo>
                  <a:lnTo>
                    <a:pt x="712292" y="281144"/>
                  </a:lnTo>
                  <a:lnTo>
                    <a:pt x="650458" y="300370"/>
                  </a:lnTo>
                  <a:lnTo>
                    <a:pt x="580079" y="314859"/>
                  </a:lnTo>
                  <a:lnTo>
                    <a:pt x="502586" y="324159"/>
                  </a:lnTo>
                  <a:lnTo>
                    <a:pt x="418981" y="327255"/>
                  </a:lnTo>
                  <a:lnTo>
                    <a:pt x="335377" y="324159"/>
                  </a:lnTo>
                  <a:lnTo>
                    <a:pt x="257883" y="314859"/>
                  </a:lnTo>
                  <a:lnTo>
                    <a:pt x="187504" y="300370"/>
                  </a:lnTo>
                  <a:lnTo>
                    <a:pt x="125671" y="281144"/>
                  </a:lnTo>
                  <a:lnTo>
                    <a:pt x="74525" y="257659"/>
                  </a:lnTo>
                  <a:lnTo>
                    <a:pt x="35056" y="230447"/>
                  </a:lnTo>
                  <a:lnTo>
                    <a:pt x="9189" y="199019"/>
                  </a:lnTo>
                  <a:lnTo>
                    <a:pt x="0" y="163883"/>
                  </a:lnTo>
                  <a:close/>
                </a:path>
                <a:path w="838200" h="327660">
                  <a:moveTo>
                    <a:pt x="16523" y="163883"/>
                  </a:moveTo>
                  <a:lnTo>
                    <a:pt x="33062" y="122997"/>
                  </a:lnTo>
                  <a:lnTo>
                    <a:pt x="62671" y="96330"/>
                  </a:lnTo>
                  <a:lnTo>
                    <a:pt x="131548" y="61445"/>
                  </a:lnTo>
                  <a:lnTo>
                    <a:pt x="191599" y="42773"/>
                  </a:lnTo>
                  <a:lnTo>
                    <a:pt x="260517" y="28585"/>
                  </a:lnTo>
                  <a:lnTo>
                    <a:pt x="336659" y="19448"/>
                  </a:lnTo>
                  <a:lnTo>
                    <a:pt x="418981" y="16399"/>
                  </a:lnTo>
                  <a:lnTo>
                    <a:pt x="501304" y="19448"/>
                  </a:lnTo>
                  <a:lnTo>
                    <a:pt x="577446" y="28585"/>
                  </a:lnTo>
                  <a:lnTo>
                    <a:pt x="646363" y="42773"/>
                  </a:lnTo>
                  <a:lnTo>
                    <a:pt x="706415" y="61445"/>
                  </a:lnTo>
                  <a:lnTo>
                    <a:pt x="755644" y="84050"/>
                  </a:lnTo>
                  <a:lnTo>
                    <a:pt x="791917" y="109532"/>
                  </a:lnTo>
                  <a:lnTo>
                    <a:pt x="819659" y="150086"/>
                  </a:lnTo>
                  <a:lnTo>
                    <a:pt x="821440" y="163883"/>
                  </a:lnTo>
                  <a:lnTo>
                    <a:pt x="819659" y="177680"/>
                  </a:lnTo>
                  <a:lnTo>
                    <a:pt x="791969" y="218180"/>
                  </a:lnTo>
                  <a:lnTo>
                    <a:pt x="755644" y="243205"/>
                  </a:lnTo>
                  <a:lnTo>
                    <a:pt x="706415" y="265810"/>
                  </a:lnTo>
                  <a:lnTo>
                    <a:pt x="646363" y="284481"/>
                  </a:lnTo>
                  <a:lnTo>
                    <a:pt x="577446" y="298670"/>
                  </a:lnTo>
                  <a:lnTo>
                    <a:pt x="501304" y="307807"/>
                  </a:lnTo>
                  <a:lnTo>
                    <a:pt x="418981" y="310856"/>
                  </a:lnTo>
                  <a:lnTo>
                    <a:pt x="336659" y="307807"/>
                  </a:lnTo>
                  <a:lnTo>
                    <a:pt x="260517" y="298670"/>
                  </a:lnTo>
                  <a:lnTo>
                    <a:pt x="191599" y="284481"/>
                  </a:lnTo>
                  <a:lnTo>
                    <a:pt x="131548" y="265810"/>
                  </a:lnTo>
                  <a:lnTo>
                    <a:pt x="82319" y="243205"/>
                  </a:lnTo>
                  <a:lnTo>
                    <a:pt x="45994" y="218180"/>
                  </a:lnTo>
                  <a:lnTo>
                    <a:pt x="18304" y="177680"/>
                  </a:lnTo>
                  <a:lnTo>
                    <a:pt x="16523" y="163883"/>
                  </a:lnTo>
                  <a:close/>
                </a:path>
              </a:pathLst>
            </a:custGeom>
            <a:ln w="8193">
              <a:solidFill>
                <a:srgbClr val="000000"/>
              </a:solidFill>
            </a:ln>
          </p:spPr>
          <p:txBody>
            <a:bodyPr wrap="square" lIns="0" tIns="0" rIns="0" bIns="0" rtlCol="0"/>
            <a:lstStyle/>
            <a:p>
              <a:endParaRPr/>
            </a:p>
          </p:txBody>
        </p:sp>
      </p:grpSp>
      <p:sp>
        <p:nvSpPr>
          <p:cNvPr id="42" name="object 42"/>
          <p:cNvSpPr txBox="1"/>
          <p:nvPr/>
        </p:nvSpPr>
        <p:spPr>
          <a:xfrm>
            <a:off x="7642262" y="4815542"/>
            <a:ext cx="483234" cy="153670"/>
          </a:xfrm>
          <a:prstGeom prst="rect">
            <a:avLst/>
          </a:prstGeom>
        </p:spPr>
        <p:txBody>
          <a:bodyPr vert="horz" wrap="square" lIns="0" tIns="17145" rIns="0" bIns="0" rtlCol="0">
            <a:spAutoFit/>
          </a:bodyPr>
          <a:lstStyle/>
          <a:p>
            <a:pPr marL="12700">
              <a:lnSpc>
                <a:spcPct val="100000"/>
              </a:lnSpc>
              <a:spcBef>
                <a:spcPts val="135"/>
              </a:spcBef>
            </a:pPr>
            <a:r>
              <a:rPr sz="800" spc="20" dirty="0">
                <a:latin typeface="Calibri"/>
                <a:cs typeface="Calibri"/>
              </a:rPr>
              <a:t>Works_On</a:t>
            </a:r>
            <a:endParaRPr sz="800">
              <a:latin typeface="Calibri"/>
              <a:cs typeface="Calibri"/>
            </a:endParaRPr>
          </a:p>
        </p:txBody>
      </p:sp>
      <p:grpSp>
        <p:nvGrpSpPr>
          <p:cNvPr id="43" name="object 43"/>
          <p:cNvGrpSpPr/>
          <p:nvPr/>
        </p:nvGrpSpPr>
        <p:grpSpPr>
          <a:xfrm>
            <a:off x="7529060" y="4363892"/>
            <a:ext cx="706755" cy="1235710"/>
            <a:chOff x="7529060" y="4363892"/>
            <a:chExt cx="706755" cy="1235710"/>
          </a:xfrm>
        </p:grpSpPr>
        <p:sp>
          <p:nvSpPr>
            <p:cNvPr id="44" name="object 44"/>
            <p:cNvSpPr/>
            <p:nvPr/>
          </p:nvSpPr>
          <p:spPr>
            <a:xfrm>
              <a:off x="7533188" y="4368020"/>
              <a:ext cx="349250" cy="368935"/>
            </a:xfrm>
            <a:custGeom>
              <a:avLst/>
              <a:gdLst/>
              <a:ahLst/>
              <a:cxnLst/>
              <a:rect l="l" t="t" r="r" b="b"/>
              <a:pathLst>
                <a:path w="349250" h="368935">
                  <a:moveTo>
                    <a:pt x="0" y="0"/>
                  </a:moveTo>
                  <a:lnTo>
                    <a:pt x="349007" y="368620"/>
                  </a:lnTo>
                </a:path>
              </a:pathLst>
            </a:custGeom>
            <a:ln w="8193">
              <a:solidFill>
                <a:srgbClr val="000000"/>
              </a:solidFill>
            </a:ln>
          </p:spPr>
          <p:txBody>
            <a:bodyPr wrap="square" lIns="0" tIns="0" rIns="0" bIns="0" rtlCol="0"/>
            <a:lstStyle/>
            <a:p>
              <a:endParaRPr/>
            </a:p>
          </p:txBody>
        </p:sp>
        <p:sp>
          <p:nvSpPr>
            <p:cNvPr id="45" name="object 45"/>
            <p:cNvSpPr/>
            <p:nvPr/>
          </p:nvSpPr>
          <p:spPr>
            <a:xfrm>
              <a:off x="7533188" y="5230955"/>
              <a:ext cx="698500" cy="364490"/>
            </a:xfrm>
            <a:custGeom>
              <a:avLst/>
              <a:gdLst/>
              <a:ahLst/>
              <a:cxnLst/>
              <a:rect l="l" t="t" r="r" b="b"/>
              <a:pathLst>
                <a:path w="698500" h="364489">
                  <a:moveTo>
                    <a:pt x="0" y="182097"/>
                  </a:moveTo>
                  <a:lnTo>
                    <a:pt x="21834" y="118557"/>
                  </a:lnTo>
                  <a:lnTo>
                    <a:pt x="47649" y="90189"/>
                  </a:lnTo>
                  <a:lnTo>
                    <a:pt x="82082" y="64774"/>
                  </a:lnTo>
                  <a:lnTo>
                    <a:pt x="124146" y="42827"/>
                  </a:lnTo>
                  <a:lnTo>
                    <a:pt x="172856" y="24861"/>
                  </a:lnTo>
                  <a:lnTo>
                    <a:pt x="227227" y="11392"/>
                  </a:lnTo>
                  <a:lnTo>
                    <a:pt x="286273" y="2933"/>
                  </a:lnTo>
                  <a:lnTo>
                    <a:pt x="349007" y="0"/>
                  </a:lnTo>
                  <a:lnTo>
                    <a:pt x="411742" y="2933"/>
                  </a:lnTo>
                  <a:lnTo>
                    <a:pt x="470787" y="11392"/>
                  </a:lnTo>
                  <a:lnTo>
                    <a:pt x="525158" y="24861"/>
                  </a:lnTo>
                  <a:lnTo>
                    <a:pt x="573869" y="42827"/>
                  </a:lnTo>
                  <a:lnTo>
                    <a:pt x="615933" y="64774"/>
                  </a:lnTo>
                  <a:lnTo>
                    <a:pt x="650365" y="90189"/>
                  </a:lnTo>
                  <a:lnTo>
                    <a:pt x="676180" y="118557"/>
                  </a:lnTo>
                  <a:lnTo>
                    <a:pt x="698015" y="182097"/>
                  </a:lnTo>
                  <a:lnTo>
                    <a:pt x="692392" y="214830"/>
                  </a:lnTo>
                  <a:lnTo>
                    <a:pt x="650365" y="274006"/>
                  </a:lnTo>
                  <a:lnTo>
                    <a:pt x="615933" y="299421"/>
                  </a:lnTo>
                  <a:lnTo>
                    <a:pt x="573869" y="321368"/>
                  </a:lnTo>
                  <a:lnTo>
                    <a:pt x="525158" y="339333"/>
                  </a:lnTo>
                  <a:lnTo>
                    <a:pt x="470787" y="352803"/>
                  </a:lnTo>
                  <a:lnTo>
                    <a:pt x="411742" y="361261"/>
                  </a:lnTo>
                  <a:lnTo>
                    <a:pt x="349007" y="364195"/>
                  </a:lnTo>
                  <a:lnTo>
                    <a:pt x="286273" y="361261"/>
                  </a:lnTo>
                  <a:lnTo>
                    <a:pt x="227227" y="352803"/>
                  </a:lnTo>
                  <a:lnTo>
                    <a:pt x="172856" y="339333"/>
                  </a:lnTo>
                  <a:lnTo>
                    <a:pt x="124146" y="321368"/>
                  </a:lnTo>
                  <a:lnTo>
                    <a:pt x="82082" y="299421"/>
                  </a:lnTo>
                  <a:lnTo>
                    <a:pt x="47649" y="274006"/>
                  </a:lnTo>
                  <a:lnTo>
                    <a:pt x="21834" y="245637"/>
                  </a:lnTo>
                  <a:lnTo>
                    <a:pt x="0" y="182097"/>
                  </a:lnTo>
                  <a:close/>
                </a:path>
              </a:pathLst>
            </a:custGeom>
            <a:ln w="8193">
              <a:solidFill>
                <a:srgbClr val="000000"/>
              </a:solidFill>
            </a:ln>
          </p:spPr>
          <p:txBody>
            <a:bodyPr wrap="square" lIns="0" tIns="0" rIns="0" bIns="0" rtlCol="0"/>
            <a:lstStyle/>
            <a:p>
              <a:endParaRPr/>
            </a:p>
          </p:txBody>
        </p:sp>
      </p:grpSp>
      <p:sp>
        <p:nvSpPr>
          <p:cNvPr id="46" name="object 46"/>
          <p:cNvSpPr txBox="1"/>
          <p:nvPr/>
        </p:nvSpPr>
        <p:spPr>
          <a:xfrm>
            <a:off x="5298659" y="4815542"/>
            <a:ext cx="332740" cy="153670"/>
          </a:xfrm>
          <a:prstGeom prst="rect">
            <a:avLst/>
          </a:prstGeom>
        </p:spPr>
        <p:txBody>
          <a:bodyPr vert="horz" wrap="square" lIns="0" tIns="17145" rIns="0" bIns="0" rtlCol="0">
            <a:spAutoFit/>
          </a:bodyPr>
          <a:lstStyle/>
          <a:p>
            <a:pPr marL="12700">
              <a:lnSpc>
                <a:spcPct val="100000"/>
              </a:lnSpc>
              <a:spcBef>
                <a:spcPts val="135"/>
              </a:spcBef>
            </a:pPr>
            <a:r>
              <a:rPr sz="800" spc="20" dirty="0">
                <a:latin typeface="Calibri"/>
                <a:cs typeface="Calibri"/>
              </a:rPr>
              <a:t>FNa</a:t>
            </a:r>
            <a:r>
              <a:rPr sz="800" spc="25" dirty="0">
                <a:latin typeface="Calibri"/>
                <a:cs typeface="Calibri"/>
              </a:rPr>
              <a:t>m</a:t>
            </a:r>
            <a:r>
              <a:rPr sz="800" spc="15" dirty="0">
                <a:latin typeface="Calibri"/>
                <a:cs typeface="Calibri"/>
              </a:rPr>
              <a:t>e</a:t>
            </a:r>
            <a:endParaRPr sz="800">
              <a:latin typeface="Calibri"/>
              <a:cs typeface="Calibri"/>
            </a:endParaRPr>
          </a:p>
        </p:txBody>
      </p:sp>
      <p:sp>
        <p:nvSpPr>
          <p:cNvPr id="47" name="object 47"/>
          <p:cNvSpPr/>
          <p:nvPr/>
        </p:nvSpPr>
        <p:spPr>
          <a:xfrm>
            <a:off x="6288900" y="5230955"/>
            <a:ext cx="698500" cy="364490"/>
          </a:xfrm>
          <a:custGeom>
            <a:avLst/>
            <a:gdLst/>
            <a:ahLst/>
            <a:cxnLst/>
            <a:rect l="l" t="t" r="r" b="b"/>
            <a:pathLst>
              <a:path w="698500" h="364489">
                <a:moveTo>
                  <a:pt x="0" y="182097"/>
                </a:moveTo>
                <a:lnTo>
                  <a:pt x="21834" y="118557"/>
                </a:lnTo>
                <a:lnTo>
                  <a:pt x="47649" y="90189"/>
                </a:lnTo>
                <a:lnTo>
                  <a:pt x="82082" y="64774"/>
                </a:lnTo>
                <a:lnTo>
                  <a:pt x="124146" y="42827"/>
                </a:lnTo>
                <a:lnTo>
                  <a:pt x="172856" y="24861"/>
                </a:lnTo>
                <a:lnTo>
                  <a:pt x="227227" y="11392"/>
                </a:lnTo>
                <a:lnTo>
                  <a:pt x="286273" y="2933"/>
                </a:lnTo>
                <a:lnTo>
                  <a:pt x="349007" y="0"/>
                </a:lnTo>
                <a:lnTo>
                  <a:pt x="411742" y="2933"/>
                </a:lnTo>
                <a:lnTo>
                  <a:pt x="470787" y="11392"/>
                </a:lnTo>
                <a:lnTo>
                  <a:pt x="525158" y="24861"/>
                </a:lnTo>
                <a:lnTo>
                  <a:pt x="573869" y="42827"/>
                </a:lnTo>
                <a:lnTo>
                  <a:pt x="615933" y="64774"/>
                </a:lnTo>
                <a:lnTo>
                  <a:pt x="650365" y="90189"/>
                </a:lnTo>
                <a:lnTo>
                  <a:pt x="676180" y="118557"/>
                </a:lnTo>
                <a:lnTo>
                  <a:pt x="698015" y="182097"/>
                </a:lnTo>
                <a:lnTo>
                  <a:pt x="692392" y="214830"/>
                </a:lnTo>
                <a:lnTo>
                  <a:pt x="650365" y="274006"/>
                </a:lnTo>
                <a:lnTo>
                  <a:pt x="615933" y="299421"/>
                </a:lnTo>
                <a:lnTo>
                  <a:pt x="573869" y="321368"/>
                </a:lnTo>
                <a:lnTo>
                  <a:pt x="525158" y="339333"/>
                </a:lnTo>
                <a:lnTo>
                  <a:pt x="470787" y="352803"/>
                </a:lnTo>
                <a:lnTo>
                  <a:pt x="411742" y="361261"/>
                </a:lnTo>
                <a:lnTo>
                  <a:pt x="349007" y="364195"/>
                </a:lnTo>
                <a:lnTo>
                  <a:pt x="286273" y="361261"/>
                </a:lnTo>
                <a:lnTo>
                  <a:pt x="227227" y="352803"/>
                </a:lnTo>
                <a:lnTo>
                  <a:pt x="172856" y="339333"/>
                </a:lnTo>
                <a:lnTo>
                  <a:pt x="124146" y="321368"/>
                </a:lnTo>
                <a:lnTo>
                  <a:pt x="82082" y="299421"/>
                </a:lnTo>
                <a:lnTo>
                  <a:pt x="47649" y="274006"/>
                </a:lnTo>
                <a:lnTo>
                  <a:pt x="21834" y="245637"/>
                </a:lnTo>
                <a:lnTo>
                  <a:pt x="0" y="182097"/>
                </a:lnTo>
                <a:close/>
              </a:path>
            </a:pathLst>
          </a:custGeom>
          <a:ln w="8193">
            <a:solidFill>
              <a:srgbClr val="000000"/>
            </a:solidFill>
          </a:ln>
        </p:spPr>
        <p:txBody>
          <a:bodyPr wrap="square" lIns="0" tIns="0" rIns="0" bIns="0" rtlCol="0"/>
          <a:lstStyle/>
          <a:p>
            <a:endParaRPr/>
          </a:p>
        </p:txBody>
      </p:sp>
      <p:sp>
        <p:nvSpPr>
          <p:cNvPr id="48" name="object 48"/>
          <p:cNvSpPr txBox="1"/>
          <p:nvPr/>
        </p:nvSpPr>
        <p:spPr>
          <a:xfrm>
            <a:off x="6475574" y="5336440"/>
            <a:ext cx="328295" cy="153670"/>
          </a:xfrm>
          <a:prstGeom prst="rect">
            <a:avLst/>
          </a:prstGeom>
        </p:spPr>
        <p:txBody>
          <a:bodyPr vert="horz" wrap="square" lIns="0" tIns="17145" rIns="0" bIns="0" rtlCol="0">
            <a:spAutoFit/>
          </a:bodyPr>
          <a:lstStyle/>
          <a:p>
            <a:pPr marL="12700">
              <a:lnSpc>
                <a:spcPct val="100000"/>
              </a:lnSpc>
              <a:spcBef>
                <a:spcPts val="135"/>
              </a:spcBef>
            </a:pPr>
            <a:r>
              <a:rPr sz="800" spc="20" dirty="0">
                <a:latin typeface="Calibri"/>
                <a:cs typeface="Calibri"/>
              </a:rPr>
              <a:t>LNa</a:t>
            </a:r>
            <a:r>
              <a:rPr sz="800" spc="25" dirty="0">
                <a:latin typeface="Calibri"/>
                <a:cs typeface="Calibri"/>
              </a:rPr>
              <a:t>m</a:t>
            </a:r>
            <a:r>
              <a:rPr sz="800" spc="15" dirty="0">
                <a:latin typeface="Calibri"/>
                <a:cs typeface="Calibri"/>
              </a:rPr>
              <a:t>e</a:t>
            </a:r>
            <a:endParaRPr sz="800">
              <a:latin typeface="Calibri"/>
              <a:cs typeface="Calibri"/>
            </a:endParaRPr>
          </a:p>
        </p:txBody>
      </p:sp>
      <p:sp>
        <p:nvSpPr>
          <p:cNvPr id="49" name="object 49"/>
          <p:cNvSpPr/>
          <p:nvPr/>
        </p:nvSpPr>
        <p:spPr>
          <a:xfrm>
            <a:off x="5114067" y="5230955"/>
            <a:ext cx="698500" cy="364490"/>
          </a:xfrm>
          <a:custGeom>
            <a:avLst/>
            <a:gdLst/>
            <a:ahLst/>
            <a:cxnLst/>
            <a:rect l="l" t="t" r="r" b="b"/>
            <a:pathLst>
              <a:path w="698500" h="364489">
                <a:moveTo>
                  <a:pt x="0" y="182097"/>
                </a:moveTo>
                <a:lnTo>
                  <a:pt x="21834" y="118557"/>
                </a:lnTo>
                <a:lnTo>
                  <a:pt x="47649" y="90189"/>
                </a:lnTo>
                <a:lnTo>
                  <a:pt x="82082" y="64774"/>
                </a:lnTo>
                <a:lnTo>
                  <a:pt x="124146" y="42827"/>
                </a:lnTo>
                <a:lnTo>
                  <a:pt x="172856" y="24861"/>
                </a:lnTo>
                <a:lnTo>
                  <a:pt x="227227" y="11392"/>
                </a:lnTo>
                <a:lnTo>
                  <a:pt x="286273" y="2933"/>
                </a:lnTo>
                <a:lnTo>
                  <a:pt x="349007" y="0"/>
                </a:lnTo>
                <a:lnTo>
                  <a:pt x="411742" y="2933"/>
                </a:lnTo>
                <a:lnTo>
                  <a:pt x="470787" y="11392"/>
                </a:lnTo>
                <a:lnTo>
                  <a:pt x="525158" y="24861"/>
                </a:lnTo>
                <a:lnTo>
                  <a:pt x="573869" y="42827"/>
                </a:lnTo>
                <a:lnTo>
                  <a:pt x="615933" y="64774"/>
                </a:lnTo>
                <a:lnTo>
                  <a:pt x="650365" y="90189"/>
                </a:lnTo>
                <a:lnTo>
                  <a:pt x="676180" y="118557"/>
                </a:lnTo>
                <a:lnTo>
                  <a:pt x="698015" y="182097"/>
                </a:lnTo>
                <a:lnTo>
                  <a:pt x="692392" y="214830"/>
                </a:lnTo>
                <a:lnTo>
                  <a:pt x="650365" y="274006"/>
                </a:lnTo>
                <a:lnTo>
                  <a:pt x="615933" y="299421"/>
                </a:lnTo>
                <a:lnTo>
                  <a:pt x="573869" y="321368"/>
                </a:lnTo>
                <a:lnTo>
                  <a:pt x="525158" y="339333"/>
                </a:lnTo>
                <a:lnTo>
                  <a:pt x="470787" y="352803"/>
                </a:lnTo>
                <a:lnTo>
                  <a:pt x="411742" y="361261"/>
                </a:lnTo>
                <a:lnTo>
                  <a:pt x="349007" y="364195"/>
                </a:lnTo>
                <a:lnTo>
                  <a:pt x="286273" y="361261"/>
                </a:lnTo>
                <a:lnTo>
                  <a:pt x="227227" y="352803"/>
                </a:lnTo>
                <a:lnTo>
                  <a:pt x="172856" y="339333"/>
                </a:lnTo>
                <a:lnTo>
                  <a:pt x="124146" y="321368"/>
                </a:lnTo>
                <a:lnTo>
                  <a:pt x="82082" y="299421"/>
                </a:lnTo>
                <a:lnTo>
                  <a:pt x="47649" y="274006"/>
                </a:lnTo>
                <a:lnTo>
                  <a:pt x="21834" y="245637"/>
                </a:lnTo>
                <a:lnTo>
                  <a:pt x="0" y="182097"/>
                </a:lnTo>
                <a:close/>
              </a:path>
            </a:pathLst>
          </a:custGeom>
          <a:ln w="8193">
            <a:solidFill>
              <a:srgbClr val="000000"/>
            </a:solidFill>
          </a:ln>
        </p:spPr>
        <p:txBody>
          <a:bodyPr wrap="square" lIns="0" tIns="0" rIns="0" bIns="0" rtlCol="0"/>
          <a:lstStyle/>
          <a:p>
            <a:endParaRPr/>
          </a:p>
        </p:txBody>
      </p:sp>
      <p:sp>
        <p:nvSpPr>
          <p:cNvPr id="50" name="object 50"/>
          <p:cNvSpPr txBox="1"/>
          <p:nvPr/>
        </p:nvSpPr>
        <p:spPr>
          <a:xfrm>
            <a:off x="5393113" y="5336440"/>
            <a:ext cx="143510" cy="153670"/>
          </a:xfrm>
          <a:prstGeom prst="rect">
            <a:avLst/>
          </a:prstGeom>
        </p:spPr>
        <p:txBody>
          <a:bodyPr vert="horz" wrap="square" lIns="0" tIns="17145" rIns="0" bIns="0" rtlCol="0">
            <a:spAutoFit/>
          </a:bodyPr>
          <a:lstStyle/>
          <a:p>
            <a:pPr marL="12700">
              <a:lnSpc>
                <a:spcPct val="100000"/>
              </a:lnSpc>
              <a:spcBef>
                <a:spcPts val="135"/>
              </a:spcBef>
            </a:pPr>
            <a:r>
              <a:rPr sz="800" spc="20" dirty="0">
                <a:latin typeface="Calibri"/>
                <a:cs typeface="Calibri"/>
              </a:rPr>
              <a:t>MI</a:t>
            </a:r>
            <a:endParaRPr sz="800">
              <a:latin typeface="Calibri"/>
              <a:cs typeface="Calibri"/>
            </a:endParaRPr>
          </a:p>
        </p:txBody>
      </p:sp>
      <p:grpSp>
        <p:nvGrpSpPr>
          <p:cNvPr id="51" name="object 51"/>
          <p:cNvGrpSpPr/>
          <p:nvPr/>
        </p:nvGrpSpPr>
        <p:grpSpPr>
          <a:xfrm>
            <a:off x="5705764" y="4888058"/>
            <a:ext cx="936625" cy="400685"/>
            <a:chOff x="5705764" y="4888058"/>
            <a:chExt cx="936625" cy="400685"/>
          </a:xfrm>
        </p:grpSpPr>
        <p:sp>
          <p:nvSpPr>
            <p:cNvPr id="52" name="object 52"/>
            <p:cNvSpPr/>
            <p:nvPr/>
          </p:nvSpPr>
          <p:spPr>
            <a:xfrm>
              <a:off x="5812082" y="4892155"/>
              <a:ext cx="414020" cy="0"/>
            </a:xfrm>
            <a:custGeom>
              <a:avLst/>
              <a:gdLst/>
              <a:ahLst/>
              <a:cxnLst/>
              <a:rect l="l" t="t" r="r" b="b"/>
              <a:pathLst>
                <a:path w="414020">
                  <a:moveTo>
                    <a:pt x="0" y="0"/>
                  </a:moveTo>
                  <a:lnTo>
                    <a:pt x="413675" y="0"/>
                  </a:lnTo>
                </a:path>
              </a:pathLst>
            </a:custGeom>
            <a:ln w="8193">
              <a:solidFill>
                <a:srgbClr val="000000"/>
              </a:solidFill>
            </a:ln>
          </p:spPr>
          <p:txBody>
            <a:bodyPr wrap="square" lIns="0" tIns="0" rIns="0" bIns="0" rtlCol="0"/>
            <a:lstStyle/>
            <a:p>
              <a:endParaRPr/>
            </a:p>
          </p:txBody>
        </p:sp>
        <p:sp>
          <p:nvSpPr>
            <p:cNvPr id="53" name="object 53"/>
            <p:cNvSpPr/>
            <p:nvPr/>
          </p:nvSpPr>
          <p:spPr>
            <a:xfrm>
              <a:off x="6637907" y="5047670"/>
              <a:ext cx="0" cy="183515"/>
            </a:xfrm>
            <a:custGeom>
              <a:avLst/>
              <a:gdLst/>
              <a:ahLst/>
              <a:cxnLst/>
              <a:rect l="l" t="t" r="r" b="b"/>
              <a:pathLst>
                <a:path h="183514">
                  <a:moveTo>
                    <a:pt x="0" y="0"/>
                  </a:moveTo>
                  <a:lnTo>
                    <a:pt x="0" y="183286"/>
                  </a:lnTo>
                </a:path>
              </a:pathLst>
            </a:custGeom>
            <a:ln w="8193">
              <a:solidFill>
                <a:srgbClr val="000000"/>
              </a:solidFill>
            </a:ln>
          </p:spPr>
          <p:txBody>
            <a:bodyPr wrap="square" lIns="0" tIns="0" rIns="0" bIns="0" rtlCol="0"/>
            <a:lstStyle/>
            <a:p>
              <a:endParaRPr/>
            </a:p>
          </p:txBody>
        </p:sp>
        <p:sp>
          <p:nvSpPr>
            <p:cNvPr id="54" name="object 54"/>
            <p:cNvSpPr/>
            <p:nvPr/>
          </p:nvSpPr>
          <p:spPr>
            <a:xfrm>
              <a:off x="5709861" y="5002121"/>
              <a:ext cx="636905" cy="282575"/>
            </a:xfrm>
            <a:custGeom>
              <a:avLst/>
              <a:gdLst/>
              <a:ahLst/>
              <a:cxnLst/>
              <a:rect l="l" t="t" r="r" b="b"/>
              <a:pathLst>
                <a:path w="636904" h="282575">
                  <a:moveTo>
                    <a:pt x="636613" y="0"/>
                  </a:moveTo>
                  <a:lnTo>
                    <a:pt x="0" y="282170"/>
                  </a:lnTo>
                </a:path>
              </a:pathLst>
            </a:custGeom>
            <a:ln w="8193">
              <a:solidFill>
                <a:srgbClr val="000000"/>
              </a:solidFill>
            </a:ln>
          </p:spPr>
          <p:txBody>
            <a:bodyPr wrap="square" lIns="0" tIns="0" rIns="0" bIns="0" rtlCol="0"/>
            <a:lstStyle/>
            <a:p>
              <a:endParaRPr/>
            </a:p>
          </p:txBody>
        </p:sp>
      </p:grpSp>
      <p:sp>
        <p:nvSpPr>
          <p:cNvPr id="55" name="object 55"/>
          <p:cNvSpPr txBox="1"/>
          <p:nvPr/>
        </p:nvSpPr>
        <p:spPr>
          <a:xfrm>
            <a:off x="7742537" y="5336440"/>
            <a:ext cx="283210" cy="153670"/>
          </a:xfrm>
          <a:prstGeom prst="rect">
            <a:avLst/>
          </a:prstGeom>
        </p:spPr>
        <p:txBody>
          <a:bodyPr vert="horz" wrap="square" lIns="0" tIns="17145" rIns="0" bIns="0" rtlCol="0">
            <a:spAutoFit/>
          </a:bodyPr>
          <a:lstStyle/>
          <a:p>
            <a:pPr marL="12700">
              <a:lnSpc>
                <a:spcPct val="100000"/>
              </a:lnSpc>
              <a:spcBef>
                <a:spcPts val="135"/>
              </a:spcBef>
            </a:pPr>
            <a:r>
              <a:rPr sz="800" spc="15" dirty="0">
                <a:latin typeface="Calibri"/>
                <a:cs typeface="Calibri"/>
              </a:rPr>
              <a:t>Hours</a:t>
            </a:r>
            <a:endParaRPr sz="800">
              <a:latin typeface="Calibri"/>
              <a:cs typeface="Calibri"/>
            </a:endParaRPr>
          </a:p>
        </p:txBody>
      </p:sp>
      <p:sp>
        <p:nvSpPr>
          <p:cNvPr id="56" name="object 56"/>
          <p:cNvSpPr/>
          <p:nvPr/>
        </p:nvSpPr>
        <p:spPr>
          <a:xfrm>
            <a:off x="8714911" y="4710057"/>
            <a:ext cx="698500" cy="364490"/>
          </a:xfrm>
          <a:custGeom>
            <a:avLst/>
            <a:gdLst/>
            <a:ahLst/>
            <a:cxnLst/>
            <a:rect l="l" t="t" r="r" b="b"/>
            <a:pathLst>
              <a:path w="698500" h="364489">
                <a:moveTo>
                  <a:pt x="0" y="182097"/>
                </a:moveTo>
                <a:lnTo>
                  <a:pt x="21834" y="118557"/>
                </a:lnTo>
                <a:lnTo>
                  <a:pt x="47649" y="90189"/>
                </a:lnTo>
                <a:lnTo>
                  <a:pt x="82082" y="64774"/>
                </a:lnTo>
                <a:lnTo>
                  <a:pt x="124146" y="42827"/>
                </a:lnTo>
                <a:lnTo>
                  <a:pt x="172856" y="24861"/>
                </a:lnTo>
                <a:lnTo>
                  <a:pt x="227227" y="11392"/>
                </a:lnTo>
                <a:lnTo>
                  <a:pt x="286273" y="2933"/>
                </a:lnTo>
                <a:lnTo>
                  <a:pt x="349007" y="0"/>
                </a:lnTo>
                <a:lnTo>
                  <a:pt x="411742" y="2933"/>
                </a:lnTo>
                <a:lnTo>
                  <a:pt x="470787" y="11392"/>
                </a:lnTo>
                <a:lnTo>
                  <a:pt x="525158" y="24861"/>
                </a:lnTo>
                <a:lnTo>
                  <a:pt x="573869" y="42827"/>
                </a:lnTo>
                <a:lnTo>
                  <a:pt x="615933" y="64774"/>
                </a:lnTo>
                <a:lnTo>
                  <a:pt x="650365" y="90189"/>
                </a:lnTo>
                <a:lnTo>
                  <a:pt x="676180" y="118557"/>
                </a:lnTo>
                <a:lnTo>
                  <a:pt x="698015" y="182097"/>
                </a:lnTo>
                <a:lnTo>
                  <a:pt x="692392" y="214830"/>
                </a:lnTo>
                <a:lnTo>
                  <a:pt x="650365" y="274006"/>
                </a:lnTo>
                <a:lnTo>
                  <a:pt x="615933" y="299421"/>
                </a:lnTo>
                <a:lnTo>
                  <a:pt x="573869" y="321368"/>
                </a:lnTo>
                <a:lnTo>
                  <a:pt x="525158" y="339333"/>
                </a:lnTo>
                <a:lnTo>
                  <a:pt x="470787" y="352803"/>
                </a:lnTo>
                <a:lnTo>
                  <a:pt x="411742" y="361261"/>
                </a:lnTo>
                <a:lnTo>
                  <a:pt x="349007" y="364195"/>
                </a:lnTo>
                <a:lnTo>
                  <a:pt x="286273" y="361261"/>
                </a:lnTo>
                <a:lnTo>
                  <a:pt x="227227" y="352803"/>
                </a:lnTo>
                <a:lnTo>
                  <a:pt x="172856" y="339333"/>
                </a:lnTo>
                <a:lnTo>
                  <a:pt x="124146" y="321368"/>
                </a:lnTo>
                <a:lnTo>
                  <a:pt x="82082" y="299421"/>
                </a:lnTo>
                <a:lnTo>
                  <a:pt x="47649" y="274006"/>
                </a:lnTo>
                <a:lnTo>
                  <a:pt x="21834" y="245637"/>
                </a:lnTo>
                <a:lnTo>
                  <a:pt x="0" y="182097"/>
                </a:lnTo>
                <a:close/>
              </a:path>
            </a:pathLst>
          </a:custGeom>
          <a:ln w="8193">
            <a:solidFill>
              <a:srgbClr val="000000"/>
            </a:solidFill>
          </a:ln>
        </p:spPr>
        <p:txBody>
          <a:bodyPr wrap="square" lIns="0" tIns="0" rIns="0" bIns="0" rtlCol="0"/>
          <a:lstStyle/>
          <a:p>
            <a:endParaRPr/>
          </a:p>
        </p:txBody>
      </p:sp>
      <p:sp>
        <p:nvSpPr>
          <p:cNvPr id="57" name="object 57"/>
          <p:cNvSpPr txBox="1"/>
          <p:nvPr/>
        </p:nvSpPr>
        <p:spPr>
          <a:xfrm>
            <a:off x="8899140" y="4815542"/>
            <a:ext cx="333375" cy="153670"/>
          </a:xfrm>
          <a:prstGeom prst="rect">
            <a:avLst/>
          </a:prstGeom>
        </p:spPr>
        <p:txBody>
          <a:bodyPr vert="horz" wrap="square" lIns="0" tIns="17145" rIns="0" bIns="0" rtlCol="0">
            <a:spAutoFit/>
          </a:bodyPr>
          <a:lstStyle/>
          <a:p>
            <a:pPr marL="12700">
              <a:lnSpc>
                <a:spcPct val="100000"/>
              </a:lnSpc>
              <a:spcBef>
                <a:spcPts val="135"/>
              </a:spcBef>
            </a:pPr>
            <a:r>
              <a:rPr sz="800" spc="15" dirty="0">
                <a:latin typeface="Calibri"/>
                <a:cs typeface="Calibri"/>
              </a:rPr>
              <a:t>Project</a:t>
            </a:r>
            <a:endParaRPr sz="800">
              <a:latin typeface="Calibri"/>
              <a:cs typeface="Calibri"/>
            </a:endParaRPr>
          </a:p>
        </p:txBody>
      </p:sp>
      <p:grpSp>
        <p:nvGrpSpPr>
          <p:cNvPr id="58" name="object 58"/>
          <p:cNvGrpSpPr/>
          <p:nvPr/>
        </p:nvGrpSpPr>
        <p:grpSpPr>
          <a:xfrm>
            <a:off x="7878098" y="4888058"/>
            <a:ext cx="836930" cy="342900"/>
            <a:chOff x="7878098" y="4888058"/>
            <a:chExt cx="836930" cy="342900"/>
          </a:xfrm>
        </p:grpSpPr>
        <p:sp>
          <p:nvSpPr>
            <p:cNvPr id="59" name="object 59"/>
            <p:cNvSpPr/>
            <p:nvPr/>
          </p:nvSpPr>
          <p:spPr>
            <a:xfrm>
              <a:off x="8292869" y="4892155"/>
              <a:ext cx="422275" cy="0"/>
            </a:xfrm>
            <a:custGeom>
              <a:avLst/>
              <a:gdLst/>
              <a:ahLst/>
              <a:cxnLst/>
              <a:rect l="l" t="t" r="r" b="b"/>
              <a:pathLst>
                <a:path w="422275">
                  <a:moveTo>
                    <a:pt x="422042" y="0"/>
                  </a:moveTo>
                  <a:lnTo>
                    <a:pt x="0" y="0"/>
                  </a:lnTo>
                </a:path>
              </a:pathLst>
            </a:custGeom>
            <a:ln w="8193">
              <a:solidFill>
                <a:srgbClr val="000000"/>
              </a:solidFill>
            </a:ln>
          </p:spPr>
          <p:txBody>
            <a:bodyPr wrap="square" lIns="0" tIns="0" rIns="0" bIns="0" rtlCol="0"/>
            <a:lstStyle/>
            <a:p>
              <a:endParaRPr/>
            </a:p>
          </p:txBody>
        </p:sp>
        <p:sp>
          <p:nvSpPr>
            <p:cNvPr id="60" name="object 60"/>
            <p:cNvSpPr/>
            <p:nvPr/>
          </p:nvSpPr>
          <p:spPr>
            <a:xfrm>
              <a:off x="7882195" y="5047669"/>
              <a:ext cx="0" cy="183515"/>
            </a:xfrm>
            <a:custGeom>
              <a:avLst/>
              <a:gdLst/>
              <a:ahLst/>
              <a:cxnLst/>
              <a:rect l="l" t="t" r="r" b="b"/>
              <a:pathLst>
                <a:path h="183514">
                  <a:moveTo>
                    <a:pt x="0" y="183286"/>
                  </a:moveTo>
                  <a:lnTo>
                    <a:pt x="0" y="0"/>
                  </a:lnTo>
                </a:path>
              </a:pathLst>
            </a:custGeom>
            <a:ln w="8193">
              <a:solidFill>
                <a:srgbClr val="000000"/>
              </a:solidFill>
            </a:ln>
          </p:spPr>
          <p:txBody>
            <a:bodyPr wrap="square" lIns="0" tIns="0" rIns="0" bIns="0" rtlCol="0"/>
            <a:lstStyle/>
            <a:p>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113105" y="727137"/>
            <a:ext cx="1802130" cy="662940"/>
          </a:xfrm>
          <a:prstGeom prst="rect">
            <a:avLst/>
          </a:prstGeom>
        </p:spPr>
        <p:txBody>
          <a:bodyPr vert="horz" wrap="square" lIns="0" tIns="16510" rIns="0" bIns="0" rtlCol="0">
            <a:spAutoFit/>
          </a:bodyPr>
          <a:lstStyle/>
          <a:p>
            <a:pPr marL="12700">
              <a:lnSpc>
                <a:spcPct val="100000"/>
              </a:lnSpc>
              <a:spcBef>
                <a:spcPts val="130"/>
              </a:spcBef>
            </a:pPr>
            <a:r>
              <a:rPr spc="45" dirty="0"/>
              <a:t>A</a:t>
            </a:r>
            <a:r>
              <a:rPr dirty="0"/>
              <a:t>n</a:t>
            </a:r>
            <a:r>
              <a:rPr spc="55" dirty="0"/>
              <a:t>s</a:t>
            </a:r>
            <a:r>
              <a:rPr spc="240" dirty="0"/>
              <a:t>w</a:t>
            </a:r>
            <a:r>
              <a:rPr spc="-15" dirty="0"/>
              <a:t>e</a:t>
            </a:r>
            <a:r>
              <a:rPr spc="-200" dirty="0"/>
              <a:t>r</a:t>
            </a:r>
          </a:p>
        </p:txBody>
      </p:sp>
      <p:sp>
        <p:nvSpPr>
          <p:cNvPr id="67" name="object 67"/>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37</a:t>
            </a:fld>
            <a:endParaRPr spc="5" dirty="0"/>
          </a:p>
        </p:txBody>
      </p:sp>
      <p:sp>
        <p:nvSpPr>
          <p:cNvPr id="6" name="object 6"/>
          <p:cNvSpPr/>
          <p:nvPr/>
        </p:nvSpPr>
        <p:spPr>
          <a:xfrm>
            <a:off x="7181858" y="2186443"/>
            <a:ext cx="1648460" cy="599440"/>
          </a:xfrm>
          <a:custGeom>
            <a:avLst/>
            <a:gdLst/>
            <a:ahLst/>
            <a:cxnLst/>
            <a:rect l="l" t="t" r="r" b="b"/>
            <a:pathLst>
              <a:path w="1648459" h="599439">
                <a:moveTo>
                  <a:pt x="0" y="299640"/>
                </a:moveTo>
                <a:lnTo>
                  <a:pt x="10787" y="251037"/>
                </a:lnTo>
                <a:lnTo>
                  <a:pt x="42018" y="204930"/>
                </a:lnTo>
                <a:lnTo>
                  <a:pt x="91995" y="161938"/>
                </a:lnTo>
                <a:lnTo>
                  <a:pt x="159022" y="122676"/>
                </a:lnTo>
                <a:lnTo>
                  <a:pt x="198399" y="104637"/>
                </a:lnTo>
                <a:lnTo>
                  <a:pt x="241401" y="87762"/>
                </a:lnTo>
                <a:lnTo>
                  <a:pt x="287818" y="72128"/>
                </a:lnTo>
                <a:lnTo>
                  <a:pt x="337437" y="57813"/>
                </a:lnTo>
                <a:lnTo>
                  <a:pt x="390045" y="44893"/>
                </a:lnTo>
                <a:lnTo>
                  <a:pt x="445431" y="33445"/>
                </a:lnTo>
                <a:lnTo>
                  <a:pt x="503382" y="23547"/>
                </a:lnTo>
                <a:lnTo>
                  <a:pt x="563687" y="15275"/>
                </a:lnTo>
                <a:lnTo>
                  <a:pt x="626133" y="8708"/>
                </a:lnTo>
                <a:lnTo>
                  <a:pt x="690508" y="3921"/>
                </a:lnTo>
                <a:lnTo>
                  <a:pt x="756600" y="993"/>
                </a:lnTo>
                <a:lnTo>
                  <a:pt x="824197" y="0"/>
                </a:lnTo>
                <a:lnTo>
                  <a:pt x="891794" y="993"/>
                </a:lnTo>
                <a:lnTo>
                  <a:pt x="957887" y="3921"/>
                </a:lnTo>
                <a:lnTo>
                  <a:pt x="1022262" y="8708"/>
                </a:lnTo>
                <a:lnTo>
                  <a:pt x="1084708" y="15275"/>
                </a:lnTo>
                <a:lnTo>
                  <a:pt x="1145012" y="23547"/>
                </a:lnTo>
                <a:lnTo>
                  <a:pt x="1202964" y="33445"/>
                </a:lnTo>
                <a:lnTo>
                  <a:pt x="1258350" y="44893"/>
                </a:lnTo>
                <a:lnTo>
                  <a:pt x="1310958" y="57813"/>
                </a:lnTo>
                <a:lnTo>
                  <a:pt x="1360577" y="72128"/>
                </a:lnTo>
                <a:lnTo>
                  <a:pt x="1406993" y="87762"/>
                </a:lnTo>
                <a:lnTo>
                  <a:pt x="1449996" y="104637"/>
                </a:lnTo>
                <a:lnTo>
                  <a:pt x="1489373" y="122676"/>
                </a:lnTo>
                <a:lnTo>
                  <a:pt x="1524911" y="141802"/>
                </a:lnTo>
                <a:lnTo>
                  <a:pt x="1583626" y="183006"/>
                </a:lnTo>
                <a:lnTo>
                  <a:pt x="1624442" y="227633"/>
                </a:lnTo>
                <a:lnTo>
                  <a:pt x="1645663" y="275065"/>
                </a:lnTo>
                <a:lnTo>
                  <a:pt x="1648395" y="299640"/>
                </a:lnTo>
                <a:lnTo>
                  <a:pt x="1645663" y="324215"/>
                </a:lnTo>
                <a:lnTo>
                  <a:pt x="1624442" y="371647"/>
                </a:lnTo>
                <a:lnTo>
                  <a:pt x="1583626" y="416274"/>
                </a:lnTo>
                <a:lnTo>
                  <a:pt x="1524911" y="457478"/>
                </a:lnTo>
                <a:lnTo>
                  <a:pt x="1489373" y="476604"/>
                </a:lnTo>
                <a:lnTo>
                  <a:pt x="1449996" y="494643"/>
                </a:lnTo>
                <a:lnTo>
                  <a:pt x="1406993" y="511518"/>
                </a:lnTo>
                <a:lnTo>
                  <a:pt x="1360577" y="527152"/>
                </a:lnTo>
                <a:lnTo>
                  <a:pt x="1310958" y="541467"/>
                </a:lnTo>
                <a:lnTo>
                  <a:pt x="1258350" y="554388"/>
                </a:lnTo>
                <a:lnTo>
                  <a:pt x="1202964" y="565835"/>
                </a:lnTo>
                <a:lnTo>
                  <a:pt x="1145012" y="575733"/>
                </a:lnTo>
                <a:lnTo>
                  <a:pt x="1084708" y="584005"/>
                </a:lnTo>
                <a:lnTo>
                  <a:pt x="1022262" y="590572"/>
                </a:lnTo>
                <a:lnTo>
                  <a:pt x="957887" y="595359"/>
                </a:lnTo>
                <a:lnTo>
                  <a:pt x="891794" y="598287"/>
                </a:lnTo>
                <a:lnTo>
                  <a:pt x="824197" y="599281"/>
                </a:lnTo>
                <a:lnTo>
                  <a:pt x="756600" y="598287"/>
                </a:lnTo>
                <a:lnTo>
                  <a:pt x="690508" y="595359"/>
                </a:lnTo>
                <a:lnTo>
                  <a:pt x="626133" y="590572"/>
                </a:lnTo>
                <a:lnTo>
                  <a:pt x="563687" y="584005"/>
                </a:lnTo>
                <a:lnTo>
                  <a:pt x="503382" y="575733"/>
                </a:lnTo>
                <a:lnTo>
                  <a:pt x="445431" y="565835"/>
                </a:lnTo>
                <a:lnTo>
                  <a:pt x="390045" y="554388"/>
                </a:lnTo>
                <a:lnTo>
                  <a:pt x="337437" y="541467"/>
                </a:lnTo>
                <a:lnTo>
                  <a:pt x="287818" y="527152"/>
                </a:lnTo>
                <a:lnTo>
                  <a:pt x="241401" y="511518"/>
                </a:lnTo>
                <a:lnTo>
                  <a:pt x="198399" y="494643"/>
                </a:lnTo>
                <a:lnTo>
                  <a:pt x="159022" y="476604"/>
                </a:lnTo>
                <a:lnTo>
                  <a:pt x="123483" y="457478"/>
                </a:lnTo>
                <a:lnTo>
                  <a:pt x="64769" y="416274"/>
                </a:lnTo>
                <a:lnTo>
                  <a:pt x="23953" y="371647"/>
                </a:lnTo>
                <a:lnTo>
                  <a:pt x="2732" y="324215"/>
                </a:lnTo>
                <a:lnTo>
                  <a:pt x="0" y="299640"/>
                </a:lnTo>
                <a:close/>
              </a:path>
            </a:pathLst>
          </a:custGeom>
          <a:ln w="8466">
            <a:solidFill>
              <a:srgbClr val="000000"/>
            </a:solidFill>
          </a:ln>
        </p:spPr>
        <p:txBody>
          <a:bodyPr wrap="square" lIns="0" tIns="0" rIns="0" bIns="0" rtlCol="0"/>
          <a:lstStyle/>
          <a:p>
            <a:endParaRPr/>
          </a:p>
        </p:txBody>
      </p:sp>
      <p:sp>
        <p:nvSpPr>
          <p:cNvPr id="7" name="object 7"/>
          <p:cNvSpPr txBox="1"/>
          <p:nvPr/>
        </p:nvSpPr>
        <p:spPr>
          <a:xfrm>
            <a:off x="7556442" y="2349499"/>
            <a:ext cx="899794"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Department</a:t>
            </a:r>
            <a:endParaRPr sz="1400">
              <a:latin typeface="Calibri"/>
              <a:cs typeface="Calibri"/>
            </a:endParaRPr>
          </a:p>
        </p:txBody>
      </p:sp>
      <p:sp>
        <p:nvSpPr>
          <p:cNvPr id="8" name="object 8"/>
          <p:cNvSpPr txBox="1"/>
          <p:nvPr/>
        </p:nvSpPr>
        <p:spPr>
          <a:xfrm>
            <a:off x="3995230" y="3402693"/>
            <a:ext cx="2057400" cy="861694"/>
          </a:xfrm>
          <a:prstGeom prst="rect">
            <a:avLst/>
          </a:prstGeom>
          <a:solidFill>
            <a:srgbClr val="D9D9D9"/>
          </a:solidFill>
          <a:ln w="10159">
            <a:solidFill>
              <a:srgbClr val="000000"/>
            </a:solidFill>
          </a:ln>
        </p:spPr>
        <p:txBody>
          <a:bodyPr vert="horz" wrap="square" lIns="0" tIns="5715" rIns="0" bIns="0" rtlCol="0">
            <a:spAutoFit/>
          </a:bodyPr>
          <a:lstStyle/>
          <a:p>
            <a:pPr>
              <a:lnSpc>
                <a:spcPct val="100000"/>
              </a:lnSpc>
              <a:spcBef>
                <a:spcPts val="45"/>
              </a:spcBef>
            </a:pPr>
            <a:endParaRPr sz="1850">
              <a:latin typeface="Times New Roman"/>
              <a:cs typeface="Times New Roman"/>
            </a:endParaRPr>
          </a:p>
          <a:p>
            <a:pPr marL="498475">
              <a:lnSpc>
                <a:spcPct val="100000"/>
              </a:lnSpc>
            </a:pPr>
            <a:r>
              <a:rPr sz="1900" spc="-10" dirty="0">
                <a:latin typeface="Calibri"/>
                <a:cs typeface="Calibri"/>
              </a:rPr>
              <a:t>EMPLOYEE</a:t>
            </a:r>
            <a:endParaRPr sz="1900">
              <a:latin typeface="Calibri"/>
              <a:cs typeface="Calibri"/>
            </a:endParaRPr>
          </a:p>
        </p:txBody>
      </p:sp>
      <p:grpSp>
        <p:nvGrpSpPr>
          <p:cNvPr id="9" name="object 9"/>
          <p:cNvGrpSpPr/>
          <p:nvPr/>
        </p:nvGrpSpPr>
        <p:grpSpPr>
          <a:xfrm>
            <a:off x="5470916" y="2181998"/>
            <a:ext cx="1957070" cy="1225550"/>
            <a:chOff x="5470916" y="2181998"/>
            <a:chExt cx="1957070" cy="1225550"/>
          </a:xfrm>
        </p:grpSpPr>
        <p:sp>
          <p:nvSpPr>
            <p:cNvPr id="10" name="object 10"/>
            <p:cNvSpPr/>
            <p:nvPr/>
          </p:nvSpPr>
          <p:spPr>
            <a:xfrm>
              <a:off x="5805247" y="2697961"/>
              <a:ext cx="1618615" cy="704850"/>
            </a:xfrm>
            <a:custGeom>
              <a:avLst/>
              <a:gdLst/>
              <a:ahLst/>
              <a:cxnLst/>
              <a:rect l="l" t="t" r="r" b="b"/>
              <a:pathLst>
                <a:path w="1618615" h="704850">
                  <a:moveTo>
                    <a:pt x="1618012" y="0"/>
                  </a:moveTo>
                  <a:lnTo>
                    <a:pt x="0" y="704732"/>
                  </a:lnTo>
                </a:path>
              </a:pathLst>
            </a:custGeom>
            <a:ln w="8466">
              <a:solidFill>
                <a:srgbClr val="000000"/>
              </a:solidFill>
            </a:ln>
          </p:spPr>
          <p:txBody>
            <a:bodyPr wrap="square" lIns="0" tIns="0" rIns="0" bIns="0" rtlCol="0"/>
            <a:lstStyle/>
            <a:p>
              <a:endParaRPr/>
            </a:p>
          </p:txBody>
        </p:sp>
        <p:sp>
          <p:nvSpPr>
            <p:cNvPr id="11" name="object 11"/>
            <p:cNvSpPr/>
            <p:nvPr/>
          </p:nvSpPr>
          <p:spPr>
            <a:xfrm>
              <a:off x="5475361" y="2186443"/>
              <a:ext cx="1154430" cy="602615"/>
            </a:xfrm>
            <a:custGeom>
              <a:avLst/>
              <a:gdLst/>
              <a:ahLst/>
              <a:cxnLst/>
              <a:rect l="l" t="t" r="r" b="b"/>
              <a:pathLst>
                <a:path w="1154429" h="602614">
                  <a:moveTo>
                    <a:pt x="577000" y="0"/>
                  </a:moveTo>
                  <a:lnTo>
                    <a:pt x="514129" y="1766"/>
                  </a:lnTo>
                  <a:lnTo>
                    <a:pt x="453220" y="6943"/>
                  </a:lnTo>
                  <a:lnTo>
                    <a:pt x="394623" y="15347"/>
                  </a:lnTo>
                  <a:lnTo>
                    <a:pt x="338692" y="26795"/>
                  </a:lnTo>
                  <a:lnTo>
                    <a:pt x="285777" y="41102"/>
                  </a:lnTo>
                  <a:lnTo>
                    <a:pt x="236231" y="58085"/>
                  </a:lnTo>
                  <a:lnTo>
                    <a:pt x="190406" y="77561"/>
                  </a:lnTo>
                  <a:lnTo>
                    <a:pt x="148654" y="99345"/>
                  </a:lnTo>
                  <a:lnTo>
                    <a:pt x="111327" y="123255"/>
                  </a:lnTo>
                  <a:lnTo>
                    <a:pt x="78777" y="149106"/>
                  </a:lnTo>
                  <a:lnTo>
                    <a:pt x="51356" y="176714"/>
                  </a:lnTo>
                  <a:lnTo>
                    <a:pt x="13308" y="236470"/>
                  </a:lnTo>
                  <a:lnTo>
                    <a:pt x="0" y="301053"/>
                  </a:lnTo>
                  <a:lnTo>
                    <a:pt x="3385" y="333856"/>
                  </a:lnTo>
                  <a:lnTo>
                    <a:pt x="29415" y="396210"/>
                  </a:lnTo>
                  <a:lnTo>
                    <a:pt x="78777" y="453001"/>
                  </a:lnTo>
                  <a:lnTo>
                    <a:pt x="111327" y="478852"/>
                  </a:lnTo>
                  <a:lnTo>
                    <a:pt x="148654" y="502762"/>
                  </a:lnTo>
                  <a:lnTo>
                    <a:pt x="190406" y="524546"/>
                  </a:lnTo>
                  <a:lnTo>
                    <a:pt x="236231" y="544022"/>
                  </a:lnTo>
                  <a:lnTo>
                    <a:pt x="285777" y="561005"/>
                  </a:lnTo>
                  <a:lnTo>
                    <a:pt x="338692" y="575312"/>
                  </a:lnTo>
                  <a:lnTo>
                    <a:pt x="394623" y="586760"/>
                  </a:lnTo>
                  <a:lnTo>
                    <a:pt x="453220" y="595164"/>
                  </a:lnTo>
                  <a:lnTo>
                    <a:pt x="514129" y="600341"/>
                  </a:lnTo>
                  <a:lnTo>
                    <a:pt x="577000" y="602108"/>
                  </a:lnTo>
                  <a:lnTo>
                    <a:pt x="639870" y="600341"/>
                  </a:lnTo>
                  <a:lnTo>
                    <a:pt x="700780" y="595164"/>
                  </a:lnTo>
                  <a:lnTo>
                    <a:pt x="759376" y="586760"/>
                  </a:lnTo>
                  <a:lnTo>
                    <a:pt x="815307" y="575312"/>
                  </a:lnTo>
                  <a:lnTo>
                    <a:pt x="868222" y="561005"/>
                  </a:lnTo>
                  <a:lnTo>
                    <a:pt x="917768" y="544022"/>
                  </a:lnTo>
                  <a:lnTo>
                    <a:pt x="963593" y="524546"/>
                  </a:lnTo>
                  <a:lnTo>
                    <a:pt x="1005344" y="502762"/>
                  </a:lnTo>
                  <a:lnTo>
                    <a:pt x="1042671" y="478852"/>
                  </a:lnTo>
                  <a:lnTo>
                    <a:pt x="1075222" y="453001"/>
                  </a:lnTo>
                  <a:lnTo>
                    <a:pt x="1102643" y="425393"/>
                  </a:lnTo>
                  <a:lnTo>
                    <a:pt x="1140691" y="365636"/>
                  </a:lnTo>
                  <a:lnTo>
                    <a:pt x="1153999" y="301053"/>
                  </a:lnTo>
                  <a:lnTo>
                    <a:pt x="1150613" y="268250"/>
                  </a:lnTo>
                  <a:lnTo>
                    <a:pt x="1124583" y="205897"/>
                  </a:lnTo>
                  <a:lnTo>
                    <a:pt x="1075222" y="149106"/>
                  </a:lnTo>
                  <a:lnTo>
                    <a:pt x="1042671" y="123255"/>
                  </a:lnTo>
                  <a:lnTo>
                    <a:pt x="1005344" y="99345"/>
                  </a:lnTo>
                  <a:lnTo>
                    <a:pt x="963593" y="77561"/>
                  </a:lnTo>
                  <a:lnTo>
                    <a:pt x="917768" y="58085"/>
                  </a:lnTo>
                  <a:lnTo>
                    <a:pt x="868222" y="41102"/>
                  </a:lnTo>
                  <a:lnTo>
                    <a:pt x="815307" y="26795"/>
                  </a:lnTo>
                  <a:lnTo>
                    <a:pt x="759376" y="15347"/>
                  </a:lnTo>
                  <a:lnTo>
                    <a:pt x="700780" y="6943"/>
                  </a:lnTo>
                  <a:lnTo>
                    <a:pt x="639870" y="1766"/>
                  </a:lnTo>
                  <a:lnTo>
                    <a:pt x="577000" y="0"/>
                  </a:lnTo>
                  <a:close/>
                </a:path>
              </a:pathLst>
            </a:custGeom>
            <a:solidFill>
              <a:srgbClr val="FFFFFF"/>
            </a:solidFill>
          </p:spPr>
          <p:txBody>
            <a:bodyPr wrap="square" lIns="0" tIns="0" rIns="0" bIns="0" rtlCol="0"/>
            <a:lstStyle/>
            <a:p>
              <a:endParaRPr/>
            </a:p>
          </p:txBody>
        </p:sp>
        <p:sp>
          <p:nvSpPr>
            <p:cNvPr id="12" name="object 12"/>
            <p:cNvSpPr/>
            <p:nvPr/>
          </p:nvSpPr>
          <p:spPr>
            <a:xfrm>
              <a:off x="5475361" y="218644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13" name="object 13"/>
          <p:cNvSpPr txBox="1"/>
          <p:nvPr/>
        </p:nvSpPr>
        <p:spPr>
          <a:xfrm>
            <a:off x="5918215" y="2349499"/>
            <a:ext cx="26924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S</a:t>
            </a:r>
            <a:r>
              <a:rPr sz="1400" spc="-30" dirty="0">
                <a:latin typeface="Calibri"/>
                <a:cs typeface="Calibri"/>
              </a:rPr>
              <a:t>e</a:t>
            </a:r>
            <a:r>
              <a:rPr sz="1400" dirty="0">
                <a:latin typeface="Calibri"/>
                <a:cs typeface="Calibri"/>
              </a:rPr>
              <a:t>x</a:t>
            </a:r>
            <a:endParaRPr sz="1400">
              <a:latin typeface="Calibri"/>
              <a:cs typeface="Calibri"/>
            </a:endParaRPr>
          </a:p>
        </p:txBody>
      </p:sp>
      <p:sp>
        <p:nvSpPr>
          <p:cNvPr id="14" name="object 14"/>
          <p:cNvSpPr/>
          <p:nvPr/>
        </p:nvSpPr>
        <p:spPr>
          <a:xfrm>
            <a:off x="3418230" y="218644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5" name="object 15"/>
          <p:cNvSpPr txBox="1"/>
          <p:nvPr/>
        </p:nvSpPr>
        <p:spPr>
          <a:xfrm>
            <a:off x="3844523" y="2349499"/>
            <a:ext cx="302895" cy="238760"/>
          </a:xfrm>
          <a:prstGeom prst="rect">
            <a:avLst/>
          </a:prstGeom>
        </p:spPr>
        <p:txBody>
          <a:bodyPr vert="horz" wrap="square" lIns="0" tIns="12700" rIns="0" bIns="0" rtlCol="0">
            <a:spAutoFit/>
          </a:bodyPr>
          <a:lstStyle/>
          <a:p>
            <a:pPr marL="12700">
              <a:lnSpc>
                <a:spcPct val="100000"/>
              </a:lnSpc>
              <a:spcBef>
                <a:spcPts val="100"/>
              </a:spcBef>
            </a:pPr>
            <a:r>
              <a:rPr sz="1400" u="sng" spc="-5" dirty="0">
                <a:uFill>
                  <a:solidFill>
                    <a:srgbClr val="000000"/>
                  </a:solidFill>
                </a:uFill>
                <a:latin typeface="Calibri"/>
                <a:cs typeface="Calibri"/>
              </a:rPr>
              <a:t>SSN</a:t>
            </a:r>
            <a:endParaRPr sz="1400">
              <a:latin typeface="Calibri"/>
              <a:cs typeface="Calibri"/>
            </a:endParaRPr>
          </a:p>
        </p:txBody>
      </p:sp>
      <p:grpSp>
        <p:nvGrpSpPr>
          <p:cNvPr id="16" name="object 16"/>
          <p:cNvGrpSpPr/>
          <p:nvPr/>
        </p:nvGrpSpPr>
        <p:grpSpPr>
          <a:xfrm>
            <a:off x="3523809" y="2784106"/>
            <a:ext cx="2533015" cy="2608580"/>
            <a:chOff x="3523809" y="2784106"/>
            <a:chExt cx="2533015" cy="2608580"/>
          </a:xfrm>
        </p:grpSpPr>
        <p:sp>
          <p:nvSpPr>
            <p:cNvPr id="17" name="object 17"/>
            <p:cNvSpPr/>
            <p:nvPr/>
          </p:nvSpPr>
          <p:spPr>
            <a:xfrm>
              <a:off x="5475361" y="2788551"/>
              <a:ext cx="577215" cy="614680"/>
            </a:xfrm>
            <a:custGeom>
              <a:avLst/>
              <a:gdLst/>
              <a:ahLst/>
              <a:cxnLst/>
              <a:rect l="l" t="t" r="r" b="b"/>
              <a:pathLst>
                <a:path w="577214" h="614679">
                  <a:moveTo>
                    <a:pt x="0" y="614141"/>
                  </a:moveTo>
                  <a:lnTo>
                    <a:pt x="577000" y="0"/>
                  </a:lnTo>
                </a:path>
              </a:pathLst>
            </a:custGeom>
            <a:ln w="8466">
              <a:solidFill>
                <a:srgbClr val="000000"/>
              </a:solidFill>
            </a:ln>
          </p:spPr>
          <p:txBody>
            <a:bodyPr wrap="square" lIns="0" tIns="0" rIns="0" bIns="0" rtlCol="0"/>
            <a:lstStyle/>
            <a:p>
              <a:endParaRPr/>
            </a:p>
          </p:txBody>
        </p:sp>
        <p:sp>
          <p:nvSpPr>
            <p:cNvPr id="18" name="object 18"/>
            <p:cNvSpPr/>
            <p:nvPr/>
          </p:nvSpPr>
          <p:spPr>
            <a:xfrm>
              <a:off x="3995230" y="2788551"/>
              <a:ext cx="577215" cy="614680"/>
            </a:xfrm>
            <a:custGeom>
              <a:avLst/>
              <a:gdLst/>
              <a:ahLst/>
              <a:cxnLst/>
              <a:rect l="l" t="t" r="r" b="b"/>
              <a:pathLst>
                <a:path w="577214" h="614679">
                  <a:moveTo>
                    <a:pt x="0" y="0"/>
                  </a:moveTo>
                  <a:lnTo>
                    <a:pt x="576999" y="614141"/>
                  </a:lnTo>
                </a:path>
              </a:pathLst>
            </a:custGeom>
            <a:ln w="8466">
              <a:solidFill>
                <a:srgbClr val="000000"/>
              </a:solidFill>
            </a:ln>
          </p:spPr>
          <p:txBody>
            <a:bodyPr wrap="square" lIns="0" tIns="0" rIns="0" bIns="0" rtlCol="0"/>
            <a:lstStyle/>
            <a:p>
              <a:endParaRPr/>
            </a:p>
          </p:txBody>
        </p:sp>
        <p:sp>
          <p:nvSpPr>
            <p:cNvPr id="19" name="object 19"/>
            <p:cNvSpPr/>
            <p:nvPr/>
          </p:nvSpPr>
          <p:spPr>
            <a:xfrm>
              <a:off x="3528254" y="4873470"/>
              <a:ext cx="1363345" cy="514350"/>
            </a:xfrm>
            <a:custGeom>
              <a:avLst/>
              <a:gdLst/>
              <a:ahLst/>
              <a:cxnLst/>
              <a:rect l="l" t="t" r="r" b="b"/>
              <a:pathLst>
                <a:path w="1363345" h="514350">
                  <a:moveTo>
                    <a:pt x="0" y="257106"/>
                  </a:moveTo>
                  <a:lnTo>
                    <a:pt x="12286" y="208249"/>
                  </a:lnTo>
                  <a:lnTo>
                    <a:pt x="47623" y="162488"/>
                  </a:lnTo>
                  <a:lnTo>
                    <a:pt x="103725" y="120683"/>
                  </a:lnTo>
                  <a:lnTo>
                    <a:pt x="138849" y="101534"/>
                  </a:lnTo>
                  <a:lnTo>
                    <a:pt x="178309" y="83697"/>
                  </a:lnTo>
                  <a:lnTo>
                    <a:pt x="221817" y="67280"/>
                  </a:lnTo>
                  <a:lnTo>
                    <a:pt x="269089" y="52391"/>
                  </a:lnTo>
                  <a:lnTo>
                    <a:pt x="319840" y="39138"/>
                  </a:lnTo>
                  <a:lnTo>
                    <a:pt x="373782" y="27628"/>
                  </a:lnTo>
                  <a:lnTo>
                    <a:pt x="430632" y="17969"/>
                  </a:lnTo>
                  <a:lnTo>
                    <a:pt x="490104" y="10269"/>
                  </a:lnTo>
                  <a:lnTo>
                    <a:pt x="551911" y="4636"/>
                  </a:lnTo>
                  <a:lnTo>
                    <a:pt x="615769" y="1176"/>
                  </a:lnTo>
                  <a:lnTo>
                    <a:pt x="681391" y="0"/>
                  </a:lnTo>
                  <a:lnTo>
                    <a:pt x="747014" y="1176"/>
                  </a:lnTo>
                  <a:lnTo>
                    <a:pt x="810872" y="4636"/>
                  </a:lnTo>
                  <a:lnTo>
                    <a:pt x="872679" y="10269"/>
                  </a:lnTo>
                  <a:lnTo>
                    <a:pt x="932151" y="17969"/>
                  </a:lnTo>
                  <a:lnTo>
                    <a:pt x="989000" y="27628"/>
                  </a:lnTo>
                  <a:lnTo>
                    <a:pt x="1042943" y="39138"/>
                  </a:lnTo>
                  <a:lnTo>
                    <a:pt x="1093694" y="52391"/>
                  </a:lnTo>
                  <a:lnTo>
                    <a:pt x="1140966" y="67280"/>
                  </a:lnTo>
                  <a:lnTo>
                    <a:pt x="1184474" y="83697"/>
                  </a:lnTo>
                  <a:lnTo>
                    <a:pt x="1223934" y="101534"/>
                  </a:lnTo>
                  <a:lnTo>
                    <a:pt x="1259058" y="120683"/>
                  </a:lnTo>
                  <a:lnTo>
                    <a:pt x="1315160" y="162488"/>
                  </a:lnTo>
                  <a:lnTo>
                    <a:pt x="1350497" y="208249"/>
                  </a:lnTo>
                  <a:lnTo>
                    <a:pt x="1362783" y="257106"/>
                  </a:lnTo>
                  <a:lnTo>
                    <a:pt x="1359664" y="281867"/>
                  </a:lnTo>
                  <a:lnTo>
                    <a:pt x="1335567" y="329283"/>
                  </a:lnTo>
                  <a:lnTo>
                    <a:pt x="1289562" y="373174"/>
                  </a:lnTo>
                  <a:lnTo>
                    <a:pt x="1223934" y="412678"/>
                  </a:lnTo>
                  <a:lnTo>
                    <a:pt x="1184474" y="430514"/>
                  </a:lnTo>
                  <a:lnTo>
                    <a:pt x="1140966" y="446931"/>
                  </a:lnTo>
                  <a:lnTo>
                    <a:pt x="1093694" y="461820"/>
                  </a:lnTo>
                  <a:lnTo>
                    <a:pt x="1042943" y="475074"/>
                  </a:lnTo>
                  <a:lnTo>
                    <a:pt x="989000" y="486584"/>
                  </a:lnTo>
                  <a:lnTo>
                    <a:pt x="932151" y="496242"/>
                  </a:lnTo>
                  <a:lnTo>
                    <a:pt x="872679" y="503942"/>
                  </a:lnTo>
                  <a:lnTo>
                    <a:pt x="810872" y="509576"/>
                  </a:lnTo>
                  <a:lnTo>
                    <a:pt x="747014" y="513035"/>
                  </a:lnTo>
                  <a:lnTo>
                    <a:pt x="681391" y="514212"/>
                  </a:lnTo>
                  <a:lnTo>
                    <a:pt x="615769" y="513035"/>
                  </a:lnTo>
                  <a:lnTo>
                    <a:pt x="551911" y="509576"/>
                  </a:lnTo>
                  <a:lnTo>
                    <a:pt x="490104" y="503942"/>
                  </a:lnTo>
                  <a:lnTo>
                    <a:pt x="430632" y="496242"/>
                  </a:lnTo>
                  <a:lnTo>
                    <a:pt x="373782" y="486584"/>
                  </a:lnTo>
                  <a:lnTo>
                    <a:pt x="319840" y="475074"/>
                  </a:lnTo>
                  <a:lnTo>
                    <a:pt x="269089" y="461820"/>
                  </a:lnTo>
                  <a:lnTo>
                    <a:pt x="221817" y="446931"/>
                  </a:lnTo>
                  <a:lnTo>
                    <a:pt x="178309" y="430514"/>
                  </a:lnTo>
                  <a:lnTo>
                    <a:pt x="138849" y="412678"/>
                  </a:lnTo>
                  <a:lnTo>
                    <a:pt x="103725" y="393528"/>
                  </a:lnTo>
                  <a:lnTo>
                    <a:pt x="47623" y="351723"/>
                  </a:lnTo>
                  <a:lnTo>
                    <a:pt x="12286" y="305962"/>
                  </a:lnTo>
                  <a:lnTo>
                    <a:pt x="0" y="257106"/>
                  </a:lnTo>
                  <a:close/>
                </a:path>
              </a:pathLst>
            </a:custGeom>
            <a:ln w="8466">
              <a:solidFill>
                <a:srgbClr val="000000"/>
              </a:solidFill>
            </a:ln>
          </p:spPr>
          <p:txBody>
            <a:bodyPr wrap="square" lIns="0" tIns="0" rIns="0" bIns="0" rtlCol="0"/>
            <a:lstStyle/>
            <a:p>
              <a:endParaRPr/>
            </a:p>
          </p:txBody>
        </p:sp>
      </p:grpSp>
      <p:sp>
        <p:nvSpPr>
          <p:cNvPr id="20" name="object 20"/>
          <p:cNvSpPr txBox="1"/>
          <p:nvPr/>
        </p:nvSpPr>
        <p:spPr>
          <a:xfrm>
            <a:off x="3983586" y="4999566"/>
            <a:ext cx="452755"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N</a:t>
            </a:r>
            <a:r>
              <a:rPr sz="1400" spc="-5" dirty="0">
                <a:latin typeface="Calibri"/>
                <a:cs typeface="Calibri"/>
              </a:rPr>
              <a:t>a</a:t>
            </a:r>
            <a:r>
              <a:rPr sz="1400" spc="-15" dirty="0">
                <a:latin typeface="Calibri"/>
                <a:cs typeface="Calibri"/>
              </a:rPr>
              <a:t>m</a:t>
            </a:r>
            <a:r>
              <a:rPr sz="1400" dirty="0">
                <a:latin typeface="Calibri"/>
                <a:cs typeface="Calibri"/>
              </a:rPr>
              <a:t>e</a:t>
            </a:r>
            <a:endParaRPr sz="1400">
              <a:latin typeface="Calibri"/>
              <a:cs typeface="Calibri"/>
            </a:endParaRPr>
          </a:p>
        </p:txBody>
      </p:sp>
      <p:grpSp>
        <p:nvGrpSpPr>
          <p:cNvPr id="21" name="object 21"/>
          <p:cNvGrpSpPr/>
          <p:nvPr/>
        </p:nvGrpSpPr>
        <p:grpSpPr>
          <a:xfrm>
            <a:off x="4205201" y="1579888"/>
            <a:ext cx="1400175" cy="3298190"/>
            <a:chOff x="4205201" y="1579888"/>
            <a:chExt cx="1400175" cy="3298190"/>
          </a:xfrm>
        </p:grpSpPr>
        <p:sp>
          <p:nvSpPr>
            <p:cNvPr id="22" name="object 22"/>
            <p:cNvSpPr/>
            <p:nvPr/>
          </p:nvSpPr>
          <p:spPr>
            <a:xfrm>
              <a:off x="4446795" y="158433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23" name="object 23"/>
            <p:cNvSpPr/>
            <p:nvPr/>
          </p:nvSpPr>
          <p:spPr>
            <a:xfrm>
              <a:off x="4209646" y="4264043"/>
              <a:ext cx="681990" cy="609600"/>
            </a:xfrm>
            <a:custGeom>
              <a:avLst/>
              <a:gdLst/>
              <a:ahLst/>
              <a:cxnLst/>
              <a:rect l="l" t="t" r="r" b="b"/>
              <a:pathLst>
                <a:path w="681989" h="609600">
                  <a:moveTo>
                    <a:pt x="0" y="609426"/>
                  </a:moveTo>
                  <a:lnTo>
                    <a:pt x="681391" y="0"/>
                  </a:lnTo>
                </a:path>
              </a:pathLst>
            </a:custGeom>
            <a:ln w="8466">
              <a:solidFill>
                <a:srgbClr val="000000"/>
              </a:solidFill>
            </a:ln>
          </p:spPr>
          <p:txBody>
            <a:bodyPr wrap="square" lIns="0" tIns="0" rIns="0" bIns="0" rtlCol="0"/>
            <a:lstStyle/>
            <a:p>
              <a:endParaRPr/>
            </a:p>
          </p:txBody>
        </p:sp>
      </p:grpSp>
      <p:sp>
        <p:nvSpPr>
          <p:cNvPr id="24" name="object 24"/>
          <p:cNvSpPr txBox="1"/>
          <p:nvPr/>
        </p:nvSpPr>
        <p:spPr>
          <a:xfrm>
            <a:off x="4794755" y="1748366"/>
            <a:ext cx="45910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Salar</a:t>
            </a:r>
            <a:r>
              <a:rPr sz="1400" dirty="0">
                <a:latin typeface="Calibri"/>
                <a:cs typeface="Calibri"/>
              </a:rPr>
              <a:t>y</a:t>
            </a:r>
            <a:endParaRPr sz="1400">
              <a:latin typeface="Calibri"/>
              <a:cs typeface="Calibri"/>
            </a:endParaRPr>
          </a:p>
        </p:txBody>
      </p:sp>
      <p:grpSp>
        <p:nvGrpSpPr>
          <p:cNvPr id="25" name="object 25"/>
          <p:cNvGrpSpPr/>
          <p:nvPr/>
        </p:nvGrpSpPr>
        <p:grpSpPr>
          <a:xfrm>
            <a:off x="5019350" y="2181998"/>
            <a:ext cx="2991485" cy="1525270"/>
            <a:chOff x="5019350" y="2181998"/>
            <a:chExt cx="2991485" cy="1525270"/>
          </a:xfrm>
        </p:grpSpPr>
        <p:sp>
          <p:nvSpPr>
            <p:cNvPr id="26" name="object 26"/>
            <p:cNvSpPr/>
            <p:nvPr/>
          </p:nvSpPr>
          <p:spPr>
            <a:xfrm>
              <a:off x="5023795" y="2186443"/>
              <a:ext cx="0" cy="1216660"/>
            </a:xfrm>
            <a:custGeom>
              <a:avLst/>
              <a:gdLst/>
              <a:ahLst/>
              <a:cxnLst/>
              <a:rect l="l" t="t" r="r" b="b"/>
              <a:pathLst>
                <a:path h="1216660">
                  <a:moveTo>
                    <a:pt x="0" y="0"/>
                  </a:moveTo>
                  <a:lnTo>
                    <a:pt x="1" y="1216250"/>
                  </a:lnTo>
                </a:path>
              </a:pathLst>
            </a:custGeom>
            <a:ln w="8466">
              <a:solidFill>
                <a:srgbClr val="000000"/>
              </a:solidFill>
            </a:ln>
          </p:spPr>
          <p:txBody>
            <a:bodyPr wrap="square" lIns="0" tIns="0" rIns="0" bIns="0" rtlCol="0"/>
            <a:lstStyle/>
            <a:p>
              <a:endParaRPr/>
            </a:p>
          </p:txBody>
        </p:sp>
        <p:sp>
          <p:nvSpPr>
            <p:cNvPr id="27" name="object 27"/>
            <p:cNvSpPr/>
            <p:nvPr/>
          </p:nvSpPr>
          <p:spPr>
            <a:xfrm>
              <a:off x="6357661" y="3103053"/>
              <a:ext cx="1648460" cy="599440"/>
            </a:xfrm>
            <a:custGeom>
              <a:avLst/>
              <a:gdLst/>
              <a:ahLst/>
              <a:cxnLst/>
              <a:rect l="l" t="t" r="r" b="b"/>
              <a:pathLst>
                <a:path w="1648459" h="599439">
                  <a:moveTo>
                    <a:pt x="824198" y="0"/>
                  </a:moveTo>
                  <a:lnTo>
                    <a:pt x="756601" y="993"/>
                  </a:lnTo>
                  <a:lnTo>
                    <a:pt x="690509" y="3921"/>
                  </a:lnTo>
                  <a:lnTo>
                    <a:pt x="626133" y="8708"/>
                  </a:lnTo>
                  <a:lnTo>
                    <a:pt x="563687" y="15275"/>
                  </a:lnTo>
                  <a:lnTo>
                    <a:pt x="503383" y="23547"/>
                  </a:lnTo>
                  <a:lnTo>
                    <a:pt x="445431" y="33445"/>
                  </a:lnTo>
                  <a:lnTo>
                    <a:pt x="390045" y="44893"/>
                  </a:lnTo>
                  <a:lnTo>
                    <a:pt x="337437" y="57813"/>
                  </a:lnTo>
                  <a:lnTo>
                    <a:pt x="287818" y="72128"/>
                  </a:lnTo>
                  <a:lnTo>
                    <a:pt x="241402" y="87762"/>
                  </a:lnTo>
                  <a:lnTo>
                    <a:pt x="198399" y="104637"/>
                  </a:lnTo>
                  <a:lnTo>
                    <a:pt x="159022" y="122676"/>
                  </a:lnTo>
                  <a:lnTo>
                    <a:pt x="123483" y="141802"/>
                  </a:lnTo>
                  <a:lnTo>
                    <a:pt x="64769" y="183006"/>
                  </a:lnTo>
                  <a:lnTo>
                    <a:pt x="23953" y="227633"/>
                  </a:lnTo>
                  <a:lnTo>
                    <a:pt x="2732" y="275064"/>
                  </a:lnTo>
                  <a:lnTo>
                    <a:pt x="0" y="299639"/>
                  </a:lnTo>
                  <a:lnTo>
                    <a:pt x="2732" y="324215"/>
                  </a:lnTo>
                  <a:lnTo>
                    <a:pt x="23953" y="371647"/>
                  </a:lnTo>
                  <a:lnTo>
                    <a:pt x="64769" y="416273"/>
                  </a:lnTo>
                  <a:lnTo>
                    <a:pt x="123483" y="457478"/>
                  </a:lnTo>
                  <a:lnTo>
                    <a:pt x="159022" y="476604"/>
                  </a:lnTo>
                  <a:lnTo>
                    <a:pt x="198399" y="494643"/>
                  </a:lnTo>
                  <a:lnTo>
                    <a:pt x="241402" y="511518"/>
                  </a:lnTo>
                  <a:lnTo>
                    <a:pt x="287818" y="527152"/>
                  </a:lnTo>
                  <a:lnTo>
                    <a:pt x="337437" y="541467"/>
                  </a:lnTo>
                  <a:lnTo>
                    <a:pt x="390045" y="554388"/>
                  </a:lnTo>
                  <a:lnTo>
                    <a:pt x="445431" y="565835"/>
                  </a:lnTo>
                  <a:lnTo>
                    <a:pt x="503383" y="575733"/>
                  </a:lnTo>
                  <a:lnTo>
                    <a:pt x="563687" y="584005"/>
                  </a:lnTo>
                  <a:lnTo>
                    <a:pt x="626133" y="590572"/>
                  </a:lnTo>
                  <a:lnTo>
                    <a:pt x="690509" y="595359"/>
                  </a:lnTo>
                  <a:lnTo>
                    <a:pt x="756601" y="598287"/>
                  </a:lnTo>
                  <a:lnTo>
                    <a:pt x="824198" y="599281"/>
                  </a:lnTo>
                  <a:lnTo>
                    <a:pt x="891795" y="598287"/>
                  </a:lnTo>
                  <a:lnTo>
                    <a:pt x="957887" y="595359"/>
                  </a:lnTo>
                  <a:lnTo>
                    <a:pt x="1022262" y="590572"/>
                  </a:lnTo>
                  <a:lnTo>
                    <a:pt x="1084708" y="584005"/>
                  </a:lnTo>
                  <a:lnTo>
                    <a:pt x="1145013" y="575733"/>
                  </a:lnTo>
                  <a:lnTo>
                    <a:pt x="1202964" y="565835"/>
                  </a:lnTo>
                  <a:lnTo>
                    <a:pt x="1258350" y="554388"/>
                  </a:lnTo>
                  <a:lnTo>
                    <a:pt x="1310959" y="541467"/>
                  </a:lnTo>
                  <a:lnTo>
                    <a:pt x="1360577" y="527152"/>
                  </a:lnTo>
                  <a:lnTo>
                    <a:pt x="1406994" y="511518"/>
                  </a:lnTo>
                  <a:lnTo>
                    <a:pt x="1449997" y="494643"/>
                  </a:lnTo>
                  <a:lnTo>
                    <a:pt x="1489374" y="476604"/>
                  </a:lnTo>
                  <a:lnTo>
                    <a:pt x="1524912" y="457478"/>
                  </a:lnTo>
                  <a:lnTo>
                    <a:pt x="1583626" y="416273"/>
                  </a:lnTo>
                  <a:lnTo>
                    <a:pt x="1624443" y="371647"/>
                  </a:lnTo>
                  <a:lnTo>
                    <a:pt x="1645664" y="324215"/>
                  </a:lnTo>
                  <a:lnTo>
                    <a:pt x="1648396" y="299639"/>
                  </a:lnTo>
                  <a:lnTo>
                    <a:pt x="1645664" y="275064"/>
                  </a:lnTo>
                  <a:lnTo>
                    <a:pt x="1624443" y="227633"/>
                  </a:lnTo>
                  <a:lnTo>
                    <a:pt x="1583626" y="183006"/>
                  </a:lnTo>
                  <a:lnTo>
                    <a:pt x="1524912" y="141802"/>
                  </a:lnTo>
                  <a:lnTo>
                    <a:pt x="1489374" y="122676"/>
                  </a:lnTo>
                  <a:lnTo>
                    <a:pt x="1449997" y="104637"/>
                  </a:lnTo>
                  <a:lnTo>
                    <a:pt x="1406994" y="87762"/>
                  </a:lnTo>
                  <a:lnTo>
                    <a:pt x="1360577" y="72128"/>
                  </a:lnTo>
                  <a:lnTo>
                    <a:pt x="1310959" y="57813"/>
                  </a:lnTo>
                  <a:lnTo>
                    <a:pt x="1258350" y="44893"/>
                  </a:lnTo>
                  <a:lnTo>
                    <a:pt x="1202964" y="33445"/>
                  </a:lnTo>
                  <a:lnTo>
                    <a:pt x="1145013" y="23547"/>
                  </a:lnTo>
                  <a:lnTo>
                    <a:pt x="1084708" y="15275"/>
                  </a:lnTo>
                  <a:lnTo>
                    <a:pt x="1022262" y="8708"/>
                  </a:lnTo>
                  <a:lnTo>
                    <a:pt x="957887" y="3921"/>
                  </a:lnTo>
                  <a:lnTo>
                    <a:pt x="891795" y="993"/>
                  </a:lnTo>
                  <a:lnTo>
                    <a:pt x="824198" y="0"/>
                  </a:lnTo>
                  <a:close/>
                </a:path>
              </a:pathLst>
            </a:custGeom>
            <a:solidFill>
              <a:srgbClr val="FFFFFF"/>
            </a:solidFill>
          </p:spPr>
          <p:txBody>
            <a:bodyPr wrap="square" lIns="0" tIns="0" rIns="0" bIns="0" rtlCol="0"/>
            <a:lstStyle/>
            <a:p>
              <a:endParaRPr/>
            </a:p>
          </p:txBody>
        </p:sp>
        <p:sp>
          <p:nvSpPr>
            <p:cNvPr id="28" name="object 28"/>
            <p:cNvSpPr/>
            <p:nvPr/>
          </p:nvSpPr>
          <p:spPr>
            <a:xfrm>
              <a:off x="6357661" y="3103053"/>
              <a:ext cx="1648460" cy="599440"/>
            </a:xfrm>
            <a:custGeom>
              <a:avLst/>
              <a:gdLst/>
              <a:ahLst/>
              <a:cxnLst/>
              <a:rect l="l" t="t" r="r" b="b"/>
              <a:pathLst>
                <a:path w="1648459" h="599439">
                  <a:moveTo>
                    <a:pt x="0" y="299640"/>
                  </a:moveTo>
                  <a:lnTo>
                    <a:pt x="10787" y="251037"/>
                  </a:lnTo>
                  <a:lnTo>
                    <a:pt x="42018" y="204930"/>
                  </a:lnTo>
                  <a:lnTo>
                    <a:pt x="91995" y="161938"/>
                  </a:lnTo>
                  <a:lnTo>
                    <a:pt x="159022" y="122676"/>
                  </a:lnTo>
                  <a:lnTo>
                    <a:pt x="198399" y="104637"/>
                  </a:lnTo>
                  <a:lnTo>
                    <a:pt x="241401" y="87762"/>
                  </a:lnTo>
                  <a:lnTo>
                    <a:pt x="287818" y="72128"/>
                  </a:lnTo>
                  <a:lnTo>
                    <a:pt x="337437" y="57813"/>
                  </a:lnTo>
                  <a:lnTo>
                    <a:pt x="390045" y="44893"/>
                  </a:lnTo>
                  <a:lnTo>
                    <a:pt x="445431" y="33445"/>
                  </a:lnTo>
                  <a:lnTo>
                    <a:pt x="503382" y="23547"/>
                  </a:lnTo>
                  <a:lnTo>
                    <a:pt x="563687" y="15275"/>
                  </a:lnTo>
                  <a:lnTo>
                    <a:pt x="626133" y="8708"/>
                  </a:lnTo>
                  <a:lnTo>
                    <a:pt x="690508" y="3921"/>
                  </a:lnTo>
                  <a:lnTo>
                    <a:pt x="756600" y="993"/>
                  </a:lnTo>
                  <a:lnTo>
                    <a:pt x="824197" y="0"/>
                  </a:lnTo>
                  <a:lnTo>
                    <a:pt x="891794" y="993"/>
                  </a:lnTo>
                  <a:lnTo>
                    <a:pt x="957887" y="3921"/>
                  </a:lnTo>
                  <a:lnTo>
                    <a:pt x="1022262" y="8708"/>
                  </a:lnTo>
                  <a:lnTo>
                    <a:pt x="1084708" y="15275"/>
                  </a:lnTo>
                  <a:lnTo>
                    <a:pt x="1145012" y="23547"/>
                  </a:lnTo>
                  <a:lnTo>
                    <a:pt x="1202964" y="33445"/>
                  </a:lnTo>
                  <a:lnTo>
                    <a:pt x="1258350" y="44893"/>
                  </a:lnTo>
                  <a:lnTo>
                    <a:pt x="1310958" y="57813"/>
                  </a:lnTo>
                  <a:lnTo>
                    <a:pt x="1360577" y="72128"/>
                  </a:lnTo>
                  <a:lnTo>
                    <a:pt x="1406993" y="87762"/>
                  </a:lnTo>
                  <a:lnTo>
                    <a:pt x="1449996" y="104637"/>
                  </a:lnTo>
                  <a:lnTo>
                    <a:pt x="1489373" y="122676"/>
                  </a:lnTo>
                  <a:lnTo>
                    <a:pt x="1524911" y="141802"/>
                  </a:lnTo>
                  <a:lnTo>
                    <a:pt x="1583626" y="183006"/>
                  </a:lnTo>
                  <a:lnTo>
                    <a:pt x="1624442" y="227633"/>
                  </a:lnTo>
                  <a:lnTo>
                    <a:pt x="1645663" y="275065"/>
                  </a:lnTo>
                  <a:lnTo>
                    <a:pt x="1648395" y="299640"/>
                  </a:lnTo>
                  <a:lnTo>
                    <a:pt x="1645663" y="324215"/>
                  </a:lnTo>
                  <a:lnTo>
                    <a:pt x="1624442" y="371647"/>
                  </a:lnTo>
                  <a:lnTo>
                    <a:pt x="1583626" y="416274"/>
                  </a:lnTo>
                  <a:lnTo>
                    <a:pt x="1524911" y="457478"/>
                  </a:lnTo>
                  <a:lnTo>
                    <a:pt x="1489373" y="476604"/>
                  </a:lnTo>
                  <a:lnTo>
                    <a:pt x="1449996" y="494643"/>
                  </a:lnTo>
                  <a:lnTo>
                    <a:pt x="1406993" y="511518"/>
                  </a:lnTo>
                  <a:lnTo>
                    <a:pt x="1360577" y="527152"/>
                  </a:lnTo>
                  <a:lnTo>
                    <a:pt x="1310958" y="541467"/>
                  </a:lnTo>
                  <a:lnTo>
                    <a:pt x="1258350" y="554388"/>
                  </a:lnTo>
                  <a:lnTo>
                    <a:pt x="1202964" y="565835"/>
                  </a:lnTo>
                  <a:lnTo>
                    <a:pt x="1145012" y="575733"/>
                  </a:lnTo>
                  <a:lnTo>
                    <a:pt x="1084708" y="584005"/>
                  </a:lnTo>
                  <a:lnTo>
                    <a:pt x="1022262" y="590572"/>
                  </a:lnTo>
                  <a:lnTo>
                    <a:pt x="957887" y="595359"/>
                  </a:lnTo>
                  <a:lnTo>
                    <a:pt x="891794" y="598287"/>
                  </a:lnTo>
                  <a:lnTo>
                    <a:pt x="824197" y="599281"/>
                  </a:lnTo>
                  <a:lnTo>
                    <a:pt x="756600" y="598287"/>
                  </a:lnTo>
                  <a:lnTo>
                    <a:pt x="690508" y="595359"/>
                  </a:lnTo>
                  <a:lnTo>
                    <a:pt x="626133" y="590572"/>
                  </a:lnTo>
                  <a:lnTo>
                    <a:pt x="563687" y="584005"/>
                  </a:lnTo>
                  <a:lnTo>
                    <a:pt x="503382" y="575733"/>
                  </a:lnTo>
                  <a:lnTo>
                    <a:pt x="445431" y="565835"/>
                  </a:lnTo>
                  <a:lnTo>
                    <a:pt x="390045" y="554388"/>
                  </a:lnTo>
                  <a:lnTo>
                    <a:pt x="337437" y="541467"/>
                  </a:lnTo>
                  <a:lnTo>
                    <a:pt x="287818" y="527152"/>
                  </a:lnTo>
                  <a:lnTo>
                    <a:pt x="241401" y="511518"/>
                  </a:lnTo>
                  <a:lnTo>
                    <a:pt x="198399" y="494643"/>
                  </a:lnTo>
                  <a:lnTo>
                    <a:pt x="159022" y="476604"/>
                  </a:lnTo>
                  <a:lnTo>
                    <a:pt x="123483" y="457478"/>
                  </a:lnTo>
                  <a:lnTo>
                    <a:pt x="64769" y="416274"/>
                  </a:lnTo>
                  <a:lnTo>
                    <a:pt x="23953" y="371647"/>
                  </a:lnTo>
                  <a:lnTo>
                    <a:pt x="2732" y="324215"/>
                  </a:lnTo>
                  <a:lnTo>
                    <a:pt x="0" y="299640"/>
                  </a:lnTo>
                  <a:close/>
                </a:path>
              </a:pathLst>
            </a:custGeom>
            <a:ln w="8466">
              <a:solidFill>
                <a:srgbClr val="000000"/>
              </a:solidFill>
            </a:ln>
          </p:spPr>
          <p:txBody>
            <a:bodyPr wrap="square" lIns="0" tIns="0" rIns="0" bIns="0" rtlCol="0"/>
            <a:lstStyle/>
            <a:p>
              <a:endParaRPr/>
            </a:p>
          </p:txBody>
        </p:sp>
      </p:grpSp>
      <p:sp>
        <p:nvSpPr>
          <p:cNvPr id="29" name="object 29"/>
          <p:cNvSpPr txBox="1"/>
          <p:nvPr/>
        </p:nvSpPr>
        <p:spPr>
          <a:xfrm>
            <a:off x="6833100" y="3263899"/>
            <a:ext cx="69850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Birthdate</a:t>
            </a:r>
            <a:endParaRPr sz="1400">
              <a:latin typeface="Calibri"/>
              <a:cs typeface="Calibri"/>
            </a:endParaRPr>
          </a:p>
        </p:txBody>
      </p:sp>
      <p:sp>
        <p:nvSpPr>
          <p:cNvPr id="30" name="object 30"/>
          <p:cNvSpPr/>
          <p:nvPr/>
        </p:nvSpPr>
        <p:spPr>
          <a:xfrm>
            <a:off x="6357661" y="3902115"/>
            <a:ext cx="1648460" cy="605155"/>
          </a:xfrm>
          <a:custGeom>
            <a:avLst/>
            <a:gdLst/>
            <a:ahLst/>
            <a:cxnLst/>
            <a:rect l="l" t="t" r="r" b="b"/>
            <a:pathLst>
              <a:path w="1648459" h="605154">
                <a:moveTo>
                  <a:pt x="0" y="302374"/>
                </a:moveTo>
                <a:lnTo>
                  <a:pt x="10787" y="253328"/>
                </a:lnTo>
                <a:lnTo>
                  <a:pt x="42018" y="206801"/>
                </a:lnTo>
                <a:lnTo>
                  <a:pt x="91995" y="163416"/>
                </a:lnTo>
                <a:lnTo>
                  <a:pt x="159022" y="123796"/>
                </a:lnTo>
                <a:lnTo>
                  <a:pt x="198399" y="105592"/>
                </a:lnTo>
                <a:lnTo>
                  <a:pt x="241401" y="88563"/>
                </a:lnTo>
                <a:lnTo>
                  <a:pt x="287818" y="72787"/>
                </a:lnTo>
                <a:lnTo>
                  <a:pt x="337437" y="58340"/>
                </a:lnTo>
                <a:lnTo>
                  <a:pt x="390045" y="45302"/>
                </a:lnTo>
                <a:lnTo>
                  <a:pt x="445431" y="33750"/>
                </a:lnTo>
                <a:lnTo>
                  <a:pt x="503382" y="23762"/>
                </a:lnTo>
                <a:lnTo>
                  <a:pt x="563687" y="15415"/>
                </a:lnTo>
                <a:lnTo>
                  <a:pt x="626133" y="8787"/>
                </a:lnTo>
                <a:lnTo>
                  <a:pt x="690508" y="3957"/>
                </a:lnTo>
                <a:lnTo>
                  <a:pt x="756600" y="1002"/>
                </a:lnTo>
                <a:lnTo>
                  <a:pt x="824197" y="0"/>
                </a:lnTo>
                <a:lnTo>
                  <a:pt x="891794" y="1002"/>
                </a:lnTo>
                <a:lnTo>
                  <a:pt x="957887" y="3957"/>
                </a:lnTo>
                <a:lnTo>
                  <a:pt x="1022262" y="8787"/>
                </a:lnTo>
                <a:lnTo>
                  <a:pt x="1084708" y="15415"/>
                </a:lnTo>
                <a:lnTo>
                  <a:pt x="1145012" y="23762"/>
                </a:lnTo>
                <a:lnTo>
                  <a:pt x="1202964" y="33750"/>
                </a:lnTo>
                <a:lnTo>
                  <a:pt x="1258350" y="45302"/>
                </a:lnTo>
                <a:lnTo>
                  <a:pt x="1310958" y="58340"/>
                </a:lnTo>
                <a:lnTo>
                  <a:pt x="1360577" y="72787"/>
                </a:lnTo>
                <a:lnTo>
                  <a:pt x="1406993" y="88563"/>
                </a:lnTo>
                <a:lnTo>
                  <a:pt x="1449996" y="105592"/>
                </a:lnTo>
                <a:lnTo>
                  <a:pt x="1489373" y="123796"/>
                </a:lnTo>
                <a:lnTo>
                  <a:pt x="1524911" y="143096"/>
                </a:lnTo>
                <a:lnTo>
                  <a:pt x="1583626" y="184676"/>
                </a:lnTo>
                <a:lnTo>
                  <a:pt x="1624442" y="229710"/>
                </a:lnTo>
                <a:lnTo>
                  <a:pt x="1645663" y="277575"/>
                </a:lnTo>
                <a:lnTo>
                  <a:pt x="1648395" y="302374"/>
                </a:lnTo>
                <a:lnTo>
                  <a:pt x="1645663" y="327174"/>
                </a:lnTo>
                <a:lnTo>
                  <a:pt x="1624442" y="375039"/>
                </a:lnTo>
                <a:lnTo>
                  <a:pt x="1583626" y="420072"/>
                </a:lnTo>
                <a:lnTo>
                  <a:pt x="1524911" y="461653"/>
                </a:lnTo>
                <a:lnTo>
                  <a:pt x="1489373" y="480953"/>
                </a:lnTo>
                <a:lnTo>
                  <a:pt x="1449996" y="499157"/>
                </a:lnTo>
                <a:lnTo>
                  <a:pt x="1406993" y="516186"/>
                </a:lnTo>
                <a:lnTo>
                  <a:pt x="1360577" y="531962"/>
                </a:lnTo>
                <a:lnTo>
                  <a:pt x="1310958" y="546409"/>
                </a:lnTo>
                <a:lnTo>
                  <a:pt x="1258350" y="559447"/>
                </a:lnTo>
                <a:lnTo>
                  <a:pt x="1202964" y="570999"/>
                </a:lnTo>
                <a:lnTo>
                  <a:pt x="1145012" y="580987"/>
                </a:lnTo>
                <a:lnTo>
                  <a:pt x="1084708" y="589334"/>
                </a:lnTo>
                <a:lnTo>
                  <a:pt x="1022262" y="595962"/>
                </a:lnTo>
                <a:lnTo>
                  <a:pt x="957887" y="600792"/>
                </a:lnTo>
                <a:lnTo>
                  <a:pt x="891794" y="603747"/>
                </a:lnTo>
                <a:lnTo>
                  <a:pt x="824197" y="604749"/>
                </a:lnTo>
                <a:lnTo>
                  <a:pt x="756600" y="603747"/>
                </a:lnTo>
                <a:lnTo>
                  <a:pt x="690508" y="600792"/>
                </a:lnTo>
                <a:lnTo>
                  <a:pt x="626133" y="595962"/>
                </a:lnTo>
                <a:lnTo>
                  <a:pt x="563687" y="589334"/>
                </a:lnTo>
                <a:lnTo>
                  <a:pt x="503382" y="580987"/>
                </a:lnTo>
                <a:lnTo>
                  <a:pt x="445431" y="570999"/>
                </a:lnTo>
                <a:lnTo>
                  <a:pt x="390045" y="559447"/>
                </a:lnTo>
                <a:lnTo>
                  <a:pt x="337437" y="546409"/>
                </a:lnTo>
                <a:lnTo>
                  <a:pt x="287818" y="531962"/>
                </a:lnTo>
                <a:lnTo>
                  <a:pt x="241401" y="516186"/>
                </a:lnTo>
                <a:lnTo>
                  <a:pt x="198399" y="499157"/>
                </a:lnTo>
                <a:lnTo>
                  <a:pt x="159022" y="480953"/>
                </a:lnTo>
                <a:lnTo>
                  <a:pt x="123483" y="461653"/>
                </a:lnTo>
                <a:lnTo>
                  <a:pt x="64769" y="420072"/>
                </a:lnTo>
                <a:lnTo>
                  <a:pt x="23953" y="375039"/>
                </a:lnTo>
                <a:lnTo>
                  <a:pt x="2732" y="327174"/>
                </a:lnTo>
                <a:lnTo>
                  <a:pt x="0" y="302374"/>
                </a:lnTo>
                <a:close/>
              </a:path>
            </a:pathLst>
          </a:custGeom>
          <a:ln w="8466">
            <a:solidFill>
              <a:srgbClr val="000000"/>
            </a:solidFill>
          </a:ln>
        </p:spPr>
        <p:txBody>
          <a:bodyPr wrap="square" lIns="0" tIns="0" rIns="0" bIns="0" rtlCol="0"/>
          <a:lstStyle/>
          <a:p>
            <a:endParaRPr/>
          </a:p>
        </p:txBody>
      </p:sp>
      <p:sp>
        <p:nvSpPr>
          <p:cNvPr id="31" name="object 31"/>
          <p:cNvSpPr txBox="1"/>
          <p:nvPr/>
        </p:nvSpPr>
        <p:spPr>
          <a:xfrm>
            <a:off x="6882445" y="4068232"/>
            <a:ext cx="59944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A</a:t>
            </a:r>
            <a:r>
              <a:rPr sz="1400" spc="-5" dirty="0">
                <a:latin typeface="Calibri"/>
                <a:cs typeface="Calibri"/>
              </a:rPr>
              <a:t>dd</a:t>
            </a:r>
            <a:r>
              <a:rPr sz="1400" spc="-30" dirty="0">
                <a:latin typeface="Calibri"/>
                <a:cs typeface="Calibri"/>
              </a:rPr>
              <a:t>r</a:t>
            </a:r>
            <a:r>
              <a:rPr sz="1400" spc="-5" dirty="0">
                <a:latin typeface="Calibri"/>
                <a:cs typeface="Calibri"/>
              </a:rPr>
              <a:t>es</a:t>
            </a:r>
            <a:r>
              <a:rPr sz="1400" dirty="0">
                <a:latin typeface="Calibri"/>
                <a:cs typeface="Calibri"/>
              </a:rPr>
              <a:t>s</a:t>
            </a:r>
            <a:endParaRPr sz="1400">
              <a:latin typeface="Calibri"/>
              <a:cs typeface="Calibri"/>
            </a:endParaRPr>
          </a:p>
        </p:txBody>
      </p:sp>
      <p:sp>
        <p:nvSpPr>
          <p:cNvPr id="32" name="object 32"/>
          <p:cNvSpPr/>
          <p:nvPr/>
        </p:nvSpPr>
        <p:spPr>
          <a:xfrm>
            <a:off x="6052361" y="3833369"/>
            <a:ext cx="546735" cy="157480"/>
          </a:xfrm>
          <a:custGeom>
            <a:avLst/>
            <a:gdLst/>
            <a:ahLst/>
            <a:cxnLst/>
            <a:rect l="l" t="t" r="r" b="b"/>
            <a:pathLst>
              <a:path w="546734" h="157479">
                <a:moveTo>
                  <a:pt x="0" y="0"/>
                </a:moveTo>
                <a:lnTo>
                  <a:pt x="546701" y="157309"/>
                </a:lnTo>
              </a:path>
            </a:pathLst>
          </a:custGeom>
          <a:ln w="8466">
            <a:solidFill>
              <a:srgbClr val="000000"/>
            </a:solidFill>
          </a:ln>
        </p:spPr>
        <p:txBody>
          <a:bodyPr wrap="square" lIns="0" tIns="0" rIns="0" bIns="0" rtlCol="0"/>
          <a:lstStyle/>
          <a:p>
            <a:endParaRPr/>
          </a:p>
        </p:txBody>
      </p:sp>
      <p:sp>
        <p:nvSpPr>
          <p:cNvPr id="33" name="object 33"/>
          <p:cNvSpPr/>
          <p:nvPr/>
        </p:nvSpPr>
        <p:spPr>
          <a:xfrm>
            <a:off x="5138615" y="4854266"/>
            <a:ext cx="1398905" cy="553720"/>
          </a:xfrm>
          <a:custGeom>
            <a:avLst/>
            <a:gdLst/>
            <a:ahLst/>
            <a:cxnLst/>
            <a:rect l="l" t="t" r="r" b="b"/>
            <a:pathLst>
              <a:path w="1398904" h="553720">
                <a:moveTo>
                  <a:pt x="698555" y="0"/>
                </a:moveTo>
                <a:lnTo>
                  <a:pt x="560125" y="5079"/>
                </a:lnTo>
                <a:lnTo>
                  <a:pt x="431405" y="20319"/>
                </a:lnTo>
                <a:lnTo>
                  <a:pt x="371146" y="30479"/>
                </a:lnTo>
                <a:lnTo>
                  <a:pt x="314186" y="44450"/>
                </a:lnTo>
                <a:lnTo>
                  <a:pt x="260841" y="59689"/>
                </a:lnTo>
                <a:lnTo>
                  <a:pt x="211424" y="76200"/>
                </a:lnTo>
                <a:lnTo>
                  <a:pt x="166239" y="95250"/>
                </a:lnTo>
                <a:lnTo>
                  <a:pt x="125585" y="115569"/>
                </a:lnTo>
                <a:lnTo>
                  <a:pt x="89767" y="138429"/>
                </a:lnTo>
                <a:lnTo>
                  <a:pt x="59123" y="162559"/>
                </a:lnTo>
                <a:lnTo>
                  <a:pt x="34747" y="187959"/>
                </a:lnTo>
                <a:lnTo>
                  <a:pt x="16549" y="214630"/>
                </a:lnTo>
                <a:lnTo>
                  <a:pt x="15867" y="215900"/>
                </a:lnTo>
                <a:lnTo>
                  <a:pt x="4403" y="245109"/>
                </a:lnTo>
                <a:lnTo>
                  <a:pt x="3967" y="246380"/>
                </a:lnTo>
                <a:lnTo>
                  <a:pt x="0" y="275589"/>
                </a:lnTo>
                <a:lnTo>
                  <a:pt x="0" y="278130"/>
                </a:lnTo>
                <a:lnTo>
                  <a:pt x="237" y="279400"/>
                </a:lnTo>
                <a:lnTo>
                  <a:pt x="3967" y="307339"/>
                </a:lnTo>
                <a:lnTo>
                  <a:pt x="4403" y="309880"/>
                </a:lnTo>
                <a:lnTo>
                  <a:pt x="15867" y="337819"/>
                </a:lnTo>
                <a:lnTo>
                  <a:pt x="16549" y="339089"/>
                </a:lnTo>
                <a:lnTo>
                  <a:pt x="34747" y="365759"/>
                </a:lnTo>
                <a:lnTo>
                  <a:pt x="35483" y="367030"/>
                </a:lnTo>
                <a:lnTo>
                  <a:pt x="91575" y="416559"/>
                </a:lnTo>
                <a:lnTo>
                  <a:pt x="127153" y="439419"/>
                </a:lnTo>
                <a:lnTo>
                  <a:pt x="167603" y="459739"/>
                </a:lnTo>
                <a:lnTo>
                  <a:pt x="212627" y="477519"/>
                </a:lnTo>
                <a:lnTo>
                  <a:pt x="261918" y="495300"/>
                </a:lnTo>
                <a:lnTo>
                  <a:pt x="315167" y="510539"/>
                </a:lnTo>
                <a:lnTo>
                  <a:pt x="372055" y="523239"/>
                </a:lnTo>
                <a:lnTo>
                  <a:pt x="432680" y="533400"/>
                </a:lnTo>
                <a:lnTo>
                  <a:pt x="561723" y="548639"/>
                </a:lnTo>
                <a:lnTo>
                  <a:pt x="700105" y="553719"/>
                </a:lnTo>
                <a:lnTo>
                  <a:pt x="838535" y="548639"/>
                </a:lnTo>
                <a:lnTo>
                  <a:pt x="902895" y="541019"/>
                </a:lnTo>
                <a:lnTo>
                  <a:pt x="699588" y="541019"/>
                </a:lnTo>
                <a:lnTo>
                  <a:pt x="562240" y="535939"/>
                </a:lnTo>
                <a:lnTo>
                  <a:pt x="434261" y="520700"/>
                </a:lnTo>
                <a:lnTo>
                  <a:pt x="374486" y="509269"/>
                </a:lnTo>
                <a:lnTo>
                  <a:pt x="318203" y="496569"/>
                </a:lnTo>
                <a:lnTo>
                  <a:pt x="265609" y="481330"/>
                </a:lnTo>
                <a:lnTo>
                  <a:pt x="217035" y="464819"/>
                </a:lnTo>
                <a:lnTo>
                  <a:pt x="172813" y="447039"/>
                </a:lnTo>
                <a:lnTo>
                  <a:pt x="133273" y="426719"/>
                </a:lnTo>
                <a:lnTo>
                  <a:pt x="98742" y="405130"/>
                </a:lnTo>
                <a:lnTo>
                  <a:pt x="45764" y="358139"/>
                </a:lnTo>
                <a:lnTo>
                  <a:pt x="45518" y="358139"/>
                </a:lnTo>
                <a:lnTo>
                  <a:pt x="28299" y="332739"/>
                </a:lnTo>
                <a:lnTo>
                  <a:pt x="28070" y="331469"/>
                </a:lnTo>
                <a:lnTo>
                  <a:pt x="17391" y="304800"/>
                </a:lnTo>
                <a:lnTo>
                  <a:pt x="17245" y="304800"/>
                </a:lnTo>
                <a:lnTo>
                  <a:pt x="17171" y="303530"/>
                </a:lnTo>
                <a:lnTo>
                  <a:pt x="13586" y="276859"/>
                </a:lnTo>
                <a:lnTo>
                  <a:pt x="17245" y="248919"/>
                </a:lnTo>
                <a:lnTo>
                  <a:pt x="17391" y="248919"/>
                </a:lnTo>
                <a:lnTo>
                  <a:pt x="28072" y="222250"/>
                </a:lnTo>
                <a:lnTo>
                  <a:pt x="28299" y="222250"/>
                </a:lnTo>
                <a:lnTo>
                  <a:pt x="45518" y="196850"/>
                </a:lnTo>
                <a:lnTo>
                  <a:pt x="45763" y="195580"/>
                </a:lnTo>
                <a:lnTo>
                  <a:pt x="68864" y="172719"/>
                </a:lnTo>
                <a:lnTo>
                  <a:pt x="132750" y="127000"/>
                </a:lnTo>
                <a:lnTo>
                  <a:pt x="172359" y="107950"/>
                </a:lnTo>
                <a:lnTo>
                  <a:pt x="216634" y="88900"/>
                </a:lnTo>
                <a:lnTo>
                  <a:pt x="265250" y="72389"/>
                </a:lnTo>
                <a:lnTo>
                  <a:pt x="317877" y="57150"/>
                </a:lnTo>
                <a:lnTo>
                  <a:pt x="374183" y="44450"/>
                </a:lnTo>
                <a:lnTo>
                  <a:pt x="433837" y="33019"/>
                </a:lnTo>
                <a:lnTo>
                  <a:pt x="561707" y="17779"/>
                </a:lnTo>
                <a:lnTo>
                  <a:pt x="699072" y="12700"/>
                </a:lnTo>
                <a:lnTo>
                  <a:pt x="901459" y="12700"/>
                </a:lnTo>
                <a:lnTo>
                  <a:pt x="836937" y="5079"/>
                </a:lnTo>
                <a:lnTo>
                  <a:pt x="698555" y="0"/>
                </a:lnTo>
                <a:close/>
              </a:path>
              <a:path w="1398904" h="553720">
                <a:moveTo>
                  <a:pt x="901459" y="12700"/>
                </a:moveTo>
                <a:lnTo>
                  <a:pt x="699072" y="12700"/>
                </a:lnTo>
                <a:lnTo>
                  <a:pt x="836420" y="17779"/>
                </a:lnTo>
                <a:lnTo>
                  <a:pt x="964399" y="33019"/>
                </a:lnTo>
                <a:lnTo>
                  <a:pt x="1024174" y="44450"/>
                </a:lnTo>
                <a:lnTo>
                  <a:pt x="1080457" y="57150"/>
                </a:lnTo>
                <a:lnTo>
                  <a:pt x="1133052" y="72389"/>
                </a:lnTo>
                <a:lnTo>
                  <a:pt x="1181625" y="88900"/>
                </a:lnTo>
                <a:lnTo>
                  <a:pt x="1225847" y="106679"/>
                </a:lnTo>
                <a:lnTo>
                  <a:pt x="1265387" y="127000"/>
                </a:lnTo>
                <a:lnTo>
                  <a:pt x="1299918" y="148589"/>
                </a:lnTo>
                <a:lnTo>
                  <a:pt x="1352897" y="195580"/>
                </a:lnTo>
                <a:lnTo>
                  <a:pt x="1353143" y="196850"/>
                </a:lnTo>
                <a:lnTo>
                  <a:pt x="1370361" y="222250"/>
                </a:lnTo>
                <a:lnTo>
                  <a:pt x="1370589" y="222250"/>
                </a:lnTo>
                <a:lnTo>
                  <a:pt x="1381269" y="248919"/>
                </a:lnTo>
                <a:lnTo>
                  <a:pt x="1381414" y="248919"/>
                </a:lnTo>
                <a:lnTo>
                  <a:pt x="1385074" y="276859"/>
                </a:lnTo>
                <a:lnTo>
                  <a:pt x="1381414" y="304800"/>
                </a:lnTo>
                <a:lnTo>
                  <a:pt x="1381269" y="304800"/>
                </a:lnTo>
                <a:lnTo>
                  <a:pt x="1370589" y="331469"/>
                </a:lnTo>
                <a:lnTo>
                  <a:pt x="1370361" y="332739"/>
                </a:lnTo>
                <a:lnTo>
                  <a:pt x="1353143" y="358139"/>
                </a:lnTo>
                <a:lnTo>
                  <a:pt x="1352897" y="358139"/>
                </a:lnTo>
                <a:lnTo>
                  <a:pt x="1329796" y="382269"/>
                </a:lnTo>
                <a:lnTo>
                  <a:pt x="1265910" y="426719"/>
                </a:lnTo>
                <a:lnTo>
                  <a:pt x="1226301" y="447039"/>
                </a:lnTo>
                <a:lnTo>
                  <a:pt x="1182025" y="464819"/>
                </a:lnTo>
                <a:lnTo>
                  <a:pt x="1133410" y="481330"/>
                </a:lnTo>
                <a:lnTo>
                  <a:pt x="1080783" y="496569"/>
                </a:lnTo>
                <a:lnTo>
                  <a:pt x="1024477" y="509269"/>
                </a:lnTo>
                <a:lnTo>
                  <a:pt x="964824" y="520700"/>
                </a:lnTo>
                <a:lnTo>
                  <a:pt x="836954" y="535939"/>
                </a:lnTo>
                <a:lnTo>
                  <a:pt x="699588" y="541019"/>
                </a:lnTo>
                <a:lnTo>
                  <a:pt x="902895" y="541019"/>
                </a:lnTo>
                <a:lnTo>
                  <a:pt x="967254" y="533400"/>
                </a:lnTo>
                <a:lnTo>
                  <a:pt x="1027515" y="523239"/>
                </a:lnTo>
                <a:lnTo>
                  <a:pt x="1084474" y="509269"/>
                </a:lnTo>
                <a:lnTo>
                  <a:pt x="1137819" y="494030"/>
                </a:lnTo>
                <a:lnTo>
                  <a:pt x="1187236" y="477519"/>
                </a:lnTo>
                <a:lnTo>
                  <a:pt x="1232421" y="458469"/>
                </a:lnTo>
                <a:lnTo>
                  <a:pt x="1273075" y="438150"/>
                </a:lnTo>
                <a:lnTo>
                  <a:pt x="1308893" y="415289"/>
                </a:lnTo>
                <a:lnTo>
                  <a:pt x="1339537" y="391159"/>
                </a:lnTo>
                <a:lnTo>
                  <a:pt x="1363913" y="365759"/>
                </a:lnTo>
                <a:lnTo>
                  <a:pt x="1382111" y="339089"/>
                </a:lnTo>
                <a:lnTo>
                  <a:pt x="1382793" y="337819"/>
                </a:lnTo>
                <a:lnTo>
                  <a:pt x="1394258" y="309880"/>
                </a:lnTo>
                <a:lnTo>
                  <a:pt x="1394693" y="307339"/>
                </a:lnTo>
                <a:lnTo>
                  <a:pt x="1398661" y="278130"/>
                </a:lnTo>
                <a:lnTo>
                  <a:pt x="1398661" y="275589"/>
                </a:lnTo>
                <a:lnTo>
                  <a:pt x="1382793" y="215900"/>
                </a:lnTo>
                <a:lnTo>
                  <a:pt x="1363913" y="187959"/>
                </a:lnTo>
                <a:lnTo>
                  <a:pt x="1363178" y="186689"/>
                </a:lnTo>
                <a:lnTo>
                  <a:pt x="1307083" y="137160"/>
                </a:lnTo>
                <a:lnTo>
                  <a:pt x="1271507" y="115569"/>
                </a:lnTo>
                <a:lnTo>
                  <a:pt x="1231056" y="95250"/>
                </a:lnTo>
                <a:lnTo>
                  <a:pt x="1186033" y="76200"/>
                </a:lnTo>
                <a:lnTo>
                  <a:pt x="1136742" y="58419"/>
                </a:lnTo>
                <a:lnTo>
                  <a:pt x="1083494" y="44450"/>
                </a:lnTo>
                <a:lnTo>
                  <a:pt x="1026605" y="30479"/>
                </a:lnTo>
                <a:lnTo>
                  <a:pt x="965981" y="20319"/>
                </a:lnTo>
                <a:lnTo>
                  <a:pt x="901459" y="12700"/>
                </a:lnTo>
                <a:close/>
              </a:path>
              <a:path w="1398904" h="553720">
                <a:moveTo>
                  <a:pt x="699588" y="26669"/>
                </a:moveTo>
                <a:lnTo>
                  <a:pt x="563289" y="31750"/>
                </a:lnTo>
                <a:lnTo>
                  <a:pt x="436267" y="46989"/>
                </a:lnTo>
                <a:lnTo>
                  <a:pt x="377220" y="57150"/>
                </a:lnTo>
                <a:lnTo>
                  <a:pt x="321567" y="69850"/>
                </a:lnTo>
                <a:lnTo>
                  <a:pt x="269659" y="85089"/>
                </a:lnTo>
                <a:lnTo>
                  <a:pt x="221844" y="101600"/>
                </a:lnTo>
                <a:lnTo>
                  <a:pt x="178479" y="119379"/>
                </a:lnTo>
                <a:lnTo>
                  <a:pt x="139917" y="138429"/>
                </a:lnTo>
                <a:lnTo>
                  <a:pt x="106511" y="160019"/>
                </a:lnTo>
                <a:lnTo>
                  <a:pt x="56179" y="204469"/>
                </a:lnTo>
                <a:lnTo>
                  <a:pt x="30486" y="252730"/>
                </a:lnTo>
                <a:lnTo>
                  <a:pt x="27212" y="276859"/>
                </a:lnTo>
                <a:lnTo>
                  <a:pt x="30486" y="300989"/>
                </a:lnTo>
                <a:lnTo>
                  <a:pt x="56179" y="349250"/>
                </a:lnTo>
                <a:lnTo>
                  <a:pt x="105907" y="393700"/>
                </a:lnTo>
                <a:lnTo>
                  <a:pt x="139393" y="414019"/>
                </a:lnTo>
                <a:lnTo>
                  <a:pt x="178023" y="434339"/>
                </a:lnTo>
                <a:lnTo>
                  <a:pt x="221443" y="452119"/>
                </a:lnTo>
                <a:lnTo>
                  <a:pt x="269299" y="468630"/>
                </a:lnTo>
                <a:lnTo>
                  <a:pt x="321241" y="483869"/>
                </a:lnTo>
                <a:lnTo>
                  <a:pt x="376918" y="496569"/>
                </a:lnTo>
                <a:lnTo>
                  <a:pt x="435842" y="506730"/>
                </a:lnTo>
                <a:lnTo>
                  <a:pt x="562756" y="521969"/>
                </a:lnTo>
                <a:lnTo>
                  <a:pt x="699072" y="527050"/>
                </a:lnTo>
                <a:lnTo>
                  <a:pt x="835371" y="521969"/>
                </a:lnTo>
                <a:lnTo>
                  <a:pt x="898882" y="514350"/>
                </a:lnTo>
                <a:lnTo>
                  <a:pt x="698555" y="514350"/>
                </a:lnTo>
                <a:lnTo>
                  <a:pt x="563272" y="508000"/>
                </a:lnTo>
                <a:lnTo>
                  <a:pt x="437424" y="494030"/>
                </a:lnTo>
                <a:lnTo>
                  <a:pt x="379349" y="482600"/>
                </a:lnTo>
                <a:lnTo>
                  <a:pt x="324277" y="469900"/>
                </a:lnTo>
                <a:lnTo>
                  <a:pt x="272991" y="455930"/>
                </a:lnTo>
                <a:lnTo>
                  <a:pt x="225852" y="439419"/>
                </a:lnTo>
                <a:lnTo>
                  <a:pt x="183234" y="421639"/>
                </a:lnTo>
                <a:lnTo>
                  <a:pt x="145514" y="402589"/>
                </a:lnTo>
                <a:lnTo>
                  <a:pt x="113074" y="382269"/>
                </a:lnTo>
                <a:lnTo>
                  <a:pt x="66730" y="340359"/>
                </a:lnTo>
                <a:lnTo>
                  <a:pt x="43687" y="298450"/>
                </a:lnTo>
                <a:lnTo>
                  <a:pt x="40880" y="276859"/>
                </a:lnTo>
                <a:lnTo>
                  <a:pt x="43687" y="255269"/>
                </a:lnTo>
                <a:lnTo>
                  <a:pt x="66730" y="213359"/>
                </a:lnTo>
                <a:lnTo>
                  <a:pt x="114882" y="170180"/>
                </a:lnTo>
                <a:lnTo>
                  <a:pt x="184599" y="132079"/>
                </a:lnTo>
                <a:lnTo>
                  <a:pt x="227054" y="114300"/>
                </a:lnTo>
                <a:lnTo>
                  <a:pt x="274067" y="97789"/>
                </a:lnTo>
                <a:lnTo>
                  <a:pt x="325258" y="83819"/>
                </a:lnTo>
                <a:lnTo>
                  <a:pt x="380258" y="71119"/>
                </a:lnTo>
                <a:lnTo>
                  <a:pt x="438698" y="59689"/>
                </a:lnTo>
                <a:lnTo>
                  <a:pt x="564870" y="45719"/>
                </a:lnTo>
                <a:lnTo>
                  <a:pt x="700105" y="40639"/>
                </a:lnTo>
                <a:lnTo>
                  <a:pt x="909937" y="40639"/>
                </a:lnTo>
                <a:lnTo>
                  <a:pt x="835903" y="31750"/>
                </a:lnTo>
                <a:lnTo>
                  <a:pt x="699588" y="26669"/>
                </a:lnTo>
                <a:close/>
              </a:path>
              <a:path w="1398904" h="553720">
                <a:moveTo>
                  <a:pt x="909937" y="40639"/>
                </a:moveTo>
                <a:lnTo>
                  <a:pt x="700105" y="40639"/>
                </a:lnTo>
                <a:lnTo>
                  <a:pt x="835388" y="45719"/>
                </a:lnTo>
                <a:lnTo>
                  <a:pt x="961236" y="59689"/>
                </a:lnTo>
                <a:lnTo>
                  <a:pt x="1019312" y="71119"/>
                </a:lnTo>
                <a:lnTo>
                  <a:pt x="1074383" y="83819"/>
                </a:lnTo>
                <a:lnTo>
                  <a:pt x="1125669" y="97789"/>
                </a:lnTo>
                <a:lnTo>
                  <a:pt x="1172808" y="114300"/>
                </a:lnTo>
                <a:lnTo>
                  <a:pt x="1215426" y="132079"/>
                </a:lnTo>
                <a:lnTo>
                  <a:pt x="1253147" y="151130"/>
                </a:lnTo>
                <a:lnTo>
                  <a:pt x="1285586" y="171450"/>
                </a:lnTo>
                <a:lnTo>
                  <a:pt x="1331930" y="213359"/>
                </a:lnTo>
                <a:lnTo>
                  <a:pt x="1354973" y="255269"/>
                </a:lnTo>
                <a:lnTo>
                  <a:pt x="1357781" y="276859"/>
                </a:lnTo>
                <a:lnTo>
                  <a:pt x="1354973" y="298450"/>
                </a:lnTo>
                <a:lnTo>
                  <a:pt x="1331930" y="340359"/>
                </a:lnTo>
                <a:lnTo>
                  <a:pt x="1283778" y="383539"/>
                </a:lnTo>
                <a:lnTo>
                  <a:pt x="1214061" y="422909"/>
                </a:lnTo>
                <a:lnTo>
                  <a:pt x="1171606" y="439419"/>
                </a:lnTo>
                <a:lnTo>
                  <a:pt x="1124593" y="455930"/>
                </a:lnTo>
                <a:lnTo>
                  <a:pt x="1073401" y="471169"/>
                </a:lnTo>
                <a:lnTo>
                  <a:pt x="1018402" y="482600"/>
                </a:lnTo>
                <a:lnTo>
                  <a:pt x="959962" y="494030"/>
                </a:lnTo>
                <a:lnTo>
                  <a:pt x="833790" y="509269"/>
                </a:lnTo>
                <a:lnTo>
                  <a:pt x="698555" y="514350"/>
                </a:lnTo>
                <a:lnTo>
                  <a:pt x="898882" y="514350"/>
                </a:lnTo>
                <a:lnTo>
                  <a:pt x="962393" y="506730"/>
                </a:lnTo>
                <a:lnTo>
                  <a:pt x="1021440" y="496569"/>
                </a:lnTo>
                <a:lnTo>
                  <a:pt x="1077093" y="483869"/>
                </a:lnTo>
                <a:lnTo>
                  <a:pt x="1129002" y="468630"/>
                </a:lnTo>
                <a:lnTo>
                  <a:pt x="1176816" y="452119"/>
                </a:lnTo>
                <a:lnTo>
                  <a:pt x="1220181" y="434339"/>
                </a:lnTo>
                <a:lnTo>
                  <a:pt x="1258743" y="415289"/>
                </a:lnTo>
                <a:lnTo>
                  <a:pt x="1292150" y="393700"/>
                </a:lnTo>
                <a:lnTo>
                  <a:pt x="1342481" y="349250"/>
                </a:lnTo>
                <a:lnTo>
                  <a:pt x="1368174" y="300989"/>
                </a:lnTo>
                <a:lnTo>
                  <a:pt x="1371447" y="276859"/>
                </a:lnTo>
                <a:lnTo>
                  <a:pt x="1368174" y="252730"/>
                </a:lnTo>
                <a:lnTo>
                  <a:pt x="1342481" y="204469"/>
                </a:lnTo>
                <a:lnTo>
                  <a:pt x="1292753" y="160019"/>
                </a:lnTo>
                <a:lnTo>
                  <a:pt x="1259267" y="139700"/>
                </a:lnTo>
                <a:lnTo>
                  <a:pt x="1220636" y="119379"/>
                </a:lnTo>
                <a:lnTo>
                  <a:pt x="1177217" y="101600"/>
                </a:lnTo>
                <a:lnTo>
                  <a:pt x="1129361" y="85089"/>
                </a:lnTo>
                <a:lnTo>
                  <a:pt x="1077419" y="69850"/>
                </a:lnTo>
                <a:lnTo>
                  <a:pt x="1021742" y="57150"/>
                </a:lnTo>
                <a:lnTo>
                  <a:pt x="962818" y="46989"/>
                </a:lnTo>
                <a:lnTo>
                  <a:pt x="909937" y="40639"/>
                </a:lnTo>
                <a:close/>
              </a:path>
            </a:pathLst>
          </a:custGeom>
          <a:solidFill>
            <a:srgbClr val="000000"/>
          </a:solidFill>
        </p:spPr>
        <p:txBody>
          <a:bodyPr wrap="square" lIns="0" tIns="0" rIns="0" bIns="0" rtlCol="0"/>
          <a:lstStyle/>
          <a:p>
            <a:endParaRPr/>
          </a:p>
        </p:txBody>
      </p:sp>
      <p:grpSp>
        <p:nvGrpSpPr>
          <p:cNvPr id="34" name="object 34"/>
          <p:cNvGrpSpPr/>
          <p:nvPr/>
        </p:nvGrpSpPr>
        <p:grpSpPr>
          <a:xfrm>
            <a:off x="1685895" y="3610126"/>
            <a:ext cx="4906645" cy="1826260"/>
            <a:chOff x="1685895" y="3610126"/>
            <a:chExt cx="4906645" cy="1826260"/>
          </a:xfrm>
        </p:grpSpPr>
        <p:sp>
          <p:nvSpPr>
            <p:cNvPr id="35" name="object 35"/>
            <p:cNvSpPr/>
            <p:nvPr/>
          </p:nvSpPr>
          <p:spPr>
            <a:xfrm>
              <a:off x="6052360" y="3614571"/>
              <a:ext cx="535305" cy="88265"/>
            </a:xfrm>
            <a:custGeom>
              <a:avLst/>
              <a:gdLst/>
              <a:ahLst/>
              <a:cxnLst/>
              <a:rect l="l" t="t" r="r" b="b"/>
              <a:pathLst>
                <a:path w="535304" h="88264">
                  <a:moveTo>
                    <a:pt x="0" y="87763"/>
                  </a:moveTo>
                  <a:lnTo>
                    <a:pt x="535309" y="0"/>
                  </a:lnTo>
                </a:path>
              </a:pathLst>
            </a:custGeom>
            <a:ln w="8466">
              <a:solidFill>
                <a:srgbClr val="000000"/>
              </a:solidFill>
            </a:ln>
          </p:spPr>
          <p:txBody>
            <a:bodyPr wrap="square" lIns="0" tIns="0" rIns="0" bIns="0" rtlCol="0"/>
            <a:lstStyle/>
            <a:p>
              <a:endParaRPr/>
            </a:p>
          </p:txBody>
        </p:sp>
        <p:sp>
          <p:nvSpPr>
            <p:cNvPr id="36" name="object 36"/>
            <p:cNvSpPr/>
            <p:nvPr/>
          </p:nvSpPr>
          <p:spPr>
            <a:xfrm>
              <a:off x="1690340" y="4829520"/>
              <a:ext cx="1154430" cy="602615"/>
            </a:xfrm>
            <a:custGeom>
              <a:avLst/>
              <a:gdLst/>
              <a:ahLst/>
              <a:cxnLst/>
              <a:rect l="l" t="t" r="r" b="b"/>
              <a:pathLst>
                <a:path w="1154430"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37" name="object 37"/>
          <p:cNvSpPr txBox="1"/>
          <p:nvPr/>
        </p:nvSpPr>
        <p:spPr>
          <a:xfrm>
            <a:off x="5450443" y="4999566"/>
            <a:ext cx="775970" cy="238760"/>
          </a:xfrm>
          <a:prstGeom prst="rect">
            <a:avLst/>
          </a:prstGeom>
        </p:spPr>
        <p:txBody>
          <a:bodyPr vert="horz" wrap="square" lIns="0" tIns="12700" rIns="0" bIns="0" rtlCol="0">
            <a:spAutoFit/>
          </a:bodyPr>
          <a:lstStyle/>
          <a:p>
            <a:pPr marL="12700">
              <a:lnSpc>
                <a:spcPct val="100000"/>
              </a:lnSpc>
              <a:spcBef>
                <a:spcPts val="100"/>
              </a:spcBef>
            </a:pPr>
            <a:r>
              <a:rPr sz="1400" spc="-20" dirty="0">
                <a:latin typeface="Calibri"/>
                <a:cs typeface="Calibri"/>
              </a:rPr>
              <a:t>Works_On</a:t>
            </a:r>
            <a:endParaRPr sz="1400">
              <a:latin typeface="Calibri"/>
              <a:cs typeface="Calibri"/>
            </a:endParaRPr>
          </a:p>
        </p:txBody>
      </p:sp>
      <p:grpSp>
        <p:nvGrpSpPr>
          <p:cNvPr id="38" name="object 38"/>
          <p:cNvGrpSpPr/>
          <p:nvPr/>
        </p:nvGrpSpPr>
        <p:grpSpPr>
          <a:xfrm>
            <a:off x="5256499" y="4259597"/>
            <a:ext cx="1163320" cy="2037714"/>
            <a:chOff x="5256499" y="4259597"/>
            <a:chExt cx="1163320" cy="2037714"/>
          </a:xfrm>
        </p:grpSpPr>
        <p:sp>
          <p:nvSpPr>
            <p:cNvPr id="39" name="object 39"/>
            <p:cNvSpPr/>
            <p:nvPr/>
          </p:nvSpPr>
          <p:spPr>
            <a:xfrm>
              <a:off x="5260945" y="4264042"/>
              <a:ext cx="577215" cy="609600"/>
            </a:xfrm>
            <a:custGeom>
              <a:avLst/>
              <a:gdLst/>
              <a:ahLst/>
              <a:cxnLst/>
              <a:rect l="l" t="t" r="r" b="b"/>
              <a:pathLst>
                <a:path w="577214" h="609600">
                  <a:moveTo>
                    <a:pt x="0" y="0"/>
                  </a:moveTo>
                  <a:lnTo>
                    <a:pt x="577000" y="609426"/>
                  </a:lnTo>
                </a:path>
              </a:pathLst>
            </a:custGeom>
            <a:ln w="8466">
              <a:solidFill>
                <a:srgbClr val="000000"/>
              </a:solidFill>
            </a:ln>
          </p:spPr>
          <p:txBody>
            <a:bodyPr wrap="square" lIns="0" tIns="0" rIns="0" bIns="0" rtlCol="0"/>
            <a:lstStyle/>
            <a:p>
              <a:endParaRPr/>
            </a:p>
          </p:txBody>
        </p:sp>
        <p:sp>
          <p:nvSpPr>
            <p:cNvPr id="40" name="object 40"/>
            <p:cNvSpPr/>
            <p:nvPr/>
          </p:nvSpPr>
          <p:spPr>
            <a:xfrm>
              <a:off x="5260944" y="5690701"/>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41" name="object 41"/>
          <p:cNvSpPr txBox="1"/>
          <p:nvPr/>
        </p:nvSpPr>
        <p:spPr>
          <a:xfrm>
            <a:off x="2000641" y="4999566"/>
            <a:ext cx="53403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F</a:t>
            </a:r>
            <a:r>
              <a:rPr sz="1400" spc="-15" dirty="0">
                <a:latin typeface="Calibri"/>
                <a:cs typeface="Calibri"/>
              </a:rPr>
              <a:t>N</a:t>
            </a:r>
            <a:r>
              <a:rPr sz="1400" spc="-5" dirty="0">
                <a:latin typeface="Calibri"/>
                <a:cs typeface="Calibri"/>
              </a:rPr>
              <a:t>a</a:t>
            </a:r>
            <a:r>
              <a:rPr sz="1400" spc="-15" dirty="0">
                <a:latin typeface="Calibri"/>
                <a:cs typeface="Calibri"/>
              </a:rPr>
              <a:t>m</a:t>
            </a:r>
            <a:r>
              <a:rPr sz="1400" dirty="0">
                <a:latin typeface="Calibri"/>
                <a:cs typeface="Calibri"/>
              </a:rPr>
              <a:t>e</a:t>
            </a:r>
            <a:endParaRPr sz="1400">
              <a:latin typeface="Calibri"/>
              <a:cs typeface="Calibri"/>
            </a:endParaRPr>
          </a:p>
        </p:txBody>
      </p:sp>
      <p:sp>
        <p:nvSpPr>
          <p:cNvPr id="42" name="object 42"/>
          <p:cNvSpPr/>
          <p:nvPr/>
        </p:nvSpPr>
        <p:spPr>
          <a:xfrm>
            <a:off x="3632645" y="5690701"/>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43" name="object 43"/>
          <p:cNvSpPr txBox="1"/>
          <p:nvPr/>
        </p:nvSpPr>
        <p:spPr>
          <a:xfrm>
            <a:off x="3946331" y="5854699"/>
            <a:ext cx="52705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L</a:t>
            </a:r>
            <a:r>
              <a:rPr sz="1400" spc="-15" dirty="0">
                <a:latin typeface="Calibri"/>
                <a:cs typeface="Calibri"/>
              </a:rPr>
              <a:t>N</a:t>
            </a:r>
            <a:r>
              <a:rPr sz="1400" spc="-5" dirty="0">
                <a:latin typeface="Calibri"/>
                <a:cs typeface="Calibri"/>
              </a:rPr>
              <a:t>a</a:t>
            </a:r>
            <a:r>
              <a:rPr sz="1400" spc="-15" dirty="0">
                <a:latin typeface="Calibri"/>
                <a:cs typeface="Calibri"/>
              </a:rPr>
              <a:t>m</a:t>
            </a:r>
            <a:r>
              <a:rPr sz="1400" dirty="0">
                <a:latin typeface="Calibri"/>
                <a:cs typeface="Calibri"/>
              </a:rPr>
              <a:t>e</a:t>
            </a:r>
            <a:endParaRPr sz="1400">
              <a:latin typeface="Calibri"/>
              <a:cs typeface="Calibri"/>
            </a:endParaRPr>
          </a:p>
        </p:txBody>
      </p:sp>
      <p:sp>
        <p:nvSpPr>
          <p:cNvPr id="44" name="object 44"/>
          <p:cNvSpPr/>
          <p:nvPr/>
        </p:nvSpPr>
        <p:spPr>
          <a:xfrm>
            <a:off x="1690340" y="5690701"/>
            <a:ext cx="1154430" cy="602615"/>
          </a:xfrm>
          <a:custGeom>
            <a:avLst/>
            <a:gdLst/>
            <a:ahLst/>
            <a:cxnLst/>
            <a:rect l="l" t="t" r="r" b="b"/>
            <a:pathLst>
              <a:path w="1154430"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45" name="object 45"/>
          <p:cNvSpPr txBox="1"/>
          <p:nvPr/>
        </p:nvSpPr>
        <p:spPr>
          <a:xfrm>
            <a:off x="2157274" y="5854699"/>
            <a:ext cx="21971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MI</a:t>
            </a:r>
            <a:endParaRPr sz="1400">
              <a:latin typeface="Calibri"/>
              <a:cs typeface="Calibri"/>
            </a:endParaRPr>
          </a:p>
        </p:txBody>
      </p:sp>
      <p:grpSp>
        <p:nvGrpSpPr>
          <p:cNvPr id="46" name="object 46"/>
          <p:cNvGrpSpPr/>
          <p:nvPr/>
        </p:nvGrpSpPr>
        <p:grpSpPr>
          <a:xfrm>
            <a:off x="338365" y="2616697"/>
            <a:ext cx="3876040" cy="3166745"/>
            <a:chOff x="338365" y="2616697"/>
            <a:chExt cx="3876040" cy="3166745"/>
          </a:xfrm>
        </p:grpSpPr>
        <p:sp>
          <p:nvSpPr>
            <p:cNvPr id="47" name="object 47"/>
            <p:cNvSpPr/>
            <p:nvPr/>
          </p:nvSpPr>
          <p:spPr>
            <a:xfrm>
              <a:off x="343445" y="2621777"/>
              <a:ext cx="861694" cy="2423795"/>
            </a:xfrm>
            <a:custGeom>
              <a:avLst/>
              <a:gdLst/>
              <a:ahLst/>
              <a:cxnLst/>
              <a:rect l="l" t="t" r="r" b="b"/>
              <a:pathLst>
                <a:path w="861694" h="2423795">
                  <a:moveTo>
                    <a:pt x="430674" y="0"/>
                  </a:moveTo>
                  <a:lnTo>
                    <a:pt x="0" y="1211590"/>
                  </a:lnTo>
                  <a:lnTo>
                    <a:pt x="430674" y="2423181"/>
                  </a:lnTo>
                  <a:lnTo>
                    <a:pt x="861349" y="1211590"/>
                  </a:lnTo>
                  <a:lnTo>
                    <a:pt x="430674" y="0"/>
                  </a:lnTo>
                  <a:close/>
                </a:path>
              </a:pathLst>
            </a:custGeom>
            <a:solidFill>
              <a:srgbClr val="F2F2F2"/>
            </a:solidFill>
          </p:spPr>
          <p:txBody>
            <a:bodyPr wrap="square" lIns="0" tIns="0" rIns="0" bIns="0" rtlCol="0"/>
            <a:lstStyle/>
            <a:p>
              <a:endParaRPr/>
            </a:p>
          </p:txBody>
        </p:sp>
        <p:sp>
          <p:nvSpPr>
            <p:cNvPr id="48" name="object 48"/>
            <p:cNvSpPr/>
            <p:nvPr/>
          </p:nvSpPr>
          <p:spPr>
            <a:xfrm>
              <a:off x="343445" y="2621777"/>
              <a:ext cx="861694" cy="2423795"/>
            </a:xfrm>
            <a:custGeom>
              <a:avLst/>
              <a:gdLst/>
              <a:ahLst/>
              <a:cxnLst/>
              <a:rect l="l" t="t" r="r" b="b"/>
              <a:pathLst>
                <a:path w="861694" h="2423795">
                  <a:moveTo>
                    <a:pt x="430674" y="2423181"/>
                  </a:moveTo>
                  <a:lnTo>
                    <a:pt x="0" y="1211591"/>
                  </a:lnTo>
                  <a:lnTo>
                    <a:pt x="430674" y="0"/>
                  </a:lnTo>
                  <a:lnTo>
                    <a:pt x="861349" y="1211591"/>
                  </a:lnTo>
                  <a:lnTo>
                    <a:pt x="430674" y="2423181"/>
                  </a:lnTo>
                  <a:close/>
                </a:path>
              </a:pathLst>
            </a:custGeom>
            <a:ln w="10159">
              <a:solidFill>
                <a:srgbClr val="000000"/>
              </a:solidFill>
            </a:ln>
          </p:spPr>
          <p:txBody>
            <a:bodyPr wrap="square" lIns="0" tIns="0" rIns="0" bIns="0" rtlCol="0"/>
            <a:lstStyle/>
            <a:p>
              <a:endParaRPr/>
            </a:p>
          </p:txBody>
        </p:sp>
        <p:sp>
          <p:nvSpPr>
            <p:cNvPr id="49" name="object 49"/>
            <p:cNvSpPr/>
            <p:nvPr/>
          </p:nvSpPr>
          <p:spPr>
            <a:xfrm>
              <a:off x="2844341" y="5130575"/>
              <a:ext cx="684530" cy="0"/>
            </a:xfrm>
            <a:custGeom>
              <a:avLst/>
              <a:gdLst/>
              <a:ahLst/>
              <a:cxnLst/>
              <a:rect l="l" t="t" r="r" b="b"/>
              <a:pathLst>
                <a:path w="684529">
                  <a:moveTo>
                    <a:pt x="0" y="0"/>
                  </a:moveTo>
                  <a:lnTo>
                    <a:pt x="683912" y="1"/>
                  </a:lnTo>
                </a:path>
              </a:pathLst>
            </a:custGeom>
            <a:ln w="8466">
              <a:solidFill>
                <a:srgbClr val="000000"/>
              </a:solidFill>
            </a:ln>
          </p:spPr>
          <p:txBody>
            <a:bodyPr wrap="square" lIns="0" tIns="0" rIns="0" bIns="0" rtlCol="0"/>
            <a:lstStyle/>
            <a:p>
              <a:endParaRPr/>
            </a:p>
          </p:txBody>
        </p:sp>
        <p:sp>
          <p:nvSpPr>
            <p:cNvPr id="50" name="object 50"/>
            <p:cNvSpPr/>
            <p:nvPr/>
          </p:nvSpPr>
          <p:spPr>
            <a:xfrm>
              <a:off x="4209646" y="5387681"/>
              <a:ext cx="0" cy="303530"/>
            </a:xfrm>
            <a:custGeom>
              <a:avLst/>
              <a:gdLst/>
              <a:ahLst/>
              <a:cxnLst/>
              <a:rect l="l" t="t" r="r" b="b"/>
              <a:pathLst>
                <a:path h="303529">
                  <a:moveTo>
                    <a:pt x="0" y="0"/>
                  </a:moveTo>
                  <a:lnTo>
                    <a:pt x="1" y="303019"/>
                  </a:lnTo>
                </a:path>
              </a:pathLst>
            </a:custGeom>
            <a:ln w="8466">
              <a:solidFill>
                <a:srgbClr val="000000"/>
              </a:solidFill>
            </a:ln>
          </p:spPr>
          <p:txBody>
            <a:bodyPr wrap="square" lIns="0" tIns="0" rIns="0" bIns="0" rtlCol="0"/>
            <a:lstStyle/>
            <a:p>
              <a:endParaRPr/>
            </a:p>
          </p:txBody>
        </p:sp>
        <p:sp>
          <p:nvSpPr>
            <p:cNvPr id="51" name="object 51"/>
            <p:cNvSpPr/>
            <p:nvPr/>
          </p:nvSpPr>
          <p:spPr>
            <a:xfrm>
              <a:off x="2675342" y="5312377"/>
              <a:ext cx="1052830" cy="466725"/>
            </a:xfrm>
            <a:custGeom>
              <a:avLst/>
              <a:gdLst/>
              <a:ahLst/>
              <a:cxnLst/>
              <a:rect l="l" t="t" r="r" b="b"/>
              <a:pathLst>
                <a:path w="1052829" h="466725">
                  <a:moveTo>
                    <a:pt x="1052487" y="0"/>
                  </a:moveTo>
                  <a:lnTo>
                    <a:pt x="0" y="466501"/>
                  </a:lnTo>
                </a:path>
              </a:pathLst>
            </a:custGeom>
            <a:ln w="8466">
              <a:solidFill>
                <a:srgbClr val="000000"/>
              </a:solidFill>
            </a:ln>
          </p:spPr>
          <p:txBody>
            <a:bodyPr wrap="square" lIns="0" tIns="0" rIns="0" bIns="0" rtlCol="0"/>
            <a:lstStyle/>
            <a:p>
              <a:endParaRPr/>
            </a:p>
          </p:txBody>
        </p:sp>
      </p:grpSp>
      <p:sp>
        <p:nvSpPr>
          <p:cNvPr id="52" name="object 52"/>
          <p:cNvSpPr txBox="1"/>
          <p:nvPr/>
        </p:nvSpPr>
        <p:spPr>
          <a:xfrm>
            <a:off x="5613374" y="5854699"/>
            <a:ext cx="44958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H</a:t>
            </a:r>
            <a:r>
              <a:rPr sz="1400" spc="-5" dirty="0">
                <a:latin typeface="Calibri"/>
                <a:cs typeface="Calibri"/>
              </a:rPr>
              <a:t>ou</a:t>
            </a:r>
            <a:r>
              <a:rPr sz="1400" spc="-35" dirty="0">
                <a:latin typeface="Calibri"/>
                <a:cs typeface="Calibri"/>
              </a:rPr>
              <a:t>r</a:t>
            </a:r>
            <a:r>
              <a:rPr sz="1400" dirty="0">
                <a:latin typeface="Calibri"/>
                <a:cs typeface="Calibri"/>
              </a:rPr>
              <a:t>s</a:t>
            </a:r>
            <a:endParaRPr sz="1400">
              <a:latin typeface="Calibri"/>
              <a:cs typeface="Calibri"/>
            </a:endParaRPr>
          </a:p>
        </p:txBody>
      </p:sp>
      <p:sp>
        <p:nvSpPr>
          <p:cNvPr id="53" name="object 53"/>
          <p:cNvSpPr/>
          <p:nvPr/>
        </p:nvSpPr>
        <p:spPr>
          <a:xfrm>
            <a:off x="7214642" y="4829520"/>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54" name="object 54"/>
          <p:cNvSpPr txBox="1"/>
          <p:nvPr/>
        </p:nvSpPr>
        <p:spPr>
          <a:xfrm>
            <a:off x="7525518" y="4999566"/>
            <a:ext cx="53276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P</a:t>
            </a:r>
            <a:r>
              <a:rPr sz="1400" spc="-30" dirty="0">
                <a:latin typeface="Calibri"/>
                <a:cs typeface="Calibri"/>
              </a:rPr>
              <a:t>r</a:t>
            </a:r>
            <a:r>
              <a:rPr sz="1400" spc="-10" dirty="0">
                <a:latin typeface="Calibri"/>
                <a:cs typeface="Calibri"/>
              </a:rPr>
              <a:t>o</a:t>
            </a:r>
            <a:r>
              <a:rPr sz="1400" spc="-5" dirty="0">
                <a:latin typeface="Calibri"/>
                <a:cs typeface="Calibri"/>
              </a:rPr>
              <a:t>jec</a:t>
            </a:r>
            <a:r>
              <a:rPr sz="1400" dirty="0">
                <a:latin typeface="Calibri"/>
                <a:cs typeface="Calibri"/>
              </a:rPr>
              <a:t>t</a:t>
            </a:r>
            <a:endParaRPr sz="1400">
              <a:latin typeface="Calibri"/>
              <a:cs typeface="Calibri"/>
            </a:endParaRPr>
          </a:p>
        </p:txBody>
      </p:sp>
      <p:grpSp>
        <p:nvGrpSpPr>
          <p:cNvPr id="55" name="object 55"/>
          <p:cNvGrpSpPr/>
          <p:nvPr/>
        </p:nvGrpSpPr>
        <p:grpSpPr>
          <a:xfrm>
            <a:off x="5833711" y="5126341"/>
            <a:ext cx="1381125" cy="564515"/>
            <a:chOff x="5833711" y="5126341"/>
            <a:chExt cx="1381125" cy="564515"/>
          </a:xfrm>
        </p:grpSpPr>
        <p:sp>
          <p:nvSpPr>
            <p:cNvPr id="56" name="object 56"/>
            <p:cNvSpPr/>
            <p:nvPr/>
          </p:nvSpPr>
          <p:spPr>
            <a:xfrm>
              <a:off x="6516897" y="5130575"/>
              <a:ext cx="697865" cy="0"/>
            </a:xfrm>
            <a:custGeom>
              <a:avLst/>
              <a:gdLst/>
              <a:ahLst/>
              <a:cxnLst/>
              <a:rect l="l" t="t" r="r" b="b"/>
              <a:pathLst>
                <a:path w="697865">
                  <a:moveTo>
                    <a:pt x="697745" y="0"/>
                  </a:moveTo>
                  <a:lnTo>
                    <a:pt x="0" y="1"/>
                  </a:lnTo>
                </a:path>
              </a:pathLst>
            </a:custGeom>
            <a:ln w="8466">
              <a:solidFill>
                <a:srgbClr val="000000"/>
              </a:solidFill>
            </a:ln>
          </p:spPr>
          <p:txBody>
            <a:bodyPr wrap="square" lIns="0" tIns="0" rIns="0" bIns="0" rtlCol="0"/>
            <a:lstStyle/>
            <a:p>
              <a:endParaRPr/>
            </a:p>
          </p:txBody>
        </p:sp>
        <p:sp>
          <p:nvSpPr>
            <p:cNvPr id="57" name="object 57"/>
            <p:cNvSpPr/>
            <p:nvPr/>
          </p:nvSpPr>
          <p:spPr>
            <a:xfrm>
              <a:off x="5837945" y="5387681"/>
              <a:ext cx="0" cy="303530"/>
            </a:xfrm>
            <a:custGeom>
              <a:avLst/>
              <a:gdLst/>
              <a:ahLst/>
              <a:cxnLst/>
              <a:rect l="l" t="t" r="r" b="b"/>
              <a:pathLst>
                <a:path h="303529">
                  <a:moveTo>
                    <a:pt x="0" y="303019"/>
                  </a:moveTo>
                  <a:lnTo>
                    <a:pt x="1" y="0"/>
                  </a:lnTo>
                </a:path>
              </a:pathLst>
            </a:custGeom>
            <a:ln w="8466">
              <a:solidFill>
                <a:srgbClr val="000000"/>
              </a:solidFill>
            </a:ln>
          </p:spPr>
          <p:txBody>
            <a:bodyPr wrap="square" lIns="0" tIns="0" rIns="0" bIns="0" rtlCol="0"/>
            <a:lstStyle/>
            <a:p>
              <a:endParaRPr/>
            </a:p>
          </p:txBody>
        </p:sp>
      </p:grpSp>
      <p:sp>
        <p:nvSpPr>
          <p:cNvPr id="58" name="object 58"/>
          <p:cNvSpPr txBox="1"/>
          <p:nvPr/>
        </p:nvSpPr>
        <p:spPr>
          <a:xfrm>
            <a:off x="632628" y="3336619"/>
            <a:ext cx="273685" cy="986155"/>
          </a:xfrm>
          <a:prstGeom prst="rect">
            <a:avLst/>
          </a:prstGeom>
        </p:spPr>
        <p:txBody>
          <a:bodyPr vert="vert270" wrap="square" lIns="0" tIns="2540" rIns="0" bIns="0" rtlCol="0">
            <a:spAutoFit/>
          </a:bodyPr>
          <a:lstStyle/>
          <a:p>
            <a:pPr marL="12700">
              <a:lnSpc>
                <a:spcPct val="100000"/>
              </a:lnSpc>
              <a:spcBef>
                <a:spcPts val="20"/>
              </a:spcBef>
            </a:pPr>
            <a:r>
              <a:rPr sz="1600" spc="-5" dirty="0">
                <a:latin typeface="Calibri"/>
                <a:cs typeface="Calibri"/>
              </a:rPr>
              <a:t>Sup</a:t>
            </a:r>
            <a:r>
              <a:rPr sz="1600" dirty="0">
                <a:latin typeface="Calibri"/>
                <a:cs typeface="Calibri"/>
              </a:rPr>
              <a:t>e</a:t>
            </a:r>
            <a:r>
              <a:rPr sz="1600" spc="15" dirty="0">
                <a:latin typeface="Calibri"/>
                <a:cs typeface="Calibri"/>
              </a:rPr>
              <a:t>r</a:t>
            </a:r>
            <a:r>
              <a:rPr sz="1600" spc="-5" dirty="0">
                <a:latin typeface="Calibri"/>
                <a:cs typeface="Calibri"/>
              </a:rPr>
              <a:t>v</a:t>
            </a:r>
            <a:r>
              <a:rPr sz="1600" spc="5" dirty="0">
                <a:latin typeface="Calibri"/>
                <a:cs typeface="Calibri"/>
              </a:rPr>
              <a:t>i</a:t>
            </a:r>
            <a:r>
              <a:rPr sz="1600" dirty="0">
                <a:latin typeface="Calibri"/>
                <a:cs typeface="Calibri"/>
              </a:rPr>
              <a:t>s</a:t>
            </a:r>
            <a:r>
              <a:rPr sz="1600" spc="5" dirty="0">
                <a:latin typeface="Calibri"/>
                <a:cs typeface="Calibri"/>
              </a:rPr>
              <a:t>i</a:t>
            </a:r>
            <a:r>
              <a:rPr sz="1600" spc="-5" dirty="0">
                <a:latin typeface="Calibri"/>
                <a:cs typeface="Calibri"/>
              </a:rPr>
              <a:t>o</a:t>
            </a:r>
            <a:r>
              <a:rPr sz="1600" dirty="0">
                <a:latin typeface="Calibri"/>
                <a:cs typeface="Calibri"/>
              </a:rPr>
              <a:t>n</a:t>
            </a:r>
            <a:endParaRPr sz="1600">
              <a:latin typeface="Calibri"/>
              <a:cs typeface="Calibri"/>
            </a:endParaRPr>
          </a:p>
        </p:txBody>
      </p:sp>
      <p:grpSp>
        <p:nvGrpSpPr>
          <p:cNvPr id="59" name="object 59"/>
          <p:cNvGrpSpPr/>
          <p:nvPr/>
        </p:nvGrpSpPr>
        <p:grpSpPr>
          <a:xfrm>
            <a:off x="769887" y="2617544"/>
            <a:ext cx="3229610" cy="2432050"/>
            <a:chOff x="769887" y="2617544"/>
            <a:chExt cx="3229610" cy="2432050"/>
          </a:xfrm>
        </p:grpSpPr>
        <p:sp>
          <p:nvSpPr>
            <p:cNvPr id="60" name="object 60"/>
            <p:cNvSpPr/>
            <p:nvPr/>
          </p:nvSpPr>
          <p:spPr>
            <a:xfrm>
              <a:off x="774120" y="2621777"/>
              <a:ext cx="3221355" cy="993140"/>
            </a:xfrm>
            <a:custGeom>
              <a:avLst/>
              <a:gdLst/>
              <a:ahLst/>
              <a:cxnLst/>
              <a:rect l="l" t="t" r="r" b="b"/>
              <a:pathLst>
                <a:path w="3221354" h="993139">
                  <a:moveTo>
                    <a:pt x="0" y="0"/>
                  </a:moveTo>
                  <a:lnTo>
                    <a:pt x="3221110" y="992793"/>
                  </a:lnTo>
                </a:path>
              </a:pathLst>
            </a:custGeom>
            <a:ln w="8466">
              <a:solidFill>
                <a:srgbClr val="000000"/>
              </a:solidFill>
            </a:ln>
          </p:spPr>
          <p:txBody>
            <a:bodyPr wrap="square" lIns="0" tIns="0" rIns="0" bIns="0" rtlCol="0"/>
            <a:lstStyle/>
            <a:p>
              <a:endParaRPr/>
            </a:p>
          </p:txBody>
        </p:sp>
        <p:sp>
          <p:nvSpPr>
            <p:cNvPr id="61" name="object 61"/>
            <p:cNvSpPr/>
            <p:nvPr/>
          </p:nvSpPr>
          <p:spPr>
            <a:xfrm>
              <a:off x="774120" y="4052165"/>
              <a:ext cx="3221355" cy="993140"/>
            </a:xfrm>
            <a:custGeom>
              <a:avLst/>
              <a:gdLst/>
              <a:ahLst/>
              <a:cxnLst/>
              <a:rect l="l" t="t" r="r" b="b"/>
              <a:pathLst>
                <a:path w="3221354" h="993139">
                  <a:moveTo>
                    <a:pt x="0" y="992793"/>
                  </a:moveTo>
                  <a:lnTo>
                    <a:pt x="3221110" y="0"/>
                  </a:lnTo>
                </a:path>
              </a:pathLst>
            </a:custGeom>
            <a:ln w="8466">
              <a:solidFill>
                <a:srgbClr val="000000"/>
              </a:solidFill>
            </a:ln>
          </p:spPr>
          <p:txBody>
            <a:bodyPr wrap="square" lIns="0" tIns="0" rIns="0" bIns="0" rtlCol="0"/>
            <a:lstStyle/>
            <a:p>
              <a:endParaRPr/>
            </a:p>
          </p:txBody>
        </p:sp>
      </p:grpSp>
      <p:sp>
        <p:nvSpPr>
          <p:cNvPr id="62" name="object 62"/>
          <p:cNvSpPr txBox="1"/>
          <p:nvPr/>
        </p:nvSpPr>
        <p:spPr>
          <a:xfrm>
            <a:off x="1289630" y="3119966"/>
            <a:ext cx="1078865" cy="320040"/>
          </a:xfrm>
          <a:prstGeom prst="rect">
            <a:avLst/>
          </a:prstGeom>
        </p:spPr>
        <p:txBody>
          <a:bodyPr vert="horz" wrap="square" lIns="0" tIns="16510" rIns="0" bIns="0" rtlCol="0">
            <a:spAutoFit/>
          </a:bodyPr>
          <a:lstStyle/>
          <a:p>
            <a:pPr marL="12700">
              <a:lnSpc>
                <a:spcPct val="100000"/>
              </a:lnSpc>
              <a:spcBef>
                <a:spcPts val="130"/>
              </a:spcBef>
            </a:pPr>
            <a:r>
              <a:rPr sz="1900" spc="5" dirty="0">
                <a:latin typeface="Calibri"/>
                <a:cs typeface="Calibri"/>
              </a:rPr>
              <a:t>Supervisor</a:t>
            </a:r>
            <a:endParaRPr sz="1900">
              <a:latin typeface="Calibri"/>
              <a:cs typeface="Calibri"/>
            </a:endParaRPr>
          </a:p>
        </p:txBody>
      </p:sp>
      <p:sp>
        <p:nvSpPr>
          <p:cNvPr id="63" name="object 63"/>
          <p:cNvSpPr txBox="1"/>
          <p:nvPr/>
        </p:nvSpPr>
        <p:spPr>
          <a:xfrm>
            <a:off x="1289630" y="4135966"/>
            <a:ext cx="1108710" cy="320040"/>
          </a:xfrm>
          <a:prstGeom prst="rect">
            <a:avLst/>
          </a:prstGeom>
        </p:spPr>
        <p:txBody>
          <a:bodyPr vert="horz" wrap="square" lIns="0" tIns="16510" rIns="0" bIns="0" rtlCol="0">
            <a:spAutoFit/>
          </a:bodyPr>
          <a:lstStyle/>
          <a:p>
            <a:pPr marL="12700">
              <a:lnSpc>
                <a:spcPct val="100000"/>
              </a:lnSpc>
              <a:spcBef>
                <a:spcPts val="130"/>
              </a:spcBef>
            </a:pPr>
            <a:r>
              <a:rPr sz="1900" spc="5" dirty="0">
                <a:latin typeface="Calibri"/>
                <a:cs typeface="Calibri"/>
              </a:rPr>
              <a:t>S</a:t>
            </a:r>
            <a:r>
              <a:rPr sz="1900" spc="10" dirty="0">
                <a:latin typeface="Calibri"/>
                <a:cs typeface="Calibri"/>
              </a:rPr>
              <a:t>upe</a:t>
            </a:r>
            <a:r>
              <a:rPr sz="1900" spc="20" dirty="0">
                <a:latin typeface="Calibri"/>
                <a:cs typeface="Calibri"/>
              </a:rPr>
              <a:t>r</a:t>
            </a:r>
            <a:r>
              <a:rPr sz="1900" spc="5" dirty="0">
                <a:latin typeface="Calibri"/>
                <a:cs typeface="Calibri"/>
              </a:rPr>
              <a:t>v</a:t>
            </a:r>
            <a:r>
              <a:rPr sz="1900" dirty="0">
                <a:latin typeface="Calibri"/>
                <a:cs typeface="Calibri"/>
              </a:rPr>
              <a:t>is</a:t>
            </a:r>
            <a:r>
              <a:rPr sz="1900" spc="10" dirty="0">
                <a:latin typeface="Calibri"/>
                <a:cs typeface="Calibri"/>
              </a:rPr>
              <a:t>e</a:t>
            </a:r>
            <a:r>
              <a:rPr sz="1900" spc="15" dirty="0">
                <a:latin typeface="Calibri"/>
                <a:cs typeface="Calibri"/>
              </a:rPr>
              <a:t>e</a:t>
            </a:r>
            <a:endParaRPr sz="1900">
              <a:latin typeface="Calibri"/>
              <a:cs typeface="Calibri"/>
            </a:endParaRPr>
          </a:p>
        </p:txBody>
      </p:sp>
      <p:sp>
        <p:nvSpPr>
          <p:cNvPr id="64" name="object 64"/>
          <p:cNvSpPr txBox="1"/>
          <p:nvPr/>
        </p:nvSpPr>
        <p:spPr>
          <a:xfrm>
            <a:off x="1030623" y="2806699"/>
            <a:ext cx="149860" cy="320040"/>
          </a:xfrm>
          <a:prstGeom prst="rect">
            <a:avLst/>
          </a:prstGeom>
        </p:spPr>
        <p:txBody>
          <a:bodyPr vert="horz" wrap="square" lIns="0" tIns="16510" rIns="0" bIns="0" rtlCol="0">
            <a:spAutoFit/>
          </a:bodyPr>
          <a:lstStyle/>
          <a:p>
            <a:pPr marL="12700">
              <a:lnSpc>
                <a:spcPct val="100000"/>
              </a:lnSpc>
              <a:spcBef>
                <a:spcPts val="130"/>
              </a:spcBef>
            </a:pPr>
            <a:r>
              <a:rPr sz="1900" spc="15" dirty="0">
                <a:latin typeface="Calibri"/>
                <a:cs typeface="Calibri"/>
              </a:rPr>
              <a:t>1</a:t>
            </a:r>
            <a:endParaRPr sz="1900">
              <a:latin typeface="Calibri"/>
              <a:cs typeface="Calibri"/>
            </a:endParaRPr>
          </a:p>
        </p:txBody>
      </p:sp>
      <p:sp>
        <p:nvSpPr>
          <p:cNvPr id="65" name="object 65"/>
          <p:cNvSpPr txBox="1"/>
          <p:nvPr/>
        </p:nvSpPr>
        <p:spPr>
          <a:xfrm>
            <a:off x="1030623" y="4457699"/>
            <a:ext cx="184150" cy="320040"/>
          </a:xfrm>
          <a:prstGeom prst="rect">
            <a:avLst/>
          </a:prstGeom>
        </p:spPr>
        <p:txBody>
          <a:bodyPr vert="horz" wrap="square" lIns="0" tIns="16510" rIns="0" bIns="0" rtlCol="0">
            <a:spAutoFit/>
          </a:bodyPr>
          <a:lstStyle/>
          <a:p>
            <a:pPr marL="12700">
              <a:lnSpc>
                <a:spcPct val="100000"/>
              </a:lnSpc>
              <a:spcBef>
                <a:spcPts val="130"/>
              </a:spcBef>
            </a:pPr>
            <a:r>
              <a:rPr sz="1900" spc="20" dirty="0">
                <a:latin typeface="Calibri"/>
                <a:cs typeface="Calibri"/>
              </a:rPr>
              <a:t>N</a:t>
            </a:r>
            <a:endParaRPr sz="19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80" dirty="0"/>
              <a:t>R</a:t>
            </a:r>
            <a:r>
              <a:rPr spc="-20" dirty="0"/>
              <a:t>e</a:t>
            </a:r>
            <a:r>
              <a:rPr spc="55" dirty="0"/>
              <a:t>v</a:t>
            </a:r>
            <a:r>
              <a:rPr spc="15" dirty="0"/>
              <a:t>i</a:t>
            </a:r>
            <a:r>
              <a:rPr spc="55" dirty="0"/>
              <a:t>s</a:t>
            </a:r>
            <a:r>
              <a:rPr spc="-20" dirty="0"/>
              <a:t>e</a:t>
            </a:r>
            <a:r>
              <a:rPr spc="-50" dirty="0"/>
              <a:t>!</a:t>
            </a:r>
          </a:p>
        </p:txBody>
      </p:sp>
      <p:sp>
        <p:nvSpPr>
          <p:cNvPr id="7" name="object 7"/>
          <p:cNvSpPr txBox="1">
            <a:spLocks noGrp="1"/>
          </p:cNvSpPr>
          <p:nvPr>
            <p:ph idx="1"/>
          </p:nvPr>
        </p:nvSpPr>
        <p:spPr>
          <a:xfrm>
            <a:off x="691515" y="2069042"/>
            <a:ext cx="4048513" cy="3307316"/>
          </a:xfrm>
          <a:prstGeom prst="rect">
            <a:avLst/>
          </a:prstGeom>
        </p:spPr>
        <p:txBody>
          <a:bodyPr vert="horz" wrap="square" lIns="0" tIns="48260" rIns="0" bIns="0" rtlCol="0">
            <a:spAutoFit/>
          </a:bodyPr>
          <a:lstStyle/>
          <a:p>
            <a:pPr marL="12700" marR="534670">
              <a:lnSpc>
                <a:spcPts val="3529"/>
              </a:lnSpc>
              <a:spcBef>
                <a:spcPts val="380"/>
              </a:spcBef>
            </a:pPr>
            <a:r>
              <a:rPr spc="-75" dirty="0"/>
              <a:t>of </a:t>
            </a:r>
            <a:r>
              <a:rPr spc="-50" dirty="0"/>
              <a:t>the </a:t>
            </a:r>
            <a:r>
              <a:rPr spc="-40" dirty="0"/>
              <a:t>dependents </a:t>
            </a:r>
            <a:r>
              <a:rPr spc="55" dirty="0"/>
              <a:t>of  </a:t>
            </a:r>
            <a:r>
              <a:rPr i="1" spc="20" dirty="0"/>
              <a:t>each </a:t>
            </a:r>
            <a:r>
              <a:rPr i="1" spc="30" dirty="0"/>
              <a:t>employee</a:t>
            </a:r>
            <a:r>
              <a:rPr i="1" spc="40" dirty="0"/>
              <a:t> </a:t>
            </a:r>
            <a:r>
              <a:rPr i="1" spc="-65" dirty="0"/>
              <a:t>for</a:t>
            </a:r>
          </a:p>
          <a:p>
            <a:pPr marL="12700">
              <a:lnSpc>
                <a:spcPts val="3454"/>
              </a:lnSpc>
            </a:pPr>
            <a:r>
              <a:rPr spc="-75" dirty="0"/>
              <a:t>insurance </a:t>
            </a:r>
            <a:r>
              <a:rPr spc="-45" dirty="0"/>
              <a:t>purposes.</a:t>
            </a:r>
            <a:r>
              <a:rPr spc="-15" dirty="0"/>
              <a:t> </a:t>
            </a:r>
            <a:r>
              <a:rPr spc="-254" dirty="0"/>
              <a:t>We</a:t>
            </a:r>
          </a:p>
          <a:p>
            <a:pPr marL="12700" marR="143510">
              <a:lnSpc>
                <a:spcPts val="3529"/>
              </a:lnSpc>
              <a:spcBef>
                <a:spcPts val="215"/>
              </a:spcBef>
            </a:pPr>
            <a:r>
              <a:rPr spc="-110" dirty="0"/>
              <a:t>keep each </a:t>
            </a:r>
            <a:r>
              <a:rPr spc="-45" dirty="0"/>
              <a:t>dependent’s  </a:t>
            </a:r>
            <a:r>
              <a:rPr i="1" spc="-50" dirty="0"/>
              <a:t>first </a:t>
            </a:r>
            <a:r>
              <a:rPr i="1" spc="-90" dirty="0"/>
              <a:t>name, </a:t>
            </a:r>
            <a:r>
              <a:rPr i="1" spc="-95" dirty="0"/>
              <a:t>sex,</a:t>
            </a:r>
            <a:r>
              <a:rPr i="1" spc="150" dirty="0"/>
              <a:t> </a:t>
            </a:r>
            <a:r>
              <a:rPr i="1" spc="-20" dirty="0"/>
              <a:t>birth</a:t>
            </a:r>
          </a:p>
          <a:p>
            <a:pPr marL="12700" marR="5080">
              <a:lnSpc>
                <a:spcPts val="3600"/>
              </a:lnSpc>
              <a:spcBef>
                <a:spcPts val="20"/>
              </a:spcBef>
            </a:pPr>
            <a:r>
              <a:rPr spc="-40" dirty="0"/>
              <a:t>date, </a:t>
            </a:r>
            <a:r>
              <a:rPr spc="-100" dirty="0"/>
              <a:t>and </a:t>
            </a:r>
            <a:r>
              <a:rPr spc="-60" dirty="0"/>
              <a:t>relationship </a:t>
            </a:r>
            <a:r>
              <a:rPr spc="-15" dirty="0"/>
              <a:t>to  </a:t>
            </a:r>
            <a:r>
              <a:rPr i="1" spc="-50" dirty="0"/>
              <a:t>the</a:t>
            </a:r>
            <a:r>
              <a:rPr i="1" dirty="0"/>
              <a:t> </a:t>
            </a:r>
            <a:r>
              <a:rPr i="1" spc="-65" dirty="0"/>
              <a:t>employee.</a:t>
            </a:r>
          </a:p>
        </p:txBody>
      </p:sp>
      <p:sp>
        <p:nvSpPr>
          <p:cNvPr id="85" name="object 85"/>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38</a:t>
            </a:fld>
            <a:endParaRPr spc="5" dirty="0"/>
          </a:p>
        </p:txBody>
      </p:sp>
      <p:sp>
        <p:nvSpPr>
          <p:cNvPr id="6" name="object 6"/>
          <p:cNvSpPr txBox="1"/>
          <p:nvPr/>
        </p:nvSpPr>
        <p:spPr>
          <a:xfrm>
            <a:off x="726890" y="1593578"/>
            <a:ext cx="3769360" cy="499109"/>
          </a:xfrm>
          <a:prstGeom prst="rect">
            <a:avLst/>
          </a:prstGeom>
        </p:spPr>
        <p:txBody>
          <a:bodyPr vert="horz" wrap="square" lIns="0" tIns="13335" rIns="0" bIns="0" rtlCol="0">
            <a:spAutoFit/>
          </a:bodyPr>
          <a:lstStyle/>
          <a:p>
            <a:pPr marL="12700">
              <a:lnSpc>
                <a:spcPct val="100000"/>
              </a:lnSpc>
              <a:spcBef>
                <a:spcPts val="105"/>
              </a:spcBef>
            </a:pPr>
            <a:r>
              <a:rPr sz="3100" i="1" spc="-254" dirty="0">
                <a:latin typeface="Arial"/>
                <a:cs typeface="Arial"/>
              </a:rPr>
              <a:t>We </a:t>
            </a:r>
            <a:r>
              <a:rPr sz="3100" i="1" spc="-80" dirty="0">
                <a:latin typeface="Arial"/>
                <a:cs typeface="Arial"/>
              </a:rPr>
              <a:t>want </a:t>
            </a:r>
            <a:r>
              <a:rPr sz="3100" i="1" spc="-20" dirty="0">
                <a:latin typeface="Arial"/>
                <a:cs typeface="Arial"/>
              </a:rPr>
              <a:t>to </a:t>
            </a:r>
            <a:r>
              <a:rPr sz="3100" i="1" spc="-110" dirty="0">
                <a:latin typeface="Arial"/>
                <a:cs typeface="Arial"/>
              </a:rPr>
              <a:t>keep</a:t>
            </a:r>
            <a:r>
              <a:rPr sz="3100" i="1" spc="-25" dirty="0">
                <a:latin typeface="Arial"/>
                <a:cs typeface="Arial"/>
              </a:rPr>
              <a:t> </a:t>
            </a:r>
            <a:r>
              <a:rPr sz="3100" i="1" spc="-50" dirty="0">
                <a:latin typeface="Arial"/>
                <a:cs typeface="Arial"/>
              </a:rPr>
              <a:t>track</a:t>
            </a:r>
            <a:endParaRPr sz="3100">
              <a:latin typeface="Arial"/>
              <a:cs typeface="Arial"/>
            </a:endParaRPr>
          </a:p>
        </p:txBody>
      </p:sp>
      <p:sp>
        <p:nvSpPr>
          <p:cNvPr id="8" name="object 8"/>
          <p:cNvSpPr/>
          <p:nvPr/>
        </p:nvSpPr>
        <p:spPr>
          <a:xfrm>
            <a:off x="5380983" y="5207522"/>
            <a:ext cx="1115060" cy="405765"/>
          </a:xfrm>
          <a:custGeom>
            <a:avLst/>
            <a:gdLst/>
            <a:ahLst/>
            <a:cxnLst/>
            <a:rect l="l" t="t" r="r" b="b"/>
            <a:pathLst>
              <a:path w="1115060" h="405764">
                <a:moveTo>
                  <a:pt x="0" y="202635"/>
                </a:moveTo>
                <a:lnTo>
                  <a:pt x="17022" y="152741"/>
                </a:lnTo>
                <a:lnTo>
                  <a:pt x="65305" y="107375"/>
                </a:lnTo>
                <a:lnTo>
                  <a:pt x="99862" y="86865"/>
                </a:lnTo>
                <a:lnTo>
                  <a:pt x="140668" y="68057"/>
                </a:lnTo>
                <a:lnTo>
                  <a:pt x="187199" y="51140"/>
                </a:lnTo>
                <a:lnTo>
                  <a:pt x="238933" y="36305"/>
                </a:lnTo>
                <a:lnTo>
                  <a:pt x="295349" y="23741"/>
                </a:lnTo>
                <a:lnTo>
                  <a:pt x="355923" y="13639"/>
                </a:lnTo>
                <a:lnTo>
                  <a:pt x="420133" y="6188"/>
                </a:lnTo>
                <a:lnTo>
                  <a:pt x="487457" y="1578"/>
                </a:lnTo>
                <a:lnTo>
                  <a:pt x="557373" y="0"/>
                </a:lnTo>
                <a:lnTo>
                  <a:pt x="627288" y="1578"/>
                </a:lnTo>
                <a:lnTo>
                  <a:pt x="694613" y="6188"/>
                </a:lnTo>
                <a:lnTo>
                  <a:pt x="758823" y="13639"/>
                </a:lnTo>
                <a:lnTo>
                  <a:pt x="819397" y="23741"/>
                </a:lnTo>
                <a:lnTo>
                  <a:pt x="875812" y="36305"/>
                </a:lnTo>
                <a:lnTo>
                  <a:pt x="927547" y="51140"/>
                </a:lnTo>
                <a:lnTo>
                  <a:pt x="974078" y="68057"/>
                </a:lnTo>
                <a:lnTo>
                  <a:pt x="1014883" y="86865"/>
                </a:lnTo>
                <a:lnTo>
                  <a:pt x="1049441" y="107375"/>
                </a:lnTo>
                <a:lnTo>
                  <a:pt x="1097723" y="152741"/>
                </a:lnTo>
                <a:lnTo>
                  <a:pt x="1114746" y="202635"/>
                </a:lnTo>
                <a:lnTo>
                  <a:pt x="1110403" y="228053"/>
                </a:lnTo>
                <a:lnTo>
                  <a:pt x="1077228" y="275873"/>
                </a:lnTo>
                <a:lnTo>
                  <a:pt x="1014883" y="318404"/>
                </a:lnTo>
                <a:lnTo>
                  <a:pt x="974078" y="337213"/>
                </a:lnTo>
                <a:lnTo>
                  <a:pt x="927547" y="354129"/>
                </a:lnTo>
                <a:lnTo>
                  <a:pt x="875812" y="368964"/>
                </a:lnTo>
                <a:lnTo>
                  <a:pt x="819397" y="381528"/>
                </a:lnTo>
                <a:lnTo>
                  <a:pt x="758823" y="391630"/>
                </a:lnTo>
                <a:lnTo>
                  <a:pt x="694613" y="399081"/>
                </a:lnTo>
                <a:lnTo>
                  <a:pt x="627288" y="403691"/>
                </a:lnTo>
                <a:lnTo>
                  <a:pt x="557373" y="405270"/>
                </a:lnTo>
                <a:lnTo>
                  <a:pt x="487457" y="403691"/>
                </a:lnTo>
                <a:lnTo>
                  <a:pt x="420133" y="399081"/>
                </a:lnTo>
                <a:lnTo>
                  <a:pt x="355923" y="391630"/>
                </a:lnTo>
                <a:lnTo>
                  <a:pt x="295349" y="381528"/>
                </a:lnTo>
                <a:lnTo>
                  <a:pt x="238933" y="368964"/>
                </a:lnTo>
                <a:lnTo>
                  <a:pt x="187199" y="354129"/>
                </a:lnTo>
                <a:lnTo>
                  <a:pt x="140668" y="337213"/>
                </a:lnTo>
                <a:lnTo>
                  <a:pt x="99862" y="318404"/>
                </a:lnTo>
                <a:lnTo>
                  <a:pt x="65305" y="297894"/>
                </a:lnTo>
                <a:lnTo>
                  <a:pt x="17022" y="252529"/>
                </a:lnTo>
                <a:lnTo>
                  <a:pt x="0" y="202635"/>
                </a:lnTo>
                <a:close/>
              </a:path>
            </a:pathLst>
          </a:custGeom>
          <a:ln w="9161">
            <a:solidFill>
              <a:srgbClr val="000000"/>
            </a:solidFill>
          </a:ln>
        </p:spPr>
        <p:txBody>
          <a:bodyPr wrap="square" lIns="0" tIns="0" rIns="0" bIns="0" rtlCol="0"/>
          <a:lstStyle/>
          <a:p>
            <a:endParaRPr/>
          </a:p>
        </p:txBody>
      </p:sp>
      <p:sp>
        <p:nvSpPr>
          <p:cNvPr id="9" name="object 9"/>
          <p:cNvSpPr txBox="1"/>
          <p:nvPr/>
        </p:nvSpPr>
        <p:spPr>
          <a:xfrm>
            <a:off x="5688660" y="5326000"/>
            <a:ext cx="503555" cy="168910"/>
          </a:xfrm>
          <a:prstGeom prst="rect">
            <a:avLst/>
          </a:prstGeom>
        </p:spPr>
        <p:txBody>
          <a:bodyPr vert="horz" wrap="square" lIns="0" tIns="17145" rIns="0" bIns="0" rtlCol="0">
            <a:spAutoFit/>
          </a:bodyPr>
          <a:lstStyle/>
          <a:p>
            <a:pPr marL="12700">
              <a:lnSpc>
                <a:spcPct val="100000"/>
              </a:lnSpc>
              <a:spcBef>
                <a:spcPts val="135"/>
              </a:spcBef>
            </a:pPr>
            <a:r>
              <a:rPr sz="900" spc="15" dirty="0">
                <a:latin typeface="Calibri"/>
                <a:cs typeface="Calibri"/>
              </a:rPr>
              <a:t>E</a:t>
            </a:r>
            <a:r>
              <a:rPr sz="900" spc="10" dirty="0">
                <a:latin typeface="Calibri"/>
                <a:cs typeface="Calibri"/>
              </a:rPr>
              <a:t>mploye</a:t>
            </a:r>
            <a:r>
              <a:rPr sz="900" spc="15" dirty="0">
                <a:latin typeface="Calibri"/>
                <a:cs typeface="Calibri"/>
              </a:rPr>
              <a:t>e</a:t>
            </a:r>
            <a:endParaRPr sz="900">
              <a:latin typeface="Calibri"/>
              <a:cs typeface="Calibri"/>
            </a:endParaRPr>
          </a:p>
        </p:txBody>
      </p:sp>
      <p:sp>
        <p:nvSpPr>
          <p:cNvPr id="10" name="object 10"/>
          <p:cNvSpPr txBox="1"/>
          <p:nvPr/>
        </p:nvSpPr>
        <p:spPr>
          <a:xfrm>
            <a:off x="6694487" y="5410156"/>
            <a:ext cx="1391285" cy="582930"/>
          </a:xfrm>
          <a:prstGeom prst="rect">
            <a:avLst/>
          </a:prstGeom>
          <a:solidFill>
            <a:srgbClr val="E0E0E0"/>
          </a:solidFill>
          <a:ln w="9161">
            <a:solidFill>
              <a:srgbClr val="000000"/>
            </a:solidFill>
          </a:ln>
        </p:spPr>
        <p:txBody>
          <a:bodyPr vert="horz" wrap="square" lIns="0" tIns="1905" rIns="0" bIns="0" rtlCol="0">
            <a:spAutoFit/>
          </a:bodyPr>
          <a:lstStyle/>
          <a:p>
            <a:pPr>
              <a:lnSpc>
                <a:spcPct val="100000"/>
              </a:lnSpc>
              <a:spcBef>
                <a:spcPts val="15"/>
              </a:spcBef>
            </a:pPr>
            <a:endParaRPr sz="1300">
              <a:latin typeface="Times New Roman"/>
              <a:cs typeface="Times New Roman"/>
            </a:endParaRPr>
          </a:p>
          <a:p>
            <a:pPr marL="285750">
              <a:lnSpc>
                <a:spcPct val="100000"/>
              </a:lnSpc>
            </a:pPr>
            <a:r>
              <a:rPr sz="1300" spc="-5" dirty="0">
                <a:latin typeface="Calibri"/>
                <a:cs typeface="Calibri"/>
              </a:rPr>
              <a:t>DEPENDENT</a:t>
            </a:r>
            <a:endParaRPr sz="1300">
              <a:latin typeface="Calibri"/>
              <a:cs typeface="Calibri"/>
            </a:endParaRPr>
          </a:p>
        </p:txBody>
      </p:sp>
      <p:sp>
        <p:nvSpPr>
          <p:cNvPr id="11" name="object 11"/>
          <p:cNvSpPr/>
          <p:nvPr/>
        </p:nvSpPr>
        <p:spPr>
          <a:xfrm>
            <a:off x="6332478" y="5553440"/>
            <a:ext cx="362585" cy="59690"/>
          </a:xfrm>
          <a:custGeom>
            <a:avLst/>
            <a:gdLst/>
            <a:ahLst/>
            <a:cxnLst/>
            <a:rect l="l" t="t" r="r" b="b"/>
            <a:pathLst>
              <a:path w="362584" h="59689">
                <a:moveTo>
                  <a:pt x="0" y="0"/>
                </a:moveTo>
                <a:lnTo>
                  <a:pt x="362009" y="59350"/>
                </a:lnTo>
              </a:path>
            </a:pathLst>
          </a:custGeom>
          <a:ln w="9161">
            <a:solidFill>
              <a:srgbClr val="000000"/>
            </a:solidFill>
          </a:ln>
        </p:spPr>
        <p:txBody>
          <a:bodyPr wrap="square" lIns="0" tIns="0" rIns="0" bIns="0" rtlCol="0"/>
          <a:lstStyle/>
          <a:p>
            <a:endParaRPr/>
          </a:p>
        </p:txBody>
      </p:sp>
      <p:sp>
        <p:nvSpPr>
          <p:cNvPr id="12" name="object 12"/>
          <p:cNvSpPr/>
          <p:nvPr/>
        </p:nvSpPr>
        <p:spPr>
          <a:xfrm>
            <a:off x="6999864" y="4587654"/>
            <a:ext cx="780415" cy="407670"/>
          </a:xfrm>
          <a:custGeom>
            <a:avLst/>
            <a:gdLst/>
            <a:ahLst/>
            <a:cxnLst/>
            <a:rect l="l" t="t" r="r" b="b"/>
            <a:pathLst>
              <a:path w="780415" h="407670">
                <a:moveTo>
                  <a:pt x="0" y="203591"/>
                </a:moveTo>
                <a:lnTo>
                  <a:pt x="19892" y="139240"/>
                </a:lnTo>
                <a:lnTo>
                  <a:pt x="75286" y="83353"/>
                </a:lnTo>
                <a:lnTo>
                  <a:pt x="114287" y="59630"/>
                </a:lnTo>
                <a:lnTo>
                  <a:pt x="159754" y="39281"/>
                </a:lnTo>
                <a:lnTo>
                  <a:pt x="210882" y="22724"/>
                </a:lnTo>
                <a:lnTo>
                  <a:pt x="266868" y="10379"/>
                </a:lnTo>
                <a:lnTo>
                  <a:pt x="326909" y="2664"/>
                </a:lnTo>
                <a:lnTo>
                  <a:pt x="390202" y="0"/>
                </a:lnTo>
                <a:lnTo>
                  <a:pt x="453495" y="2664"/>
                </a:lnTo>
                <a:lnTo>
                  <a:pt x="513537" y="10379"/>
                </a:lnTo>
                <a:lnTo>
                  <a:pt x="569523" y="22724"/>
                </a:lnTo>
                <a:lnTo>
                  <a:pt x="620651" y="39281"/>
                </a:lnTo>
                <a:lnTo>
                  <a:pt x="666118" y="59630"/>
                </a:lnTo>
                <a:lnTo>
                  <a:pt x="705119" y="83353"/>
                </a:lnTo>
                <a:lnTo>
                  <a:pt x="736852" y="110029"/>
                </a:lnTo>
                <a:lnTo>
                  <a:pt x="775298" y="170568"/>
                </a:lnTo>
                <a:lnTo>
                  <a:pt x="780405" y="203591"/>
                </a:lnTo>
                <a:lnTo>
                  <a:pt x="775298" y="236615"/>
                </a:lnTo>
                <a:lnTo>
                  <a:pt x="736852" y="297153"/>
                </a:lnTo>
                <a:lnTo>
                  <a:pt x="705119" y="323830"/>
                </a:lnTo>
                <a:lnTo>
                  <a:pt x="666118" y="347552"/>
                </a:lnTo>
                <a:lnTo>
                  <a:pt x="620651" y="367901"/>
                </a:lnTo>
                <a:lnTo>
                  <a:pt x="569523" y="384458"/>
                </a:lnTo>
                <a:lnTo>
                  <a:pt x="513537" y="396804"/>
                </a:lnTo>
                <a:lnTo>
                  <a:pt x="453495" y="404518"/>
                </a:lnTo>
                <a:lnTo>
                  <a:pt x="390202" y="407183"/>
                </a:lnTo>
                <a:lnTo>
                  <a:pt x="326909" y="404518"/>
                </a:lnTo>
                <a:lnTo>
                  <a:pt x="266868" y="396804"/>
                </a:lnTo>
                <a:lnTo>
                  <a:pt x="210882" y="384458"/>
                </a:lnTo>
                <a:lnTo>
                  <a:pt x="159754" y="367901"/>
                </a:lnTo>
                <a:lnTo>
                  <a:pt x="114287" y="347552"/>
                </a:lnTo>
                <a:lnTo>
                  <a:pt x="75286" y="323830"/>
                </a:lnTo>
                <a:lnTo>
                  <a:pt x="43553" y="297153"/>
                </a:lnTo>
                <a:lnTo>
                  <a:pt x="5107" y="236615"/>
                </a:lnTo>
                <a:lnTo>
                  <a:pt x="0" y="203591"/>
                </a:lnTo>
                <a:close/>
              </a:path>
            </a:pathLst>
          </a:custGeom>
          <a:ln w="9161">
            <a:solidFill>
              <a:srgbClr val="000000"/>
            </a:solidFill>
          </a:ln>
        </p:spPr>
        <p:txBody>
          <a:bodyPr wrap="square" lIns="0" tIns="0" rIns="0" bIns="0" rtlCol="0"/>
          <a:lstStyle/>
          <a:p>
            <a:endParaRPr/>
          </a:p>
        </p:txBody>
      </p:sp>
      <p:sp>
        <p:nvSpPr>
          <p:cNvPr id="13" name="object 13"/>
          <p:cNvSpPr txBox="1"/>
          <p:nvPr/>
        </p:nvSpPr>
        <p:spPr>
          <a:xfrm>
            <a:off x="7296482" y="4707088"/>
            <a:ext cx="191135" cy="168910"/>
          </a:xfrm>
          <a:prstGeom prst="rect">
            <a:avLst/>
          </a:prstGeom>
        </p:spPr>
        <p:txBody>
          <a:bodyPr vert="horz" wrap="square" lIns="0" tIns="17145" rIns="0" bIns="0" rtlCol="0">
            <a:spAutoFit/>
          </a:bodyPr>
          <a:lstStyle/>
          <a:p>
            <a:pPr marL="12700">
              <a:lnSpc>
                <a:spcPct val="100000"/>
              </a:lnSpc>
              <a:spcBef>
                <a:spcPts val="135"/>
              </a:spcBef>
            </a:pPr>
            <a:r>
              <a:rPr sz="900" spc="15" dirty="0">
                <a:latin typeface="Calibri"/>
                <a:cs typeface="Calibri"/>
              </a:rPr>
              <a:t>S</a:t>
            </a:r>
            <a:r>
              <a:rPr sz="900" spc="10" dirty="0">
                <a:latin typeface="Calibri"/>
                <a:cs typeface="Calibri"/>
              </a:rPr>
              <a:t>e</a:t>
            </a:r>
            <a:r>
              <a:rPr sz="900" spc="15" dirty="0">
                <a:latin typeface="Calibri"/>
                <a:cs typeface="Calibri"/>
              </a:rPr>
              <a:t>x</a:t>
            </a:r>
            <a:endParaRPr sz="900">
              <a:latin typeface="Calibri"/>
              <a:cs typeface="Calibri"/>
            </a:endParaRPr>
          </a:p>
        </p:txBody>
      </p:sp>
      <p:sp>
        <p:nvSpPr>
          <p:cNvPr id="14" name="object 14"/>
          <p:cNvSpPr/>
          <p:nvPr/>
        </p:nvSpPr>
        <p:spPr>
          <a:xfrm>
            <a:off x="7390066" y="4994836"/>
            <a:ext cx="0" cy="415925"/>
          </a:xfrm>
          <a:custGeom>
            <a:avLst/>
            <a:gdLst/>
            <a:ahLst/>
            <a:cxnLst/>
            <a:rect l="l" t="t" r="r" b="b"/>
            <a:pathLst>
              <a:path h="415925">
                <a:moveTo>
                  <a:pt x="0" y="415320"/>
                </a:moveTo>
                <a:lnTo>
                  <a:pt x="0" y="0"/>
                </a:lnTo>
              </a:path>
            </a:pathLst>
          </a:custGeom>
          <a:ln w="9161">
            <a:solidFill>
              <a:srgbClr val="000000"/>
            </a:solidFill>
          </a:ln>
        </p:spPr>
        <p:txBody>
          <a:bodyPr wrap="square" lIns="0" tIns="0" rIns="0" bIns="0" rtlCol="0"/>
          <a:lstStyle/>
          <a:p>
            <a:endParaRPr/>
          </a:p>
        </p:txBody>
      </p:sp>
      <p:sp>
        <p:nvSpPr>
          <p:cNvPr id="15" name="object 15"/>
          <p:cNvSpPr/>
          <p:nvPr/>
        </p:nvSpPr>
        <p:spPr>
          <a:xfrm>
            <a:off x="6929266" y="6404783"/>
            <a:ext cx="922019" cy="347980"/>
          </a:xfrm>
          <a:custGeom>
            <a:avLst/>
            <a:gdLst/>
            <a:ahLst/>
            <a:cxnLst/>
            <a:rect l="l" t="t" r="r" b="b"/>
            <a:pathLst>
              <a:path w="922020" h="347979">
                <a:moveTo>
                  <a:pt x="0" y="173870"/>
                </a:moveTo>
                <a:lnTo>
                  <a:pt x="19509" y="123654"/>
                </a:lnTo>
                <a:lnTo>
                  <a:pt x="74237" y="79196"/>
                </a:lnTo>
                <a:lnTo>
                  <a:pt x="113026" y="59798"/>
                </a:lnTo>
                <a:lnTo>
                  <a:pt x="158480" y="42647"/>
                </a:lnTo>
                <a:lnTo>
                  <a:pt x="209889" y="28011"/>
                </a:lnTo>
                <a:lnTo>
                  <a:pt x="266537" y="16159"/>
                </a:lnTo>
                <a:lnTo>
                  <a:pt x="327713" y="7361"/>
                </a:lnTo>
                <a:lnTo>
                  <a:pt x="392705" y="1885"/>
                </a:lnTo>
                <a:lnTo>
                  <a:pt x="460798" y="0"/>
                </a:lnTo>
                <a:lnTo>
                  <a:pt x="528892" y="1885"/>
                </a:lnTo>
                <a:lnTo>
                  <a:pt x="593883" y="7361"/>
                </a:lnTo>
                <a:lnTo>
                  <a:pt x="655059" y="16159"/>
                </a:lnTo>
                <a:lnTo>
                  <a:pt x="711708" y="28011"/>
                </a:lnTo>
                <a:lnTo>
                  <a:pt x="763116" y="42647"/>
                </a:lnTo>
                <a:lnTo>
                  <a:pt x="808571" y="59798"/>
                </a:lnTo>
                <a:lnTo>
                  <a:pt x="847360" y="79196"/>
                </a:lnTo>
                <a:lnTo>
                  <a:pt x="902087" y="123654"/>
                </a:lnTo>
                <a:lnTo>
                  <a:pt x="921597" y="173870"/>
                </a:lnTo>
                <a:lnTo>
                  <a:pt x="916601" y="199564"/>
                </a:lnTo>
                <a:lnTo>
                  <a:pt x="878769" y="247170"/>
                </a:lnTo>
                <a:lnTo>
                  <a:pt x="808571" y="287942"/>
                </a:lnTo>
                <a:lnTo>
                  <a:pt x="763116" y="305094"/>
                </a:lnTo>
                <a:lnTo>
                  <a:pt x="711708" y="319729"/>
                </a:lnTo>
                <a:lnTo>
                  <a:pt x="655059" y="331581"/>
                </a:lnTo>
                <a:lnTo>
                  <a:pt x="593883" y="340380"/>
                </a:lnTo>
                <a:lnTo>
                  <a:pt x="528892" y="345856"/>
                </a:lnTo>
                <a:lnTo>
                  <a:pt x="460798" y="347741"/>
                </a:lnTo>
                <a:lnTo>
                  <a:pt x="392705" y="345856"/>
                </a:lnTo>
                <a:lnTo>
                  <a:pt x="327713" y="340380"/>
                </a:lnTo>
                <a:lnTo>
                  <a:pt x="266537" y="331581"/>
                </a:lnTo>
                <a:lnTo>
                  <a:pt x="209889" y="319729"/>
                </a:lnTo>
                <a:lnTo>
                  <a:pt x="158480" y="305094"/>
                </a:lnTo>
                <a:lnTo>
                  <a:pt x="113026" y="287942"/>
                </a:lnTo>
                <a:lnTo>
                  <a:pt x="74237" y="268545"/>
                </a:lnTo>
                <a:lnTo>
                  <a:pt x="19509" y="224087"/>
                </a:lnTo>
                <a:lnTo>
                  <a:pt x="0" y="173870"/>
                </a:lnTo>
                <a:close/>
              </a:path>
            </a:pathLst>
          </a:custGeom>
          <a:ln w="9161">
            <a:solidFill>
              <a:srgbClr val="000000"/>
            </a:solidFill>
          </a:ln>
        </p:spPr>
        <p:txBody>
          <a:bodyPr wrap="square" lIns="0" tIns="0" rIns="0" bIns="0" rtlCol="0"/>
          <a:lstStyle/>
          <a:p>
            <a:endParaRPr/>
          </a:p>
        </p:txBody>
      </p:sp>
      <p:sp>
        <p:nvSpPr>
          <p:cNvPr id="16" name="object 16"/>
          <p:cNvSpPr txBox="1"/>
          <p:nvPr/>
        </p:nvSpPr>
        <p:spPr>
          <a:xfrm>
            <a:off x="7198362" y="6494498"/>
            <a:ext cx="387350" cy="168910"/>
          </a:xfrm>
          <a:prstGeom prst="rect">
            <a:avLst/>
          </a:prstGeom>
        </p:spPr>
        <p:txBody>
          <a:bodyPr vert="horz" wrap="square" lIns="0" tIns="17145" rIns="0" bIns="0" rtlCol="0">
            <a:spAutoFit/>
          </a:bodyPr>
          <a:lstStyle/>
          <a:p>
            <a:pPr marL="12700">
              <a:lnSpc>
                <a:spcPct val="100000"/>
              </a:lnSpc>
              <a:spcBef>
                <a:spcPts val="135"/>
              </a:spcBef>
            </a:pPr>
            <a:r>
              <a:rPr sz="900" spc="20" dirty="0">
                <a:latin typeface="Calibri"/>
                <a:cs typeface="Calibri"/>
              </a:rPr>
              <a:t>DNa</a:t>
            </a:r>
            <a:r>
              <a:rPr sz="900" spc="25" dirty="0">
                <a:latin typeface="Calibri"/>
                <a:cs typeface="Calibri"/>
              </a:rPr>
              <a:t>m</a:t>
            </a:r>
            <a:r>
              <a:rPr sz="900" spc="15" dirty="0">
                <a:latin typeface="Calibri"/>
                <a:cs typeface="Calibri"/>
              </a:rPr>
              <a:t>e</a:t>
            </a:r>
            <a:endParaRPr sz="900">
              <a:latin typeface="Calibri"/>
              <a:cs typeface="Calibri"/>
            </a:endParaRPr>
          </a:p>
        </p:txBody>
      </p:sp>
      <p:sp>
        <p:nvSpPr>
          <p:cNvPr id="17" name="object 17"/>
          <p:cNvSpPr/>
          <p:nvPr/>
        </p:nvSpPr>
        <p:spPr>
          <a:xfrm>
            <a:off x="7390066" y="5992652"/>
            <a:ext cx="0" cy="412750"/>
          </a:xfrm>
          <a:custGeom>
            <a:avLst/>
            <a:gdLst/>
            <a:ahLst/>
            <a:cxnLst/>
            <a:rect l="l" t="t" r="r" b="b"/>
            <a:pathLst>
              <a:path h="412750">
                <a:moveTo>
                  <a:pt x="0" y="412131"/>
                </a:moveTo>
                <a:lnTo>
                  <a:pt x="0" y="0"/>
                </a:lnTo>
              </a:path>
            </a:pathLst>
          </a:custGeom>
          <a:ln w="9161">
            <a:solidFill>
              <a:srgbClr val="000000"/>
            </a:solidFill>
          </a:ln>
        </p:spPr>
        <p:txBody>
          <a:bodyPr wrap="square" lIns="0" tIns="0" rIns="0" bIns="0" rtlCol="0"/>
          <a:lstStyle/>
          <a:p>
            <a:endParaRPr/>
          </a:p>
        </p:txBody>
      </p:sp>
      <p:sp>
        <p:nvSpPr>
          <p:cNvPr id="18" name="object 18"/>
          <p:cNvSpPr/>
          <p:nvPr/>
        </p:nvSpPr>
        <p:spPr>
          <a:xfrm>
            <a:off x="8292108" y="5498769"/>
            <a:ext cx="1115060" cy="405765"/>
          </a:xfrm>
          <a:custGeom>
            <a:avLst/>
            <a:gdLst/>
            <a:ahLst/>
            <a:cxnLst/>
            <a:rect l="l" t="t" r="r" b="b"/>
            <a:pathLst>
              <a:path w="1115059" h="405764">
                <a:moveTo>
                  <a:pt x="0" y="202635"/>
                </a:moveTo>
                <a:lnTo>
                  <a:pt x="17022" y="152741"/>
                </a:lnTo>
                <a:lnTo>
                  <a:pt x="65305" y="107375"/>
                </a:lnTo>
                <a:lnTo>
                  <a:pt x="99862" y="86865"/>
                </a:lnTo>
                <a:lnTo>
                  <a:pt x="140668" y="68057"/>
                </a:lnTo>
                <a:lnTo>
                  <a:pt x="187199" y="51140"/>
                </a:lnTo>
                <a:lnTo>
                  <a:pt x="238933" y="36305"/>
                </a:lnTo>
                <a:lnTo>
                  <a:pt x="295349" y="23741"/>
                </a:lnTo>
                <a:lnTo>
                  <a:pt x="355923" y="13639"/>
                </a:lnTo>
                <a:lnTo>
                  <a:pt x="420133" y="6188"/>
                </a:lnTo>
                <a:lnTo>
                  <a:pt x="487457" y="1578"/>
                </a:lnTo>
                <a:lnTo>
                  <a:pt x="557373" y="0"/>
                </a:lnTo>
                <a:lnTo>
                  <a:pt x="627289" y="1578"/>
                </a:lnTo>
                <a:lnTo>
                  <a:pt x="694613" y="6188"/>
                </a:lnTo>
                <a:lnTo>
                  <a:pt x="758823" y="13639"/>
                </a:lnTo>
                <a:lnTo>
                  <a:pt x="819397" y="23741"/>
                </a:lnTo>
                <a:lnTo>
                  <a:pt x="875812" y="36305"/>
                </a:lnTo>
                <a:lnTo>
                  <a:pt x="927546" y="51140"/>
                </a:lnTo>
                <a:lnTo>
                  <a:pt x="974078" y="68057"/>
                </a:lnTo>
                <a:lnTo>
                  <a:pt x="1014883" y="86865"/>
                </a:lnTo>
                <a:lnTo>
                  <a:pt x="1049441" y="107375"/>
                </a:lnTo>
                <a:lnTo>
                  <a:pt x="1097723" y="152741"/>
                </a:lnTo>
                <a:lnTo>
                  <a:pt x="1114746" y="202635"/>
                </a:lnTo>
                <a:lnTo>
                  <a:pt x="1110403" y="228053"/>
                </a:lnTo>
                <a:lnTo>
                  <a:pt x="1077228" y="275873"/>
                </a:lnTo>
                <a:lnTo>
                  <a:pt x="1014883" y="318404"/>
                </a:lnTo>
                <a:lnTo>
                  <a:pt x="974078" y="337213"/>
                </a:lnTo>
                <a:lnTo>
                  <a:pt x="927546" y="354129"/>
                </a:lnTo>
                <a:lnTo>
                  <a:pt x="875812" y="368964"/>
                </a:lnTo>
                <a:lnTo>
                  <a:pt x="819397" y="381528"/>
                </a:lnTo>
                <a:lnTo>
                  <a:pt x="758823" y="391630"/>
                </a:lnTo>
                <a:lnTo>
                  <a:pt x="694613" y="399081"/>
                </a:lnTo>
                <a:lnTo>
                  <a:pt x="627289" y="403691"/>
                </a:lnTo>
                <a:lnTo>
                  <a:pt x="557373" y="405270"/>
                </a:lnTo>
                <a:lnTo>
                  <a:pt x="487457" y="403691"/>
                </a:lnTo>
                <a:lnTo>
                  <a:pt x="420133" y="399081"/>
                </a:lnTo>
                <a:lnTo>
                  <a:pt x="355923" y="391630"/>
                </a:lnTo>
                <a:lnTo>
                  <a:pt x="295349" y="381528"/>
                </a:lnTo>
                <a:lnTo>
                  <a:pt x="238933" y="368964"/>
                </a:lnTo>
                <a:lnTo>
                  <a:pt x="187199" y="354129"/>
                </a:lnTo>
                <a:lnTo>
                  <a:pt x="140668" y="337213"/>
                </a:lnTo>
                <a:lnTo>
                  <a:pt x="99862" y="318404"/>
                </a:lnTo>
                <a:lnTo>
                  <a:pt x="65305" y="297894"/>
                </a:lnTo>
                <a:lnTo>
                  <a:pt x="17022" y="252529"/>
                </a:lnTo>
                <a:lnTo>
                  <a:pt x="0" y="202635"/>
                </a:lnTo>
                <a:close/>
              </a:path>
            </a:pathLst>
          </a:custGeom>
          <a:ln w="9161">
            <a:solidFill>
              <a:srgbClr val="000000"/>
            </a:solidFill>
          </a:ln>
        </p:spPr>
        <p:txBody>
          <a:bodyPr wrap="square" lIns="0" tIns="0" rIns="0" bIns="0" rtlCol="0"/>
          <a:lstStyle/>
          <a:p>
            <a:endParaRPr/>
          </a:p>
        </p:txBody>
      </p:sp>
      <p:sp>
        <p:nvSpPr>
          <p:cNvPr id="19" name="object 19"/>
          <p:cNvSpPr txBox="1"/>
          <p:nvPr/>
        </p:nvSpPr>
        <p:spPr>
          <a:xfrm>
            <a:off x="8574923" y="5617249"/>
            <a:ext cx="553720" cy="168910"/>
          </a:xfrm>
          <a:prstGeom prst="rect">
            <a:avLst/>
          </a:prstGeom>
        </p:spPr>
        <p:txBody>
          <a:bodyPr vert="horz" wrap="square" lIns="0" tIns="17145" rIns="0" bIns="0" rtlCol="0">
            <a:spAutoFit/>
          </a:bodyPr>
          <a:lstStyle/>
          <a:p>
            <a:pPr marL="12700">
              <a:lnSpc>
                <a:spcPct val="100000"/>
              </a:lnSpc>
              <a:spcBef>
                <a:spcPts val="135"/>
              </a:spcBef>
            </a:pPr>
            <a:r>
              <a:rPr sz="900" spc="15" dirty="0">
                <a:latin typeface="Calibri"/>
                <a:cs typeface="Calibri"/>
              </a:rPr>
              <a:t>DBirthdate</a:t>
            </a:r>
            <a:endParaRPr sz="900">
              <a:latin typeface="Calibri"/>
              <a:cs typeface="Calibri"/>
            </a:endParaRPr>
          </a:p>
        </p:txBody>
      </p:sp>
      <p:sp>
        <p:nvSpPr>
          <p:cNvPr id="20" name="object 20"/>
          <p:cNvSpPr/>
          <p:nvPr/>
        </p:nvSpPr>
        <p:spPr>
          <a:xfrm>
            <a:off x="8085645" y="5701405"/>
            <a:ext cx="207010" cy="0"/>
          </a:xfrm>
          <a:custGeom>
            <a:avLst/>
            <a:gdLst/>
            <a:ahLst/>
            <a:cxnLst/>
            <a:rect l="l" t="t" r="r" b="b"/>
            <a:pathLst>
              <a:path w="207009">
                <a:moveTo>
                  <a:pt x="0" y="0"/>
                </a:moveTo>
                <a:lnTo>
                  <a:pt x="206462" y="0"/>
                </a:lnTo>
              </a:path>
            </a:pathLst>
          </a:custGeom>
          <a:ln w="9161">
            <a:solidFill>
              <a:srgbClr val="000000"/>
            </a:solidFill>
          </a:ln>
        </p:spPr>
        <p:txBody>
          <a:bodyPr wrap="square" lIns="0" tIns="0" rIns="0" bIns="0" rtlCol="0"/>
          <a:lstStyle/>
          <a:p>
            <a:endParaRPr/>
          </a:p>
        </p:txBody>
      </p:sp>
      <p:sp>
        <p:nvSpPr>
          <p:cNvPr id="21" name="object 21"/>
          <p:cNvSpPr/>
          <p:nvPr/>
        </p:nvSpPr>
        <p:spPr>
          <a:xfrm>
            <a:off x="5380983" y="5790017"/>
            <a:ext cx="1115060" cy="405765"/>
          </a:xfrm>
          <a:custGeom>
            <a:avLst/>
            <a:gdLst/>
            <a:ahLst/>
            <a:cxnLst/>
            <a:rect l="l" t="t" r="r" b="b"/>
            <a:pathLst>
              <a:path w="1115060" h="405764">
                <a:moveTo>
                  <a:pt x="0" y="202635"/>
                </a:moveTo>
                <a:lnTo>
                  <a:pt x="17022" y="152741"/>
                </a:lnTo>
                <a:lnTo>
                  <a:pt x="65305" y="107375"/>
                </a:lnTo>
                <a:lnTo>
                  <a:pt x="99862" y="86865"/>
                </a:lnTo>
                <a:lnTo>
                  <a:pt x="140668" y="68057"/>
                </a:lnTo>
                <a:lnTo>
                  <a:pt x="187199" y="51140"/>
                </a:lnTo>
                <a:lnTo>
                  <a:pt x="238933" y="36305"/>
                </a:lnTo>
                <a:lnTo>
                  <a:pt x="295349" y="23741"/>
                </a:lnTo>
                <a:lnTo>
                  <a:pt x="355923" y="13639"/>
                </a:lnTo>
                <a:lnTo>
                  <a:pt x="420133" y="6188"/>
                </a:lnTo>
                <a:lnTo>
                  <a:pt x="487457" y="1578"/>
                </a:lnTo>
                <a:lnTo>
                  <a:pt x="557373" y="0"/>
                </a:lnTo>
                <a:lnTo>
                  <a:pt x="627288" y="1578"/>
                </a:lnTo>
                <a:lnTo>
                  <a:pt x="694613" y="6188"/>
                </a:lnTo>
                <a:lnTo>
                  <a:pt x="758823" y="13639"/>
                </a:lnTo>
                <a:lnTo>
                  <a:pt x="819397" y="23741"/>
                </a:lnTo>
                <a:lnTo>
                  <a:pt x="875812" y="36305"/>
                </a:lnTo>
                <a:lnTo>
                  <a:pt x="927547" y="51140"/>
                </a:lnTo>
                <a:lnTo>
                  <a:pt x="974078" y="68057"/>
                </a:lnTo>
                <a:lnTo>
                  <a:pt x="1014883" y="86865"/>
                </a:lnTo>
                <a:lnTo>
                  <a:pt x="1049441" y="107375"/>
                </a:lnTo>
                <a:lnTo>
                  <a:pt x="1097723" y="152741"/>
                </a:lnTo>
                <a:lnTo>
                  <a:pt x="1114746" y="202635"/>
                </a:lnTo>
                <a:lnTo>
                  <a:pt x="1110403" y="228053"/>
                </a:lnTo>
                <a:lnTo>
                  <a:pt x="1077228" y="275873"/>
                </a:lnTo>
                <a:lnTo>
                  <a:pt x="1014883" y="318404"/>
                </a:lnTo>
                <a:lnTo>
                  <a:pt x="974078" y="337213"/>
                </a:lnTo>
                <a:lnTo>
                  <a:pt x="927547" y="354129"/>
                </a:lnTo>
                <a:lnTo>
                  <a:pt x="875812" y="368964"/>
                </a:lnTo>
                <a:lnTo>
                  <a:pt x="819397" y="381528"/>
                </a:lnTo>
                <a:lnTo>
                  <a:pt x="758823" y="391630"/>
                </a:lnTo>
                <a:lnTo>
                  <a:pt x="694613" y="399081"/>
                </a:lnTo>
                <a:lnTo>
                  <a:pt x="627288" y="403691"/>
                </a:lnTo>
                <a:lnTo>
                  <a:pt x="557373" y="405270"/>
                </a:lnTo>
                <a:lnTo>
                  <a:pt x="487457" y="403691"/>
                </a:lnTo>
                <a:lnTo>
                  <a:pt x="420133" y="399081"/>
                </a:lnTo>
                <a:lnTo>
                  <a:pt x="355923" y="391630"/>
                </a:lnTo>
                <a:lnTo>
                  <a:pt x="295349" y="381528"/>
                </a:lnTo>
                <a:lnTo>
                  <a:pt x="238933" y="368964"/>
                </a:lnTo>
                <a:lnTo>
                  <a:pt x="187199" y="354129"/>
                </a:lnTo>
                <a:lnTo>
                  <a:pt x="140668" y="337213"/>
                </a:lnTo>
                <a:lnTo>
                  <a:pt x="99862" y="318404"/>
                </a:lnTo>
                <a:lnTo>
                  <a:pt x="65305" y="297894"/>
                </a:lnTo>
                <a:lnTo>
                  <a:pt x="17022" y="252529"/>
                </a:lnTo>
                <a:lnTo>
                  <a:pt x="0" y="202635"/>
                </a:lnTo>
                <a:close/>
              </a:path>
            </a:pathLst>
          </a:custGeom>
          <a:ln w="9161">
            <a:solidFill>
              <a:srgbClr val="000000"/>
            </a:solidFill>
          </a:ln>
        </p:spPr>
        <p:txBody>
          <a:bodyPr wrap="square" lIns="0" tIns="0" rIns="0" bIns="0" rtlCol="0"/>
          <a:lstStyle/>
          <a:p>
            <a:endParaRPr/>
          </a:p>
        </p:txBody>
      </p:sp>
      <p:sp>
        <p:nvSpPr>
          <p:cNvPr id="22" name="object 22"/>
          <p:cNvSpPr txBox="1"/>
          <p:nvPr/>
        </p:nvSpPr>
        <p:spPr>
          <a:xfrm>
            <a:off x="5628328" y="5908497"/>
            <a:ext cx="624840" cy="168910"/>
          </a:xfrm>
          <a:prstGeom prst="rect">
            <a:avLst/>
          </a:prstGeom>
        </p:spPr>
        <p:txBody>
          <a:bodyPr vert="horz" wrap="square" lIns="0" tIns="17145" rIns="0" bIns="0" rtlCol="0">
            <a:spAutoFit/>
          </a:bodyPr>
          <a:lstStyle/>
          <a:p>
            <a:pPr marL="12700">
              <a:lnSpc>
                <a:spcPct val="100000"/>
              </a:lnSpc>
              <a:spcBef>
                <a:spcPts val="135"/>
              </a:spcBef>
            </a:pPr>
            <a:r>
              <a:rPr sz="900" spc="20" dirty="0">
                <a:latin typeface="Calibri"/>
                <a:cs typeface="Calibri"/>
              </a:rPr>
              <a:t>R</a:t>
            </a:r>
            <a:r>
              <a:rPr sz="900" spc="10" dirty="0">
                <a:latin typeface="Calibri"/>
                <a:cs typeface="Calibri"/>
              </a:rPr>
              <a:t>e</a:t>
            </a:r>
            <a:r>
              <a:rPr sz="900" spc="5" dirty="0">
                <a:latin typeface="Calibri"/>
                <a:cs typeface="Calibri"/>
              </a:rPr>
              <a:t>l</a:t>
            </a:r>
            <a:r>
              <a:rPr sz="900" spc="40" dirty="0">
                <a:latin typeface="Calibri"/>
                <a:cs typeface="Calibri"/>
              </a:rPr>
              <a:t>a7</a:t>
            </a:r>
            <a:r>
              <a:rPr sz="900" spc="15" dirty="0">
                <a:latin typeface="Calibri"/>
                <a:cs typeface="Calibri"/>
              </a:rPr>
              <a:t>onship</a:t>
            </a:r>
            <a:endParaRPr sz="900">
              <a:latin typeface="Calibri"/>
              <a:cs typeface="Calibri"/>
            </a:endParaRPr>
          </a:p>
        </p:txBody>
      </p:sp>
      <p:sp>
        <p:nvSpPr>
          <p:cNvPr id="23" name="object 23"/>
          <p:cNvSpPr/>
          <p:nvPr/>
        </p:nvSpPr>
        <p:spPr>
          <a:xfrm>
            <a:off x="6332478" y="5790017"/>
            <a:ext cx="362585" cy="59690"/>
          </a:xfrm>
          <a:custGeom>
            <a:avLst/>
            <a:gdLst/>
            <a:ahLst/>
            <a:cxnLst/>
            <a:rect l="l" t="t" r="r" b="b"/>
            <a:pathLst>
              <a:path w="362584" h="59689">
                <a:moveTo>
                  <a:pt x="0" y="59350"/>
                </a:moveTo>
                <a:lnTo>
                  <a:pt x="362009" y="0"/>
                </a:lnTo>
              </a:path>
            </a:pathLst>
          </a:custGeom>
          <a:ln w="9161">
            <a:solidFill>
              <a:srgbClr val="000000"/>
            </a:solidFill>
          </a:ln>
        </p:spPr>
        <p:txBody>
          <a:bodyPr wrap="square" lIns="0" tIns="0" rIns="0" bIns="0" rtlCol="0"/>
          <a:lstStyle/>
          <a:p>
            <a:endParaRPr/>
          </a:p>
        </p:txBody>
      </p:sp>
      <p:sp>
        <p:nvSpPr>
          <p:cNvPr id="24" name="object 24"/>
          <p:cNvSpPr/>
          <p:nvPr/>
        </p:nvSpPr>
        <p:spPr>
          <a:xfrm>
            <a:off x="8548296" y="1711636"/>
            <a:ext cx="860425" cy="313055"/>
          </a:xfrm>
          <a:custGeom>
            <a:avLst/>
            <a:gdLst/>
            <a:ahLst/>
            <a:cxnLst/>
            <a:rect l="l" t="t" r="r" b="b"/>
            <a:pathLst>
              <a:path w="860425" h="313055">
                <a:moveTo>
                  <a:pt x="0" y="156338"/>
                </a:moveTo>
                <a:lnTo>
                  <a:pt x="21923" y="106923"/>
                </a:lnTo>
                <a:lnTo>
                  <a:pt x="82970" y="64006"/>
                </a:lnTo>
                <a:lnTo>
                  <a:pt x="125952" y="45790"/>
                </a:lnTo>
                <a:lnTo>
                  <a:pt x="176058" y="30164"/>
                </a:lnTo>
                <a:lnTo>
                  <a:pt x="232405" y="17450"/>
                </a:lnTo>
                <a:lnTo>
                  <a:pt x="294105" y="7970"/>
                </a:lnTo>
                <a:lnTo>
                  <a:pt x="360275" y="2046"/>
                </a:lnTo>
                <a:lnTo>
                  <a:pt x="430027" y="0"/>
                </a:lnTo>
                <a:lnTo>
                  <a:pt x="499780" y="2046"/>
                </a:lnTo>
                <a:lnTo>
                  <a:pt x="565949" y="7970"/>
                </a:lnTo>
                <a:lnTo>
                  <a:pt x="627650" y="17450"/>
                </a:lnTo>
                <a:lnTo>
                  <a:pt x="683996" y="30164"/>
                </a:lnTo>
                <a:lnTo>
                  <a:pt x="734103" y="45790"/>
                </a:lnTo>
                <a:lnTo>
                  <a:pt x="777085" y="64006"/>
                </a:lnTo>
                <a:lnTo>
                  <a:pt x="812056" y="84491"/>
                </a:lnTo>
                <a:lnTo>
                  <a:pt x="854427" y="130979"/>
                </a:lnTo>
                <a:lnTo>
                  <a:pt x="860055" y="156338"/>
                </a:lnTo>
                <a:lnTo>
                  <a:pt x="854427" y="181697"/>
                </a:lnTo>
                <a:lnTo>
                  <a:pt x="812056" y="228184"/>
                </a:lnTo>
                <a:lnTo>
                  <a:pt x="777085" y="248669"/>
                </a:lnTo>
                <a:lnTo>
                  <a:pt x="734103" y="266886"/>
                </a:lnTo>
                <a:lnTo>
                  <a:pt x="683996" y="282512"/>
                </a:lnTo>
                <a:lnTo>
                  <a:pt x="627650" y="295226"/>
                </a:lnTo>
                <a:lnTo>
                  <a:pt x="565949" y="304706"/>
                </a:lnTo>
                <a:lnTo>
                  <a:pt x="499780" y="310630"/>
                </a:lnTo>
                <a:lnTo>
                  <a:pt x="430027" y="312676"/>
                </a:lnTo>
                <a:lnTo>
                  <a:pt x="360275" y="310630"/>
                </a:lnTo>
                <a:lnTo>
                  <a:pt x="294105" y="304706"/>
                </a:lnTo>
                <a:lnTo>
                  <a:pt x="232405" y="295226"/>
                </a:lnTo>
                <a:lnTo>
                  <a:pt x="176058" y="282512"/>
                </a:lnTo>
                <a:lnTo>
                  <a:pt x="125952" y="266886"/>
                </a:lnTo>
                <a:lnTo>
                  <a:pt x="82970" y="248669"/>
                </a:lnTo>
                <a:lnTo>
                  <a:pt x="47998" y="228184"/>
                </a:lnTo>
                <a:lnTo>
                  <a:pt x="5628" y="181697"/>
                </a:lnTo>
                <a:lnTo>
                  <a:pt x="0" y="156338"/>
                </a:lnTo>
                <a:close/>
              </a:path>
            </a:pathLst>
          </a:custGeom>
          <a:ln w="7068">
            <a:solidFill>
              <a:srgbClr val="000000"/>
            </a:solidFill>
          </a:ln>
        </p:spPr>
        <p:txBody>
          <a:bodyPr wrap="square" lIns="0" tIns="0" rIns="0" bIns="0" rtlCol="0"/>
          <a:lstStyle/>
          <a:p>
            <a:endParaRPr/>
          </a:p>
        </p:txBody>
      </p:sp>
      <p:sp>
        <p:nvSpPr>
          <p:cNvPr id="25" name="object 25"/>
          <p:cNvSpPr txBox="1"/>
          <p:nvPr/>
        </p:nvSpPr>
        <p:spPr>
          <a:xfrm>
            <a:off x="8739568" y="1800144"/>
            <a:ext cx="481330" cy="135890"/>
          </a:xfrm>
          <a:prstGeom prst="rect">
            <a:avLst/>
          </a:prstGeom>
        </p:spPr>
        <p:txBody>
          <a:bodyPr vert="horz" wrap="square" lIns="0" tIns="15240" rIns="0" bIns="0" rtlCol="0">
            <a:spAutoFit/>
          </a:bodyPr>
          <a:lstStyle/>
          <a:p>
            <a:pPr marL="12700">
              <a:lnSpc>
                <a:spcPct val="100000"/>
              </a:lnSpc>
              <a:spcBef>
                <a:spcPts val="120"/>
              </a:spcBef>
            </a:pPr>
            <a:r>
              <a:rPr sz="700" spc="10" dirty="0">
                <a:latin typeface="Calibri"/>
                <a:cs typeface="Calibri"/>
              </a:rPr>
              <a:t>Depa</a:t>
            </a:r>
            <a:r>
              <a:rPr sz="700" dirty="0">
                <a:latin typeface="Calibri"/>
                <a:cs typeface="Calibri"/>
              </a:rPr>
              <a:t>r</a:t>
            </a:r>
            <a:r>
              <a:rPr sz="700" spc="5" dirty="0">
                <a:latin typeface="Calibri"/>
                <a:cs typeface="Calibri"/>
              </a:rPr>
              <a:t>t</a:t>
            </a:r>
            <a:r>
              <a:rPr sz="700" spc="10" dirty="0">
                <a:latin typeface="Calibri"/>
                <a:cs typeface="Calibri"/>
              </a:rPr>
              <a:t>ment</a:t>
            </a:r>
            <a:endParaRPr sz="700">
              <a:latin typeface="Calibri"/>
              <a:cs typeface="Calibri"/>
            </a:endParaRPr>
          </a:p>
        </p:txBody>
      </p:sp>
      <p:sp>
        <p:nvSpPr>
          <p:cNvPr id="26" name="object 26"/>
          <p:cNvSpPr txBox="1"/>
          <p:nvPr/>
        </p:nvSpPr>
        <p:spPr>
          <a:xfrm>
            <a:off x="6885664" y="2346218"/>
            <a:ext cx="1073785" cy="449580"/>
          </a:xfrm>
          <a:prstGeom prst="rect">
            <a:avLst/>
          </a:prstGeom>
          <a:solidFill>
            <a:srgbClr val="E0E0E0"/>
          </a:solidFill>
          <a:ln w="7068">
            <a:solidFill>
              <a:srgbClr val="000000"/>
            </a:solidFill>
          </a:ln>
        </p:spPr>
        <p:txBody>
          <a:bodyPr vert="horz" wrap="square" lIns="0" tIns="2540" rIns="0" bIns="0" rtlCol="0">
            <a:spAutoFit/>
          </a:bodyPr>
          <a:lstStyle/>
          <a:p>
            <a:pPr>
              <a:lnSpc>
                <a:spcPct val="100000"/>
              </a:lnSpc>
              <a:spcBef>
                <a:spcPts val="20"/>
              </a:spcBef>
            </a:pPr>
            <a:endParaRPr sz="1000">
              <a:latin typeface="Times New Roman"/>
              <a:cs typeface="Times New Roman"/>
            </a:endParaRPr>
          </a:p>
          <a:p>
            <a:pPr marL="257810">
              <a:lnSpc>
                <a:spcPct val="100000"/>
              </a:lnSpc>
            </a:pPr>
            <a:r>
              <a:rPr sz="1000" dirty="0">
                <a:latin typeface="Calibri"/>
                <a:cs typeface="Calibri"/>
              </a:rPr>
              <a:t>EMPLOYEE</a:t>
            </a:r>
            <a:endParaRPr sz="1000">
              <a:latin typeface="Calibri"/>
              <a:cs typeface="Calibri"/>
            </a:endParaRPr>
          </a:p>
        </p:txBody>
      </p:sp>
      <p:grpSp>
        <p:nvGrpSpPr>
          <p:cNvPr id="27" name="object 27"/>
          <p:cNvGrpSpPr/>
          <p:nvPr/>
        </p:nvGrpSpPr>
        <p:grpSpPr>
          <a:xfrm>
            <a:off x="7654115" y="1707826"/>
            <a:ext cx="1024255" cy="642620"/>
            <a:chOff x="7654115" y="1707826"/>
            <a:chExt cx="1024255" cy="642620"/>
          </a:xfrm>
        </p:grpSpPr>
        <p:sp>
          <p:nvSpPr>
            <p:cNvPr id="28" name="object 28"/>
            <p:cNvSpPr/>
            <p:nvPr/>
          </p:nvSpPr>
          <p:spPr>
            <a:xfrm>
              <a:off x="7830044" y="1978522"/>
              <a:ext cx="844550" cy="368300"/>
            </a:xfrm>
            <a:custGeom>
              <a:avLst/>
              <a:gdLst/>
              <a:ahLst/>
              <a:cxnLst/>
              <a:rect l="l" t="t" r="r" b="b"/>
              <a:pathLst>
                <a:path w="844550" h="368300">
                  <a:moveTo>
                    <a:pt x="844202" y="0"/>
                  </a:moveTo>
                  <a:lnTo>
                    <a:pt x="0" y="367696"/>
                  </a:lnTo>
                </a:path>
              </a:pathLst>
            </a:custGeom>
            <a:ln w="7068">
              <a:solidFill>
                <a:srgbClr val="000000"/>
              </a:solidFill>
            </a:ln>
          </p:spPr>
          <p:txBody>
            <a:bodyPr wrap="square" lIns="0" tIns="0" rIns="0" bIns="0" rtlCol="0"/>
            <a:lstStyle/>
            <a:p>
              <a:endParaRPr/>
            </a:p>
          </p:txBody>
        </p:sp>
        <p:sp>
          <p:nvSpPr>
            <p:cNvPr id="29" name="object 29"/>
            <p:cNvSpPr/>
            <p:nvPr/>
          </p:nvSpPr>
          <p:spPr>
            <a:xfrm>
              <a:off x="7657925" y="1711636"/>
              <a:ext cx="602615" cy="314325"/>
            </a:xfrm>
            <a:custGeom>
              <a:avLst/>
              <a:gdLst/>
              <a:ahLst/>
              <a:cxnLst/>
              <a:rect l="l" t="t" r="r" b="b"/>
              <a:pathLst>
                <a:path w="602615" h="314325">
                  <a:moveTo>
                    <a:pt x="301052" y="0"/>
                  </a:moveTo>
                  <a:lnTo>
                    <a:pt x="240379" y="3191"/>
                  </a:lnTo>
                  <a:lnTo>
                    <a:pt x="183868" y="12343"/>
                  </a:lnTo>
                  <a:lnTo>
                    <a:pt x="132730" y="26826"/>
                  </a:lnTo>
                  <a:lnTo>
                    <a:pt x="88175" y="46007"/>
                  </a:lnTo>
                  <a:lnTo>
                    <a:pt x="51414" y="69254"/>
                  </a:lnTo>
                  <a:lnTo>
                    <a:pt x="23658" y="95935"/>
                  </a:lnTo>
                  <a:lnTo>
                    <a:pt x="0" y="157077"/>
                  </a:lnTo>
                  <a:lnTo>
                    <a:pt x="6116" y="188733"/>
                  </a:lnTo>
                  <a:lnTo>
                    <a:pt x="51414" y="244899"/>
                  </a:lnTo>
                  <a:lnTo>
                    <a:pt x="88175" y="268146"/>
                  </a:lnTo>
                  <a:lnTo>
                    <a:pt x="132730" y="287327"/>
                  </a:lnTo>
                  <a:lnTo>
                    <a:pt x="183868" y="301809"/>
                  </a:lnTo>
                  <a:lnTo>
                    <a:pt x="240379" y="310962"/>
                  </a:lnTo>
                  <a:lnTo>
                    <a:pt x="301052" y="314153"/>
                  </a:lnTo>
                  <a:lnTo>
                    <a:pt x="361724" y="310962"/>
                  </a:lnTo>
                  <a:lnTo>
                    <a:pt x="418234" y="301809"/>
                  </a:lnTo>
                  <a:lnTo>
                    <a:pt x="469372" y="287327"/>
                  </a:lnTo>
                  <a:lnTo>
                    <a:pt x="513927" y="268146"/>
                  </a:lnTo>
                  <a:lnTo>
                    <a:pt x="550688" y="244899"/>
                  </a:lnTo>
                  <a:lnTo>
                    <a:pt x="578445" y="218218"/>
                  </a:lnTo>
                  <a:lnTo>
                    <a:pt x="602103" y="157077"/>
                  </a:lnTo>
                  <a:lnTo>
                    <a:pt x="595986" y="125420"/>
                  </a:lnTo>
                  <a:lnTo>
                    <a:pt x="550688" y="69254"/>
                  </a:lnTo>
                  <a:lnTo>
                    <a:pt x="513927" y="46007"/>
                  </a:lnTo>
                  <a:lnTo>
                    <a:pt x="469372" y="26826"/>
                  </a:lnTo>
                  <a:lnTo>
                    <a:pt x="418234" y="12343"/>
                  </a:lnTo>
                  <a:lnTo>
                    <a:pt x="361724" y="3191"/>
                  </a:lnTo>
                  <a:lnTo>
                    <a:pt x="301052" y="0"/>
                  </a:lnTo>
                  <a:close/>
                </a:path>
              </a:pathLst>
            </a:custGeom>
            <a:solidFill>
              <a:srgbClr val="FFFFFF"/>
            </a:solidFill>
          </p:spPr>
          <p:txBody>
            <a:bodyPr wrap="square" lIns="0" tIns="0" rIns="0" bIns="0" rtlCol="0"/>
            <a:lstStyle/>
            <a:p>
              <a:endParaRPr/>
            </a:p>
          </p:txBody>
        </p:sp>
        <p:sp>
          <p:nvSpPr>
            <p:cNvPr id="30" name="object 30"/>
            <p:cNvSpPr/>
            <p:nvPr/>
          </p:nvSpPr>
          <p:spPr>
            <a:xfrm>
              <a:off x="7657925" y="1711636"/>
              <a:ext cx="602615" cy="314325"/>
            </a:xfrm>
            <a:custGeom>
              <a:avLst/>
              <a:gdLst/>
              <a:ahLst/>
              <a:cxnLst/>
              <a:rect l="l" t="t" r="r" b="b"/>
              <a:pathLst>
                <a:path w="602615" h="314325">
                  <a:moveTo>
                    <a:pt x="0" y="157076"/>
                  </a:moveTo>
                  <a:lnTo>
                    <a:pt x="23658" y="95935"/>
                  </a:lnTo>
                  <a:lnTo>
                    <a:pt x="51414" y="69253"/>
                  </a:lnTo>
                  <a:lnTo>
                    <a:pt x="88176" y="46006"/>
                  </a:lnTo>
                  <a:lnTo>
                    <a:pt x="132730" y="26826"/>
                  </a:lnTo>
                  <a:lnTo>
                    <a:pt x="183868" y="12343"/>
                  </a:lnTo>
                  <a:lnTo>
                    <a:pt x="240379" y="3191"/>
                  </a:lnTo>
                  <a:lnTo>
                    <a:pt x="301051" y="0"/>
                  </a:lnTo>
                  <a:lnTo>
                    <a:pt x="361723" y="3191"/>
                  </a:lnTo>
                  <a:lnTo>
                    <a:pt x="418234" y="12343"/>
                  </a:lnTo>
                  <a:lnTo>
                    <a:pt x="469372" y="26826"/>
                  </a:lnTo>
                  <a:lnTo>
                    <a:pt x="513927" y="46006"/>
                  </a:lnTo>
                  <a:lnTo>
                    <a:pt x="550688" y="69253"/>
                  </a:lnTo>
                  <a:lnTo>
                    <a:pt x="578445" y="95935"/>
                  </a:lnTo>
                  <a:lnTo>
                    <a:pt x="602103" y="157076"/>
                  </a:lnTo>
                  <a:lnTo>
                    <a:pt x="595986" y="188732"/>
                  </a:lnTo>
                  <a:lnTo>
                    <a:pt x="550688" y="244899"/>
                  </a:lnTo>
                  <a:lnTo>
                    <a:pt x="513927" y="268145"/>
                  </a:lnTo>
                  <a:lnTo>
                    <a:pt x="469372" y="287326"/>
                  </a:lnTo>
                  <a:lnTo>
                    <a:pt x="418234" y="301808"/>
                  </a:lnTo>
                  <a:lnTo>
                    <a:pt x="361723" y="310961"/>
                  </a:lnTo>
                  <a:lnTo>
                    <a:pt x="301051" y="314152"/>
                  </a:lnTo>
                  <a:lnTo>
                    <a:pt x="240379" y="310961"/>
                  </a:lnTo>
                  <a:lnTo>
                    <a:pt x="183868" y="301808"/>
                  </a:lnTo>
                  <a:lnTo>
                    <a:pt x="132730" y="287326"/>
                  </a:lnTo>
                  <a:lnTo>
                    <a:pt x="88176" y="268145"/>
                  </a:lnTo>
                  <a:lnTo>
                    <a:pt x="51414" y="244899"/>
                  </a:lnTo>
                  <a:lnTo>
                    <a:pt x="23658" y="218217"/>
                  </a:lnTo>
                  <a:lnTo>
                    <a:pt x="0" y="157076"/>
                  </a:lnTo>
                  <a:close/>
                </a:path>
              </a:pathLst>
            </a:custGeom>
            <a:ln w="7068">
              <a:solidFill>
                <a:srgbClr val="000000"/>
              </a:solidFill>
            </a:ln>
          </p:spPr>
          <p:txBody>
            <a:bodyPr wrap="square" lIns="0" tIns="0" rIns="0" bIns="0" rtlCol="0"/>
            <a:lstStyle/>
            <a:p>
              <a:endParaRPr/>
            </a:p>
          </p:txBody>
        </p:sp>
      </p:grpSp>
      <p:sp>
        <p:nvSpPr>
          <p:cNvPr id="31" name="object 31"/>
          <p:cNvSpPr txBox="1"/>
          <p:nvPr/>
        </p:nvSpPr>
        <p:spPr>
          <a:xfrm>
            <a:off x="7883874" y="1800881"/>
            <a:ext cx="153670" cy="135890"/>
          </a:xfrm>
          <a:prstGeom prst="rect">
            <a:avLst/>
          </a:prstGeom>
        </p:spPr>
        <p:txBody>
          <a:bodyPr vert="horz" wrap="square" lIns="0" tIns="15240" rIns="0" bIns="0" rtlCol="0">
            <a:spAutoFit/>
          </a:bodyPr>
          <a:lstStyle/>
          <a:p>
            <a:pPr marL="12700">
              <a:lnSpc>
                <a:spcPct val="100000"/>
              </a:lnSpc>
              <a:spcBef>
                <a:spcPts val="120"/>
              </a:spcBef>
            </a:pPr>
            <a:r>
              <a:rPr sz="700" spc="10" dirty="0">
                <a:latin typeface="Calibri"/>
                <a:cs typeface="Calibri"/>
              </a:rPr>
              <a:t>S</a:t>
            </a:r>
            <a:r>
              <a:rPr sz="700" spc="5" dirty="0">
                <a:latin typeface="Calibri"/>
                <a:cs typeface="Calibri"/>
              </a:rPr>
              <a:t>e</a:t>
            </a:r>
            <a:r>
              <a:rPr sz="700" spc="10" dirty="0">
                <a:latin typeface="Calibri"/>
                <a:cs typeface="Calibri"/>
              </a:rPr>
              <a:t>x</a:t>
            </a:r>
            <a:endParaRPr sz="700">
              <a:latin typeface="Calibri"/>
              <a:cs typeface="Calibri"/>
            </a:endParaRPr>
          </a:p>
        </p:txBody>
      </p:sp>
      <p:sp>
        <p:nvSpPr>
          <p:cNvPr id="32" name="object 32"/>
          <p:cNvSpPr/>
          <p:nvPr/>
        </p:nvSpPr>
        <p:spPr>
          <a:xfrm>
            <a:off x="6584612" y="1711636"/>
            <a:ext cx="602615" cy="314325"/>
          </a:xfrm>
          <a:custGeom>
            <a:avLst/>
            <a:gdLst/>
            <a:ahLst/>
            <a:cxnLst/>
            <a:rect l="l" t="t" r="r" b="b"/>
            <a:pathLst>
              <a:path w="602615" h="314325">
                <a:moveTo>
                  <a:pt x="0" y="157076"/>
                </a:moveTo>
                <a:lnTo>
                  <a:pt x="23658" y="95935"/>
                </a:lnTo>
                <a:lnTo>
                  <a:pt x="51414" y="69253"/>
                </a:lnTo>
                <a:lnTo>
                  <a:pt x="88175" y="46006"/>
                </a:lnTo>
                <a:lnTo>
                  <a:pt x="132730" y="26826"/>
                </a:lnTo>
                <a:lnTo>
                  <a:pt x="183868" y="12343"/>
                </a:lnTo>
                <a:lnTo>
                  <a:pt x="240379" y="3191"/>
                </a:lnTo>
                <a:lnTo>
                  <a:pt x="301051" y="0"/>
                </a:lnTo>
                <a:lnTo>
                  <a:pt x="361723" y="3191"/>
                </a:lnTo>
                <a:lnTo>
                  <a:pt x="418234" y="12343"/>
                </a:lnTo>
                <a:lnTo>
                  <a:pt x="469372" y="26826"/>
                </a:lnTo>
                <a:lnTo>
                  <a:pt x="513927" y="46006"/>
                </a:lnTo>
                <a:lnTo>
                  <a:pt x="550688" y="69253"/>
                </a:lnTo>
                <a:lnTo>
                  <a:pt x="578445" y="95935"/>
                </a:lnTo>
                <a:lnTo>
                  <a:pt x="602103" y="157076"/>
                </a:lnTo>
                <a:lnTo>
                  <a:pt x="595986" y="188732"/>
                </a:lnTo>
                <a:lnTo>
                  <a:pt x="550688" y="244899"/>
                </a:lnTo>
                <a:lnTo>
                  <a:pt x="513927" y="268145"/>
                </a:lnTo>
                <a:lnTo>
                  <a:pt x="469372" y="287326"/>
                </a:lnTo>
                <a:lnTo>
                  <a:pt x="418234" y="301808"/>
                </a:lnTo>
                <a:lnTo>
                  <a:pt x="361723" y="310961"/>
                </a:lnTo>
                <a:lnTo>
                  <a:pt x="301051" y="314152"/>
                </a:lnTo>
                <a:lnTo>
                  <a:pt x="240379" y="310961"/>
                </a:lnTo>
                <a:lnTo>
                  <a:pt x="183868" y="301808"/>
                </a:lnTo>
                <a:lnTo>
                  <a:pt x="132730" y="287326"/>
                </a:lnTo>
                <a:lnTo>
                  <a:pt x="88175" y="268145"/>
                </a:lnTo>
                <a:lnTo>
                  <a:pt x="51414" y="244899"/>
                </a:lnTo>
                <a:lnTo>
                  <a:pt x="23658" y="218217"/>
                </a:lnTo>
                <a:lnTo>
                  <a:pt x="0" y="157076"/>
                </a:lnTo>
                <a:close/>
              </a:path>
            </a:pathLst>
          </a:custGeom>
          <a:ln w="7068">
            <a:solidFill>
              <a:srgbClr val="000000"/>
            </a:solidFill>
          </a:ln>
        </p:spPr>
        <p:txBody>
          <a:bodyPr wrap="square" lIns="0" tIns="0" rIns="0" bIns="0" rtlCol="0"/>
          <a:lstStyle/>
          <a:p>
            <a:endParaRPr/>
          </a:p>
        </p:txBody>
      </p:sp>
      <p:sp>
        <p:nvSpPr>
          <p:cNvPr id="33" name="object 33"/>
          <p:cNvSpPr txBox="1"/>
          <p:nvPr/>
        </p:nvSpPr>
        <p:spPr>
          <a:xfrm>
            <a:off x="6802552" y="1800881"/>
            <a:ext cx="169545" cy="135890"/>
          </a:xfrm>
          <a:prstGeom prst="rect">
            <a:avLst/>
          </a:prstGeom>
        </p:spPr>
        <p:txBody>
          <a:bodyPr vert="horz" wrap="square" lIns="0" tIns="15240" rIns="0" bIns="0" rtlCol="0">
            <a:spAutoFit/>
          </a:bodyPr>
          <a:lstStyle/>
          <a:p>
            <a:pPr marL="12700">
              <a:lnSpc>
                <a:spcPct val="100000"/>
              </a:lnSpc>
              <a:spcBef>
                <a:spcPts val="120"/>
              </a:spcBef>
            </a:pPr>
            <a:r>
              <a:rPr sz="700" u="sng" spc="10" dirty="0">
                <a:uFill>
                  <a:solidFill>
                    <a:srgbClr val="000000"/>
                  </a:solidFill>
                </a:uFill>
                <a:latin typeface="Calibri"/>
                <a:cs typeface="Calibri"/>
              </a:rPr>
              <a:t>SSN</a:t>
            </a:r>
            <a:endParaRPr sz="700">
              <a:latin typeface="Calibri"/>
              <a:cs typeface="Calibri"/>
            </a:endParaRPr>
          </a:p>
        </p:txBody>
      </p:sp>
      <p:grpSp>
        <p:nvGrpSpPr>
          <p:cNvPr id="34" name="object 34"/>
          <p:cNvGrpSpPr/>
          <p:nvPr/>
        </p:nvGrpSpPr>
        <p:grpSpPr>
          <a:xfrm>
            <a:off x="6638207" y="2021978"/>
            <a:ext cx="1324610" cy="1363980"/>
            <a:chOff x="6638207" y="2021978"/>
            <a:chExt cx="1324610" cy="1363980"/>
          </a:xfrm>
        </p:grpSpPr>
        <p:sp>
          <p:nvSpPr>
            <p:cNvPr id="35" name="object 35"/>
            <p:cNvSpPr/>
            <p:nvPr/>
          </p:nvSpPr>
          <p:spPr>
            <a:xfrm>
              <a:off x="7657925" y="2025788"/>
              <a:ext cx="301625" cy="320675"/>
            </a:xfrm>
            <a:custGeom>
              <a:avLst/>
              <a:gdLst/>
              <a:ahLst/>
              <a:cxnLst/>
              <a:rect l="l" t="t" r="r" b="b"/>
              <a:pathLst>
                <a:path w="301625" h="320675">
                  <a:moveTo>
                    <a:pt x="0" y="320430"/>
                  </a:moveTo>
                  <a:lnTo>
                    <a:pt x="301051" y="0"/>
                  </a:lnTo>
                </a:path>
              </a:pathLst>
            </a:custGeom>
            <a:ln w="7068">
              <a:solidFill>
                <a:srgbClr val="000000"/>
              </a:solidFill>
            </a:ln>
          </p:spPr>
          <p:txBody>
            <a:bodyPr wrap="square" lIns="0" tIns="0" rIns="0" bIns="0" rtlCol="0"/>
            <a:lstStyle/>
            <a:p>
              <a:endParaRPr/>
            </a:p>
          </p:txBody>
        </p:sp>
        <p:sp>
          <p:nvSpPr>
            <p:cNvPr id="36" name="object 36"/>
            <p:cNvSpPr/>
            <p:nvPr/>
          </p:nvSpPr>
          <p:spPr>
            <a:xfrm>
              <a:off x="6885664" y="2025788"/>
              <a:ext cx="301625" cy="320675"/>
            </a:xfrm>
            <a:custGeom>
              <a:avLst/>
              <a:gdLst/>
              <a:ahLst/>
              <a:cxnLst/>
              <a:rect l="l" t="t" r="r" b="b"/>
              <a:pathLst>
                <a:path w="301625" h="320675">
                  <a:moveTo>
                    <a:pt x="0" y="0"/>
                  </a:moveTo>
                  <a:lnTo>
                    <a:pt x="301051" y="320430"/>
                  </a:lnTo>
                </a:path>
              </a:pathLst>
            </a:custGeom>
            <a:ln w="7068">
              <a:solidFill>
                <a:srgbClr val="000000"/>
              </a:solidFill>
            </a:ln>
          </p:spPr>
          <p:txBody>
            <a:bodyPr wrap="square" lIns="0" tIns="0" rIns="0" bIns="0" rtlCol="0"/>
            <a:lstStyle/>
            <a:p>
              <a:endParaRPr/>
            </a:p>
          </p:txBody>
        </p:sp>
        <p:sp>
          <p:nvSpPr>
            <p:cNvPr id="37" name="object 37"/>
            <p:cNvSpPr/>
            <p:nvPr/>
          </p:nvSpPr>
          <p:spPr>
            <a:xfrm>
              <a:off x="6642017" y="3113599"/>
              <a:ext cx="711200" cy="268605"/>
            </a:xfrm>
            <a:custGeom>
              <a:avLst/>
              <a:gdLst/>
              <a:ahLst/>
              <a:cxnLst/>
              <a:rect l="l" t="t" r="r" b="b"/>
              <a:pathLst>
                <a:path w="711200" h="268604">
                  <a:moveTo>
                    <a:pt x="0" y="134145"/>
                  </a:moveTo>
                  <a:lnTo>
                    <a:pt x="22242" y="87338"/>
                  </a:lnTo>
                  <a:lnTo>
                    <a:pt x="83613" y="47717"/>
                  </a:lnTo>
                  <a:lnTo>
                    <a:pt x="126462" y="31549"/>
                  </a:lnTo>
                  <a:lnTo>
                    <a:pt x="176081" y="18314"/>
                  </a:lnTo>
                  <a:lnTo>
                    <a:pt x="231466" y="8392"/>
                  </a:lnTo>
                  <a:lnTo>
                    <a:pt x="291613" y="2161"/>
                  </a:lnTo>
                  <a:lnTo>
                    <a:pt x="355518" y="0"/>
                  </a:lnTo>
                  <a:lnTo>
                    <a:pt x="419423" y="2161"/>
                  </a:lnTo>
                  <a:lnTo>
                    <a:pt x="479569" y="8392"/>
                  </a:lnTo>
                  <a:lnTo>
                    <a:pt x="534954" y="18314"/>
                  </a:lnTo>
                  <a:lnTo>
                    <a:pt x="584573" y="31549"/>
                  </a:lnTo>
                  <a:lnTo>
                    <a:pt x="627422" y="47717"/>
                  </a:lnTo>
                  <a:lnTo>
                    <a:pt x="662497" y="66439"/>
                  </a:lnTo>
                  <a:lnTo>
                    <a:pt x="705308" y="110032"/>
                  </a:lnTo>
                  <a:lnTo>
                    <a:pt x="711036" y="134145"/>
                  </a:lnTo>
                  <a:lnTo>
                    <a:pt x="705308" y="158258"/>
                  </a:lnTo>
                  <a:lnTo>
                    <a:pt x="662497" y="201851"/>
                  </a:lnTo>
                  <a:lnTo>
                    <a:pt x="627422" y="220574"/>
                  </a:lnTo>
                  <a:lnTo>
                    <a:pt x="584573" y="236742"/>
                  </a:lnTo>
                  <a:lnTo>
                    <a:pt x="534954" y="249976"/>
                  </a:lnTo>
                  <a:lnTo>
                    <a:pt x="479569" y="259899"/>
                  </a:lnTo>
                  <a:lnTo>
                    <a:pt x="419423" y="266130"/>
                  </a:lnTo>
                  <a:lnTo>
                    <a:pt x="355518" y="268291"/>
                  </a:lnTo>
                  <a:lnTo>
                    <a:pt x="291613" y="266130"/>
                  </a:lnTo>
                  <a:lnTo>
                    <a:pt x="231466" y="259899"/>
                  </a:lnTo>
                  <a:lnTo>
                    <a:pt x="176081" y="249976"/>
                  </a:lnTo>
                  <a:lnTo>
                    <a:pt x="126462" y="236742"/>
                  </a:lnTo>
                  <a:lnTo>
                    <a:pt x="83613" y="220574"/>
                  </a:lnTo>
                  <a:lnTo>
                    <a:pt x="48538" y="201851"/>
                  </a:lnTo>
                  <a:lnTo>
                    <a:pt x="5727" y="158258"/>
                  </a:lnTo>
                  <a:lnTo>
                    <a:pt x="0" y="134145"/>
                  </a:lnTo>
                  <a:close/>
                </a:path>
              </a:pathLst>
            </a:custGeom>
            <a:ln w="7068">
              <a:solidFill>
                <a:srgbClr val="000000"/>
              </a:solidFill>
            </a:ln>
          </p:spPr>
          <p:txBody>
            <a:bodyPr wrap="square" lIns="0" tIns="0" rIns="0" bIns="0" rtlCol="0"/>
            <a:lstStyle/>
            <a:p>
              <a:endParaRPr/>
            </a:p>
          </p:txBody>
        </p:sp>
      </p:grpSp>
      <p:sp>
        <p:nvSpPr>
          <p:cNvPr id="38" name="object 38"/>
          <p:cNvSpPr txBox="1"/>
          <p:nvPr/>
        </p:nvSpPr>
        <p:spPr>
          <a:xfrm>
            <a:off x="6874995" y="3179915"/>
            <a:ext cx="248285" cy="135890"/>
          </a:xfrm>
          <a:prstGeom prst="rect">
            <a:avLst/>
          </a:prstGeom>
        </p:spPr>
        <p:txBody>
          <a:bodyPr vert="horz" wrap="square" lIns="0" tIns="15240" rIns="0" bIns="0" rtlCol="0">
            <a:spAutoFit/>
          </a:bodyPr>
          <a:lstStyle/>
          <a:p>
            <a:pPr marL="12700">
              <a:lnSpc>
                <a:spcPct val="100000"/>
              </a:lnSpc>
              <a:spcBef>
                <a:spcPts val="120"/>
              </a:spcBef>
            </a:pPr>
            <a:r>
              <a:rPr sz="700" spc="10" dirty="0">
                <a:latin typeface="Calibri"/>
                <a:cs typeface="Calibri"/>
              </a:rPr>
              <a:t>Name</a:t>
            </a:r>
            <a:endParaRPr sz="700">
              <a:latin typeface="Calibri"/>
              <a:cs typeface="Calibri"/>
            </a:endParaRPr>
          </a:p>
        </p:txBody>
      </p:sp>
      <p:grpSp>
        <p:nvGrpSpPr>
          <p:cNvPr id="39" name="object 39"/>
          <p:cNvGrpSpPr/>
          <p:nvPr/>
        </p:nvGrpSpPr>
        <p:grpSpPr>
          <a:xfrm>
            <a:off x="6993726" y="1393675"/>
            <a:ext cx="734060" cy="1724025"/>
            <a:chOff x="6993726" y="1393675"/>
            <a:chExt cx="734060" cy="1724025"/>
          </a:xfrm>
        </p:grpSpPr>
        <p:sp>
          <p:nvSpPr>
            <p:cNvPr id="40" name="object 40"/>
            <p:cNvSpPr/>
            <p:nvPr/>
          </p:nvSpPr>
          <p:spPr>
            <a:xfrm>
              <a:off x="7121270" y="1397485"/>
              <a:ext cx="602615" cy="314325"/>
            </a:xfrm>
            <a:custGeom>
              <a:avLst/>
              <a:gdLst/>
              <a:ahLst/>
              <a:cxnLst/>
              <a:rect l="l" t="t" r="r" b="b"/>
              <a:pathLst>
                <a:path w="602615" h="314325">
                  <a:moveTo>
                    <a:pt x="0" y="157076"/>
                  </a:moveTo>
                  <a:lnTo>
                    <a:pt x="23658" y="95935"/>
                  </a:lnTo>
                  <a:lnTo>
                    <a:pt x="51414" y="69253"/>
                  </a:lnTo>
                  <a:lnTo>
                    <a:pt x="88176" y="46006"/>
                  </a:lnTo>
                  <a:lnTo>
                    <a:pt x="132730" y="26826"/>
                  </a:lnTo>
                  <a:lnTo>
                    <a:pt x="183868" y="12343"/>
                  </a:lnTo>
                  <a:lnTo>
                    <a:pt x="240379" y="3191"/>
                  </a:lnTo>
                  <a:lnTo>
                    <a:pt x="301051" y="0"/>
                  </a:lnTo>
                  <a:lnTo>
                    <a:pt x="361723" y="3191"/>
                  </a:lnTo>
                  <a:lnTo>
                    <a:pt x="418234" y="12343"/>
                  </a:lnTo>
                  <a:lnTo>
                    <a:pt x="469372" y="26826"/>
                  </a:lnTo>
                  <a:lnTo>
                    <a:pt x="513927" y="46006"/>
                  </a:lnTo>
                  <a:lnTo>
                    <a:pt x="550688" y="69253"/>
                  </a:lnTo>
                  <a:lnTo>
                    <a:pt x="578445" y="95935"/>
                  </a:lnTo>
                  <a:lnTo>
                    <a:pt x="602103" y="157076"/>
                  </a:lnTo>
                  <a:lnTo>
                    <a:pt x="595986" y="188732"/>
                  </a:lnTo>
                  <a:lnTo>
                    <a:pt x="550688" y="244899"/>
                  </a:lnTo>
                  <a:lnTo>
                    <a:pt x="513927" y="268145"/>
                  </a:lnTo>
                  <a:lnTo>
                    <a:pt x="469372" y="287326"/>
                  </a:lnTo>
                  <a:lnTo>
                    <a:pt x="418234" y="301808"/>
                  </a:lnTo>
                  <a:lnTo>
                    <a:pt x="361723" y="310961"/>
                  </a:lnTo>
                  <a:lnTo>
                    <a:pt x="301051" y="314152"/>
                  </a:lnTo>
                  <a:lnTo>
                    <a:pt x="240379" y="310961"/>
                  </a:lnTo>
                  <a:lnTo>
                    <a:pt x="183868" y="301808"/>
                  </a:lnTo>
                  <a:lnTo>
                    <a:pt x="132730" y="287326"/>
                  </a:lnTo>
                  <a:lnTo>
                    <a:pt x="88176" y="268145"/>
                  </a:lnTo>
                  <a:lnTo>
                    <a:pt x="51414" y="244899"/>
                  </a:lnTo>
                  <a:lnTo>
                    <a:pt x="23658" y="218217"/>
                  </a:lnTo>
                  <a:lnTo>
                    <a:pt x="0" y="157076"/>
                  </a:lnTo>
                  <a:close/>
                </a:path>
              </a:pathLst>
            </a:custGeom>
            <a:ln w="7068">
              <a:solidFill>
                <a:srgbClr val="000000"/>
              </a:solidFill>
            </a:ln>
          </p:spPr>
          <p:txBody>
            <a:bodyPr wrap="square" lIns="0" tIns="0" rIns="0" bIns="0" rtlCol="0"/>
            <a:lstStyle/>
            <a:p>
              <a:endParaRPr/>
            </a:p>
          </p:txBody>
        </p:sp>
        <p:sp>
          <p:nvSpPr>
            <p:cNvPr id="41" name="object 41"/>
            <p:cNvSpPr/>
            <p:nvPr/>
          </p:nvSpPr>
          <p:spPr>
            <a:xfrm>
              <a:off x="6997536" y="2795629"/>
              <a:ext cx="355600" cy="318135"/>
            </a:xfrm>
            <a:custGeom>
              <a:avLst/>
              <a:gdLst/>
              <a:ahLst/>
              <a:cxnLst/>
              <a:rect l="l" t="t" r="r" b="b"/>
              <a:pathLst>
                <a:path w="355600" h="318135">
                  <a:moveTo>
                    <a:pt x="0" y="317969"/>
                  </a:moveTo>
                  <a:lnTo>
                    <a:pt x="355518" y="0"/>
                  </a:lnTo>
                </a:path>
              </a:pathLst>
            </a:custGeom>
            <a:ln w="7068">
              <a:solidFill>
                <a:srgbClr val="000000"/>
              </a:solidFill>
            </a:ln>
          </p:spPr>
          <p:txBody>
            <a:bodyPr wrap="square" lIns="0" tIns="0" rIns="0" bIns="0" rtlCol="0"/>
            <a:lstStyle/>
            <a:p>
              <a:endParaRPr/>
            </a:p>
          </p:txBody>
        </p:sp>
      </p:grpSp>
      <p:sp>
        <p:nvSpPr>
          <p:cNvPr id="42" name="object 42"/>
          <p:cNvSpPr txBox="1"/>
          <p:nvPr/>
        </p:nvSpPr>
        <p:spPr>
          <a:xfrm>
            <a:off x="7298604" y="1486730"/>
            <a:ext cx="250825" cy="135890"/>
          </a:xfrm>
          <a:prstGeom prst="rect">
            <a:avLst/>
          </a:prstGeom>
        </p:spPr>
        <p:txBody>
          <a:bodyPr vert="horz" wrap="square" lIns="0" tIns="15240" rIns="0" bIns="0" rtlCol="0">
            <a:spAutoFit/>
          </a:bodyPr>
          <a:lstStyle/>
          <a:p>
            <a:pPr marL="12700">
              <a:lnSpc>
                <a:spcPct val="100000"/>
              </a:lnSpc>
              <a:spcBef>
                <a:spcPts val="120"/>
              </a:spcBef>
            </a:pPr>
            <a:r>
              <a:rPr sz="700" spc="5" dirty="0">
                <a:latin typeface="Calibri"/>
                <a:cs typeface="Calibri"/>
              </a:rPr>
              <a:t>Sala</a:t>
            </a:r>
            <a:r>
              <a:rPr sz="700" dirty="0">
                <a:latin typeface="Calibri"/>
                <a:cs typeface="Calibri"/>
              </a:rPr>
              <a:t>r</a:t>
            </a:r>
            <a:r>
              <a:rPr sz="700" spc="10" dirty="0">
                <a:latin typeface="Calibri"/>
                <a:cs typeface="Calibri"/>
              </a:rPr>
              <a:t>y</a:t>
            </a:r>
            <a:endParaRPr sz="700">
              <a:latin typeface="Calibri"/>
              <a:cs typeface="Calibri"/>
            </a:endParaRPr>
          </a:p>
        </p:txBody>
      </p:sp>
      <p:grpSp>
        <p:nvGrpSpPr>
          <p:cNvPr id="43" name="object 43"/>
          <p:cNvGrpSpPr/>
          <p:nvPr/>
        </p:nvGrpSpPr>
        <p:grpSpPr>
          <a:xfrm>
            <a:off x="7418510" y="1707826"/>
            <a:ext cx="1564005" cy="798830"/>
            <a:chOff x="7418510" y="1707826"/>
            <a:chExt cx="1564005" cy="798830"/>
          </a:xfrm>
        </p:grpSpPr>
        <p:sp>
          <p:nvSpPr>
            <p:cNvPr id="44" name="object 44"/>
            <p:cNvSpPr/>
            <p:nvPr/>
          </p:nvSpPr>
          <p:spPr>
            <a:xfrm>
              <a:off x="7422320" y="1711636"/>
              <a:ext cx="0" cy="635000"/>
            </a:xfrm>
            <a:custGeom>
              <a:avLst/>
              <a:gdLst/>
              <a:ahLst/>
              <a:cxnLst/>
              <a:rect l="l" t="t" r="r" b="b"/>
              <a:pathLst>
                <a:path h="635000">
                  <a:moveTo>
                    <a:pt x="0" y="0"/>
                  </a:moveTo>
                  <a:lnTo>
                    <a:pt x="0" y="634582"/>
                  </a:lnTo>
                </a:path>
              </a:pathLst>
            </a:custGeom>
            <a:ln w="7068">
              <a:solidFill>
                <a:srgbClr val="000000"/>
              </a:solidFill>
            </a:ln>
          </p:spPr>
          <p:txBody>
            <a:bodyPr wrap="square" lIns="0" tIns="0" rIns="0" bIns="0" rtlCol="0"/>
            <a:lstStyle/>
            <a:p>
              <a:endParaRPr/>
            </a:p>
          </p:txBody>
        </p:sp>
        <p:sp>
          <p:nvSpPr>
            <p:cNvPr id="45" name="object 45"/>
            <p:cNvSpPr/>
            <p:nvPr/>
          </p:nvSpPr>
          <p:spPr>
            <a:xfrm>
              <a:off x="8118269" y="2189881"/>
              <a:ext cx="860425" cy="313055"/>
            </a:xfrm>
            <a:custGeom>
              <a:avLst/>
              <a:gdLst/>
              <a:ahLst/>
              <a:cxnLst/>
              <a:rect l="l" t="t" r="r" b="b"/>
              <a:pathLst>
                <a:path w="860425" h="313055">
                  <a:moveTo>
                    <a:pt x="430027" y="0"/>
                  </a:moveTo>
                  <a:lnTo>
                    <a:pt x="360274" y="2046"/>
                  </a:lnTo>
                  <a:lnTo>
                    <a:pt x="294105" y="7970"/>
                  </a:lnTo>
                  <a:lnTo>
                    <a:pt x="232404" y="17450"/>
                  </a:lnTo>
                  <a:lnTo>
                    <a:pt x="176058" y="30164"/>
                  </a:lnTo>
                  <a:lnTo>
                    <a:pt x="125951" y="45790"/>
                  </a:lnTo>
                  <a:lnTo>
                    <a:pt x="82970" y="64006"/>
                  </a:lnTo>
                  <a:lnTo>
                    <a:pt x="47998" y="84491"/>
                  </a:lnTo>
                  <a:lnTo>
                    <a:pt x="5628" y="130978"/>
                  </a:lnTo>
                  <a:lnTo>
                    <a:pt x="0" y="156337"/>
                  </a:lnTo>
                  <a:lnTo>
                    <a:pt x="5628" y="181695"/>
                  </a:lnTo>
                  <a:lnTo>
                    <a:pt x="47998" y="228183"/>
                  </a:lnTo>
                  <a:lnTo>
                    <a:pt x="82970" y="248668"/>
                  </a:lnTo>
                  <a:lnTo>
                    <a:pt x="125951" y="266884"/>
                  </a:lnTo>
                  <a:lnTo>
                    <a:pt x="176058" y="282511"/>
                  </a:lnTo>
                  <a:lnTo>
                    <a:pt x="232404" y="295225"/>
                  </a:lnTo>
                  <a:lnTo>
                    <a:pt x="294105" y="304705"/>
                  </a:lnTo>
                  <a:lnTo>
                    <a:pt x="360274" y="310629"/>
                  </a:lnTo>
                  <a:lnTo>
                    <a:pt x="430027" y="312675"/>
                  </a:lnTo>
                  <a:lnTo>
                    <a:pt x="499779" y="310629"/>
                  </a:lnTo>
                  <a:lnTo>
                    <a:pt x="565949" y="304705"/>
                  </a:lnTo>
                  <a:lnTo>
                    <a:pt x="627649" y="295225"/>
                  </a:lnTo>
                  <a:lnTo>
                    <a:pt x="683996" y="282511"/>
                  </a:lnTo>
                  <a:lnTo>
                    <a:pt x="734102" y="266884"/>
                  </a:lnTo>
                  <a:lnTo>
                    <a:pt x="777084" y="248668"/>
                  </a:lnTo>
                  <a:lnTo>
                    <a:pt x="812056" y="228183"/>
                  </a:lnTo>
                  <a:lnTo>
                    <a:pt x="854427" y="181695"/>
                  </a:lnTo>
                  <a:lnTo>
                    <a:pt x="860055" y="156337"/>
                  </a:lnTo>
                  <a:lnTo>
                    <a:pt x="854427" y="130978"/>
                  </a:lnTo>
                  <a:lnTo>
                    <a:pt x="812056" y="84491"/>
                  </a:lnTo>
                  <a:lnTo>
                    <a:pt x="777084" y="64006"/>
                  </a:lnTo>
                  <a:lnTo>
                    <a:pt x="734102" y="45790"/>
                  </a:lnTo>
                  <a:lnTo>
                    <a:pt x="683996" y="30164"/>
                  </a:lnTo>
                  <a:lnTo>
                    <a:pt x="627649" y="17450"/>
                  </a:lnTo>
                  <a:lnTo>
                    <a:pt x="565949" y="7970"/>
                  </a:lnTo>
                  <a:lnTo>
                    <a:pt x="499779" y="2046"/>
                  </a:lnTo>
                  <a:lnTo>
                    <a:pt x="430027" y="0"/>
                  </a:lnTo>
                  <a:close/>
                </a:path>
              </a:pathLst>
            </a:custGeom>
            <a:solidFill>
              <a:srgbClr val="FFFFFF"/>
            </a:solidFill>
          </p:spPr>
          <p:txBody>
            <a:bodyPr wrap="square" lIns="0" tIns="0" rIns="0" bIns="0" rtlCol="0"/>
            <a:lstStyle/>
            <a:p>
              <a:endParaRPr/>
            </a:p>
          </p:txBody>
        </p:sp>
        <p:sp>
          <p:nvSpPr>
            <p:cNvPr id="46" name="object 46"/>
            <p:cNvSpPr/>
            <p:nvPr/>
          </p:nvSpPr>
          <p:spPr>
            <a:xfrm>
              <a:off x="8118269" y="2189881"/>
              <a:ext cx="860425" cy="313055"/>
            </a:xfrm>
            <a:custGeom>
              <a:avLst/>
              <a:gdLst/>
              <a:ahLst/>
              <a:cxnLst/>
              <a:rect l="l" t="t" r="r" b="b"/>
              <a:pathLst>
                <a:path w="860425" h="313055">
                  <a:moveTo>
                    <a:pt x="0" y="156338"/>
                  </a:moveTo>
                  <a:lnTo>
                    <a:pt x="21923" y="106923"/>
                  </a:lnTo>
                  <a:lnTo>
                    <a:pt x="82970" y="64006"/>
                  </a:lnTo>
                  <a:lnTo>
                    <a:pt x="125952" y="45790"/>
                  </a:lnTo>
                  <a:lnTo>
                    <a:pt x="176058" y="30164"/>
                  </a:lnTo>
                  <a:lnTo>
                    <a:pt x="232405" y="17450"/>
                  </a:lnTo>
                  <a:lnTo>
                    <a:pt x="294105" y="7970"/>
                  </a:lnTo>
                  <a:lnTo>
                    <a:pt x="360275" y="2046"/>
                  </a:lnTo>
                  <a:lnTo>
                    <a:pt x="430027" y="0"/>
                  </a:lnTo>
                  <a:lnTo>
                    <a:pt x="499780" y="2046"/>
                  </a:lnTo>
                  <a:lnTo>
                    <a:pt x="565949" y="7970"/>
                  </a:lnTo>
                  <a:lnTo>
                    <a:pt x="627650" y="17450"/>
                  </a:lnTo>
                  <a:lnTo>
                    <a:pt x="683996" y="30164"/>
                  </a:lnTo>
                  <a:lnTo>
                    <a:pt x="734103" y="45790"/>
                  </a:lnTo>
                  <a:lnTo>
                    <a:pt x="777085" y="64006"/>
                  </a:lnTo>
                  <a:lnTo>
                    <a:pt x="812056" y="84491"/>
                  </a:lnTo>
                  <a:lnTo>
                    <a:pt x="854427" y="130979"/>
                  </a:lnTo>
                  <a:lnTo>
                    <a:pt x="860055" y="156338"/>
                  </a:lnTo>
                  <a:lnTo>
                    <a:pt x="854427" y="181697"/>
                  </a:lnTo>
                  <a:lnTo>
                    <a:pt x="812056" y="228184"/>
                  </a:lnTo>
                  <a:lnTo>
                    <a:pt x="777085" y="248669"/>
                  </a:lnTo>
                  <a:lnTo>
                    <a:pt x="734103" y="266886"/>
                  </a:lnTo>
                  <a:lnTo>
                    <a:pt x="683996" y="282512"/>
                  </a:lnTo>
                  <a:lnTo>
                    <a:pt x="627650" y="295226"/>
                  </a:lnTo>
                  <a:lnTo>
                    <a:pt x="565949" y="304706"/>
                  </a:lnTo>
                  <a:lnTo>
                    <a:pt x="499780" y="310630"/>
                  </a:lnTo>
                  <a:lnTo>
                    <a:pt x="430027" y="312676"/>
                  </a:lnTo>
                  <a:lnTo>
                    <a:pt x="360275" y="310630"/>
                  </a:lnTo>
                  <a:lnTo>
                    <a:pt x="294105" y="304706"/>
                  </a:lnTo>
                  <a:lnTo>
                    <a:pt x="232405" y="295226"/>
                  </a:lnTo>
                  <a:lnTo>
                    <a:pt x="176058" y="282512"/>
                  </a:lnTo>
                  <a:lnTo>
                    <a:pt x="125952" y="266886"/>
                  </a:lnTo>
                  <a:lnTo>
                    <a:pt x="82970" y="248669"/>
                  </a:lnTo>
                  <a:lnTo>
                    <a:pt x="47998" y="228184"/>
                  </a:lnTo>
                  <a:lnTo>
                    <a:pt x="5628" y="181697"/>
                  </a:lnTo>
                  <a:lnTo>
                    <a:pt x="0" y="156338"/>
                  </a:lnTo>
                  <a:close/>
                </a:path>
              </a:pathLst>
            </a:custGeom>
            <a:ln w="7068">
              <a:solidFill>
                <a:srgbClr val="000000"/>
              </a:solidFill>
            </a:ln>
          </p:spPr>
          <p:txBody>
            <a:bodyPr wrap="square" lIns="0" tIns="0" rIns="0" bIns="0" rtlCol="0"/>
            <a:lstStyle/>
            <a:p>
              <a:endParaRPr/>
            </a:p>
          </p:txBody>
        </p:sp>
      </p:grpSp>
      <p:sp>
        <p:nvSpPr>
          <p:cNvPr id="47" name="object 47"/>
          <p:cNvSpPr txBox="1"/>
          <p:nvPr/>
        </p:nvSpPr>
        <p:spPr>
          <a:xfrm>
            <a:off x="8361832" y="2278389"/>
            <a:ext cx="376555" cy="135890"/>
          </a:xfrm>
          <a:prstGeom prst="rect">
            <a:avLst/>
          </a:prstGeom>
        </p:spPr>
        <p:txBody>
          <a:bodyPr vert="horz" wrap="square" lIns="0" tIns="15240" rIns="0" bIns="0" rtlCol="0">
            <a:spAutoFit/>
          </a:bodyPr>
          <a:lstStyle/>
          <a:p>
            <a:pPr marL="12700">
              <a:lnSpc>
                <a:spcPct val="100000"/>
              </a:lnSpc>
              <a:spcBef>
                <a:spcPts val="120"/>
              </a:spcBef>
            </a:pPr>
            <a:r>
              <a:rPr sz="700" spc="10" dirty="0">
                <a:latin typeface="Calibri"/>
                <a:cs typeface="Calibri"/>
              </a:rPr>
              <a:t>Birthdate</a:t>
            </a:r>
            <a:endParaRPr sz="700">
              <a:latin typeface="Calibri"/>
              <a:cs typeface="Calibri"/>
            </a:endParaRPr>
          </a:p>
        </p:txBody>
      </p:sp>
      <p:sp>
        <p:nvSpPr>
          <p:cNvPr id="48" name="object 48"/>
          <p:cNvSpPr/>
          <p:nvPr/>
        </p:nvSpPr>
        <p:spPr>
          <a:xfrm>
            <a:off x="8118269" y="2606794"/>
            <a:ext cx="860425" cy="315595"/>
          </a:xfrm>
          <a:custGeom>
            <a:avLst/>
            <a:gdLst/>
            <a:ahLst/>
            <a:cxnLst/>
            <a:rect l="l" t="t" r="r" b="b"/>
            <a:pathLst>
              <a:path w="860425" h="315594">
                <a:moveTo>
                  <a:pt x="0" y="157765"/>
                </a:moveTo>
                <a:lnTo>
                  <a:pt x="21923" y="107899"/>
                </a:lnTo>
                <a:lnTo>
                  <a:pt x="82970" y="64591"/>
                </a:lnTo>
                <a:lnTo>
                  <a:pt x="125952" y="46208"/>
                </a:lnTo>
                <a:lnTo>
                  <a:pt x="176058" y="30439"/>
                </a:lnTo>
                <a:lnTo>
                  <a:pt x="232405" y="17609"/>
                </a:lnTo>
                <a:lnTo>
                  <a:pt x="294105" y="8042"/>
                </a:lnTo>
                <a:lnTo>
                  <a:pt x="360275" y="2064"/>
                </a:lnTo>
                <a:lnTo>
                  <a:pt x="430027" y="0"/>
                </a:lnTo>
                <a:lnTo>
                  <a:pt x="499780" y="2064"/>
                </a:lnTo>
                <a:lnTo>
                  <a:pt x="565949" y="8042"/>
                </a:lnTo>
                <a:lnTo>
                  <a:pt x="627650" y="17609"/>
                </a:lnTo>
                <a:lnTo>
                  <a:pt x="683996" y="30439"/>
                </a:lnTo>
                <a:lnTo>
                  <a:pt x="734103" y="46208"/>
                </a:lnTo>
                <a:lnTo>
                  <a:pt x="777085" y="64591"/>
                </a:lnTo>
                <a:lnTo>
                  <a:pt x="812056" y="85263"/>
                </a:lnTo>
                <a:lnTo>
                  <a:pt x="854427" y="132174"/>
                </a:lnTo>
                <a:lnTo>
                  <a:pt x="860055" y="157765"/>
                </a:lnTo>
                <a:lnTo>
                  <a:pt x="854427" y="183355"/>
                </a:lnTo>
                <a:lnTo>
                  <a:pt x="812056" y="230267"/>
                </a:lnTo>
                <a:lnTo>
                  <a:pt x="777085" y="250939"/>
                </a:lnTo>
                <a:lnTo>
                  <a:pt x="734103" y="269322"/>
                </a:lnTo>
                <a:lnTo>
                  <a:pt x="683996" y="285090"/>
                </a:lnTo>
                <a:lnTo>
                  <a:pt x="627650" y="297921"/>
                </a:lnTo>
                <a:lnTo>
                  <a:pt x="565949" y="307487"/>
                </a:lnTo>
                <a:lnTo>
                  <a:pt x="499780" y="313465"/>
                </a:lnTo>
                <a:lnTo>
                  <a:pt x="430027" y="315530"/>
                </a:lnTo>
                <a:lnTo>
                  <a:pt x="360275" y="313465"/>
                </a:lnTo>
                <a:lnTo>
                  <a:pt x="294105" y="307487"/>
                </a:lnTo>
                <a:lnTo>
                  <a:pt x="232405" y="297921"/>
                </a:lnTo>
                <a:lnTo>
                  <a:pt x="176058" y="285090"/>
                </a:lnTo>
                <a:lnTo>
                  <a:pt x="125952" y="269322"/>
                </a:lnTo>
                <a:lnTo>
                  <a:pt x="82970" y="250939"/>
                </a:lnTo>
                <a:lnTo>
                  <a:pt x="47998" y="230267"/>
                </a:lnTo>
                <a:lnTo>
                  <a:pt x="5628" y="183355"/>
                </a:lnTo>
                <a:lnTo>
                  <a:pt x="0" y="157765"/>
                </a:lnTo>
                <a:close/>
              </a:path>
            </a:pathLst>
          </a:custGeom>
          <a:ln w="7068">
            <a:solidFill>
              <a:srgbClr val="000000"/>
            </a:solidFill>
          </a:ln>
        </p:spPr>
        <p:txBody>
          <a:bodyPr wrap="square" lIns="0" tIns="0" rIns="0" bIns="0" rtlCol="0"/>
          <a:lstStyle/>
          <a:p>
            <a:endParaRPr/>
          </a:p>
        </p:txBody>
      </p:sp>
      <p:sp>
        <p:nvSpPr>
          <p:cNvPr id="49" name="object 49"/>
          <p:cNvSpPr txBox="1"/>
          <p:nvPr/>
        </p:nvSpPr>
        <p:spPr>
          <a:xfrm>
            <a:off x="8387629" y="2696728"/>
            <a:ext cx="325120" cy="135890"/>
          </a:xfrm>
          <a:prstGeom prst="rect">
            <a:avLst/>
          </a:prstGeom>
        </p:spPr>
        <p:txBody>
          <a:bodyPr vert="horz" wrap="square" lIns="0" tIns="15240" rIns="0" bIns="0" rtlCol="0">
            <a:spAutoFit/>
          </a:bodyPr>
          <a:lstStyle/>
          <a:p>
            <a:pPr marL="12700">
              <a:lnSpc>
                <a:spcPct val="100000"/>
              </a:lnSpc>
              <a:spcBef>
                <a:spcPts val="120"/>
              </a:spcBef>
            </a:pPr>
            <a:r>
              <a:rPr sz="700" spc="10" dirty="0">
                <a:latin typeface="Calibri"/>
                <a:cs typeface="Calibri"/>
              </a:rPr>
              <a:t>Address</a:t>
            </a:r>
            <a:endParaRPr sz="700">
              <a:latin typeface="Calibri"/>
              <a:cs typeface="Calibri"/>
            </a:endParaRPr>
          </a:p>
        </p:txBody>
      </p:sp>
      <p:sp>
        <p:nvSpPr>
          <p:cNvPr id="50" name="object 50"/>
          <p:cNvSpPr/>
          <p:nvPr/>
        </p:nvSpPr>
        <p:spPr>
          <a:xfrm>
            <a:off x="7958978" y="2570924"/>
            <a:ext cx="285750" cy="82550"/>
          </a:xfrm>
          <a:custGeom>
            <a:avLst/>
            <a:gdLst/>
            <a:ahLst/>
            <a:cxnLst/>
            <a:rect l="l" t="t" r="r" b="b"/>
            <a:pathLst>
              <a:path w="285750" h="82550">
                <a:moveTo>
                  <a:pt x="0" y="0"/>
                </a:moveTo>
                <a:lnTo>
                  <a:pt x="285243" y="82076"/>
                </a:lnTo>
              </a:path>
            </a:pathLst>
          </a:custGeom>
          <a:ln w="7068">
            <a:solidFill>
              <a:srgbClr val="000000"/>
            </a:solidFill>
          </a:ln>
        </p:spPr>
        <p:txBody>
          <a:bodyPr wrap="square" lIns="0" tIns="0" rIns="0" bIns="0" rtlCol="0"/>
          <a:lstStyle/>
          <a:p>
            <a:endParaRPr/>
          </a:p>
        </p:txBody>
      </p:sp>
      <p:sp>
        <p:nvSpPr>
          <p:cNvPr id="51" name="object 51"/>
          <p:cNvSpPr/>
          <p:nvPr/>
        </p:nvSpPr>
        <p:spPr>
          <a:xfrm>
            <a:off x="7485734" y="3106526"/>
            <a:ext cx="723265" cy="282575"/>
          </a:xfrm>
          <a:custGeom>
            <a:avLst/>
            <a:gdLst/>
            <a:ahLst/>
            <a:cxnLst/>
            <a:rect l="l" t="t" r="r" b="b"/>
            <a:pathLst>
              <a:path w="723265" h="282575">
                <a:moveTo>
                  <a:pt x="0" y="141365"/>
                </a:moveTo>
                <a:lnTo>
                  <a:pt x="17539" y="97118"/>
                </a:lnTo>
                <a:lnTo>
                  <a:pt x="45892" y="71528"/>
                </a:lnTo>
                <a:lnTo>
                  <a:pt x="108403" y="39774"/>
                </a:lnTo>
                <a:lnTo>
                  <a:pt x="161740" y="23191"/>
                </a:lnTo>
                <a:lnTo>
                  <a:pt x="222448" y="10692"/>
                </a:lnTo>
                <a:lnTo>
                  <a:pt x="289294" y="2670"/>
                </a:lnTo>
                <a:lnTo>
                  <a:pt x="361410" y="0"/>
                </a:lnTo>
                <a:lnTo>
                  <a:pt x="433527" y="2670"/>
                </a:lnTo>
                <a:lnTo>
                  <a:pt x="500372" y="10692"/>
                </a:lnTo>
                <a:lnTo>
                  <a:pt x="561081" y="23191"/>
                </a:lnTo>
                <a:lnTo>
                  <a:pt x="614417" y="39774"/>
                </a:lnTo>
                <a:lnTo>
                  <a:pt x="658536" y="60033"/>
                </a:lnTo>
                <a:lnTo>
                  <a:pt x="692626" y="83994"/>
                </a:lnTo>
                <a:lnTo>
                  <a:pt x="720822" y="125877"/>
                </a:lnTo>
                <a:lnTo>
                  <a:pt x="722821" y="141365"/>
                </a:lnTo>
                <a:lnTo>
                  <a:pt x="720822" y="156852"/>
                </a:lnTo>
                <a:lnTo>
                  <a:pt x="692581" y="198781"/>
                </a:lnTo>
                <a:lnTo>
                  <a:pt x="658536" y="222254"/>
                </a:lnTo>
                <a:lnTo>
                  <a:pt x="614417" y="242513"/>
                </a:lnTo>
                <a:lnTo>
                  <a:pt x="561081" y="259097"/>
                </a:lnTo>
                <a:lnTo>
                  <a:pt x="500372" y="271595"/>
                </a:lnTo>
                <a:lnTo>
                  <a:pt x="433527" y="279617"/>
                </a:lnTo>
                <a:lnTo>
                  <a:pt x="361410" y="282288"/>
                </a:lnTo>
                <a:lnTo>
                  <a:pt x="289294" y="279617"/>
                </a:lnTo>
                <a:lnTo>
                  <a:pt x="222448" y="271595"/>
                </a:lnTo>
                <a:lnTo>
                  <a:pt x="161740" y="259097"/>
                </a:lnTo>
                <a:lnTo>
                  <a:pt x="108403" y="242513"/>
                </a:lnTo>
                <a:lnTo>
                  <a:pt x="64285" y="222254"/>
                </a:lnTo>
                <a:lnTo>
                  <a:pt x="30239" y="198781"/>
                </a:lnTo>
                <a:lnTo>
                  <a:pt x="1998" y="156852"/>
                </a:lnTo>
                <a:lnTo>
                  <a:pt x="0" y="141365"/>
                </a:lnTo>
                <a:close/>
              </a:path>
              <a:path w="723265" h="282575">
                <a:moveTo>
                  <a:pt x="14253" y="141365"/>
                </a:moveTo>
                <a:lnTo>
                  <a:pt x="39719" y="94482"/>
                </a:lnTo>
                <a:lnTo>
                  <a:pt x="71007" y="72501"/>
                </a:lnTo>
                <a:lnTo>
                  <a:pt x="113472" y="53002"/>
                </a:lnTo>
                <a:lnTo>
                  <a:pt x="165272" y="36896"/>
                </a:lnTo>
                <a:lnTo>
                  <a:pt x="224720" y="24657"/>
                </a:lnTo>
                <a:lnTo>
                  <a:pt x="290399" y="16775"/>
                </a:lnTo>
                <a:lnTo>
                  <a:pt x="361410" y="14145"/>
                </a:lnTo>
                <a:lnTo>
                  <a:pt x="432421" y="16775"/>
                </a:lnTo>
                <a:lnTo>
                  <a:pt x="498101" y="24657"/>
                </a:lnTo>
                <a:lnTo>
                  <a:pt x="557548" y="36896"/>
                </a:lnTo>
                <a:lnTo>
                  <a:pt x="609349" y="53002"/>
                </a:lnTo>
                <a:lnTo>
                  <a:pt x="651813" y="72501"/>
                </a:lnTo>
                <a:lnTo>
                  <a:pt x="683101" y="94482"/>
                </a:lnTo>
                <a:lnTo>
                  <a:pt x="707032" y="129463"/>
                </a:lnTo>
                <a:lnTo>
                  <a:pt x="708568" y="141365"/>
                </a:lnTo>
                <a:lnTo>
                  <a:pt x="707032" y="153266"/>
                </a:lnTo>
                <a:lnTo>
                  <a:pt x="683146" y="188201"/>
                </a:lnTo>
                <a:lnTo>
                  <a:pt x="609349" y="229286"/>
                </a:lnTo>
                <a:lnTo>
                  <a:pt x="557548" y="245391"/>
                </a:lnTo>
                <a:lnTo>
                  <a:pt x="498101" y="257631"/>
                </a:lnTo>
                <a:lnTo>
                  <a:pt x="432421" y="265512"/>
                </a:lnTo>
                <a:lnTo>
                  <a:pt x="361410" y="268142"/>
                </a:lnTo>
                <a:lnTo>
                  <a:pt x="290399" y="265512"/>
                </a:lnTo>
                <a:lnTo>
                  <a:pt x="224720" y="257631"/>
                </a:lnTo>
                <a:lnTo>
                  <a:pt x="165272" y="245391"/>
                </a:lnTo>
                <a:lnTo>
                  <a:pt x="113472" y="229286"/>
                </a:lnTo>
                <a:lnTo>
                  <a:pt x="71007" y="209786"/>
                </a:lnTo>
                <a:lnTo>
                  <a:pt x="28519" y="176633"/>
                </a:lnTo>
                <a:lnTo>
                  <a:pt x="14253" y="141365"/>
                </a:lnTo>
                <a:close/>
              </a:path>
            </a:pathLst>
          </a:custGeom>
          <a:ln w="7068">
            <a:solidFill>
              <a:srgbClr val="000000"/>
            </a:solidFill>
          </a:ln>
        </p:spPr>
        <p:txBody>
          <a:bodyPr wrap="square" lIns="0" tIns="0" rIns="0" bIns="0" rtlCol="0"/>
          <a:lstStyle/>
          <a:p>
            <a:endParaRPr/>
          </a:p>
        </p:txBody>
      </p:sp>
      <p:grpSp>
        <p:nvGrpSpPr>
          <p:cNvPr id="52" name="object 52"/>
          <p:cNvGrpSpPr/>
          <p:nvPr/>
        </p:nvGrpSpPr>
        <p:grpSpPr>
          <a:xfrm>
            <a:off x="5679271" y="2452955"/>
            <a:ext cx="2562860" cy="955675"/>
            <a:chOff x="5679271" y="2452955"/>
            <a:chExt cx="2562860" cy="955675"/>
          </a:xfrm>
        </p:grpSpPr>
        <p:sp>
          <p:nvSpPr>
            <p:cNvPr id="53" name="object 53"/>
            <p:cNvSpPr/>
            <p:nvPr/>
          </p:nvSpPr>
          <p:spPr>
            <a:xfrm>
              <a:off x="7958977" y="2456765"/>
              <a:ext cx="279400" cy="46355"/>
            </a:xfrm>
            <a:custGeom>
              <a:avLst/>
              <a:gdLst/>
              <a:ahLst/>
              <a:cxnLst/>
              <a:rect l="l" t="t" r="r" b="b"/>
              <a:pathLst>
                <a:path w="279400" h="46355">
                  <a:moveTo>
                    <a:pt x="0" y="45790"/>
                  </a:moveTo>
                  <a:lnTo>
                    <a:pt x="279299" y="0"/>
                  </a:lnTo>
                </a:path>
              </a:pathLst>
            </a:custGeom>
            <a:ln w="7068">
              <a:solidFill>
                <a:srgbClr val="000000"/>
              </a:solidFill>
            </a:ln>
          </p:spPr>
          <p:txBody>
            <a:bodyPr wrap="square" lIns="0" tIns="0" rIns="0" bIns="0" rtlCol="0"/>
            <a:lstStyle/>
            <a:p>
              <a:endParaRPr/>
            </a:p>
          </p:txBody>
        </p:sp>
        <p:sp>
          <p:nvSpPr>
            <p:cNvPr id="54" name="object 54"/>
            <p:cNvSpPr/>
            <p:nvPr/>
          </p:nvSpPr>
          <p:spPr>
            <a:xfrm>
              <a:off x="5683081" y="3090669"/>
              <a:ext cx="602615" cy="314325"/>
            </a:xfrm>
            <a:custGeom>
              <a:avLst/>
              <a:gdLst/>
              <a:ahLst/>
              <a:cxnLst/>
              <a:rect l="l" t="t" r="r" b="b"/>
              <a:pathLst>
                <a:path w="602614" h="314325">
                  <a:moveTo>
                    <a:pt x="0" y="157076"/>
                  </a:moveTo>
                  <a:lnTo>
                    <a:pt x="23658" y="95935"/>
                  </a:lnTo>
                  <a:lnTo>
                    <a:pt x="51414" y="69253"/>
                  </a:lnTo>
                  <a:lnTo>
                    <a:pt x="88175" y="46006"/>
                  </a:lnTo>
                  <a:lnTo>
                    <a:pt x="132730" y="26826"/>
                  </a:lnTo>
                  <a:lnTo>
                    <a:pt x="183868" y="12343"/>
                  </a:lnTo>
                  <a:lnTo>
                    <a:pt x="240379" y="3191"/>
                  </a:lnTo>
                  <a:lnTo>
                    <a:pt x="301051" y="0"/>
                  </a:lnTo>
                  <a:lnTo>
                    <a:pt x="361724" y="3191"/>
                  </a:lnTo>
                  <a:lnTo>
                    <a:pt x="418234" y="12343"/>
                  </a:lnTo>
                  <a:lnTo>
                    <a:pt x="469372" y="26826"/>
                  </a:lnTo>
                  <a:lnTo>
                    <a:pt x="513927" y="46006"/>
                  </a:lnTo>
                  <a:lnTo>
                    <a:pt x="550688" y="69253"/>
                  </a:lnTo>
                  <a:lnTo>
                    <a:pt x="578445" y="95935"/>
                  </a:lnTo>
                  <a:lnTo>
                    <a:pt x="602103" y="157076"/>
                  </a:lnTo>
                  <a:lnTo>
                    <a:pt x="595986" y="188732"/>
                  </a:lnTo>
                  <a:lnTo>
                    <a:pt x="550688" y="244899"/>
                  </a:lnTo>
                  <a:lnTo>
                    <a:pt x="513927" y="268145"/>
                  </a:lnTo>
                  <a:lnTo>
                    <a:pt x="469372" y="287326"/>
                  </a:lnTo>
                  <a:lnTo>
                    <a:pt x="418234" y="301808"/>
                  </a:lnTo>
                  <a:lnTo>
                    <a:pt x="361724" y="310961"/>
                  </a:lnTo>
                  <a:lnTo>
                    <a:pt x="301051" y="314152"/>
                  </a:lnTo>
                  <a:lnTo>
                    <a:pt x="240379" y="310961"/>
                  </a:lnTo>
                  <a:lnTo>
                    <a:pt x="183868" y="301808"/>
                  </a:lnTo>
                  <a:lnTo>
                    <a:pt x="132730" y="287326"/>
                  </a:lnTo>
                  <a:lnTo>
                    <a:pt x="88175" y="268145"/>
                  </a:lnTo>
                  <a:lnTo>
                    <a:pt x="51414" y="244899"/>
                  </a:lnTo>
                  <a:lnTo>
                    <a:pt x="23658" y="218217"/>
                  </a:lnTo>
                  <a:lnTo>
                    <a:pt x="0" y="157076"/>
                  </a:lnTo>
                  <a:close/>
                </a:path>
              </a:pathLst>
            </a:custGeom>
            <a:ln w="7068">
              <a:solidFill>
                <a:srgbClr val="000000"/>
              </a:solidFill>
            </a:ln>
          </p:spPr>
          <p:txBody>
            <a:bodyPr wrap="square" lIns="0" tIns="0" rIns="0" bIns="0" rtlCol="0"/>
            <a:lstStyle/>
            <a:p>
              <a:endParaRPr/>
            </a:p>
          </p:txBody>
        </p:sp>
      </p:grpSp>
      <p:sp>
        <p:nvSpPr>
          <p:cNvPr id="55" name="object 55"/>
          <p:cNvSpPr txBox="1"/>
          <p:nvPr/>
        </p:nvSpPr>
        <p:spPr>
          <a:xfrm>
            <a:off x="7638395" y="3179915"/>
            <a:ext cx="420370" cy="135890"/>
          </a:xfrm>
          <a:prstGeom prst="rect">
            <a:avLst/>
          </a:prstGeom>
        </p:spPr>
        <p:txBody>
          <a:bodyPr vert="horz" wrap="square" lIns="0" tIns="15240" rIns="0" bIns="0" rtlCol="0">
            <a:spAutoFit/>
          </a:bodyPr>
          <a:lstStyle/>
          <a:p>
            <a:pPr marL="12700">
              <a:lnSpc>
                <a:spcPct val="100000"/>
              </a:lnSpc>
              <a:spcBef>
                <a:spcPts val="120"/>
              </a:spcBef>
            </a:pPr>
            <a:r>
              <a:rPr sz="700" spc="10" dirty="0">
                <a:latin typeface="Calibri"/>
                <a:cs typeface="Calibri"/>
              </a:rPr>
              <a:t>Works_On</a:t>
            </a:r>
            <a:endParaRPr sz="700">
              <a:latin typeface="Calibri"/>
              <a:cs typeface="Calibri"/>
            </a:endParaRPr>
          </a:p>
        </p:txBody>
      </p:sp>
      <p:grpSp>
        <p:nvGrpSpPr>
          <p:cNvPr id="56" name="object 56"/>
          <p:cNvGrpSpPr/>
          <p:nvPr/>
        </p:nvGrpSpPr>
        <p:grpSpPr>
          <a:xfrm>
            <a:off x="7542244" y="2791820"/>
            <a:ext cx="610235" cy="1066165"/>
            <a:chOff x="7542244" y="2791820"/>
            <a:chExt cx="610235" cy="1066165"/>
          </a:xfrm>
        </p:grpSpPr>
        <p:sp>
          <p:nvSpPr>
            <p:cNvPr id="57" name="object 57"/>
            <p:cNvSpPr/>
            <p:nvPr/>
          </p:nvSpPr>
          <p:spPr>
            <a:xfrm>
              <a:off x="7546054" y="2795630"/>
              <a:ext cx="301625" cy="318135"/>
            </a:xfrm>
            <a:custGeom>
              <a:avLst/>
              <a:gdLst/>
              <a:ahLst/>
              <a:cxnLst/>
              <a:rect l="l" t="t" r="r" b="b"/>
              <a:pathLst>
                <a:path w="301625" h="318135">
                  <a:moveTo>
                    <a:pt x="0" y="0"/>
                  </a:moveTo>
                  <a:lnTo>
                    <a:pt x="301051" y="317969"/>
                  </a:lnTo>
                </a:path>
              </a:pathLst>
            </a:custGeom>
            <a:ln w="7068">
              <a:solidFill>
                <a:srgbClr val="000000"/>
              </a:solidFill>
            </a:ln>
          </p:spPr>
          <p:txBody>
            <a:bodyPr wrap="square" lIns="0" tIns="0" rIns="0" bIns="0" rtlCol="0"/>
            <a:lstStyle/>
            <a:p>
              <a:endParaRPr/>
            </a:p>
          </p:txBody>
        </p:sp>
        <p:sp>
          <p:nvSpPr>
            <p:cNvPr id="58" name="object 58"/>
            <p:cNvSpPr/>
            <p:nvPr/>
          </p:nvSpPr>
          <p:spPr>
            <a:xfrm>
              <a:off x="7546054" y="3539992"/>
              <a:ext cx="602615" cy="314325"/>
            </a:xfrm>
            <a:custGeom>
              <a:avLst/>
              <a:gdLst/>
              <a:ahLst/>
              <a:cxnLst/>
              <a:rect l="l" t="t" r="r" b="b"/>
              <a:pathLst>
                <a:path w="602615" h="314325">
                  <a:moveTo>
                    <a:pt x="0" y="157076"/>
                  </a:moveTo>
                  <a:lnTo>
                    <a:pt x="23658" y="95935"/>
                  </a:lnTo>
                  <a:lnTo>
                    <a:pt x="51414" y="69253"/>
                  </a:lnTo>
                  <a:lnTo>
                    <a:pt x="88175" y="46006"/>
                  </a:lnTo>
                  <a:lnTo>
                    <a:pt x="132730" y="26826"/>
                  </a:lnTo>
                  <a:lnTo>
                    <a:pt x="183868" y="12343"/>
                  </a:lnTo>
                  <a:lnTo>
                    <a:pt x="240379" y="3191"/>
                  </a:lnTo>
                  <a:lnTo>
                    <a:pt x="301051" y="0"/>
                  </a:lnTo>
                  <a:lnTo>
                    <a:pt x="361723" y="3191"/>
                  </a:lnTo>
                  <a:lnTo>
                    <a:pt x="418234" y="12343"/>
                  </a:lnTo>
                  <a:lnTo>
                    <a:pt x="469372" y="26826"/>
                  </a:lnTo>
                  <a:lnTo>
                    <a:pt x="513927" y="46006"/>
                  </a:lnTo>
                  <a:lnTo>
                    <a:pt x="550688" y="69253"/>
                  </a:lnTo>
                  <a:lnTo>
                    <a:pt x="578444" y="95935"/>
                  </a:lnTo>
                  <a:lnTo>
                    <a:pt x="602103" y="157076"/>
                  </a:lnTo>
                  <a:lnTo>
                    <a:pt x="595986" y="188732"/>
                  </a:lnTo>
                  <a:lnTo>
                    <a:pt x="550688" y="244899"/>
                  </a:lnTo>
                  <a:lnTo>
                    <a:pt x="513927" y="268145"/>
                  </a:lnTo>
                  <a:lnTo>
                    <a:pt x="469372" y="287326"/>
                  </a:lnTo>
                  <a:lnTo>
                    <a:pt x="418234" y="301808"/>
                  </a:lnTo>
                  <a:lnTo>
                    <a:pt x="361723" y="310961"/>
                  </a:lnTo>
                  <a:lnTo>
                    <a:pt x="301051" y="314152"/>
                  </a:lnTo>
                  <a:lnTo>
                    <a:pt x="240379" y="310961"/>
                  </a:lnTo>
                  <a:lnTo>
                    <a:pt x="183868" y="301808"/>
                  </a:lnTo>
                  <a:lnTo>
                    <a:pt x="132730" y="287326"/>
                  </a:lnTo>
                  <a:lnTo>
                    <a:pt x="88175" y="268145"/>
                  </a:lnTo>
                  <a:lnTo>
                    <a:pt x="51414" y="244899"/>
                  </a:lnTo>
                  <a:lnTo>
                    <a:pt x="23658" y="218217"/>
                  </a:lnTo>
                  <a:lnTo>
                    <a:pt x="0" y="157076"/>
                  </a:lnTo>
                  <a:close/>
                </a:path>
              </a:pathLst>
            </a:custGeom>
            <a:ln w="7068">
              <a:solidFill>
                <a:srgbClr val="000000"/>
              </a:solidFill>
            </a:ln>
          </p:spPr>
          <p:txBody>
            <a:bodyPr wrap="square" lIns="0" tIns="0" rIns="0" bIns="0" rtlCol="0"/>
            <a:lstStyle/>
            <a:p>
              <a:endParaRPr/>
            </a:p>
          </p:txBody>
        </p:sp>
      </p:grpSp>
      <p:sp>
        <p:nvSpPr>
          <p:cNvPr id="59" name="object 59"/>
          <p:cNvSpPr txBox="1"/>
          <p:nvPr/>
        </p:nvSpPr>
        <p:spPr>
          <a:xfrm>
            <a:off x="5840564" y="3179915"/>
            <a:ext cx="290195" cy="135890"/>
          </a:xfrm>
          <a:prstGeom prst="rect">
            <a:avLst/>
          </a:prstGeom>
        </p:spPr>
        <p:txBody>
          <a:bodyPr vert="horz" wrap="square" lIns="0" tIns="15240" rIns="0" bIns="0" rtlCol="0">
            <a:spAutoFit/>
          </a:bodyPr>
          <a:lstStyle/>
          <a:p>
            <a:pPr marL="12700">
              <a:lnSpc>
                <a:spcPct val="100000"/>
              </a:lnSpc>
              <a:spcBef>
                <a:spcPts val="120"/>
              </a:spcBef>
            </a:pPr>
            <a:r>
              <a:rPr sz="700" spc="10" dirty="0">
                <a:latin typeface="Calibri"/>
                <a:cs typeface="Calibri"/>
              </a:rPr>
              <a:t>FName</a:t>
            </a:r>
            <a:endParaRPr sz="700">
              <a:latin typeface="Calibri"/>
              <a:cs typeface="Calibri"/>
            </a:endParaRPr>
          </a:p>
        </p:txBody>
      </p:sp>
      <p:sp>
        <p:nvSpPr>
          <p:cNvPr id="60" name="object 60"/>
          <p:cNvSpPr/>
          <p:nvPr/>
        </p:nvSpPr>
        <p:spPr>
          <a:xfrm>
            <a:off x="6696484" y="3539992"/>
            <a:ext cx="602615" cy="314325"/>
          </a:xfrm>
          <a:custGeom>
            <a:avLst/>
            <a:gdLst/>
            <a:ahLst/>
            <a:cxnLst/>
            <a:rect l="l" t="t" r="r" b="b"/>
            <a:pathLst>
              <a:path w="602615" h="314325">
                <a:moveTo>
                  <a:pt x="0" y="157076"/>
                </a:moveTo>
                <a:lnTo>
                  <a:pt x="23658" y="95935"/>
                </a:lnTo>
                <a:lnTo>
                  <a:pt x="51414" y="69253"/>
                </a:lnTo>
                <a:lnTo>
                  <a:pt x="88175" y="46006"/>
                </a:lnTo>
                <a:lnTo>
                  <a:pt x="132730" y="26826"/>
                </a:lnTo>
                <a:lnTo>
                  <a:pt x="183868" y="12343"/>
                </a:lnTo>
                <a:lnTo>
                  <a:pt x="240379" y="3191"/>
                </a:lnTo>
                <a:lnTo>
                  <a:pt x="301051" y="0"/>
                </a:lnTo>
                <a:lnTo>
                  <a:pt x="361723" y="3191"/>
                </a:lnTo>
                <a:lnTo>
                  <a:pt x="418234" y="12343"/>
                </a:lnTo>
                <a:lnTo>
                  <a:pt x="469372" y="26826"/>
                </a:lnTo>
                <a:lnTo>
                  <a:pt x="513927" y="46006"/>
                </a:lnTo>
                <a:lnTo>
                  <a:pt x="550688" y="69253"/>
                </a:lnTo>
                <a:lnTo>
                  <a:pt x="578444" y="95935"/>
                </a:lnTo>
                <a:lnTo>
                  <a:pt x="602103" y="157076"/>
                </a:lnTo>
                <a:lnTo>
                  <a:pt x="595986" y="188732"/>
                </a:lnTo>
                <a:lnTo>
                  <a:pt x="550688" y="244899"/>
                </a:lnTo>
                <a:lnTo>
                  <a:pt x="513927" y="268145"/>
                </a:lnTo>
                <a:lnTo>
                  <a:pt x="469372" y="287326"/>
                </a:lnTo>
                <a:lnTo>
                  <a:pt x="418234" y="301808"/>
                </a:lnTo>
                <a:lnTo>
                  <a:pt x="361723" y="310961"/>
                </a:lnTo>
                <a:lnTo>
                  <a:pt x="301051" y="314152"/>
                </a:lnTo>
                <a:lnTo>
                  <a:pt x="240379" y="310961"/>
                </a:lnTo>
                <a:lnTo>
                  <a:pt x="183868" y="301808"/>
                </a:lnTo>
                <a:lnTo>
                  <a:pt x="132730" y="287326"/>
                </a:lnTo>
                <a:lnTo>
                  <a:pt x="88175" y="268145"/>
                </a:lnTo>
                <a:lnTo>
                  <a:pt x="51414" y="244899"/>
                </a:lnTo>
                <a:lnTo>
                  <a:pt x="23658" y="218217"/>
                </a:lnTo>
                <a:lnTo>
                  <a:pt x="0" y="157076"/>
                </a:lnTo>
                <a:close/>
              </a:path>
            </a:pathLst>
          </a:custGeom>
          <a:ln w="7068">
            <a:solidFill>
              <a:srgbClr val="000000"/>
            </a:solidFill>
          </a:ln>
        </p:spPr>
        <p:txBody>
          <a:bodyPr wrap="square" lIns="0" tIns="0" rIns="0" bIns="0" rtlCol="0"/>
          <a:lstStyle/>
          <a:p>
            <a:endParaRPr/>
          </a:p>
        </p:txBody>
      </p:sp>
      <p:sp>
        <p:nvSpPr>
          <p:cNvPr id="61" name="object 61"/>
          <p:cNvSpPr txBox="1"/>
          <p:nvPr/>
        </p:nvSpPr>
        <p:spPr>
          <a:xfrm>
            <a:off x="6855761" y="3629238"/>
            <a:ext cx="287020" cy="135890"/>
          </a:xfrm>
          <a:prstGeom prst="rect">
            <a:avLst/>
          </a:prstGeom>
        </p:spPr>
        <p:txBody>
          <a:bodyPr vert="horz" wrap="square" lIns="0" tIns="15240" rIns="0" bIns="0" rtlCol="0">
            <a:spAutoFit/>
          </a:bodyPr>
          <a:lstStyle/>
          <a:p>
            <a:pPr marL="12700">
              <a:lnSpc>
                <a:spcPct val="100000"/>
              </a:lnSpc>
              <a:spcBef>
                <a:spcPts val="120"/>
              </a:spcBef>
            </a:pPr>
            <a:r>
              <a:rPr sz="700" spc="10" dirty="0">
                <a:latin typeface="Calibri"/>
                <a:cs typeface="Calibri"/>
              </a:rPr>
              <a:t>LName</a:t>
            </a:r>
            <a:endParaRPr sz="700">
              <a:latin typeface="Calibri"/>
              <a:cs typeface="Calibri"/>
            </a:endParaRPr>
          </a:p>
        </p:txBody>
      </p:sp>
      <p:sp>
        <p:nvSpPr>
          <p:cNvPr id="62" name="object 62"/>
          <p:cNvSpPr/>
          <p:nvPr/>
        </p:nvSpPr>
        <p:spPr>
          <a:xfrm>
            <a:off x="5683081" y="3539992"/>
            <a:ext cx="602615" cy="314325"/>
          </a:xfrm>
          <a:custGeom>
            <a:avLst/>
            <a:gdLst/>
            <a:ahLst/>
            <a:cxnLst/>
            <a:rect l="l" t="t" r="r" b="b"/>
            <a:pathLst>
              <a:path w="602614" h="314325">
                <a:moveTo>
                  <a:pt x="0" y="157076"/>
                </a:moveTo>
                <a:lnTo>
                  <a:pt x="23658" y="95935"/>
                </a:lnTo>
                <a:lnTo>
                  <a:pt x="51414" y="69253"/>
                </a:lnTo>
                <a:lnTo>
                  <a:pt x="88175" y="46006"/>
                </a:lnTo>
                <a:lnTo>
                  <a:pt x="132730" y="26826"/>
                </a:lnTo>
                <a:lnTo>
                  <a:pt x="183868" y="12343"/>
                </a:lnTo>
                <a:lnTo>
                  <a:pt x="240379" y="3191"/>
                </a:lnTo>
                <a:lnTo>
                  <a:pt x="301051" y="0"/>
                </a:lnTo>
                <a:lnTo>
                  <a:pt x="361724" y="3191"/>
                </a:lnTo>
                <a:lnTo>
                  <a:pt x="418234" y="12343"/>
                </a:lnTo>
                <a:lnTo>
                  <a:pt x="469372" y="26826"/>
                </a:lnTo>
                <a:lnTo>
                  <a:pt x="513927" y="46006"/>
                </a:lnTo>
                <a:lnTo>
                  <a:pt x="550688" y="69253"/>
                </a:lnTo>
                <a:lnTo>
                  <a:pt x="578445" y="95935"/>
                </a:lnTo>
                <a:lnTo>
                  <a:pt x="602103" y="157076"/>
                </a:lnTo>
                <a:lnTo>
                  <a:pt x="595986" y="188732"/>
                </a:lnTo>
                <a:lnTo>
                  <a:pt x="550688" y="244899"/>
                </a:lnTo>
                <a:lnTo>
                  <a:pt x="513927" y="268145"/>
                </a:lnTo>
                <a:lnTo>
                  <a:pt x="469372" y="287326"/>
                </a:lnTo>
                <a:lnTo>
                  <a:pt x="418234" y="301808"/>
                </a:lnTo>
                <a:lnTo>
                  <a:pt x="361724" y="310961"/>
                </a:lnTo>
                <a:lnTo>
                  <a:pt x="301051" y="314152"/>
                </a:lnTo>
                <a:lnTo>
                  <a:pt x="240379" y="310961"/>
                </a:lnTo>
                <a:lnTo>
                  <a:pt x="183868" y="301808"/>
                </a:lnTo>
                <a:lnTo>
                  <a:pt x="132730" y="287326"/>
                </a:lnTo>
                <a:lnTo>
                  <a:pt x="88175" y="268145"/>
                </a:lnTo>
                <a:lnTo>
                  <a:pt x="51414" y="244899"/>
                </a:lnTo>
                <a:lnTo>
                  <a:pt x="23658" y="218217"/>
                </a:lnTo>
                <a:lnTo>
                  <a:pt x="0" y="157076"/>
                </a:lnTo>
                <a:close/>
              </a:path>
            </a:pathLst>
          </a:custGeom>
          <a:ln w="7068">
            <a:solidFill>
              <a:srgbClr val="000000"/>
            </a:solidFill>
          </a:ln>
        </p:spPr>
        <p:txBody>
          <a:bodyPr wrap="square" lIns="0" tIns="0" rIns="0" bIns="0" rtlCol="0"/>
          <a:lstStyle/>
          <a:p>
            <a:endParaRPr/>
          </a:p>
        </p:txBody>
      </p:sp>
      <p:sp>
        <p:nvSpPr>
          <p:cNvPr id="63" name="object 63"/>
          <p:cNvSpPr txBox="1"/>
          <p:nvPr/>
        </p:nvSpPr>
        <p:spPr>
          <a:xfrm>
            <a:off x="5922040" y="3629238"/>
            <a:ext cx="127635" cy="135890"/>
          </a:xfrm>
          <a:prstGeom prst="rect">
            <a:avLst/>
          </a:prstGeom>
        </p:spPr>
        <p:txBody>
          <a:bodyPr vert="horz" wrap="square" lIns="0" tIns="15240" rIns="0" bIns="0" rtlCol="0">
            <a:spAutoFit/>
          </a:bodyPr>
          <a:lstStyle/>
          <a:p>
            <a:pPr marL="12700">
              <a:lnSpc>
                <a:spcPct val="100000"/>
              </a:lnSpc>
              <a:spcBef>
                <a:spcPts val="120"/>
              </a:spcBef>
            </a:pPr>
            <a:r>
              <a:rPr sz="700" spc="10" dirty="0">
                <a:latin typeface="Calibri"/>
                <a:cs typeface="Calibri"/>
              </a:rPr>
              <a:t>MI</a:t>
            </a:r>
            <a:endParaRPr sz="700">
              <a:latin typeface="Calibri"/>
              <a:cs typeface="Calibri"/>
            </a:endParaRPr>
          </a:p>
        </p:txBody>
      </p:sp>
      <p:grpSp>
        <p:nvGrpSpPr>
          <p:cNvPr id="64" name="object 64"/>
          <p:cNvGrpSpPr/>
          <p:nvPr/>
        </p:nvGrpSpPr>
        <p:grpSpPr>
          <a:xfrm>
            <a:off x="4976525" y="1934963"/>
            <a:ext cx="2025014" cy="1655445"/>
            <a:chOff x="4976525" y="1934963"/>
            <a:chExt cx="2025014" cy="1655445"/>
          </a:xfrm>
        </p:grpSpPr>
        <p:sp>
          <p:nvSpPr>
            <p:cNvPr id="65" name="object 65"/>
            <p:cNvSpPr/>
            <p:nvPr/>
          </p:nvSpPr>
          <p:spPr>
            <a:xfrm>
              <a:off x="4980335" y="1938773"/>
              <a:ext cx="449580" cy="1264920"/>
            </a:xfrm>
            <a:custGeom>
              <a:avLst/>
              <a:gdLst/>
              <a:ahLst/>
              <a:cxnLst/>
              <a:rect l="l" t="t" r="r" b="b"/>
              <a:pathLst>
                <a:path w="449579" h="1264920">
                  <a:moveTo>
                    <a:pt x="224706" y="0"/>
                  </a:moveTo>
                  <a:lnTo>
                    <a:pt x="0" y="632151"/>
                  </a:lnTo>
                  <a:lnTo>
                    <a:pt x="224706" y="1264302"/>
                  </a:lnTo>
                  <a:lnTo>
                    <a:pt x="449411" y="632151"/>
                  </a:lnTo>
                  <a:lnTo>
                    <a:pt x="224706" y="0"/>
                  </a:lnTo>
                  <a:close/>
                </a:path>
              </a:pathLst>
            </a:custGeom>
            <a:solidFill>
              <a:srgbClr val="F5F5F5"/>
            </a:solidFill>
          </p:spPr>
          <p:txBody>
            <a:bodyPr wrap="square" lIns="0" tIns="0" rIns="0" bIns="0" rtlCol="0"/>
            <a:lstStyle/>
            <a:p>
              <a:endParaRPr/>
            </a:p>
          </p:txBody>
        </p:sp>
        <p:sp>
          <p:nvSpPr>
            <p:cNvPr id="66" name="object 66"/>
            <p:cNvSpPr/>
            <p:nvPr/>
          </p:nvSpPr>
          <p:spPr>
            <a:xfrm>
              <a:off x="4980335" y="1938773"/>
              <a:ext cx="449580" cy="1264920"/>
            </a:xfrm>
            <a:custGeom>
              <a:avLst/>
              <a:gdLst/>
              <a:ahLst/>
              <a:cxnLst/>
              <a:rect l="l" t="t" r="r" b="b"/>
              <a:pathLst>
                <a:path w="449579" h="1264920">
                  <a:moveTo>
                    <a:pt x="224705" y="1264301"/>
                  </a:moveTo>
                  <a:lnTo>
                    <a:pt x="0" y="632150"/>
                  </a:lnTo>
                  <a:lnTo>
                    <a:pt x="224705" y="0"/>
                  </a:lnTo>
                  <a:lnTo>
                    <a:pt x="449411" y="632150"/>
                  </a:lnTo>
                  <a:lnTo>
                    <a:pt x="224705" y="1264301"/>
                  </a:lnTo>
                  <a:close/>
                </a:path>
              </a:pathLst>
            </a:custGeom>
            <a:ln w="7068">
              <a:solidFill>
                <a:srgbClr val="000000"/>
              </a:solidFill>
            </a:ln>
          </p:spPr>
          <p:txBody>
            <a:bodyPr wrap="square" lIns="0" tIns="0" rIns="0" bIns="0" rtlCol="0"/>
            <a:lstStyle/>
            <a:p>
              <a:endParaRPr/>
            </a:p>
          </p:txBody>
        </p:sp>
        <p:sp>
          <p:nvSpPr>
            <p:cNvPr id="67" name="object 67"/>
            <p:cNvSpPr/>
            <p:nvPr/>
          </p:nvSpPr>
          <p:spPr>
            <a:xfrm>
              <a:off x="6285184" y="3247745"/>
              <a:ext cx="356870" cy="0"/>
            </a:xfrm>
            <a:custGeom>
              <a:avLst/>
              <a:gdLst/>
              <a:ahLst/>
              <a:cxnLst/>
              <a:rect l="l" t="t" r="r" b="b"/>
              <a:pathLst>
                <a:path w="356870">
                  <a:moveTo>
                    <a:pt x="0" y="0"/>
                  </a:moveTo>
                  <a:lnTo>
                    <a:pt x="356833" y="0"/>
                  </a:lnTo>
                </a:path>
              </a:pathLst>
            </a:custGeom>
            <a:ln w="7068">
              <a:solidFill>
                <a:srgbClr val="000000"/>
              </a:solidFill>
            </a:ln>
          </p:spPr>
          <p:txBody>
            <a:bodyPr wrap="square" lIns="0" tIns="0" rIns="0" bIns="0" rtlCol="0"/>
            <a:lstStyle/>
            <a:p>
              <a:endParaRPr/>
            </a:p>
          </p:txBody>
        </p:sp>
        <p:sp>
          <p:nvSpPr>
            <p:cNvPr id="68" name="object 68"/>
            <p:cNvSpPr/>
            <p:nvPr/>
          </p:nvSpPr>
          <p:spPr>
            <a:xfrm>
              <a:off x="6997536" y="3381891"/>
              <a:ext cx="0" cy="158115"/>
            </a:xfrm>
            <a:custGeom>
              <a:avLst/>
              <a:gdLst/>
              <a:ahLst/>
              <a:cxnLst/>
              <a:rect l="l" t="t" r="r" b="b"/>
              <a:pathLst>
                <a:path h="158114">
                  <a:moveTo>
                    <a:pt x="0" y="0"/>
                  </a:moveTo>
                  <a:lnTo>
                    <a:pt x="0" y="158101"/>
                  </a:lnTo>
                </a:path>
              </a:pathLst>
            </a:custGeom>
            <a:ln w="7068">
              <a:solidFill>
                <a:srgbClr val="000000"/>
              </a:solidFill>
            </a:ln>
          </p:spPr>
          <p:txBody>
            <a:bodyPr wrap="square" lIns="0" tIns="0" rIns="0" bIns="0" rtlCol="0"/>
            <a:lstStyle/>
            <a:p>
              <a:endParaRPr/>
            </a:p>
          </p:txBody>
        </p:sp>
        <p:sp>
          <p:nvSpPr>
            <p:cNvPr id="69" name="object 69"/>
            <p:cNvSpPr/>
            <p:nvPr/>
          </p:nvSpPr>
          <p:spPr>
            <a:xfrm>
              <a:off x="6197007" y="3342601"/>
              <a:ext cx="549275" cy="243840"/>
            </a:xfrm>
            <a:custGeom>
              <a:avLst/>
              <a:gdLst/>
              <a:ahLst/>
              <a:cxnLst/>
              <a:rect l="l" t="t" r="r" b="b"/>
              <a:pathLst>
                <a:path w="549275" h="243839">
                  <a:moveTo>
                    <a:pt x="549138" y="0"/>
                  </a:moveTo>
                  <a:lnTo>
                    <a:pt x="0" y="243398"/>
                  </a:lnTo>
                </a:path>
              </a:pathLst>
            </a:custGeom>
            <a:ln w="7068">
              <a:solidFill>
                <a:srgbClr val="000000"/>
              </a:solidFill>
            </a:ln>
          </p:spPr>
          <p:txBody>
            <a:bodyPr wrap="square" lIns="0" tIns="0" rIns="0" bIns="0" rtlCol="0"/>
            <a:lstStyle/>
            <a:p>
              <a:endParaRPr/>
            </a:p>
          </p:txBody>
        </p:sp>
      </p:grpSp>
      <p:sp>
        <p:nvSpPr>
          <p:cNvPr id="70" name="object 70"/>
          <p:cNvSpPr txBox="1"/>
          <p:nvPr/>
        </p:nvSpPr>
        <p:spPr>
          <a:xfrm>
            <a:off x="7724892" y="3629238"/>
            <a:ext cx="247650" cy="135890"/>
          </a:xfrm>
          <a:prstGeom prst="rect">
            <a:avLst/>
          </a:prstGeom>
        </p:spPr>
        <p:txBody>
          <a:bodyPr vert="horz" wrap="square" lIns="0" tIns="15240" rIns="0" bIns="0" rtlCol="0">
            <a:spAutoFit/>
          </a:bodyPr>
          <a:lstStyle/>
          <a:p>
            <a:pPr marL="12700">
              <a:lnSpc>
                <a:spcPct val="100000"/>
              </a:lnSpc>
              <a:spcBef>
                <a:spcPts val="120"/>
              </a:spcBef>
            </a:pPr>
            <a:r>
              <a:rPr sz="700" spc="10" dirty="0">
                <a:latin typeface="Calibri"/>
                <a:cs typeface="Calibri"/>
              </a:rPr>
              <a:t>Hours</a:t>
            </a:r>
            <a:endParaRPr sz="700">
              <a:latin typeface="Calibri"/>
              <a:cs typeface="Calibri"/>
            </a:endParaRPr>
          </a:p>
        </p:txBody>
      </p:sp>
      <p:sp>
        <p:nvSpPr>
          <p:cNvPr id="71" name="object 71"/>
          <p:cNvSpPr/>
          <p:nvPr/>
        </p:nvSpPr>
        <p:spPr>
          <a:xfrm>
            <a:off x="8565400" y="3090669"/>
            <a:ext cx="602615" cy="314325"/>
          </a:xfrm>
          <a:custGeom>
            <a:avLst/>
            <a:gdLst/>
            <a:ahLst/>
            <a:cxnLst/>
            <a:rect l="l" t="t" r="r" b="b"/>
            <a:pathLst>
              <a:path w="602615" h="314325">
                <a:moveTo>
                  <a:pt x="0" y="157076"/>
                </a:moveTo>
                <a:lnTo>
                  <a:pt x="23658" y="95935"/>
                </a:lnTo>
                <a:lnTo>
                  <a:pt x="51414" y="69253"/>
                </a:lnTo>
                <a:lnTo>
                  <a:pt x="88176" y="46006"/>
                </a:lnTo>
                <a:lnTo>
                  <a:pt x="132730" y="26826"/>
                </a:lnTo>
                <a:lnTo>
                  <a:pt x="183868" y="12343"/>
                </a:lnTo>
                <a:lnTo>
                  <a:pt x="240379" y="3191"/>
                </a:lnTo>
                <a:lnTo>
                  <a:pt x="301051" y="0"/>
                </a:lnTo>
                <a:lnTo>
                  <a:pt x="361723" y="3191"/>
                </a:lnTo>
                <a:lnTo>
                  <a:pt x="418234" y="12343"/>
                </a:lnTo>
                <a:lnTo>
                  <a:pt x="469372" y="26826"/>
                </a:lnTo>
                <a:lnTo>
                  <a:pt x="513927" y="46006"/>
                </a:lnTo>
                <a:lnTo>
                  <a:pt x="550688" y="69253"/>
                </a:lnTo>
                <a:lnTo>
                  <a:pt x="578444" y="95935"/>
                </a:lnTo>
                <a:lnTo>
                  <a:pt x="602103" y="157076"/>
                </a:lnTo>
                <a:lnTo>
                  <a:pt x="595986" y="188732"/>
                </a:lnTo>
                <a:lnTo>
                  <a:pt x="550688" y="244899"/>
                </a:lnTo>
                <a:lnTo>
                  <a:pt x="513927" y="268145"/>
                </a:lnTo>
                <a:lnTo>
                  <a:pt x="469372" y="287326"/>
                </a:lnTo>
                <a:lnTo>
                  <a:pt x="418234" y="301808"/>
                </a:lnTo>
                <a:lnTo>
                  <a:pt x="361723" y="310961"/>
                </a:lnTo>
                <a:lnTo>
                  <a:pt x="301051" y="314152"/>
                </a:lnTo>
                <a:lnTo>
                  <a:pt x="240379" y="310961"/>
                </a:lnTo>
                <a:lnTo>
                  <a:pt x="183868" y="301808"/>
                </a:lnTo>
                <a:lnTo>
                  <a:pt x="132730" y="287326"/>
                </a:lnTo>
                <a:lnTo>
                  <a:pt x="88176" y="268145"/>
                </a:lnTo>
                <a:lnTo>
                  <a:pt x="51414" y="244899"/>
                </a:lnTo>
                <a:lnTo>
                  <a:pt x="23658" y="218217"/>
                </a:lnTo>
                <a:lnTo>
                  <a:pt x="0" y="157076"/>
                </a:lnTo>
                <a:close/>
              </a:path>
            </a:pathLst>
          </a:custGeom>
          <a:ln w="7068">
            <a:solidFill>
              <a:srgbClr val="000000"/>
            </a:solidFill>
          </a:ln>
        </p:spPr>
        <p:txBody>
          <a:bodyPr wrap="square" lIns="0" tIns="0" rIns="0" bIns="0" rtlCol="0"/>
          <a:lstStyle/>
          <a:p>
            <a:endParaRPr/>
          </a:p>
        </p:txBody>
      </p:sp>
      <p:sp>
        <p:nvSpPr>
          <p:cNvPr id="72" name="object 72"/>
          <p:cNvSpPr txBox="1"/>
          <p:nvPr/>
        </p:nvSpPr>
        <p:spPr>
          <a:xfrm>
            <a:off x="8722569" y="3179915"/>
            <a:ext cx="290830" cy="135890"/>
          </a:xfrm>
          <a:prstGeom prst="rect">
            <a:avLst/>
          </a:prstGeom>
        </p:spPr>
        <p:txBody>
          <a:bodyPr vert="horz" wrap="square" lIns="0" tIns="15240" rIns="0" bIns="0" rtlCol="0">
            <a:spAutoFit/>
          </a:bodyPr>
          <a:lstStyle/>
          <a:p>
            <a:pPr marL="12700">
              <a:lnSpc>
                <a:spcPct val="100000"/>
              </a:lnSpc>
              <a:spcBef>
                <a:spcPts val="120"/>
              </a:spcBef>
            </a:pPr>
            <a:r>
              <a:rPr sz="700" spc="5" dirty="0">
                <a:latin typeface="Calibri"/>
                <a:cs typeface="Calibri"/>
              </a:rPr>
              <a:t>Project</a:t>
            </a:r>
            <a:endParaRPr sz="700">
              <a:latin typeface="Calibri"/>
              <a:cs typeface="Calibri"/>
            </a:endParaRPr>
          </a:p>
        </p:txBody>
      </p:sp>
      <p:grpSp>
        <p:nvGrpSpPr>
          <p:cNvPr id="73" name="object 73"/>
          <p:cNvGrpSpPr/>
          <p:nvPr/>
        </p:nvGrpSpPr>
        <p:grpSpPr>
          <a:xfrm>
            <a:off x="7843571" y="3244211"/>
            <a:ext cx="721995" cy="295910"/>
            <a:chOff x="7843571" y="3244211"/>
            <a:chExt cx="721995" cy="295910"/>
          </a:xfrm>
        </p:grpSpPr>
        <p:sp>
          <p:nvSpPr>
            <p:cNvPr id="74" name="object 74"/>
            <p:cNvSpPr/>
            <p:nvPr/>
          </p:nvSpPr>
          <p:spPr>
            <a:xfrm>
              <a:off x="8201350" y="3247745"/>
              <a:ext cx="364490" cy="0"/>
            </a:xfrm>
            <a:custGeom>
              <a:avLst/>
              <a:gdLst/>
              <a:ahLst/>
              <a:cxnLst/>
              <a:rect l="l" t="t" r="r" b="b"/>
              <a:pathLst>
                <a:path w="364490">
                  <a:moveTo>
                    <a:pt x="364050" y="0"/>
                  </a:moveTo>
                  <a:lnTo>
                    <a:pt x="0" y="0"/>
                  </a:lnTo>
                </a:path>
              </a:pathLst>
            </a:custGeom>
            <a:ln w="7068">
              <a:solidFill>
                <a:srgbClr val="000000"/>
              </a:solidFill>
            </a:ln>
          </p:spPr>
          <p:txBody>
            <a:bodyPr wrap="square" lIns="0" tIns="0" rIns="0" bIns="0" rtlCol="0"/>
            <a:lstStyle/>
            <a:p>
              <a:endParaRPr/>
            </a:p>
          </p:txBody>
        </p:sp>
        <p:sp>
          <p:nvSpPr>
            <p:cNvPr id="75" name="object 75"/>
            <p:cNvSpPr/>
            <p:nvPr/>
          </p:nvSpPr>
          <p:spPr>
            <a:xfrm>
              <a:off x="7847105" y="3381891"/>
              <a:ext cx="0" cy="158115"/>
            </a:xfrm>
            <a:custGeom>
              <a:avLst/>
              <a:gdLst/>
              <a:ahLst/>
              <a:cxnLst/>
              <a:rect l="l" t="t" r="r" b="b"/>
              <a:pathLst>
                <a:path h="158114">
                  <a:moveTo>
                    <a:pt x="0" y="158101"/>
                  </a:moveTo>
                  <a:lnTo>
                    <a:pt x="0" y="0"/>
                  </a:lnTo>
                </a:path>
              </a:pathLst>
            </a:custGeom>
            <a:ln w="7068">
              <a:solidFill>
                <a:srgbClr val="000000"/>
              </a:solidFill>
            </a:ln>
          </p:spPr>
          <p:txBody>
            <a:bodyPr wrap="square" lIns="0" tIns="0" rIns="0" bIns="0" rtlCol="0"/>
            <a:lstStyle/>
            <a:p>
              <a:endParaRPr/>
            </a:p>
          </p:txBody>
        </p:sp>
      </p:grpSp>
      <p:sp>
        <p:nvSpPr>
          <p:cNvPr id="76" name="object 76"/>
          <p:cNvSpPr txBox="1"/>
          <p:nvPr/>
        </p:nvSpPr>
        <p:spPr>
          <a:xfrm>
            <a:off x="5133801" y="2307248"/>
            <a:ext cx="154940" cy="524510"/>
          </a:xfrm>
          <a:prstGeom prst="rect">
            <a:avLst/>
          </a:prstGeom>
        </p:spPr>
        <p:txBody>
          <a:bodyPr vert="vert270" wrap="square" lIns="0" tIns="12065" rIns="0" bIns="0" rtlCol="0">
            <a:spAutoFit/>
          </a:bodyPr>
          <a:lstStyle/>
          <a:p>
            <a:pPr marL="12700">
              <a:lnSpc>
                <a:spcPct val="100000"/>
              </a:lnSpc>
              <a:spcBef>
                <a:spcPts val="95"/>
              </a:spcBef>
            </a:pPr>
            <a:r>
              <a:rPr sz="800" spc="10" dirty="0">
                <a:latin typeface="Calibri"/>
                <a:cs typeface="Calibri"/>
              </a:rPr>
              <a:t>Supervision</a:t>
            </a:r>
            <a:endParaRPr sz="800">
              <a:latin typeface="Calibri"/>
              <a:cs typeface="Calibri"/>
            </a:endParaRPr>
          </a:p>
        </p:txBody>
      </p:sp>
      <p:grpSp>
        <p:nvGrpSpPr>
          <p:cNvPr id="77" name="object 77"/>
          <p:cNvGrpSpPr/>
          <p:nvPr/>
        </p:nvGrpSpPr>
        <p:grpSpPr>
          <a:xfrm>
            <a:off x="5201507" y="1935239"/>
            <a:ext cx="1687830" cy="1271905"/>
            <a:chOff x="5201507" y="1935239"/>
            <a:chExt cx="1687830" cy="1271905"/>
          </a:xfrm>
        </p:grpSpPr>
        <p:sp>
          <p:nvSpPr>
            <p:cNvPr id="78" name="object 78"/>
            <p:cNvSpPr/>
            <p:nvPr/>
          </p:nvSpPr>
          <p:spPr>
            <a:xfrm>
              <a:off x="5205041" y="1938773"/>
              <a:ext cx="1680845" cy="518159"/>
            </a:xfrm>
            <a:custGeom>
              <a:avLst/>
              <a:gdLst/>
              <a:ahLst/>
              <a:cxnLst/>
              <a:rect l="l" t="t" r="r" b="b"/>
              <a:pathLst>
                <a:path w="1680845" h="518160">
                  <a:moveTo>
                    <a:pt x="0" y="0"/>
                  </a:moveTo>
                  <a:lnTo>
                    <a:pt x="1680623" y="517992"/>
                  </a:lnTo>
                </a:path>
              </a:pathLst>
            </a:custGeom>
            <a:ln w="7068">
              <a:solidFill>
                <a:srgbClr val="000000"/>
              </a:solidFill>
            </a:ln>
          </p:spPr>
          <p:txBody>
            <a:bodyPr wrap="square" lIns="0" tIns="0" rIns="0" bIns="0" rtlCol="0"/>
            <a:lstStyle/>
            <a:p>
              <a:endParaRPr/>
            </a:p>
          </p:txBody>
        </p:sp>
        <p:sp>
          <p:nvSpPr>
            <p:cNvPr id="79" name="object 79"/>
            <p:cNvSpPr/>
            <p:nvPr/>
          </p:nvSpPr>
          <p:spPr>
            <a:xfrm>
              <a:off x="5205041" y="2685082"/>
              <a:ext cx="1680845" cy="518159"/>
            </a:xfrm>
            <a:custGeom>
              <a:avLst/>
              <a:gdLst/>
              <a:ahLst/>
              <a:cxnLst/>
              <a:rect l="l" t="t" r="r" b="b"/>
              <a:pathLst>
                <a:path w="1680845" h="518160">
                  <a:moveTo>
                    <a:pt x="0" y="517992"/>
                  </a:moveTo>
                  <a:lnTo>
                    <a:pt x="1680623" y="0"/>
                  </a:lnTo>
                </a:path>
              </a:pathLst>
            </a:custGeom>
            <a:ln w="7068">
              <a:solidFill>
                <a:srgbClr val="000000"/>
              </a:solidFill>
            </a:ln>
          </p:spPr>
          <p:txBody>
            <a:bodyPr wrap="square" lIns="0" tIns="0" rIns="0" bIns="0" rtlCol="0"/>
            <a:lstStyle/>
            <a:p>
              <a:endParaRPr/>
            </a:p>
          </p:txBody>
        </p:sp>
      </p:grpSp>
      <p:sp>
        <p:nvSpPr>
          <p:cNvPr id="80" name="object 80"/>
          <p:cNvSpPr txBox="1"/>
          <p:nvPr/>
        </p:nvSpPr>
        <p:spPr>
          <a:xfrm>
            <a:off x="5467936" y="2202625"/>
            <a:ext cx="573405" cy="178435"/>
          </a:xfrm>
          <a:prstGeom prst="rect">
            <a:avLst/>
          </a:prstGeom>
        </p:spPr>
        <p:txBody>
          <a:bodyPr vert="horz" wrap="square" lIns="0" tIns="12700" rIns="0" bIns="0" rtlCol="0">
            <a:spAutoFit/>
          </a:bodyPr>
          <a:lstStyle/>
          <a:p>
            <a:pPr marL="12700">
              <a:lnSpc>
                <a:spcPct val="100000"/>
              </a:lnSpc>
              <a:spcBef>
                <a:spcPts val="100"/>
              </a:spcBef>
            </a:pPr>
            <a:r>
              <a:rPr sz="1000" spc="-5" dirty="0">
                <a:latin typeface="Calibri"/>
                <a:cs typeface="Calibri"/>
              </a:rPr>
              <a:t>Supervisor</a:t>
            </a:r>
            <a:endParaRPr sz="1000">
              <a:latin typeface="Calibri"/>
              <a:cs typeface="Calibri"/>
            </a:endParaRPr>
          </a:p>
        </p:txBody>
      </p:sp>
      <p:sp>
        <p:nvSpPr>
          <p:cNvPr id="81" name="object 81"/>
          <p:cNvSpPr txBox="1"/>
          <p:nvPr/>
        </p:nvSpPr>
        <p:spPr>
          <a:xfrm>
            <a:off x="5467936" y="2729521"/>
            <a:ext cx="588010" cy="178435"/>
          </a:xfrm>
          <a:prstGeom prst="rect">
            <a:avLst/>
          </a:prstGeom>
        </p:spPr>
        <p:txBody>
          <a:bodyPr vert="horz" wrap="square" lIns="0" tIns="12700" rIns="0" bIns="0" rtlCol="0">
            <a:spAutoFit/>
          </a:bodyPr>
          <a:lstStyle/>
          <a:p>
            <a:pPr marL="12700">
              <a:lnSpc>
                <a:spcPct val="100000"/>
              </a:lnSpc>
              <a:spcBef>
                <a:spcPts val="100"/>
              </a:spcBef>
            </a:pPr>
            <a:r>
              <a:rPr sz="1000" spc="-5" dirty="0">
                <a:latin typeface="Calibri"/>
                <a:cs typeface="Calibri"/>
              </a:rPr>
              <a:t>Supervisee</a:t>
            </a:r>
            <a:endParaRPr sz="1000">
              <a:latin typeface="Calibri"/>
              <a:cs typeface="Calibri"/>
            </a:endParaRPr>
          </a:p>
        </p:txBody>
      </p:sp>
      <p:sp>
        <p:nvSpPr>
          <p:cNvPr id="82" name="object 82"/>
          <p:cNvSpPr txBox="1"/>
          <p:nvPr/>
        </p:nvSpPr>
        <p:spPr>
          <a:xfrm>
            <a:off x="5332798" y="2037058"/>
            <a:ext cx="90170" cy="178435"/>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1</a:t>
            </a:r>
            <a:endParaRPr sz="1000">
              <a:latin typeface="Calibri"/>
              <a:cs typeface="Calibri"/>
            </a:endParaRPr>
          </a:p>
        </p:txBody>
      </p:sp>
      <p:sp>
        <p:nvSpPr>
          <p:cNvPr id="83" name="object 83"/>
          <p:cNvSpPr txBox="1"/>
          <p:nvPr/>
        </p:nvSpPr>
        <p:spPr>
          <a:xfrm>
            <a:off x="5332798" y="2897868"/>
            <a:ext cx="107950" cy="178435"/>
          </a:xfrm>
          <a:prstGeom prst="rect">
            <a:avLst/>
          </a:prstGeom>
        </p:spPr>
        <p:txBody>
          <a:bodyPr vert="horz" wrap="square" lIns="0" tIns="12700" rIns="0" bIns="0" rtlCol="0">
            <a:spAutoFit/>
          </a:bodyPr>
          <a:lstStyle/>
          <a:p>
            <a:pPr marL="12700">
              <a:lnSpc>
                <a:spcPct val="100000"/>
              </a:lnSpc>
              <a:spcBef>
                <a:spcPts val="100"/>
              </a:spcBef>
            </a:pPr>
            <a:r>
              <a:rPr sz="1000" dirty="0">
                <a:latin typeface="Calibri"/>
                <a:cs typeface="Calibri"/>
              </a:rPr>
              <a:t>N</a:t>
            </a:r>
            <a:endParaRPr sz="10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40566" y="6909282"/>
            <a:ext cx="352743" cy="34797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4113105" y="727137"/>
            <a:ext cx="1802130" cy="662940"/>
          </a:xfrm>
          <a:prstGeom prst="rect">
            <a:avLst/>
          </a:prstGeom>
        </p:spPr>
        <p:txBody>
          <a:bodyPr vert="horz" wrap="square" lIns="0" tIns="16510" rIns="0" bIns="0" rtlCol="0">
            <a:spAutoFit/>
          </a:bodyPr>
          <a:lstStyle/>
          <a:p>
            <a:pPr marL="12700">
              <a:lnSpc>
                <a:spcPct val="100000"/>
              </a:lnSpc>
              <a:spcBef>
                <a:spcPts val="130"/>
              </a:spcBef>
            </a:pPr>
            <a:r>
              <a:rPr sz="4150" spc="45" dirty="0">
                <a:latin typeface="Arial"/>
                <a:cs typeface="Arial"/>
              </a:rPr>
              <a:t>A</a:t>
            </a:r>
            <a:r>
              <a:rPr sz="4150" dirty="0">
                <a:latin typeface="Arial"/>
                <a:cs typeface="Arial"/>
              </a:rPr>
              <a:t>n</a:t>
            </a:r>
            <a:r>
              <a:rPr sz="4150" spc="55" dirty="0">
                <a:latin typeface="Arial"/>
                <a:cs typeface="Arial"/>
              </a:rPr>
              <a:t>s</a:t>
            </a:r>
            <a:r>
              <a:rPr sz="4150" spc="240" dirty="0">
                <a:latin typeface="Arial"/>
                <a:cs typeface="Arial"/>
              </a:rPr>
              <a:t>w</a:t>
            </a:r>
            <a:r>
              <a:rPr sz="4150" spc="-15" dirty="0">
                <a:latin typeface="Arial"/>
                <a:cs typeface="Arial"/>
              </a:rPr>
              <a:t>e</a:t>
            </a:r>
            <a:r>
              <a:rPr sz="4150" spc="-200" dirty="0">
                <a:latin typeface="Arial"/>
                <a:cs typeface="Arial"/>
              </a:rPr>
              <a:t>r</a:t>
            </a:r>
            <a:endParaRPr sz="4150">
              <a:latin typeface="Arial"/>
              <a:cs typeface="Arial"/>
            </a:endParaRPr>
          </a:p>
        </p:txBody>
      </p:sp>
      <p:grpSp>
        <p:nvGrpSpPr>
          <p:cNvPr id="6" name="object 6"/>
          <p:cNvGrpSpPr/>
          <p:nvPr/>
        </p:nvGrpSpPr>
        <p:grpSpPr>
          <a:xfrm>
            <a:off x="1289246" y="1580100"/>
            <a:ext cx="5045075" cy="4004945"/>
            <a:chOff x="1289246" y="1580100"/>
            <a:chExt cx="5045075" cy="4004945"/>
          </a:xfrm>
        </p:grpSpPr>
        <p:sp>
          <p:nvSpPr>
            <p:cNvPr id="7" name="object 7"/>
            <p:cNvSpPr/>
            <p:nvPr/>
          </p:nvSpPr>
          <p:spPr>
            <a:xfrm>
              <a:off x="4270242" y="5580233"/>
              <a:ext cx="1900555" cy="0"/>
            </a:xfrm>
            <a:custGeom>
              <a:avLst/>
              <a:gdLst/>
              <a:ahLst/>
              <a:cxnLst/>
              <a:rect l="l" t="t" r="r" b="b"/>
              <a:pathLst>
                <a:path w="1900554">
                  <a:moveTo>
                    <a:pt x="0" y="0"/>
                  </a:moveTo>
                  <a:lnTo>
                    <a:pt x="1900281" y="0"/>
                  </a:lnTo>
                </a:path>
              </a:pathLst>
            </a:custGeom>
            <a:ln w="8467">
              <a:solidFill>
                <a:srgbClr val="000000"/>
              </a:solidFill>
            </a:ln>
          </p:spPr>
          <p:txBody>
            <a:bodyPr wrap="square" lIns="0" tIns="0" rIns="0" bIns="0" rtlCol="0"/>
            <a:lstStyle/>
            <a:p>
              <a:endParaRPr/>
            </a:p>
          </p:txBody>
        </p:sp>
        <p:sp>
          <p:nvSpPr>
            <p:cNvPr id="8" name="object 8"/>
            <p:cNvSpPr/>
            <p:nvPr/>
          </p:nvSpPr>
          <p:spPr>
            <a:xfrm>
              <a:off x="1289246" y="1580100"/>
              <a:ext cx="5044607" cy="3329592"/>
            </a:xfrm>
            <a:prstGeom prst="rect">
              <a:avLst/>
            </a:prstGeom>
            <a:blipFill>
              <a:blip r:embed="rId3" cstate="print"/>
              <a:stretch>
                <a:fillRect/>
              </a:stretch>
            </a:blipFill>
          </p:spPr>
          <p:txBody>
            <a:bodyPr wrap="square" lIns="0" tIns="0" rIns="0" bIns="0" rtlCol="0"/>
            <a:lstStyle/>
            <a:p>
              <a:endParaRPr/>
            </a:p>
          </p:txBody>
        </p:sp>
      </p:grpSp>
      <p:sp>
        <p:nvSpPr>
          <p:cNvPr id="9" name="object 9"/>
          <p:cNvSpPr txBox="1"/>
          <p:nvPr/>
        </p:nvSpPr>
        <p:spPr>
          <a:xfrm>
            <a:off x="5433312" y="2129366"/>
            <a:ext cx="629285" cy="167640"/>
          </a:xfrm>
          <a:prstGeom prst="rect">
            <a:avLst/>
          </a:prstGeom>
        </p:spPr>
        <p:txBody>
          <a:bodyPr vert="horz" wrap="square" lIns="0" tIns="16510" rIns="0" bIns="0" rtlCol="0">
            <a:spAutoFit/>
          </a:bodyPr>
          <a:lstStyle/>
          <a:p>
            <a:pPr marL="12700">
              <a:lnSpc>
                <a:spcPct val="100000"/>
              </a:lnSpc>
              <a:spcBef>
                <a:spcPts val="130"/>
              </a:spcBef>
            </a:pPr>
            <a:r>
              <a:rPr sz="900" spc="25" dirty="0">
                <a:latin typeface="Calibri"/>
                <a:cs typeface="Calibri"/>
              </a:rPr>
              <a:t>Department</a:t>
            </a:r>
            <a:endParaRPr sz="900">
              <a:latin typeface="Calibri"/>
              <a:cs typeface="Calibri"/>
            </a:endParaRPr>
          </a:p>
        </p:txBody>
      </p:sp>
      <p:sp>
        <p:nvSpPr>
          <p:cNvPr id="10" name="object 10"/>
          <p:cNvSpPr txBox="1"/>
          <p:nvPr/>
        </p:nvSpPr>
        <p:spPr>
          <a:xfrm>
            <a:off x="3334006" y="3069165"/>
            <a:ext cx="621665" cy="187960"/>
          </a:xfrm>
          <a:prstGeom prst="rect">
            <a:avLst/>
          </a:prstGeom>
        </p:spPr>
        <p:txBody>
          <a:bodyPr vert="horz" wrap="square" lIns="0" tIns="14604" rIns="0" bIns="0" rtlCol="0">
            <a:spAutoFit/>
          </a:bodyPr>
          <a:lstStyle/>
          <a:p>
            <a:pPr marL="12700">
              <a:lnSpc>
                <a:spcPct val="100000"/>
              </a:lnSpc>
              <a:spcBef>
                <a:spcPts val="114"/>
              </a:spcBef>
            </a:pPr>
            <a:r>
              <a:rPr sz="1050" dirty="0">
                <a:latin typeface="Calibri"/>
                <a:cs typeface="Calibri"/>
              </a:rPr>
              <a:t>EMP</a:t>
            </a:r>
            <a:r>
              <a:rPr sz="1050" spc="10" dirty="0">
                <a:latin typeface="Calibri"/>
                <a:cs typeface="Calibri"/>
              </a:rPr>
              <a:t>L</a:t>
            </a:r>
            <a:r>
              <a:rPr sz="1050" spc="5" dirty="0">
                <a:latin typeface="Calibri"/>
                <a:cs typeface="Calibri"/>
              </a:rPr>
              <a:t>OY</a:t>
            </a:r>
            <a:r>
              <a:rPr sz="1050" dirty="0">
                <a:latin typeface="Calibri"/>
                <a:cs typeface="Calibri"/>
              </a:rPr>
              <a:t>EE</a:t>
            </a:r>
            <a:endParaRPr sz="1050">
              <a:latin typeface="Calibri"/>
              <a:cs typeface="Calibri"/>
            </a:endParaRPr>
          </a:p>
        </p:txBody>
      </p:sp>
      <p:sp>
        <p:nvSpPr>
          <p:cNvPr id="11" name="object 11"/>
          <p:cNvSpPr txBox="1"/>
          <p:nvPr/>
        </p:nvSpPr>
        <p:spPr>
          <a:xfrm>
            <a:off x="4272865" y="2129366"/>
            <a:ext cx="193675" cy="167640"/>
          </a:xfrm>
          <a:prstGeom prst="rect">
            <a:avLst/>
          </a:prstGeom>
        </p:spPr>
        <p:txBody>
          <a:bodyPr vert="horz" wrap="square" lIns="0" tIns="16510" rIns="0" bIns="0" rtlCol="0">
            <a:spAutoFit/>
          </a:bodyPr>
          <a:lstStyle/>
          <a:p>
            <a:pPr marL="12700">
              <a:lnSpc>
                <a:spcPct val="100000"/>
              </a:lnSpc>
              <a:spcBef>
                <a:spcPts val="130"/>
              </a:spcBef>
            </a:pPr>
            <a:r>
              <a:rPr sz="900" spc="25" dirty="0">
                <a:latin typeface="Calibri"/>
                <a:cs typeface="Calibri"/>
              </a:rPr>
              <a:t>Se</a:t>
            </a:r>
            <a:r>
              <a:rPr sz="900" spc="10" dirty="0">
                <a:latin typeface="Calibri"/>
                <a:cs typeface="Calibri"/>
              </a:rPr>
              <a:t>x</a:t>
            </a:r>
            <a:endParaRPr sz="900">
              <a:latin typeface="Calibri"/>
              <a:cs typeface="Calibri"/>
            </a:endParaRPr>
          </a:p>
        </p:txBody>
      </p:sp>
      <p:sp>
        <p:nvSpPr>
          <p:cNvPr id="12" name="object 12"/>
          <p:cNvSpPr txBox="1"/>
          <p:nvPr/>
        </p:nvSpPr>
        <p:spPr>
          <a:xfrm>
            <a:off x="2811707" y="2129366"/>
            <a:ext cx="215265" cy="167640"/>
          </a:xfrm>
          <a:prstGeom prst="rect">
            <a:avLst/>
          </a:prstGeom>
        </p:spPr>
        <p:txBody>
          <a:bodyPr vert="horz" wrap="square" lIns="0" tIns="16510" rIns="0" bIns="0" rtlCol="0">
            <a:spAutoFit/>
          </a:bodyPr>
          <a:lstStyle/>
          <a:p>
            <a:pPr marL="12700">
              <a:lnSpc>
                <a:spcPct val="100000"/>
              </a:lnSpc>
              <a:spcBef>
                <a:spcPts val="130"/>
              </a:spcBef>
            </a:pPr>
            <a:r>
              <a:rPr sz="900" spc="25" dirty="0">
                <a:latin typeface="Calibri"/>
                <a:cs typeface="Calibri"/>
              </a:rPr>
              <a:t>SSN</a:t>
            </a:r>
            <a:endParaRPr sz="900">
              <a:latin typeface="Calibri"/>
              <a:cs typeface="Calibri"/>
            </a:endParaRPr>
          </a:p>
        </p:txBody>
      </p:sp>
      <p:sp>
        <p:nvSpPr>
          <p:cNvPr id="13" name="object 13"/>
          <p:cNvSpPr txBox="1"/>
          <p:nvPr/>
        </p:nvSpPr>
        <p:spPr>
          <a:xfrm>
            <a:off x="2910452" y="3992033"/>
            <a:ext cx="318770" cy="167640"/>
          </a:xfrm>
          <a:prstGeom prst="rect">
            <a:avLst/>
          </a:prstGeom>
        </p:spPr>
        <p:txBody>
          <a:bodyPr vert="horz" wrap="square" lIns="0" tIns="16510" rIns="0" bIns="0" rtlCol="0">
            <a:spAutoFit/>
          </a:bodyPr>
          <a:lstStyle/>
          <a:p>
            <a:pPr marL="12700">
              <a:lnSpc>
                <a:spcPct val="100000"/>
              </a:lnSpc>
              <a:spcBef>
                <a:spcPts val="130"/>
              </a:spcBef>
            </a:pPr>
            <a:r>
              <a:rPr sz="900" spc="30" dirty="0">
                <a:latin typeface="Calibri"/>
                <a:cs typeface="Calibri"/>
              </a:rPr>
              <a:t>N</a:t>
            </a:r>
            <a:r>
              <a:rPr sz="900" spc="20" dirty="0">
                <a:latin typeface="Calibri"/>
                <a:cs typeface="Calibri"/>
              </a:rPr>
              <a:t>a</a:t>
            </a:r>
            <a:r>
              <a:rPr sz="900" spc="50" dirty="0">
                <a:latin typeface="Calibri"/>
                <a:cs typeface="Calibri"/>
              </a:rPr>
              <a:t>m</a:t>
            </a:r>
            <a:r>
              <a:rPr sz="900" spc="15" dirty="0">
                <a:latin typeface="Calibri"/>
                <a:cs typeface="Calibri"/>
              </a:rPr>
              <a:t>e</a:t>
            </a:r>
            <a:endParaRPr sz="900">
              <a:latin typeface="Calibri"/>
              <a:cs typeface="Calibri"/>
            </a:endParaRPr>
          </a:p>
        </p:txBody>
      </p:sp>
      <p:sp>
        <p:nvSpPr>
          <p:cNvPr id="14" name="object 14"/>
          <p:cNvSpPr txBox="1"/>
          <p:nvPr/>
        </p:nvSpPr>
        <p:spPr>
          <a:xfrm>
            <a:off x="3483019" y="1706033"/>
            <a:ext cx="321310" cy="167640"/>
          </a:xfrm>
          <a:prstGeom prst="rect">
            <a:avLst/>
          </a:prstGeom>
        </p:spPr>
        <p:txBody>
          <a:bodyPr vert="horz" wrap="square" lIns="0" tIns="16510" rIns="0" bIns="0" rtlCol="0">
            <a:spAutoFit/>
          </a:bodyPr>
          <a:lstStyle/>
          <a:p>
            <a:pPr marL="12700">
              <a:lnSpc>
                <a:spcPct val="100000"/>
              </a:lnSpc>
              <a:spcBef>
                <a:spcPts val="130"/>
              </a:spcBef>
            </a:pPr>
            <a:r>
              <a:rPr sz="900" spc="25" dirty="0">
                <a:latin typeface="Calibri"/>
                <a:cs typeface="Calibri"/>
              </a:rPr>
              <a:t>S</a:t>
            </a:r>
            <a:r>
              <a:rPr sz="900" spc="20" dirty="0">
                <a:latin typeface="Calibri"/>
                <a:cs typeface="Calibri"/>
              </a:rPr>
              <a:t>a</a:t>
            </a:r>
            <a:r>
              <a:rPr sz="900" spc="15" dirty="0">
                <a:latin typeface="Calibri"/>
                <a:cs typeface="Calibri"/>
              </a:rPr>
              <a:t>lary</a:t>
            </a:r>
            <a:endParaRPr sz="900">
              <a:latin typeface="Calibri"/>
              <a:cs typeface="Calibri"/>
            </a:endParaRPr>
          </a:p>
        </p:txBody>
      </p:sp>
      <p:sp>
        <p:nvSpPr>
          <p:cNvPr id="15" name="object 15"/>
          <p:cNvSpPr txBox="1"/>
          <p:nvPr/>
        </p:nvSpPr>
        <p:spPr>
          <a:xfrm>
            <a:off x="4921391" y="2772833"/>
            <a:ext cx="489584" cy="167640"/>
          </a:xfrm>
          <a:prstGeom prst="rect">
            <a:avLst/>
          </a:prstGeom>
        </p:spPr>
        <p:txBody>
          <a:bodyPr vert="horz" wrap="square" lIns="0" tIns="16510" rIns="0" bIns="0" rtlCol="0">
            <a:spAutoFit/>
          </a:bodyPr>
          <a:lstStyle/>
          <a:p>
            <a:pPr marL="12700">
              <a:lnSpc>
                <a:spcPct val="100000"/>
              </a:lnSpc>
              <a:spcBef>
                <a:spcPts val="130"/>
              </a:spcBef>
            </a:pPr>
            <a:r>
              <a:rPr sz="900" spc="20" dirty="0">
                <a:latin typeface="Calibri"/>
                <a:cs typeface="Calibri"/>
              </a:rPr>
              <a:t>Bi</a:t>
            </a:r>
            <a:r>
              <a:rPr sz="900" spc="15" dirty="0">
                <a:latin typeface="Calibri"/>
                <a:cs typeface="Calibri"/>
              </a:rPr>
              <a:t>rt</a:t>
            </a:r>
            <a:r>
              <a:rPr sz="900" spc="30" dirty="0">
                <a:latin typeface="Calibri"/>
                <a:cs typeface="Calibri"/>
              </a:rPr>
              <a:t>hd</a:t>
            </a:r>
            <a:r>
              <a:rPr sz="900" spc="15" dirty="0">
                <a:latin typeface="Calibri"/>
                <a:cs typeface="Calibri"/>
              </a:rPr>
              <a:t>ate</a:t>
            </a:r>
            <a:endParaRPr sz="900">
              <a:latin typeface="Calibri"/>
              <a:cs typeface="Calibri"/>
            </a:endParaRPr>
          </a:p>
        </p:txBody>
      </p:sp>
      <p:sp>
        <p:nvSpPr>
          <p:cNvPr id="16" name="object 16"/>
          <p:cNvSpPr txBox="1"/>
          <p:nvPr/>
        </p:nvSpPr>
        <p:spPr>
          <a:xfrm>
            <a:off x="4955256" y="3340099"/>
            <a:ext cx="422909" cy="167640"/>
          </a:xfrm>
          <a:prstGeom prst="rect">
            <a:avLst/>
          </a:prstGeom>
        </p:spPr>
        <p:txBody>
          <a:bodyPr vert="horz" wrap="square" lIns="0" tIns="16510" rIns="0" bIns="0" rtlCol="0">
            <a:spAutoFit/>
          </a:bodyPr>
          <a:lstStyle/>
          <a:p>
            <a:pPr marL="12700">
              <a:lnSpc>
                <a:spcPct val="100000"/>
              </a:lnSpc>
              <a:spcBef>
                <a:spcPts val="130"/>
              </a:spcBef>
            </a:pPr>
            <a:r>
              <a:rPr sz="900" spc="35" dirty="0">
                <a:latin typeface="Calibri"/>
                <a:cs typeface="Calibri"/>
              </a:rPr>
              <a:t>A</a:t>
            </a:r>
            <a:r>
              <a:rPr sz="900" spc="30" dirty="0">
                <a:latin typeface="Calibri"/>
                <a:cs typeface="Calibri"/>
              </a:rPr>
              <a:t>dd</a:t>
            </a:r>
            <a:r>
              <a:rPr sz="900" spc="15" dirty="0">
                <a:latin typeface="Calibri"/>
                <a:cs typeface="Calibri"/>
              </a:rPr>
              <a:t>r</a:t>
            </a:r>
            <a:r>
              <a:rPr sz="900" spc="30" dirty="0">
                <a:latin typeface="Calibri"/>
                <a:cs typeface="Calibri"/>
              </a:rPr>
              <a:t>e</a:t>
            </a:r>
            <a:r>
              <a:rPr sz="900" spc="15" dirty="0">
                <a:latin typeface="Calibri"/>
                <a:cs typeface="Calibri"/>
              </a:rPr>
              <a:t>s</a:t>
            </a:r>
            <a:r>
              <a:rPr sz="900" spc="10" dirty="0">
                <a:latin typeface="Calibri"/>
                <a:cs typeface="Calibri"/>
              </a:rPr>
              <a:t>s</a:t>
            </a:r>
            <a:endParaRPr sz="900">
              <a:latin typeface="Calibri"/>
              <a:cs typeface="Calibri"/>
            </a:endParaRPr>
          </a:p>
        </p:txBody>
      </p:sp>
      <p:sp>
        <p:nvSpPr>
          <p:cNvPr id="17" name="object 17"/>
          <p:cNvSpPr txBox="1"/>
          <p:nvPr/>
        </p:nvSpPr>
        <p:spPr>
          <a:xfrm>
            <a:off x="3973460" y="4000500"/>
            <a:ext cx="491490" cy="157480"/>
          </a:xfrm>
          <a:prstGeom prst="rect">
            <a:avLst/>
          </a:prstGeom>
        </p:spPr>
        <p:txBody>
          <a:bodyPr vert="horz" wrap="square" lIns="0" tIns="14604" rIns="0" bIns="0" rtlCol="0">
            <a:spAutoFit/>
          </a:bodyPr>
          <a:lstStyle/>
          <a:p>
            <a:pPr marL="12700">
              <a:lnSpc>
                <a:spcPct val="100000"/>
              </a:lnSpc>
              <a:spcBef>
                <a:spcPts val="114"/>
              </a:spcBef>
            </a:pPr>
            <a:r>
              <a:rPr sz="850" spc="-5" dirty="0">
                <a:latin typeface="Calibri"/>
                <a:cs typeface="Calibri"/>
              </a:rPr>
              <a:t>Works_On</a:t>
            </a:r>
            <a:endParaRPr sz="850">
              <a:latin typeface="Calibri"/>
              <a:cs typeface="Calibri"/>
            </a:endParaRPr>
          </a:p>
        </p:txBody>
      </p:sp>
      <p:sp>
        <p:nvSpPr>
          <p:cNvPr id="18" name="object 18"/>
          <p:cNvSpPr txBox="1"/>
          <p:nvPr/>
        </p:nvSpPr>
        <p:spPr>
          <a:xfrm>
            <a:off x="1512506" y="3992033"/>
            <a:ext cx="374015" cy="167640"/>
          </a:xfrm>
          <a:prstGeom prst="rect">
            <a:avLst/>
          </a:prstGeom>
        </p:spPr>
        <p:txBody>
          <a:bodyPr vert="horz" wrap="square" lIns="0" tIns="16510" rIns="0" bIns="0" rtlCol="0">
            <a:spAutoFit/>
          </a:bodyPr>
          <a:lstStyle/>
          <a:p>
            <a:pPr marL="12700">
              <a:lnSpc>
                <a:spcPct val="100000"/>
              </a:lnSpc>
              <a:spcBef>
                <a:spcPts val="130"/>
              </a:spcBef>
            </a:pPr>
            <a:r>
              <a:rPr sz="900" spc="25" dirty="0">
                <a:latin typeface="Calibri"/>
                <a:cs typeface="Calibri"/>
              </a:rPr>
              <a:t>FN</a:t>
            </a:r>
            <a:r>
              <a:rPr sz="900" spc="20" dirty="0">
                <a:latin typeface="Calibri"/>
                <a:cs typeface="Calibri"/>
              </a:rPr>
              <a:t>a</a:t>
            </a:r>
            <a:r>
              <a:rPr sz="900" spc="50" dirty="0">
                <a:latin typeface="Calibri"/>
                <a:cs typeface="Calibri"/>
              </a:rPr>
              <a:t>m</a:t>
            </a:r>
            <a:r>
              <a:rPr sz="900" spc="15" dirty="0">
                <a:latin typeface="Calibri"/>
                <a:cs typeface="Calibri"/>
              </a:rPr>
              <a:t>e</a:t>
            </a:r>
            <a:endParaRPr sz="900">
              <a:latin typeface="Calibri"/>
              <a:cs typeface="Calibri"/>
            </a:endParaRPr>
          </a:p>
        </p:txBody>
      </p:sp>
      <p:sp>
        <p:nvSpPr>
          <p:cNvPr id="19" name="object 19"/>
          <p:cNvSpPr txBox="1"/>
          <p:nvPr/>
        </p:nvSpPr>
        <p:spPr>
          <a:xfrm>
            <a:off x="2885051" y="4601633"/>
            <a:ext cx="369570" cy="167640"/>
          </a:xfrm>
          <a:prstGeom prst="rect">
            <a:avLst/>
          </a:prstGeom>
        </p:spPr>
        <p:txBody>
          <a:bodyPr vert="horz" wrap="square" lIns="0" tIns="16510" rIns="0" bIns="0" rtlCol="0">
            <a:spAutoFit/>
          </a:bodyPr>
          <a:lstStyle/>
          <a:p>
            <a:pPr marL="12700">
              <a:lnSpc>
                <a:spcPct val="100000"/>
              </a:lnSpc>
              <a:spcBef>
                <a:spcPts val="130"/>
              </a:spcBef>
            </a:pPr>
            <a:r>
              <a:rPr sz="900" spc="15" dirty="0">
                <a:latin typeface="Calibri"/>
                <a:cs typeface="Calibri"/>
              </a:rPr>
              <a:t>L</a:t>
            </a:r>
            <a:r>
              <a:rPr sz="900" spc="30" dirty="0">
                <a:latin typeface="Calibri"/>
                <a:cs typeface="Calibri"/>
              </a:rPr>
              <a:t>N</a:t>
            </a:r>
            <a:r>
              <a:rPr sz="900" spc="20" dirty="0">
                <a:latin typeface="Calibri"/>
                <a:cs typeface="Calibri"/>
              </a:rPr>
              <a:t>a</a:t>
            </a:r>
            <a:r>
              <a:rPr sz="900" spc="50" dirty="0">
                <a:latin typeface="Calibri"/>
                <a:cs typeface="Calibri"/>
              </a:rPr>
              <a:t>m</a:t>
            </a:r>
            <a:r>
              <a:rPr sz="900" spc="15" dirty="0">
                <a:latin typeface="Calibri"/>
                <a:cs typeface="Calibri"/>
              </a:rPr>
              <a:t>e</a:t>
            </a:r>
            <a:endParaRPr sz="900">
              <a:latin typeface="Calibri"/>
              <a:cs typeface="Calibri"/>
            </a:endParaRPr>
          </a:p>
        </p:txBody>
      </p:sp>
      <p:sp>
        <p:nvSpPr>
          <p:cNvPr id="20" name="object 20"/>
          <p:cNvSpPr txBox="1"/>
          <p:nvPr/>
        </p:nvSpPr>
        <p:spPr>
          <a:xfrm>
            <a:off x="1620033" y="4601633"/>
            <a:ext cx="164465" cy="167640"/>
          </a:xfrm>
          <a:prstGeom prst="rect">
            <a:avLst/>
          </a:prstGeom>
        </p:spPr>
        <p:txBody>
          <a:bodyPr vert="horz" wrap="square" lIns="0" tIns="16510" rIns="0" bIns="0" rtlCol="0">
            <a:spAutoFit/>
          </a:bodyPr>
          <a:lstStyle/>
          <a:p>
            <a:pPr marL="12700">
              <a:lnSpc>
                <a:spcPct val="100000"/>
              </a:lnSpc>
              <a:spcBef>
                <a:spcPts val="130"/>
              </a:spcBef>
            </a:pPr>
            <a:r>
              <a:rPr sz="900" spc="40" dirty="0">
                <a:latin typeface="Calibri"/>
                <a:cs typeface="Calibri"/>
              </a:rPr>
              <a:t>MI</a:t>
            </a:r>
            <a:endParaRPr sz="900">
              <a:latin typeface="Calibri"/>
              <a:cs typeface="Calibri"/>
            </a:endParaRPr>
          </a:p>
        </p:txBody>
      </p:sp>
      <p:sp>
        <p:nvSpPr>
          <p:cNvPr id="21" name="object 21"/>
          <p:cNvSpPr txBox="1"/>
          <p:nvPr/>
        </p:nvSpPr>
        <p:spPr>
          <a:xfrm>
            <a:off x="4058973" y="4601633"/>
            <a:ext cx="319405" cy="167640"/>
          </a:xfrm>
          <a:prstGeom prst="rect">
            <a:avLst/>
          </a:prstGeom>
        </p:spPr>
        <p:txBody>
          <a:bodyPr vert="horz" wrap="square" lIns="0" tIns="16510" rIns="0" bIns="0" rtlCol="0">
            <a:spAutoFit/>
          </a:bodyPr>
          <a:lstStyle/>
          <a:p>
            <a:pPr marL="12700">
              <a:lnSpc>
                <a:spcPct val="100000"/>
              </a:lnSpc>
              <a:spcBef>
                <a:spcPts val="130"/>
              </a:spcBef>
            </a:pPr>
            <a:r>
              <a:rPr sz="900" spc="35" dirty="0">
                <a:latin typeface="Calibri"/>
                <a:cs typeface="Calibri"/>
              </a:rPr>
              <a:t>H</a:t>
            </a:r>
            <a:r>
              <a:rPr sz="900" spc="25" dirty="0">
                <a:latin typeface="Calibri"/>
                <a:cs typeface="Calibri"/>
              </a:rPr>
              <a:t>o</a:t>
            </a:r>
            <a:r>
              <a:rPr sz="900" spc="30" dirty="0">
                <a:latin typeface="Calibri"/>
                <a:cs typeface="Calibri"/>
              </a:rPr>
              <a:t>u</a:t>
            </a:r>
            <a:r>
              <a:rPr sz="900" spc="15" dirty="0">
                <a:latin typeface="Calibri"/>
                <a:cs typeface="Calibri"/>
              </a:rPr>
              <a:t>r</a:t>
            </a:r>
            <a:r>
              <a:rPr sz="900" spc="10" dirty="0">
                <a:latin typeface="Calibri"/>
                <a:cs typeface="Calibri"/>
              </a:rPr>
              <a:t>s</a:t>
            </a:r>
            <a:endParaRPr sz="900">
              <a:latin typeface="Calibri"/>
              <a:cs typeface="Calibri"/>
            </a:endParaRPr>
          </a:p>
        </p:txBody>
      </p:sp>
      <p:sp>
        <p:nvSpPr>
          <p:cNvPr id="22" name="object 22"/>
          <p:cNvSpPr txBox="1"/>
          <p:nvPr/>
        </p:nvSpPr>
        <p:spPr>
          <a:xfrm>
            <a:off x="5409073" y="3992033"/>
            <a:ext cx="375285" cy="167640"/>
          </a:xfrm>
          <a:prstGeom prst="rect">
            <a:avLst/>
          </a:prstGeom>
        </p:spPr>
        <p:txBody>
          <a:bodyPr vert="horz" wrap="square" lIns="0" tIns="16510" rIns="0" bIns="0" rtlCol="0">
            <a:spAutoFit/>
          </a:bodyPr>
          <a:lstStyle/>
          <a:p>
            <a:pPr marL="12700">
              <a:lnSpc>
                <a:spcPct val="100000"/>
              </a:lnSpc>
              <a:spcBef>
                <a:spcPts val="130"/>
              </a:spcBef>
            </a:pPr>
            <a:r>
              <a:rPr sz="900" spc="25" dirty="0">
                <a:latin typeface="Calibri"/>
                <a:cs typeface="Calibri"/>
              </a:rPr>
              <a:t>P</a:t>
            </a:r>
            <a:r>
              <a:rPr sz="900" spc="15" dirty="0">
                <a:latin typeface="Calibri"/>
                <a:cs typeface="Calibri"/>
              </a:rPr>
              <a:t>r</a:t>
            </a:r>
            <a:r>
              <a:rPr sz="900" spc="25" dirty="0">
                <a:latin typeface="Calibri"/>
                <a:cs typeface="Calibri"/>
              </a:rPr>
              <a:t>o</a:t>
            </a:r>
            <a:r>
              <a:rPr sz="900" spc="5" dirty="0">
                <a:latin typeface="Calibri"/>
                <a:cs typeface="Calibri"/>
              </a:rPr>
              <a:t>j</a:t>
            </a:r>
            <a:r>
              <a:rPr sz="900" spc="30" dirty="0">
                <a:latin typeface="Calibri"/>
                <a:cs typeface="Calibri"/>
              </a:rPr>
              <a:t>e</a:t>
            </a:r>
            <a:r>
              <a:rPr sz="900" spc="15" dirty="0">
                <a:latin typeface="Calibri"/>
                <a:cs typeface="Calibri"/>
              </a:rPr>
              <a:t>c</a:t>
            </a:r>
            <a:r>
              <a:rPr sz="900" spc="10" dirty="0">
                <a:latin typeface="Calibri"/>
                <a:cs typeface="Calibri"/>
              </a:rPr>
              <a:t>t</a:t>
            </a:r>
            <a:endParaRPr sz="900">
              <a:latin typeface="Calibri"/>
              <a:cs typeface="Calibri"/>
            </a:endParaRPr>
          </a:p>
        </p:txBody>
      </p:sp>
      <p:grpSp>
        <p:nvGrpSpPr>
          <p:cNvPr id="23" name="object 23"/>
          <p:cNvGrpSpPr/>
          <p:nvPr/>
        </p:nvGrpSpPr>
        <p:grpSpPr>
          <a:xfrm>
            <a:off x="338365" y="2311015"/>
            <a:ext cx="617855" cy="1719580"/>
            <a:chOff x="338365" y="2311015"/>
            <a:chExt cx="617855" cy="1719580"/>
          </a:xfrm>
        </p:grpSpPr>
        <p:sp>
          <p:nvSpPr>
            <p:cNvPr id="24" name="object 24"/>
            <p:cNvSpPr/>
            <p:nvPr/>
          </p:nvSpPr>
          <p:spPr>
            <a:xfrm>
              <a:off x="343445" y="2316095"/>
              <a:ext cx="607695" cy="1709420"/>
            </a:xfrm>
            <a:custGeom>
              <a:avLst/>
              <a:gdLst/>
              <a:ahLst/>
              <a:cxnLst/>
              <a:rect l="l" t="t" r="r" b="b"/>
              <a:pathLst>
                <a:path w="607694" h="1709420">
                  <a:moveTo>
                    <a:pt x="303776" y="0"/>
                  </a:moveTo>
                  <a:lnTo>
                    <a:pt x="0" y="854595"/>
                  </a:lnTo>
                  <a:lnTo>
                    <a:pt x="303776" y="1709192"/>
                  </a:lnTo>
                  <a:lnTo>
                    <a:pt x="607553" y="854595"/>
                  </a:lnTo>
                  <a:lnTo>
                    <a:pt x="303776" y="0"/>
                  </a:lnTo>
                  <a:close/>
                </a:path>
              </a:pathLst>
            </a:custGeom>
            <a:solidFill>
              <a:srgbClr val="F2F2F2"/>
            </a:solidFill>
          </p:spPr>
          <p:txBody>
            <a:bodyPr wrap="square" lIns="0" tIns="0" rIns="0" bIns="0" rtlCol="0"/>
            <a:lstStyle/>
            <a:p>
              <a:endParaRPr/>
            </a:p>
          </p:txBody>
        </p:sp>
        <p:sp>
          <p:nvSpPr>
            <p:cNvPr id="25" name="object 25"/>
            <p:cNvSpPr/>
            <p:nvPr/>
          </p:nvSpPr>
          <p:spPr>
            <a:xfrm>
              <a:off x="343445" y="2316095"/>
              <a:ext cx="607695" cy="1709420"/>
            </a:xfrm>
            <a:custGeom>
              <a:avLst/>
              <a:gdLst/>
              <a:ahLst/>
              <a:cxnLst/>
              <a:rect l="l" t="t" r="r" b="b"/>
              <a:pathLst>
                <a:path w="607694" h="1709420">
                  <a:moveTo>
                    <a:pt x="303776" y="1709192"/>
                  </a:moveTo>
                  <a:lnTo>
                    <a:pt x="0" y="854596"/>
                  </a:lnTo>
                  <a:lnTo>
                    <a:pt x="303776" y="0"/>
                  </a:lnTo>
                  <a:lnTo>
                    <a:pt x="607553" y="854596"/>
                  </a:lnTo>
                  <a:lnTo>
                    <a:pt x="303776" y="1709192"/>
                  </a:lnTo>
                  <a:close/>
                </a:path>
              </a:pathLst>
            </a:custGeom>
            <a:ln w="10159">
              <a:solidFill>
                <a:srgbClr val="000000"/>
              </a:solidFill>
            </a:ln>
          </p:spPr>
          <p:txBody>
            <a:bodyPr wrap="square" lIns="0" tIns="0" rIns="0" bIns="0" rtlCol="0"/>
            <a:lstStyle/>
            <a:p>
              <a:endParaRPr/>
            </a:p>
          </p:txBody>
        </p:sp>
      </p:grpSp>
      <p:sp>
        <p:nvSpPr>
          <p:cNvPr id="26" name="object 26"/>
          <p:cNvSpPr txBox="1"/>
          <p:nvPr/>
        </p:nvSpPr>
        <p:spPr>
          <a:xfrm>
            <a:off x="551460" y="2838933"/>
            <a:ext cx="191135" cy="662305"/>
          </a:xfrm>
          <a:prstGeom prst="rect">
            <a:avLst/>
          </a:prstGeom>
        </p:spPr>
        <p:txBody>
          <a:bodyPr vert="vert270" wrap="square" lIns="0" tIns="8255" rIns="0" bIns="0" rtlCol="0">
            <a:spAutoFit/>
          </a:bodyPr>
          <a:lstStyle/>
          <a:p>
            <a:pPr marL="12700">
              <a:lnSpc>
                <a:spcPct val="100000"/>
              </a:lnSpc>
              <a:spcBef>
                <a:spcPts val="65"/>
              </a:spcBef>
            </a:pPr>
            <a:r>
              <a:rPr sz="1050" dirty="0">
                <a:latin typeface="Calibri"/>
                <a:cs typeface="Calibri"/>
              </a:rPr>
              <a:t>Supervision</a:t>
            </a:r>
            <a:endParaRPr sz="1050">
              <a:latin typeface="Calibri"/>
              <a:cs typeface="Calibri"/>
            </a:endParaRPr>
          </a:p>
        </p:txBody>
      </p:sp>
      <p:grpSp>
        <p:nvGrpSpPr>
          <p:cNvPr id="27" name="object 27"/>
          <p:cNvGrpSpPr/>
          <p:nvPr/>
        </p:nvGrpSpPr>
        <p:grpSpPr>
          <a:xfrm>
            <a:off x="642777" y="2311650"/>
            <a:ext cx="2280920" cy="1718310"/>
            <a:chOff x="642777" y="2311650"/>
            <a:chExt cx="2280920" cy="1718310"/>
          </a:xfrm>
        </p:grpSpPr>
        <p:sp>
          <p:nvSpPr>
            <p:cNvPr id="28" name="object 28"/>
            <p:cNvSpPr/>
            <p:nvPr/>
          </p:nvSpPr>
          <p:spPr>
            <a:xfrm>
              <a:off x="647222" y="2316095"/>
              <a:ext cx="2272030" cy="700405"/>
            </a:xfrm>
            <a:custGeom>
              <a:avLst/>
              <a:gdLst/>
              <a:ahLst/>
              <a:cxnLst/>
              <a:rect l="l" t="t" r="r" b="b"/>
              <a:pathLst>
                <a:path w="2272030" h="700405">
                  <a:moveTo>
                    <a:pt x="0" y="0"/>
                  </a:moveTo>
                  <a:lnTo>
                    <a:pt x="2272011" y="700267"/>
                  </a:lnTo>
                </a:path>
              </a:pathLst>
            </a:custGeom>
            <a:ln w="8466">
              <a:solidFill>
                <a:srgbClr val="000000"/>
              </a:solidFill>
            </a:ln>
          </p:spPr>
          <p:txBody>
            <a:bodyPr wrap="square" lIns="0" tIns="0" rIns="0" bIns="0" rtlCol="0"/>
            <a:lstStyle/>
            <a:p>
              <a:endParaRPr/>
            </a:p>
          </p:txBody>
        </p:sp>
        <p:sp>
          <p:nvSpPr>
            <p:cNvPr id="29" name="object 29"/>
            <p:cNvSpPr/>
            <p:nvPr/>
          </p:nvSpPr>
          <p:spPr>
            <a:xfrm>
              <a:off x="647222" y="3325020"/>
              <a:ext cx="2272030" cy="700405"/>
            </a:xfrm>
            <a:custGeom>
              <a:avLst/>
              <a:gdLst/>
              <a:ahLst/>
              <a:cxnLst/>
              <a:rect l="l" t="t" r="r" b="b"/>
              <a:pathLst>
                <a:path w="2272030" h="700404">
                  <a:moveTo>
                    <a:pt x="0" y="700267"/>
                  </a:moveTo>
                  <a:lnTo>
                    <a:pt x="2272011" y="0"/>
                  </a:lnTo>
                </a:path>
              </a:pathLst>
            </a:custGeom>
            <a:ln w="8466">
              <a:solidFill>
                <a:srgbClr val="000000"/>
              </a:solidFill>
            </a:ln>
          </p:spPr>
          <p:txBody>
            <a:bodyPr wrap="square" lIns="0" tIns="0" rIns="0" bIns="0" rtlCol="0"/>
            <a:lstStyle/>
            <a:p>
              <a:endParaRPr/>
            </a:p>
          </p:txBody>
        </p:sp>
      </p:grpSp>
      <p:sp>
        <p:nvSpPr>
          <p:cNvPr id="30" name="object 30"/>
          <p:cNvSpPr txBox="1"/>
          <p:nvPr/>
        </p:nvSpPr>
        <p:spPr>
          <a:xfrm>
            <a:off x="1035834" y="2679699"/>
            <a:ext cx="607695" cy="187960"/>
          </a:xfrm>
          <a:prstGeom prst="rect">
            <a:avLst/>
          </a:prstGeom>
        </p:spPr>
        <p:txBody>
          <a:bodyPr vert="horz" wrap="square" lIns="0" tIns="14604" rIns="0" bIns="0" rtlCol="0">
            <a:spAutoFit/>
          </a:bodyPr>
          <a:lstStyle/>
          <a:p>
            <a:pPr marL="12700">
              <a:lnSpc>
                <a:spcPct val="100000"/>
              </a:lnSpc>
              <a:spcBef>
                <a:spcPts val="114"/>
              </a:spcBef>
            </a:pPr>
            <a:r>
              <a:rPr sz="1050" dirty="0">
                <a:latin typeface="Calibri"/>
                <a:cs typeface="Calibri"/>
              </a:rPr>
              <a:t>Supervisor</a:t>
            </a:r>
            <a:endParaRPr sz="1050">
              <a:latin typeface="Calibri"/>
              <a:cs typeface="Calibri"/>
            </a:endParaRPr>
          </a:p>
        </p:txBody>
      </p:sp>
      <p:sp>
        <p:nvSpPr>
          <p:cNvPr id="31" name="object 31"/>
          <p:cNvSpPr txBox="1"/>
          <p:nvPr/>
        </p:nvSpPr>
        <p:spPr>
          <a:xfrm>
            <a:off x="1035834" y="3399366"/>
            <a:ext cx="624840" cy="187960"/>
          </a:xfrm>
          <a:prstGeom prst="rect">
            <a:avLst/>
          </a:prstGeom>
        </p:spPr>
        <p:txBody>
          <a:bodyPr vert="horz" wrap="square" lIns="0" tIns="14604" rIns="0" bIns="0" rtlCol="0">
            <a:spAutoFit/>
          </a:bodyPr>
          <a:lstStyle/>
          <a:p>
            <a:pPr marL="12700">
              <a:lnSpc>
                <a:spcPct val="100000"/>
              </a:lnSpc>
              <a:spcBef>
                <a:spcPts val="114"/>
              </a:spcBef>
            </a:pPr>
            <a:r>
              <a:rPr sz="1050" dirty="0">
                <a:latin typeface="Calibri"/>
                <a:cs typeface="Calibri"/>
              </a:rPr>
              <a:t>Supervisee</a:t>
            </a:r>
            <a:endParaRPr sz="1050">
              <a:latin typeface="Calibri"/>
              <a:cs typeface="Calibri"/>
            </a:endParaRPr>
          </a:p>
        </p:txBody>
      </p:sp>
      <p:sp>
        <p:nvSpPr>
          <p:cNvPr id="32" name="object 32"/>
          <p:cNvSpPr txBox="1"/>
          <p:nvPr/>
        </p:nvSpPr>
        <p:spPr>
          <a:xfrm>
            <a:off x="853144" y="2459566"/>
            <a:ext cx="85725" cy="167640"/>
          </a:xfrm>
          <a:prstGeom prst="rect">
            <a:avLst/>
          </a:prstGeom>
        </p:spPr>
        <p:txBody>
          <a:bodyPr vert="horz" wrap="square" lIns="0" tIns="16510" rIns="0" bIns="0" rtlCol="0">
            <a:spAutoFit/>
          </a:bodyPr>
          <a:lstStyle/>
          <a:p>
            <a:pPr marL="12700">
              <a:lnSpc>
                <a:spcPct val="100000"/>
              </a:lnSpc>
              <a:spcBef>
                <a:spcPts val="130"/>
              </a:spcBef>
            </a:pPr>
            <a:r>
              <a:rPr sz="900" spc="15" dirty="0">
                <a:latin typeface="Calibri"/>
                <a:cs typeface="Calibri"/>
              </a:rPr>
              <a:t>1</a:t>
            </a:r>
            <a:endParaRPr sz="900">
              <a:latin typeface="Calibri"/>
              <a:cs typeface="Calibri"/>
            </a:endParaRPr>
          </a:p>
        </p:txBody>
      </p:sp>
      <p:sp>
        <p:nvSpPr>
          <p:cNvPr id="33" name="object 33"/>
          <p:cNvSpPr txBox="1"/>
          <p:nvPr/>
        </p:nvSpPr>
        <p:spPr>
          <a:xfrm>
            <a:off x="853144" y="3619499"/>
            <a:ext cx="102235" cy="167640"/>
          </a:xfrm>
          <a:prstGeom prst="rect">
            <a:avLst/>
          </a:prstGeom>
        </p:spPr>
        <p:txBody>
          <a:bodyPr vert="horz" wrap="square" lIns="0" tIns="16510" rIns="0" bIns="0" rtlCol="0">
            <a:spAutoFit/>
          </a:bodyPr>
          <a:lstStyle/>
          <a:p>
            <a:pPr marL="12700">
              <a:lnSpc>
                <a:spcPct val="100000"/>
              </a:lnSpc>
              <a:spcBef>
                <a:spcPts val="130"/>
              </a:spcBef>
            </a:pPr>
            <a:r>
              <a:rPr sz="900" spc="20" dirty="0">
                <a:latin typeface="Calibri"/>
                <a:cs typeface="Calibri"/>
              </a:rPr>
              <a:t>N</a:t>
            </a:r>
            <a:endParaRPr sz="900">
              <a:latin typeface="Calibri"/>
              <a:cs typeface="Calibri"/>
            </a:endParaRPr>
          </a:p>
        </p:txBody>
      </p:sp>
      <p:grpSp>
        <p:nvGrpSpPr>
          <p:cNvPr id="34" name="object 34"/>
          <p:cNvGrpSpPr/>
          <p:nvPr/>
        </p:nvGrpSpPr>
        <p:grpSpPr>
          <a:xfrm>
            <a:off x="6150204" y="5171830"/>
            <a:ext cx="1706880" cy="738505"/>
            <a:chOff x="6150204" y="5171830"/>
            <a:chExt cx="1706880" cy="738505"/>
          </a:xfrm>
        </p:grpSpPr>
        <p:sp>
          <p:nvSpPr>
            <p:cNvPr id="35" name="object 35"/>
            <p:cNvSpPr/>
            <p:nvPr/>
          </p:nvSpPr>
          <p:spPr>
            <a:xfrm>
              <a:off x="6170524" y="5192150"/>
              <a:ext cx="1666239" cy="697865"/>
            </a:xfrm>
            <a:custGeom>
              <a:avLst/>
              <a:gdLst/>
              <a:ahLst/>
              <a:cxnLst/>
              <a:rect l="l" t="t" r="r" b="b"/>
              <a:pathLst>
                <a:path w="1666240" h="697864">
                  <a:moveTo>
                    <a:pt x="1665776" y="0"/>
                  </a:moveTo>
                  <a:lnTo>
                    <a:pt x="0" y="0"/>
                  </a:lnTo>
                  <a:lnTo>
                    <a:pt x="0" y="697483"/>
                  </a:lnTo>
                  <a:lnTo>
                    <a:pt x="1665776" y="697483"/>
                  </a:lnTo>
                  <a:lnTo>
                    <a:pt x="1665776" y="0"/>
                  </a:lnTo>
                  <a:close/>
                </a:path>
              </a:pathLst>
            </a:custGeom>
            <a:solidFill>
              <a:srgbClr val="D9D9D9"/>
            </a:solidFill>
          </p:spPr>
          <p:txBody>
            <a:bodyPr wrap="square" lIns="0" tIns="0" rIns="0" bIns="0" rtlCol="0"/>
            <a:lstStyle/>
            <a:p>
              <a:endParaRPr/>
            </a:p>
          </p:txBody>
        </p:sp>
        <p:sp>
          <p:nvSpPr>
            <p:cNvPr id="36" name="object 36"/>
            <p:cNvSpPr/>
            <p:nvPr/>
          </p:nvSpPr>
          <p:spPr>
            <a:xfrm>
              <a:off x="6150204" y="5171830"/>
              <a:ext cx="1706880" cy="738505"/>
            </a:xfrm>
            <a:custGeom>
              <a:avLst/>
              <a:gdLst/>
              <a:ahLst/>
              <a:cxnLst/>
              <a:rect l="l" t="t" r="r" b="b"/>
              <a:pathLst>
                <a:path w="1706879" h="738504">
                  <a:moveTo>
                    <a:pt x="1686095" y="0"/>
                  </a:moveTo>
                  <a:lnTo>
                    <a:pt x="20320" y="0"/>
                  </a:lnTo>
                  <a:lnTo>
                    <a:pt x="12410" y="1596"/>
                  </a:lnTo>
                  <a:lnTo>
                    <a:pt x="5951" y="5951"/>
                  </a:lnTo>
                  <a:lnTo>
                    <a:pt x="1596" y="12410"/>
                  </a:lnTo>
                  <a:lnTo>
                    <a:pt x="0" y="20319"/>
                  </a:lnTo>
                  <a:lnTo>
                    <a:pt x="0" y="717803"/>
                  </a:lnTo>
                  <a:lnTo>
                    <a:pt x="1596" y="725713"/>
                  </a:lnTo>
                  <a:lnTo>
                    <a:pt x="5951" y="732172"/>
                  </a:lnTo>
                  <a:lnTo>
                    <a:pt x="12410" y="736527"/>
                  </a:lnTo>
                  <a:lnTo>
                    <a:pt x="20320" y="738123"/>
                  </a:lnTo>
                  <a:lnTo>
                    <a:pt x="1686095" y="738123"/>
                  </a:lnTo>
                  <a:lnTo>
                    <a:pt x="1694004" y="736527"/>
                  </a:lnTo>
                  <a:lnTo>
                    <a:pt x="1700463" y="732172"/>
                  </a:lnTo>
                  <a:lnTo>
                    <a:pt x="1704818" y="725713"/>
                  </a:lnTo>
                  <a:lnTo>
                    <a:pt x="1705047" y="724576"/>
                  </a:lnTo>
                  <a:lnTo>
                    <a:pt x="16578" y="724576"/>
                  </a:lnTo>
                  <a:lnTo>
                    <a:pt x="13545" y="721544"/>
                  </a:lnTo>
                  <a:lnTo>
                    <a:pt x="13545" y="16578"/>
                  </a:lnTo>
                  <a:lnTo>
                    <a:pt x="16578" y="13547"/>
                  </a:lnTo>
                  <a:lnTo>
                    <a:pt x="1705047" y="13547"/>
                  </a:lnTo>
                  <a:lnTo>
                    <a:pt x="1704818" y="12410"/>
                  </a:lnTo>
                  <a:lnTo>
                    <a:pt x="1700463" y="5951"/>
                  </a:lnTo>
                  <a:lnTo>
                    <a:pt x="1694004" y="1596"/>
                  </a:lnTo>
                  <a:lnTo>
                    <a:pt x="1686095" y="0"/>
                  </a:lnTo>
                  <a:close/>
                </a:path>
                <a:path w="1706879" h="738504">
                  <a:moveTo>
                    <a:pt x="1705047" y="13547"/>
                  </a:moveTo>
                  <a:lnTo>
                    <a:pt x="1689836" y="13547"/>
                  </a:lnTo>
                  <a:lnTo>
                    <a:pt x="1692869" y="16578"/>
                  </a:lnTo>
                  <a:lnTo>
                    <a:pt x="1692869" y="721544"/>
                  </a:lnTo>
                  <a:lnTo>
                    <a:pt x="1689836" y="724576"/>
                  </a:lnTo>
                  <a:lnTo>
                    <a:pt x="1705047" y="724576"/>
                  </a:lnTo>
                  <a:lnTo>
                    <a:pt x="1706415" y="717803"/>
                  </a:lnTo>
                  <a:lnTo>
                    <a:pt x="1706415" y="20319"/>
                  </a:lnTo>
                  <a:lnTo>
                    <a:pt x="1705047" y="13547"/>
                  </a:lnTo>
                  <a:close/>
                </a:path>
                <a:path w="1706879" h="738504">
                  <a:moveTo>
                    <a:pt x="1679322" y="27092"/>
                  </a:moveTo>
                  <a:lnTo>
                    <a:pt x="27092" y="27092"/>
                  </a:lnTo>
                  <a:lnTo>
                    <a:pt x="27092" y="711029"/>
                  </a:lnTo>
                  <a:lnTo>
                    <a:pt x="1679322" y="711029"/>
                  </a:lnTo>
                  <a:lnTo>
                    <a:pt x="1679322" y="697483"/>
                  </a:lnTo>
                  <a:lnTo>
                    <a:pt x="40639" y="697483"/>
                  </a:lnTo>
                  <a:lnTo>
                    <a:pt x="40639" y="40639"/>
                  </a:lnTo>
                  <a:lnTo>
                    <a:pt x="1679322" y="40639"/>
                  </a:lnTo>
                  <a:lnTo>
                    <a:pt x="1679322" y="27092"/>
                  </a:lnTo>
                  <a:close/>
                </a:path>
                <a:path w="1706879" h="738504">
                  <a:moveTo>
                    <a:pt x="1679322" y="40639"/>
                  </a:moveTo>
                  <a:lnTo>
                    <a:pt x="1665775" y="40639"/>
                  </a:lnTo>
                  <a:lnTo>
                    <a:pt x="1665775" y="697483"/>
                  </a:lnTo>
                  <a:lnTo>
                    <a:pt x="1679322" y="697483"/>
                  </a:lnTo>
                  <a:lnTo>
                    <a:pt x="1679322" y="40639"/>
                  </a:lnTo>
                  <a:close/>
                </a:path>
              </a:pathLst>
            </a:custGeom>
            <a:solidFill>
              <a:srgbClr val="000000"/>
            </a:solidFill>
          </p:spPr>
          <p:txBody>
            <a:bodyPr wrap="square" lIns="0" tIns="0" rIns="0" bIns="0" rtlCol="0"/>
            <a:lstStyle/>
            <a:p>
              <a:endParaRPr/>
            </a:p>
          </p:txBody>
        </p:sp>
      </p:grpSp>
      <p:sp>
        <p:nvSpPr>
          <p:cNvPr id="37" name="object 37"/>
          <p:cNvSpPr txBox="1"/>
          <p:nvPr/>
        </p:nvSpPr>
        <p:spPr>
          <a:xfrm>
            <a:off x="6170524" y="5192150"/>
            <a:ext cx="1666239" cy="697865"/>
          </a:xfrm>
          <a:prstGeom prst="rect">
            <a:avLst/>
          </a:prstGeom>
        </p:spPr>
        <p:txBody>
          <a:bodyPr vert="horz" wrap="square" lIns="0" tIns="6350" rIns="0" bIns="0" rtlCol="0">
            <a:spAutoFit/>
          </a:bodyPr>
          <a:lstStyle/>
          <a:p>
            <a:pPr>
              <a:lnSpc>
                <a:spcPct val="100000"/>
              </a:lnSpc>
              <a:spcBef>
                <a:spcPts val="50"/>
              </a:spcBef>
            </a:pPr>
            <a:endParaRPr sz="1750">
              <a:latin typeface="Times New Roman"/>
              <a:cs typeface="Times New Roman"/>
            </a:endParaRPr>
          </a:p>
          <a:p>
            <a:pPr marL="494665">
              <a:lnSpc>
                <a:spcPct val="100000"/>
              </a:lnSpc>
              <a:spcBef>
                <a:spcPts val="5"/>
              </a:spcBef>
            </a:pPr>
            <a:r>
              <a:rPr sz="1050" spc="5" dirty="0">
                <a:latin typeface="Calibri"/>
                <a:cs typeface="Calibri"/>
              </a:rPr>
              <a:t>DEPENDENT</a:t>
            </a:r>
            <a:endParaRPr sz="1050">
              <a:latin typeface="Calibri"/>
              <a:cs typeface="Calibri"/>
            </a:endParaRPr>
          </a:p>
        </p:txBody>
      </p:sp>
      <p:sp>
        <p:nvSpPr>
          <p:cNvPr id="38" name="object 38"/>
          <p:cNvSpPr/>
          <p:nvPr/>
        </p:nvSpPr>
        <p:spPr>
          <a:xfrm>
            <a:off x="6536181" y="4207282"/>
            <a:ext cx="934719" cy="487680"/>
          </a:xfrm>
          <a:custGeom>
            <a:avLst/>
            <a:gdLst/>
            <a:ahLst/>
            <a:cxnLst/>
            <a:rect l="l" t="t" r="r" b="b"/>
            <a:pathLst>
              <a:path w="934720" h="487679">
                <a:moveTo>
                  <a:pt x="0" y="243780"/>
                </a:moveTo>
                <a:lnTo>
                  <a:pt x="16689" y="178974"/>
                </a:lnTo>
                <a:lnTo>
                  <a:pt x="63790" y="120739"/>
                </a:lnTo>
                <a:lnTo>
                  <a:pt x="97353" y="94813"/>
                </a:lnTo>
                <a:lnTo>
                  <a:pt x="136848" y="71401"/>
                </a:lnTo>
                <a:lnTo>
                  <a:pt x="181719" y="50794"/>
                </a:lnTo>
                <a:lnTo>
                  <a:pt x="231409" y="33283"/>
                </a:lnTo>
                <a:lnTo>
                  <a:pt x="285362" y="19157"/>
                </a:lnTo>
                <a:lnTo>
                  <a:pt x="343021" y="8708"/>
                </a:lnTo>
                <a:lnTo>
                  <a:pt x="403829" y="2225"/>
                </a:lnTo>
                <a:lnTo>
                  <a:pt x="467229" y="0"/>
                </a:lnTo>
                <a:lnTo>
                  <a:pt x="530630" y="2225"/>
                </a:lnTo>
                <a:lnTo>
                  <a:pt x="591438" y="8708"/>
                </a:lnTo>
                <a:lnTo>
                  <a:pt x="649096" y="19157"/>
                </a:lnTo>
                <a:lnTo>
                  <a:pt x="703049" y="33283"/>
                </a:lnTo>
                <a:lnTo>
                  <a:pt x="752740" y="50794"/>
                </a:lnTo>
                <a:lnTo>
                  <a:pt x="797611" y="71401"/>
                </a:lnTo>
                <a:lnTo>
                  <a:pt x="837106" y="94813"/>
                </a:lnTo>
                <a:lnTo>
                  <a:pt x="870669" y="120739"/>
                </a:lnTo>
                <a:lnTo>
                  <a:pt x="897742" y="148890"/>
                </a:lnTo>
                <a:lnTo>
                  <a:pt x="930194" y="210701"/>
                </a:lnTo>
                <a:lnTo>
                  <a:pt x="934459" y="243780"/>
                </a:lnTo>
                <a:lnTo>
                  <a:pt x="930194" y="276860"/>
                </a:lnTo>
                <a:lnTo>
                  <a:pt x="897742" y="338671"/>
                </a:lnTo>
                <a:lnTo>
                  <a:pt x="870669" y="366821"/>
                </a:lnTo>
                <a:lnTo>
                  <a:pt x="837106" y="392747"/>
                </a:lnTo>
                <a:lnTo>
                  <a:pt x="797611" y="416159"/>
                </a:lnTo>
                <a:lnTo>
                  <a:pt x="752740" y="436766"/>
                </a:lnTo>
                <a:lnTo>
                  <a:pt x="703049" y="454278"/>
                </a:lnTo>
                <a:lnTo>
                  <a:pt x="649096" y="468404"/>
                </a:lnTo>
                <a:lnTo>
                  <a:pt x="591438" y="478853"/>
                </a:lnTo>
                <a:lnTo>
                  <a:pt x="530630" y="485336"/>
                </a:lnTo>
                <a:lnTo>
                  <a:pt x="467229" y="487561"/>
                </a:lnTo>
                <a:lnTo>
                  <a:pt x="403829" y="485336"/>
                </a:lnTo>
                <a:lnTo>
                  <a:pt x="343021" y="478853"/>
                </a:lnTo>
                <a:lnTo>
                  <a:pt x="285362" y="468404"/>
                </a:lnTo>
                <a:lnTo>
                  <a:pt x="231409" y="454278"/>
                </a:lnTo>
                <a:lnTo>
                  <a:pt x="181719" y="436766"/>
                </a:lnTo>
                <a:lnTo>
                  <a:pt x="136848" y="416159"/>
                </a:lnTo>
                <a:lnTo>
                  <a:pt x="97353" y="392747"/>
                </a:lnTo>
                <a:lnTo>
                  <a:pt x="63790" y="366821"/>
                </a:lnTo>
                <a:lnTo>
                  <a:pt x="36717" y="338671"/>
                </a:lnTo>
                <a:lnTo>
                  <a:pt x="4265" y="276860"/>
                </a:lnTo>
                <a:lnTo>
                  <a:pt x="0" y="243780"/>
                </a:lnTo>
                <a:close/>
              </a:path>
            </a:pathLst>
          </a:custGeom>
          <a:ln w="8466">
            <a:solidFill>
              <a:srgbClr val="000000"/>
            </a:solidFill>
          </a:ln>
        </p:spPr>
        <p:txBody>
          <a:bodyPr wrap="square" lIns="0" tIns="0" rIns="0" bIns="0" rtlCol="0"/>
          <a:lstStyle/>
          <a:p>
            <a:endParaRPr/>
          </a:p>
        </p:txBody>
      </p:sp>
      <p:sp>
        <p:nvSpPr>
          <p:cNvPr id="39" name="object 39"/>
          <p:cNvSpPr txBox="1"/>
          <p:nvPr/>
        </p:nvSpPr>
        <p:spPr>
          <a:xfrm>
            <a:off x="6906045" y="4356099"/>
            <a:ext cx="193675" cy="167640"/>
          </a:xfrm>
          <a:prstGeom prst="rect">
            <a:avLst/>
          </a:prstGeom>
        </p:spPr>
        <p:txBody>
          <a:bodyPr vert="horz" wrap="square" lIns="0" tIns="16510" rIns="0" bIns="0" rtlCol="0">
            <a:spAutoFit/>
          </a:bodyPr>
          <a:lstStyle/>
          <a:p>
            <a:pPr marL="12700">
              <a:lnSpc>
                <a:spcPct val="100000"/>
              </a:lnSpc>
              <a:spcBef>
                <a:spcPts val="130"/>
              </a:spcBef>
            </a:pPr>
            <a:r>
              <a:rPr sz="900" spc="25" dirty="0">
                <a:latin typeface="Calibri"/>
                <a:cs typeface="Calibri"/>
              </a:rPr>
              <a:t>Se</a:t>
            </a:r>
            <a:r>
              <a:rPr sz="900" spc="10" dirty="0">
                <a:latin typeface="Calibri"/>
                <a:cs typeface="Calibri"/>
              </a:rPr>
              <a:t>x</a:t>
            </a:r>
            <a:endParaRPr sz="900">
              <a:latin typeface="Calibri"/>
              <a:cs typeface="Calibri"/>
            </a:endParaRPr>
          </a:p>
        </p:txBody>
      </p:sp>
      <p:grpSp>
        <p:nvGrpSpPr>
          <p:cNvPr id="40" name="object 40"/>
          <p:cNvGrpSpPr/>
          <p:nvPr/>
        </p:nvGrpSpPr>
        <p:grpSpPr>
          <a:xfrm>
            <a:off x="6447205" y="4690399"/>
            <a:ext cx="1112520" cy="2113915"/>
            <a:chOff x="6447205" y="4690399"/>
            <a:chExt cx="1112520" cy="2113915"/>
          </a:xfrm>
        </p:grpSpPr>
        <p:sp>
          <p:nvSpPr>
            <p:cNvPr id="41" name="object 41"/>
            <p:cNvSpPr/>
            <p:nvPr/>
          </p:nvSpPr>
          <p:spPr>
            <a:xfrm>
              <a:off x="7003412" y="4694844"/>
              <a:ext cx="0" cy="497840"/>
            </a:xfrm>
            <a:custGeom>
              <a:avLst/>
              <a:gdLst/>
              <a:ahLst/>
              <a:cxnLst/>
              <a:rect l="l" t="t" r="r" b="b"/>
              <a:pathLst>
                <a:path h="497839">
                  <a:moveTo>
                    <a:pt x="1" y="497305"/>
                  </a:moveTo>
                  <a:lnTo>
                    <a:pt x="0" y="0"/>
                  </a:lnTo>
                </a:path>
              </a:pathLst>
            </a:custGeom>
            <a:ln w="8466">
              <a:solidFill>
                <a:srgbClr val="000000"/>
              </a:solidFill>
            </a:ln>
          </p:spPr>
          <p:txBody>
            <a:bodyPr wrap="square" lIns="0" tIns="0" rIns="0" bIns="0" rtlCol="0"/>
            <a:lstStyle/>
            <a:p>
              <a:endParaRPr/>
            </a:p>
          </p:txBody>
        </p:sp>
        <p:sp>
          <p:nvSpPr>
            <p:cNvPr id="42" name="object 42"/>
            <p:cNvSpPr/>
            <p:nvPr/>
          </p:nvSpPr>
          <p:spPr>
            <a:xfrm>
              <a:off x="6451650" y="6383120"/>
              <a:ext cx="1103630" cy="416559"/>
            </a:xfrm>
            <a:custGeom>
              <a:avLst/>
              <a:gdLst/>
              <a:ahLst/>
              <a:cxnLst/>
              <a:rect l="l" t="t" r="r" b="b"/>
              <a:pathLst>
                <a:path w="1103629" h="416559">
                  <a:moveTo>
                    <a:pt x="0" y="208193"/>
                  </a:moveTo>
                  <a:lnTo>
                    <a:pt x="16851" y="156930"/>
                  </a:lnTo>
                  <a:lnTo>
                    <a:pt x="64647" y="110320"/>
                  </a:lnTo>
                  <a:lnTo>
                    <a:pt x="98857" y="89248"/>
                  </a:lnTo>
                  <a:lnTo>
                    <a:pt x="139252" y="69923"/>
                  </a:lnTo>
                  <a:lnTo>
                    <a:pt x="185314" y="52543"/>
                  </a:lnTo>
                  <a:lnTo>
                    <a:pt x="236528" y="37301"/>
                  </a:lnTo>
                  <a:lnTo>
                    <a:pt x="292375" y="24393"/>
                  </a:lnTo>
                  <a:lnTo>
                    <a:pt x="352340" y="14013"/>
                  </a:lnTo>
                  <a:lnTo>
                    <a:pt x="415903" y="6358"/>
                  </a:lnTo>
                  <a:lnTo>
                    <a:pt x="482550" y="1622"/>
                  </a:lnTo>
                  <a:lnTo>
                    <a:pt x="551762" y="0"/>
                  </a:lnTo>
                  <a:lnTo>
                    <a:pt x="620973" y="1622"/>
                  </a:lnTo>
                  <a:lnTo>
                    <a:pt x="687620" y="6358"/>
                  </a:lnTo>
                  <a:lnTo>
                    <a:pt x="751184" y="14013"/>
                  </a:lnTo>
                  <a:lnTo>
                    <a:pt x="811148" y="24393"/>
                  </a:lnTo>
                  <a:lnTo>
                    <a:pt x="866995" y="37301"/>
                  </a:lnTo>
                  <a:lnTo>
                    <a:pt x="918209" y="52543"/>
                  </a:lnTo>
                  <a:lnTo>
                    <a:pt x="964272" y="69923"/>
                  </a:lnTo>
                  <a:lnTo>
                    <a:pt x="1004666" y="89248"/>
                  </a:lnTo>
                  <a:lnTo>
                    <a:pt x="1038876" y="110320"/>
                  </a:lnTo>
                  <a:lnTo>
                    <a:pt x="1086672" y="156930"/>
                  </a:lnTo>
                  <a:lnTo>
                    <a:pt x="1103524" y="208193"/>
                  </a:lnTo>
                  <a:lnTo>
                    <a:pt x="1099225" y="234308"/>
                  </a:lnTo>
                  <a:lnTo>
                    <a:pt x="1066384" y="283440"/>
                  </a:lnTo>
                  <a:lnTo>
                    <a:pt x="1004666" y="327139"/>
                  </a:lnTo>
                  <a:lnTo>
                    <a:pt x="964272" y="346463"/>
                  </a:lnTo>
                  <a:lnTo>
                    <a:pt x="918209" y="363843"/>
                  </a:lnTo>
                  <a:lnTo>
                    <a:pt x="866995" y="379085"/>
                  </a:lnTo>
                  <a:lnTo>
                    <a:pt x="811148" y="391994"/>
                  </a:lnTo>
                  <a:lnTo>
                    <a:pt x="751184" y="402373"/>
                  </a:lnTo>
                  <a:lnTo>
                    <a:pt x="687620" y="410028"/>
                  </a:lnTo>
                  <a:lnTo>
                    <a:pt x="620973" y="414765"/>
                  </a:lnTo>
                  <a:lnTo>
                    <a:pt x="551762" y="416387"/>
                  </a:lnTo>
                  <a:lnTo>
                    <a:pt x="482550" y="414765"/>
                  </a:lnTo>
                  <a:lnTo>
                    <a:pt x="415903" y="410028"/>
                  </a:lnTo>
                  <a:lnTo>
                    <a:pt x="352340" y="402373"/>
                  </a:lnTo>
                  <a:lnTo>
                    <a:pt x="292375" y="391994"/>
                  </a:lnTo>
                  <a:lnTo>
                    <a:pt x="236528" y="379085"/>
                  </a:lnTo>
                  <a:lnTo>
                    <a:pt x="185314" y="363843"/>
                  </a:lnTo>
                  <a:lnTo>
                    <a:pt x="139252" y="346463"/>
                  </a:lnTo>
                  <a:lnTo>
                    <a:pt x="98857" y="327139"/>
                  </a:lnTo>
                  <a:lnTo>
                    <a:pt x="64647" y="306066"/>
                  </a:lnTo>
                  <a:lnTo>
                    <a:pt x="16851" y="259456"/>
                  </a:lnTo>
                  <a:lnTo>
                    <a:pt x="0" y="208193"/>
                  </a:lnTo>
                  <a:close/>
                </a:path>
              </a:pathLst>
            </a:custGeom>
            <a:ln w="8466">
              <a:solidFill>
                <a:srgbClr val="000000"/>
              </a:solidFill>
            </a:ln>
          </p:spPr>
          <p:txBody>
            <a:bodyPr wrap="square" lIns="0" tIns="0" rIns="0" bIns="0" rtlCol="0"/>
            <a:lstStyle/>
            <a:p>
              <a:endParaRPr/>
            </a:p>
          </p:txBody>
        </p:sp>
      </p:grpSp>
      <p:sp>
        <p:nvSpPr>
          <p:cNvPr id="43" name="object 43"/>
          <p:cNvSpPr txBox="1"/>
          <p:nvPr/>
        </p:nvSpPr>
        <p:spPr>
          <a:xfrm>
            <a:off x="6806139" y="6498166"/>
            <a:ext cx="392430" cy="167640"/>
          </a:xfrm>
          <a:prstGeom prst="rect">
            <a:avLst/>
          </a:prstGeom>
        </p:spPr>
        <p:txBody>
          <a:bodyPr vert="horz" wrap="square" lIns="0" tIns="16510" rIns="0" bIns="0" rtlCol="0">
            <a:spAutoFit/>
          </a:bodyPr>
          <a:lstStyle/>
          <a:p>
            <a:pPr marL="12700">
              <a:lnSpc>
                <a:spcPct val="100000"/>
              </a:lnSpc>
              <a:spcBef>
                <a:spcPts val="130"/>
              </a:spcBef>
            </a:pPr>
            <a:r>
              <a:rPr sz="900" u="sng" spc="30" dirty="0">
                <a:uFill>
                  <a:solidFill>
                    <a:srgbClr val="000000"/>
                  </a:solidFill>
                </a:uFill>
                <a:latin typeface="Calibri"/>
                <a:cs typeface="Calibri"/>
              </a:rPr>
              <a:t>D</a:t>
            </a:r>
            <a:r>
              <a:rPr sz="900" u="sng" spc="20" dirty="0">
                <a:uFill>
                  <a:solidFill>
                    <a:srgbClr val="000000"/>
                  </a:solidFill>
                </a:uFill>
                <a:latin typeface="Calibri"/>
                <a:cs typeface="Calibri"/>
              </a:rPr>
              <a:t>Na</a:t>
            </a:r>
            <a:r>
              <a:rPr sz="900" u="sng" spc="50" dirty="0">
                <a:uFill>
                  <a:solidFill>
                    <a:srgbClr val="000000"/>
                  </a:solidFill>
                </a:uFill>
                <a:latin typeface="Calibri"/>
                <a:cs typeface="Calibri"/>
              </a:rPr>
              <a:t>m</a:t>
            </a:r>
            <a:r>
              <a:rPr sz="900" u="sng" spc="15" dirty="0">
                <a:uFill>
                  <a:solidFill>
                    <a:srgbClr val="000000"/>
                  </a:solidFill>
                </a:uFill>
                <a:latin typeface="Calibri"/>
                <a:cs typeface="Calibri"/>
              </a:rPr>
              <a:t>e</a:t>
            </a:r>
            <a:endParaRPr sz="900">
              <a:latin typeface="Calibri"/>
              <a:cs typeface="Calibri"/>
            </a:endParaRPr>
          </a:p>
        </p:txBody>
      </p:sp>
      <p:grpSp>
        <p:nvGrpSpPr>
          <p:cNvPr id="44" name="object 44"/>
          <p:cNvGrpSpPr/>
          <p:nvPr/>
        </p:nvGrpSpPr>
        <p:grpSpPr>
          <a:xfrm>
            <a:off x="6998968" y="5293810"/>
            <a:ext cx="2423795" cy="1094105"/>
            <a:chOff x="6998968" y="5293810"/>
            <a:chExt cx="2423795" cy="1094105"/>
          </a:xfrm>
        </p:grpSpPr>
        <p:sp>
          <p:nvSpPr>
            <p:cNvPr id="45" name="object 45"/>
            <p:cNvSpPr/>
            <p:nvPr/>
          </p:nvSpPr>
          <p:spPr>
            <a:xfrm>
              <a:off x="7003413" y="5889633"/>
              <a:ext cx="0" cy="494030"/>
            </a:xfrm>
            <a:custGeom>
              <a:avLst/>
              <a:gdLst/>
              <a:ahLst/>
              <a:cxnLst/>
              <a:rect l="l" t="t" r="r" b="b"/>
              <a:pathLst>
                <a:path h="494029">
                  <a:moveTo>
                    <a:pt x="0" y="493486"/>
                  </a:moveTo>
                  <a:lnTo>
                    <a:pt x="1" y="0"/>
                  </a:lnTo>
                </a:path>
              </a:pathLst>
            </a:custGeom>
            <a:ln w="8466">
              <a:solidFill>
                <a:srgbClr val="000000"/>
              </a:solidFill>
            </a:ln>
          </p:spPr>
          <p:txBody>
            <a:bodyPr wrap="square" lIns="0" tIns="0" rIns="0" bIns="0" rtlCol="0"/>
            <a:lstStyle/>
            <a:p>
              <a:endParaRPr/>
            </a:p>
          </p:txBody>
        </p:sp>
        <p:sp>
          <p:nvSpPr>
            <p:cNvPr id="46" name="object 46"/>
            <p:cNvSpPr/>
            <p:nvPr/>
          </p:nvSpPr>
          <p:spPr>
            <a:xfrm>
              <a:off x="8083519" y="5298255"/>
              <a:ext cx="1335405" cy="485775"/>
            </a:xfrm>
            <a:custGeom>
              <a:avLst/>
              <a:gdLst/>
              <a:ahLst/>
              <a:cxnLst/>
              <a:rect l="l" t="t" r="r" b="b"/>
              <a:pathLst>
                <a:path w="1335404" h="485775">
                  <a:moveTo>
                    <a:pt x="0" y="242636"/>
                  </a:moveTo>
                  <a:lnTo>
                    <a:pt x="13559" y="193736"/>
                  </a:lnTo>
                  <a:lnTo>
                    <a:pt x="52447" y="148191"/>
                  </a:lnTo>
                  <a:lnTo>
                    <a:pt x="113981" y="106976"/>
                  </a:lnTo>
                  <a:lnTo>
                    <a:pt x="152401" y="88297"/>
                  </a:lnTo>
                  <a:lnTo>
                    <a:pt x="195476" y="71066"/>
                  </a:lnTo>
                  <a:lnTo>
                    <a:pt x="242871" y="55406"/>
                  </a:lnTo>
                  <a:lnTo>
                    <a:pt x="294250" y="41438"/>
                  </a:lnTo>
                  <a:lnTo>
                    <a:pt x="349277" y="29284"/>
                  </a:lnTo>
                  <a:lnTo>
                    <a:pt x="407617" y="19067"/>
                  </a:lnTo>
                  <a:lnTo>
                    <a:pt x="468935" y="10908"/>
                  </a:lnTo>
                  <a:lnTo>
                    <a:pt x="532895" y="4929"/>
                  </a:lnTo>
                  <a:lnTo>
                    <a:pt x="599162" y="1252"/>
                  </a:lnTo>
                  <a:lnTo>
                    <a:pt x="667399" y="0"/>
                  </a:lnTo>
                  <a:lnTo>
                    <a:pt x="735637" y="1252"/>
                  </a:lnTo>
                  <a:lnTo>
                    <a:pt x="801904" y="4929"/>
                  </a:lnTo>
                  <a:lnTo>
                    <a:pt x="865864" y="10908"/>
                  </a:lnTo>
                  <a:lnTo>
                    <a:pt x="927182" y="19067"/>
                  </a:lnTo>
                  <a:lnTo>
                    <a:pt x="985522" y="29284"/>
                  </a:lnTo>
                  <a:lnTo>
                    <a:pt x="1040549" y="41438"/>
                  </a:lnTo>
                  <a:lnTo>
                    <a:pt x="1091928" y="55406"/>
                  </a:lnTo>
                  <a:lnTo>
                    <a:pt x="1139323" y="71066"/>
                  </a:lnTo>
                  <a:lnTo>
                    <a:pt x="1182398" y="88297"/>
                  </a:lnTo>
                  <a:lnTo>
                    <a:pt x="1220818" y="106976"/>
                  </a:lnTo>
                  <a:lnTo>
                    <a:pt x="1254248" y="126981"/>
                  </a:lnTo>
                  <a:lnTo>
                    <a:pt x="1304795" y="170483"/>
                  </a:lnTo>
                  <a:lnTo>
                    <a:pt x="1331354" y="217828"/>
                  </a:lnTo>
                  <a:lnTo>
                    <a:pt x="1334799" y="242636"/>
                  </a:lnTo>
                  <a:lnTo>
                    <a:pt x="1331354" y="267444"/>
                  </a:lnTo>
                  <a:lnTo>
                    <a:pt x="1304795" y="314788"/>
                  </a:lnTo>
                  <a:lnTo>
                    <a:pt x="1254248" y="358291"/>
                  </a:lnTo>
                  <a:lnTo>
                    <a:pt x="1220818" y="378296"/>
                  </a:lnTo>
                  <a:lnTo>
                    <a:pt x="1182398" y="396975"/>
                  </a:lnTo>
                  <a:lnTo>
                    <a:pt x="1139323" y="414205"/>
                  </a:lnTo>
                  <a:lnTo>
                    <a:pt x="1091928" y="429866"/>
                  </a:lnTo>
                  <a:lnTo>
                    <a:pt x="1040549" y="443834"/>
                  </a:lnTo>
                  <a:lnTo>
                    <a:pt x="985522" y="455987"/>
                  </a:lnTo>
                  <a:lnTo>
                    <a:pt x="927182" y="466204"/>
                  </a:lnTo>
                  <a:lnTo>
                    <a:pt x="865864" y="474364"/>
                  </a:lnTo>
                  <a:lnTo>
                    <a:pt x="801904" y="480343"/>
                  </a:lnTo>
                  <a:lnTo>
                    <a:pt x="735637" y="484019"/>
                  </a:lnTo>
                  <a:lnTo>
                    <a:pt x="667399" y="485272"/>
                  </a:lnTo>
                  <a:lnTo>
                    <a:pt x="599162" y="484019"/>
                  </a:lnTo>
                  <a:lnTo>
                    <a:pt x="532895" y="480343"/>
                  </a:lnTo>
                  <a:lnTo>
                    <a:pt x="468935" y="474364"/>
                  </a:lnTo>
                  <a:lnTo>
                    <a:pt x="407617" y="466204"/>
                  </a:lnTo>
                  <a:lnTo>
                    <a:pt x="349277" y="455987"/>
                  </a:lnTo>
                  <a:lnTo>
                    <a:pt x="294250" y="443834"/>
                  </a:lnTo>
                  <a:lnTo>
                    <a:pt x="242871" y="429866"/>
                  </a:lnTo>
                  <a:lnTo>
                    <a:pt x="195476" y="414205"/>
                  </a:lnTo>
                  <a:lnTo>
                    <a:pt x="152401" y="396975"/>
                  </a:lnTo>
                  <a:lnTo>
                    <a:pt x="113981" y="378296"/>
                  </a:lnTo>
                  <a:lnTo>
                    <a:pt x="80551" y="358291"/>
                  </a:lnTo>
                  <a:lnTo>
                    <a:pt x="30004" y="314788"/>
                  </a:lnTo>
                  <a:lnTo>
                    <a:pt x="3445" y="267444"/>
                  </a:lnTo>
                  <a:lnTo>
                    <a:pt x="0" y="242636"/>
                  </a:lnTo>
                  <a:close/>
                </a:path>
              </a:pathLst>
            </a:custGeom>
            <a:ln w="8466">
              <a:solidFill>
                <a:srgbClr val="000000"/>
              </a:solidFill>
            </a:ln>
          </p:spPr>
          <p:txBody>
            <a:bodyPr wrap="square" lIns="0" tIns="0" rIns="0" bIns="0" rtlCol="0"/>
            <a:lstStyle/>
            <a:p>
              <a:endParaRPr/>
            </a:p>
          </p:txBody>
        </p:sp>
      </p:grpSp>
      <p:sp>
        <p:nvSpPr>
          <p:cNvPr id="47" name="object 47"/>
          <p:cNvSpPr txBox="1"/>
          <p:nvPr/>
        </p:nvSpPr>
        <p:spPr>
          <a:xfrm>
            <a:off x="8468134" y="5448299"/>
            <a:ext cx="563245" cy="167640"/>
          </a:xfrm>
          <a:prstGeom prst="rect">
            <a:avLst/>
          </a:prstGeom>
        </p:spPr>
        <p:txBody>
          <a:bodyPr vert="horz" wrap="square" lIns="0" tIns="16510" rIns="0" bIns="0" rtlCol="0">
            <a:spAutoFit/>
          </a:bodyPr>
          <a:lstStyle/>
          <a:p>
            <a:pPr marL="12700">
              <a:lnSpc>
                <a:spcPct val="100000"/>
              </a:lnSpc>
              <a:spcBef>
                <a:spcPts val="130"/>
              </a:spcBef>
            </a:pPr>
            <a:r>
              <a:rPr sz="900" spc="20" dirty="0">
                <a:latin typeface="Calibri"/>
                <a:cs typeface="Calibri"/>
              </a:rPr>
              <a:t>DBirthdate</a:t>
            </a:r>
            <a:endParaRPr sz="900">
              <a:latin typeface="Calibri"/>
              <a:cs typeface="Calibri"/>
            </a:endParaRPr>
          </a:p>
        </p:txBody>
      </p:sp>
      <p:grpSp>
        <p:nvGrpSpPr>
          <p:cNvPr id="48" name="object 48"/>
          <p:cNvGrpSpPr/>
          <p:nvPr/>
        </p:nvGrpSpPr>
        <p:grpSpPr>
          <a:xfrm>
            <a:off x="7831856" y="5536446"/>
            <a:ext cx="1591310" cy="851535"/>
            <a:chOff x="7831856" y="5536446"/>
            <a:chExt cx="1591310" cy="851535"/>
          </a:xfrm>
        </p:grpSpPr>
        <p:sp>
          <p:nvSpPr>
            <p:cNvPr id="49" name="object 49"/>
            <p:cNvSpPr/>
            <p:nvPr/>
          </p:nvSpPr>
          <p:spPr>
            <a:xfrm>
              <a:off x="7836301" y="5540891"/>
              <a:ext cx="247650" cy="0"/>
            </a:xfrm>
            <a:custGeom>
              <a:avLst/>
              <a:gdLst/>
              <a:ahLst/>
              <a:cxnLst/>
              <a:rect l="l" t="t" r="r" b="b"/>
              <a:pathLst>
                <a:path w="247650">
                  <a:moveTo>
                    <a:pt x="0" y="0"/>
                  </a:moveTo>
                  <a:lnTo>
                    <a:pt x="247219" y="1"/>
                  </a:lnTo>
                </a:path>
              </a:pathLst>
            </a:custGeom>
            <a:ln w="8466">
              <a:solidFill>
                <a:srgbClr val="000000"/>
              </a:solidFill>
            </a:ln>
          </p:spPr>
          <p:txBody>
            <a:bodyPr wrap="square" lIns="0" tIns="0" rIns="0" bIns="0" rtlCol="0"/>
            <a:lstStyle/>
            <a:p>
              <a:endParaRPr/>
            </a:p>
          </p:txBody>
        </p:sp>
        <p:sp>
          <p:nvSpPr>
            <p:cNvPr id="50" name="object 50"/>
            <p:cNvSpPr/>
            <p:nvPr/>
          </p:nvSpPr>
          <p:spPr>
            <a:xfrm>
              <a:off x="8083519" y="5897849"/>
              <a:ext cx="1335405" cy="485775"/>
            </a:xfrm>
            <a:custGeom>
              <a:avLst/>
              <a:gdLst/>
              <a:ahLst/>
              <a:cxnLst/>
              <a:rect l="l" t="t" r="r" b="b"/>
              <a:pathLst>
                <a:path w="1335404" h="485775">
                  <a:moveTo>
                    <a:pt x="0" y="242636"/>
                  </a:moveTo>
                  <a:lnTo>
                    <a:pt x="13559" y="193736"/>
                  </a:lnTo>
                  <a:lnTo>
                    <a:pt x="52447" y="148191"/>
                  </a:lnTo>
                  <a:lnTo>
                    <a:pt x="113981" y="106976"/>
                  </a:lnTo>
                  <a:lnTo>
                    <a:pt x="152401" y="88297"/>
                  </a:lnTo>
                  <a:lnTo>
                    <a:pt x="195476" y="71066"/>
                  </a:lnTo>
                  <a:lnTo>
                    <a:pt x="242871" y="55406"/>
                  </a:lnTo>
                  <a:lnTo>
                    <a:pt x="294250" y="41438"/>
                  </a:lnTo>
                  <a:lnTo>
                    <a:pt x="349277" y="29284"/>
                  </a:lnTo>
                  <a:lnTo>
                    <a:pt x="407617" y="19067"/>
                  </a:lnTo>
                  <a:lnTo>
                    <a:pt x="468935" y="10908"/>
                  </a:lnTo>
                  <a:lnTo>
                    <a:pt x="532895" y="4929"/>
                  </a:lnTo>
                  <a:lnTo>
                    <a:pt x="599162" y="1252"/>
                  </a:lnTo>
                  <a:lnTo>
                    <a:pt x="667399" y="0"/>
                  </a:lnTo>
                  <a:lnTo>
                    <a:pt x="735637" y="1252"/>
                  </a:lnTo>
                  <a:lnTo>
                    <a:pt x="801904" y="4929"/>
                  </a:lnTo>
                  <a:lnTo>
                    <a:pt x="865864" y="10908"/>
                  </a:lnTo>
                  <a:lnTo>
                    <a:pt x="927182" y="19067"/>
                  </a:lnTo>
                  <a:lnTo>
                    <a:pt x="985522" y="29284"/>
                  </a:lnTo>
                  <a:lnTo>
                    <a:pt x="1040549" y="41438"/>
                  </a:lnTo>
                  <a:lnTo>
                    <a:pt x="1091928" y="55406"/>
                  </a:lnTo>
                  <a:lnTo>
                    <a:pt x="1139323" y="71066"/>
                  </a:lnTo>
                  <a:lnTo>
                    <a:pt x="1182398" y="88297"/>
                  </a:lnTo>
                  <a:lnTo>
                    <a:pt x="1220818" y="106976"/>
                  </a:lnTo>
                  <a:lnTo>
                    <a:pt x="1254248" y="126981"/>
                  </a:lnTo>
                  <a:lnTo>
                    <a:pt x="1304795" y="170483"/>
                  </a:lnTo>
                  <a:lnTo>
                    <a:pt x="1331354" y="217828"/>
                  </a:lnTo>
                  <a:lnTo>
                    <a:pt x="1334799" y="242636"/>
                  </a:lnTo>
                  <a:lnTo>
                    <a:pt x="1331354" y="267444"/>
                  </a:lnTo>
                  <a:lnTo>
                    <a:pt x="1304795" y="314788"/>
                  </a:lnTo>
                  <a:lnTo>
                    <a:pt x="1254248" y="358291"/>
                  </a:lnTo>
                  <a:lnTo>
                    <a:pt x="1220818" y="378296"/>
                  </a:lnTo>
                  <a:lnTo>
                    <a:pt x="1182398" y="396975"/>
                  </a:lnTo>
                  <a:lnTo>
                    <a:pt x="1139323" y="414205"/>
                  </a:lnTo>
                  <a:lnTo>
                    <a:pt x="1091928" y="429866"/>
                  </a:lnTo>
                  <a:lnTo>
                    <a:pt x="1040549" y="443834"/>
                  </a:lnTo>
                  <a:lnTo>
                    <a:pt x="985522" y="455987"/>
                  </a:lnTo>
                  <a:lnTo>
                    <a:pt x="927182" y="466204"/>
                  </a:lnTo>
                  <a:lnTo>
                    <a:pt x="865864" y="474364"/>
                  </a:lnTo>
                  <a:lnTo>
                    <a:pt x="801904" y="480343"/>
                  </a:lnTo>
                  <a:lnTo>
                    <a:pt x="735637" y="484019"/>
                  </a:lnTo>
                  <a:lnTo>
                    <a:pt x="667399" y="485272"/>
                  </a:lnTo>
                  <a:lnTo>
                    <a:pt x="599162" y="484019"/>
                  </a:lnTo>
                  <a:lnTo>
                    <a:pt x="532895" y="480343"/>
                  </a:lnTo>
                  <a:lnTo>
                    <a:pt x="468935" y="474364"/>
                  </a:lnTo>
                  <a:lnTo>
                    <a:pt x="407617" y="466204"/>
                  </a:lnTo>
                  <a:lnTo>
                    <a:pt x="349277" y="455987"/>
                  </a:lnTo>
                  <a:lnTo>
                    <a:pt x="294250" y="443834"/>
                  </a:lnTo>
                  <a:lnTo>
                    <a:pt x="242871" y="429866"/>
                  </a:lnTo>
                  <a:lnTo>
                    <a:pt x="195476" y="414205"/>
                  </a:lnTo>
                  <a:lnTo>
                    <a:pt x="152401" y="396975"/>
                  </a:lnTo>
                  <a:lnTo>
                    <a:pt x="113981" y="378296"/>
                  </a:lnTo>
                  <a:lnTo>
                    <a:pt x="80551" y="358291"/>
                  </a:lnTo>
                  <a:lnTo>
                    <a:pt x="30004" y="314788"/>
                  </a:lnTo>
                  <a:lnTo>
                    <a:pt x="3445" y="267444"/>
                  </a:lnTo>
                  <a:lnTo>
                    <a:pt x="0" y="242636"/>
                  </a:lnTo>
                  <a:close/>
                </a:path>
              </a:pathLst>
            </a:custGeom>
            <a:ln w="8466">
              <a:solidFill>
                <a:srgbClr val="000000"/>
              </a:solidFill>
            </a:ln>
          </p:spPr>
          <p:txBody>
            <a:bodyPr wrap="square" lIns="0" tIns="0" rIns="0" bIns="0" rtlCol="0"/>
            <a:lstStyle/>
            <a:p>
              <a:endParaRPr/>
            </a:p>
          </p:txBody>
        </p:sp>
      </p:grpSp>
      <p:sp>
        <p:nvSpPr>
          <p:cNvPr id="51" name="object 51"/>
          <p:cNvSpPr txBox="1"/>
          <p:nvPr/>
        </p:nvSpPr>
        <p:spPr>
          <a:xfrm>
            <a:off x="8430032" y="6049437"/>
            <a:ext cx="641985" cy="167640"/>
          </a:xfrm>
          <a:prstGeom prst="rect">
            <a:avLst/>
          </a:prstGeom>
        </p:spPr>
        <p:txBody>
          <a:bodyPr vert="horz" wrap="square" lIns="0" tIns="16510" rIns="0" bIns="0" rtlCol="0">
            <a:spAutoFit/>
          </a:bodyPr>
          <a:lstStyle/>
          <a:p>
            <a:pPr marL="12700">
              <a:lnSpc>
                <a:spcPct val="100000"/>
              </a:lnSpc>
              <a:spcBef>
                <a:spcPts val="130"/>
              </a:spcBef>
            </a:pPr>
            <a:r>
              <a:rPr sz="900" spc="20" dirty="0">
                <a:latin typeface="Calibri"/>
                <a:cs typeface="Calibri"/>
              </a:rPr>
              <a:t>Relationship</a:t>
            </a:r>
            <a:endParaRPr sz="900">
              <a:latin typeface="Calibri"/>
              <a:cs typeface="Calibri"/>
            </a:endParaRPr>
          </a:p>
        </p:txBody>
      </p:sp>
      <p:grpSp>
        <p:nvGrpSpPr>
          <p:cNvPr id="52" name="object 52"/>
          <p:cNvGrpSpPr/>
          <p:nvPr/>
        </p:nvGrpSpPr>
        <p:grpSpPr>
          <a:xfrm>
            <a:off x="2701640" y="5212715"/>
            <a:ext cx="5582285" cy="760730"/>
            <a:chOff x="2701640" y="5212715"/>
            <a:chExt cx="5582285" cy="760730"/>
          </a:xfrm>
        </p:grpSpPr>
        <p:sp>
          <p:nvSpPr>
            <p:cNvPr id="53" name="object 53"/>
            <p:cNvSpPr/>
            <p:nvPr/>
          </p:nvSpPr>
          <p:spPr>
            <a:xfrm>
              <a:off x="7836301" y="5783528"/>
              <a:ext cx="443230" cy="185420"/>
            </a:xfrm>
            <a:custGeom>
              <a:avLst/>
              <a:gdLst/>
              <a:ahLst/>
              <a:cxnLst/>
              <a:rect l="l" t="t" r="r" b="b"/>
              <a:pathLst>
                <a:path w="443229" h="185420">
                  <a:moveTo>
                    <a:pt x="442695" y="185387"/>
                  </a:moveTo>
                  <a:lnTo>
                    <a:pt x="0" y="0"/>
                  </a:lnTo>
                </a:path>
              </a:pathLst>
            </a:custGeom>
            <a:ln w="8466">
              <a:solidFill>
                <a:srgbClr val="000000"/>
              </a:solidFill>
            </a:ln>
          </p:spPr>
          <p:txBody>
            <a:bodyPr wrap="square" lIns="0" tIns="0" rIns="0" bIns="0" rtlCol="0"/>
            <a:lstStyle/>
            <a:p>
              <a:endParaRPr/>
            </a:p>
          </p:txBody>
        </p:sp>
        <p:sp>
          <p:nvSpPr>
            <p:cNvPr id="54" name="object 54"/>
            <p:cNvSpPr/>
            <p:nvPr/>
          </p:nvSpPr>
          <p:spPr>
            <a:xfrm>
              <a:off x="2721960" y="5233385"/>
              <a:ext cx="1839595" cy="615315"/>
            </a:xfrm>
            <a:custGeom>
              <a:avLst/>
              <a:gdLst/>
              <a:ahLst/>
              <a:cxnLst/>
              <a:rect l="l" t="t" r="r" b="b"/>
              <a:pathLst>
                <a:path w="1839595" h="615314">
                  <a:moveTo>
                    <a:pt x="919487" y="0"/>
                  </a:moveTo>
                  <a:lnTo>
                    <a:pt x="0" y="307506"/>
                  </a:lnTo>
                  <a:lnTo>
                    <a:pt x="919487" y="615012"/>
                  </a:lnTo>
                  <a:lnTo>
                    <a:pt x="1838976" y="307506"/>
                  </a:lnTo>
                  <a:lnTo>
                    <a:pt x="919487" y="0"/>
                  </a:lnTo>
                  <a:close/>
                </a:path>
              </a:pathLst>
            </a:custGeom>
            <a:solidFill>
              <a:srgbClr val="F2F2F2"/>
            </a:solidFill>
          </p:spPr>
          <p:txBody>
            <a:bodyPr wrap="square" lIns="0" tIns="0" rIns="0" bIns="0" rtlCol="0"/>
            <a:lstStyle/>
            <a:p>
              <a:endParaRPr/>
            </a:p>
          </p:txBody>
        </p:sp>
        <p:sp>
          <p:nvSpPr>
            <p:cNvPr id="55" name="object 55"/>
            <p:cNvSpPr/>
            <p:nvPr/>
          </p:nvSpPr>
          <p:spPr>
            <a:xfrm>
              <a:off x="2701640" y="5212715"/>
              <a:ext cx="1880235" cy="656590"/>
            </a:xfrm>
            <a:custGeom>
              <a:avLst/>
              <a:gdLst/>
              <a:ahLst/>
              <a:cxnLst/>
              <a:rect l="l" t="t" r="r" b="b"/>
              <a:pathLst>
                <a:path w="1880235" h="656589">
                  <a:moveTo>
                    <a:pt x="942069" y="0"/>
                  </a:moveTo>
                  <a:lnTo>
                    <a:pt x="937545" y="0"/>
                  </a:lnTo>
                  <a:lnTo>
                    <a:pt x="5587" y="311677"/>
                  </a:lnTo>
                  <a:lnTo>
                    <a:pt x="0" y="319438"/>
                  </a:lnTo>
                  <a:lnTo>
                    <a:pt x="0" y="336915"/>
                  </a:lnTo>
                  <a:lnTo>
                    <a:pt x="5587" y="344675"/>
                  </a:lnTo>
                  <a:lnTo>
                    <a:pt x="937545" y="656352"/>
                  </a:lnTo>
                  <a:lnTo>
                    <a:pt x="942069" y="656352"/>
                  </a:lnTo>
                  <a:lnTo>
                    <a:pt x="983272" y="642573"/>
                  </a:lnTo>
                  <a:lnTo>
                    <a:pt x="939054" y="642573"/>
                  </a:lnTo>
                  <a:lnTo>
                    <a:pt x="56588" y="347447"/>
                  </a:lnTo>
                  <a:lnTo>
                    <a:pt x="26765" y="347447"/>
                  </a:lnTo>
                  <a:lnTo>
                    <a:pt x="26763" y="337473"/>
                  </a:lnTo>
                  <a:lnTo>
                    <a:pt x="15408" y="333675"/>
                  </a:lnTo>
                  <a:lnTo>
                    <a:pt x="13547" y="331089"/>
                  </a:lnTo>
                  <a:lnTo>
                    <a:pt x="13547" y="325263"/>
                  </a:lnTo>
                  <a:lnTo>
                    <a:pt x="15408" y="322676"/>
                  </a:lnTo>
                  <a:lnTo>
                    <a:pt x="26763" y="318879"/>
                  </a:lnTo>
                  <a:lnTo>
                    <a:pt x="26765" y="308905"/>
                  </a:lnTo>
                  <a:lnTo>
                    <a:pt x="56584" y="308905"/>
                  </a:lnTo>
                  <a:lnTo>
                    <a:pt x="939054" y="13779"/>
                  </a:lnTo>
                  <a:lnTo>
                    <a:pt x="983272" y="13779"/>
                  </a:lnTo>
                  <a:lnTo>
                    <a:pt x="942069" y="0"/>
                  </a:lnTo>
                  <a:close/>
                </a:path>
                <a:path w="1880235" h="656589">
                  <a:moveTo>
                    <a:pt x="1837938" y="342460"/>
                  </a:moveTo>
                  <a:lnTo>
                    <a:pt x="940562" y="642573"/>
                  </a:lnTo>
                  <a:lnTo>
                    <a:pt x="983272" y="642573"/>
                  </a:lnTo>
                  <a:lnTo>
                    <a:pt x="1865738" y="347447"/>
                  </a:lnTo>
                  <a:lnTo>
                    <a:pt x="1852851" y="347447"/>
                  </a:lnTo>
                  <a:lnTo>
                    <a:pt x="1837938" y="342460"/>
                  </a:lnTo>
                  <a:close/>
                </a:path>
                <a:path w="1880235" h="656589">
                  <a:moveTo>
                    <a:pt x="84388" y="328176"/>
                  </a:moveTo>
                  <a:lnTo>
                    <a:pt x="63032" y="335318"/>
                  </a:lnTo>
                  <a:lnTo>
                    <a:pt x="939807" y="628540"/>
                  </a:lnTo>
                  <a:lnTo>
                    <a:pt x="982517" y="614257"/>
                  </a:lnTo>
                  <a:lnTo>
                    <a:pt x="939807" y="614257"/>
                  </a:lnTo>
                  <a:lnTo>
                    <a:pt x="84388" y="328176"/>
                  </a:lnTo>
                  <a:close/>
                </a:path>
                <a:path w="1880235" h="656589">
                  <a:moveTo>
                    <a:pt x="1795228" y="328176"/>
                  </a:moveTo>
                  <a:lnTo>
                    <a:pt x="939807" y="614257"/>
                  </a:lnTo>
                  <a:lnTo>
                    <a:pt x="982517" y="614257"/>
                  </a:lnTo>
                  <a:lnTo>
                    <a:pt x="1816584" y="335318"/>
                  </a:lnTo>
                  <a:lnTo>
                    <a:pt x="1795228" y="328176"/>
                  </a:lnTo>
                  <a:close/>
                </a:path>
                <a:path w="1880235" h="656589">
                  <a:moveTo>
                    <a:pt x="26765" y="337473"/>
                  </a:moveTo>
                  <a:lnTo>
                    <a:pt x="26765" y="347447"/>
                  </a:lnTo>
                  <a:lnTo>
                    <a:pt x="41676" y="342460"/>
                  </a:lnTo>
                  <a:lnTo>
                    <a:pt x="26765" y="337473"/>
                  </a:lnTo>
                  <a:close/>
                </a:path>
                <a:path w="1880235" h="656589">
                  <a:moveTo>
                    <a:pt x="41676" y="342460"/>
                  </a:moveTo>
                  <a:lnTo>
                    <a:pt x="26765" y="347447"/>
                  </a:lnTo>
                  <a:lnTo>
                    <a:pt x="56588" y="347447"/>
                  </a:lnTo>
                  <a:lnTo>
                    <a:pt x="41676" y="342460"/>
                  </a:lnTo>
                  <a:close/>
                </a:path>
                <a:path w="1880235" h="656589">
                  <a:moveTo>
                    <a:pt x="1852851" y="337473"/>
                  </a:moveTo>
                  <a:lnTo>
                    <a:pt x="1837938" y="342460"/>
                  </a:lnTo>
                  <a:lnTo>
                    <a:pt x="1852851" y="347447"/>
                  </a:lnTo>
                  <a:lnTo>
                    <a:pt x="1852851" y="337473"/>
                  </a:lnTo>
                  <a:close/>
                </a:path>
                <a:path w="1880235" h="656589">
                  <a:moveTo>
                    <a:pt x="1865742" y="308905"/>
                  </a:moveTo>
                  <a:lnTo>
                    <a:pt x="1852851" y="308905"/>
                  </a:lnTo>
                  <a:lnTo>
                    <a:pt x="1852851" y="318879"/>
                  </a:lnTo>
                  <a:lnTo>
                    <a:pt x="1864206" y="322676"/>
                  </a:lnTo>
                  <a:lnTo>
                    <a:pt x="1866069" y="325263"/>
                  </a:lnTo>
                  <a:lnTo>
                    <a:pt x="1866069" y="331089"/>
                  </a:lnTo>
                  <a:lnTo>
                    <a:pt x="1864206" y="333675"/>
                  </a:lnTo>
                  <a:lnTo>
                    <a:pt x="1852851" y="337473"/>
                  </a:lnTo>
                  <a:lnTo>
                    <a:pt x="1852851" y="347447"/>
                  </a:lnTo>
                  <a:lnTo>
                    <a:pt x="1865738" y="347447"/>
                  </a:lnTo>
                  <a:lnTo>
                    <a:pt x="1874028" y="344675"/>
                  </a:lnTo>
                  <a:lnTo>
                    <a:pt x="1879616" y="336915"/>
                  </a:lnTo>
                  <a:lnTo>
                    <a:pt x="1879616" y="319438"/>
                  </a:lnTo>
                  <a:lnTo>
                    <a:pt x="1874028" y="311677"/>
                  </a:lnTo>
                  <a:lnTo>
                    <a:pt x="1865742" y="308905"/>
                  </a:lnTo>
                  <a:close/>
                </a:path>
                <a:path w="1880235" h="656589">
                  <a:moveTo>
                    <a:pt x="41676" y="328176"/>
                  </a:moveTo>
                  <a:lnTo>
                    <a:pt x="26765" y="333163"/>
                  </a:lnTo>
                  <a:lnTo>
                    <a:pt x="26765" y="337473"/>
                  </a:lnTo>
                  <a:lnTo>
                    <a:pt x="41677" y="342460"/>
                  </a:lnTo>
                  <a:lnTo>
                    <a:pt x="63032" y="335318"/>
                  </a:lnTo>
                  <a:lnTo>
                    <a:pt x="41676" y="328176"/>
                  </a:lnTo>
                  <a:close/>
                </a:path>
                <a:path w="1880235" h="656589">
                  <a:moveTo>
                    <a:pt x="1837940" y="328176"/>
                  </a:moveTo>
                  <a:lnTo>
                    <a:pt x="1816584" y="335318"/>
                  </a:lnTo>
                  <a:lnTo>
                    <a:pt x="1837938" y="342460"/>
                  </a:lnTo>
                  <a:lnTo>
                    <a:pt x="1852849" y="337473"/>
                  </a:lnTo>
                  <a:lnTo>
                    <a:pt x="1852851" y="333163"/>
                  </a:lnTo>
                  <a:lnTo>
                    <a:pt x="1837940" y="328176"/>
                  </a:lnTo>
                  <a:close/>
                </a:path>
                <a:path w="1880235" h="656589">
                  <a:moveTo>
                    <a:pt x="63032" y="321034"/>
                  </a:moveTo>
                  <a:lnTo>
                    <a:pt x="41676" y="328176"/>
                  </a:lnTo>
                  <a:lnTo>
                    <a:pt x="63032" y="335318"/>
                  </a:lnTo>
                  <a:lnTo>
                    <a:pt x="84388" y="328176"/>
                  </a:lnTo>
                  <a:lnTo>
                    <a:pt x="63032" y="321034"/>
                  </a:lnTo>
                  <a:close/>
                </a:path>
                <a:path w="1880235" h="656589">
                  <a:moveTo>
                    <a:pt x="1816584" y="321034"/>
                  </a:moveTo>
                  <a:lnTo>
                    <a:pt x="1795228" y="328176"/>
                  </a:lnTo>
                  <a:lnTo>
                    <a:pt x="1816584" y="335318"/>
                  </a:lnTo>
                  <a:lnTo>
                    <a:pt x="1837940" y="328176"/>
                  </a:lnTo>
                  <a:lnTo>
                    <a:pt x="1816584" y="321034"/>
                  </a:lnTo>
                  <a:close/>
                </a:path>
                <a:path w="1880235" h="656589">
                  <a:moveTo>
                    <a:pt x="22468" y="321753"/>
                  </a:moveTo>
                  <a:lnTo>
                    <a:pt x="22468" y="334600"/>
                  </a:lnTo>
                  <a:lnTo>
                    <a:pt x="26765" y="333163"/>
                  </a:lnTo>
                  <a:lnTo>
                    <a:pt x="26765" y="323190"/>
                  </a:lnTo>
                  <a:lnTo>
                    <a:pt x="22468" y="321753"/>
                  </a:lnTo>
                  <a:close/>
                </a:path>
                <a:path w="1880235" h="656589">
                  <a:moveTo>
                    <a:pt x="1857147" y="321753"/>
                  </a:moveTo>
                  <a:lnTo>
                    <a:pt x="1852851" y="323190"/>
                  </a:lnTo>
                  <a:lnTo>
                    <a:pt x="1852851" y="333163"/>
                  </a:lnTo>
                  <a:lnTo>
                    <a:pt x="1857147" y="334600"/>
                  </a:lnTo>
                  <a:lnTo>
                    <a:pt x="1857147" y="321753"/>
                  </a:lnTo>
                  <a:close/>
                </a:path>
                <a:path w="1880235" h="656589">
                  <a:moveTo>
                    <a:pt x="939807" y="27811"/>
                  </a:moveTo>
                  <a:lnTo>
                    <a:pt x="63032" y="321034"/>
                  </a:lnTo>
                  <a:lnTo>
                    <a:pt x="84388" y="328176"/>
                  </a:lnTo>
                  <a:lnTo>
                    <a:pt x="939807" y="42096"/>
                  </a:lnTo>
                  <a:lnTo>
                    <a:pt x="982521" y="42096"/>
                  </a:lnTo>
                  <a:lnTo>
                    <a:pt x="939807" y="27811"/>
                  </a:lnTo>
                  <a:close/>
                </a:path>
                <a:path w="1880235" h="656589">
                  <a:moveTo>
                    <a:pt x="982521" y="42096"/>
                  </a:moveTo>
                  <a:lnTo>
                    <a:pt x="939807" y="42096"/>
                  </a:lnTo>
                  <a:lnTo>
                    <a:pt x="1795228" y="328176"/>
                  </a:lnTo>
                  <a:lnTo>
                    <a:pt x="1816584" y="321034"/>
                  </a:lnTo>
                  <a:lnTo>
                    <a:pt x="982521" y="42096"/>
                  </a:lnTo>
                  <a:close/>
                </a:path>
                <a:path w="1880235" h="656589">
                  <a:moveTo>
                    <a:pt x="41675" y="313892"/>
                  </a:moveTo>
                  <a:lnTo>
                    <a:pt x="26765" y="318878"/>
                  </a:lnTo>
                  <a:lnTo>
                    <a:pt x="26765" y="323190"/>
                  </a:lnTo>
                  <a:lnTo>
                    <a:pt x="41676" y="328176"/>
                  </a:lnTo>
                  <a:lnTo>
                    <a:pt x="63032" y="321034"/>
                  </a:lnTo>
                  <a:lnTo>
                    <a:pt x="41675" y="313892"/>
                  </a:lnTo>
                  <a:close/>
                </a:path>
                <a:path w="1880235" h="656589">
                  <a:moveTo>
                    <a:pt x="1837940" y="313892"/>
                  </a:moveTo>
                  <a:lnTo>
                    <a:pt x="1816584" y="321034"/>
                  </a:lnTo>
                  <a:lnTo>
                    <a:pt x="1837940" y="328176"/>
                  </a:lnTo>
                  <a:lnTo>
                    <a:pt x="1852851" y="323190"/>
                  </a:lnTo>
                  <a:lnTo>
                    <a:pt x="1852850" y="318878"/>
                  </a:lnTo>
                  <a:lnTo>
                    <a:pt x="1837940" y="313892"/>
                  </a:lnTo>
                  <a:close/>
                </a:path>
                <a:path w="1880235" h="656589">
                  <a:moveTo>
                    <a:pt x="1852851" y="308905"/>
                  </a:moveTo>
                  <a:lnTo>
                    <a:pt x="1837940" y="313892"/>
                  </a:lnTo>
                  <a:lnTo>
                    <a:pt x="1852851" y="318879"/>
                  </a:lnTo>
                  <a:lnTo>
                    <a:pt x="1852851" y="308905"/>
                  </a:lnTo>
                  <a:close/>
                </a:path>
                <a:path w="1880235" h="656589">
                  <a:moveTo>
                    <a:pt x="26765" y="308905"/>
                  </a:moveTo>
                  <a:lnTo>
                    <a:pt x="26765" y="318878"/>
                  </a:lnTo>
                  <a:lnTo>
                    <a:pt x="41675" y="313892"/>
                  </a:lnTo>
                  <a:lnTo>
                    <a:pt x="26765" y="308905"/>
                  </a:lnTo>
                  <a:close/>
                </a:path>
                <a:path w="1880235" h="656589">
                  <a:moveTo>
                    <a:pt x="983272" y="13779"/>
                  </a:moveTo>
                  <a:lnTo>
                    <a:pt x="940562" y="13779"/>
                  </a:lnTo>
                  <a:lnTo>
                    <a:pt x="1837941" y="313892"/>
                  </a:lnTo>
                  <a:lnTo>
                    <a:pt x="1852851" y="308905"/>
                  </a:lnTo>
                  <a:lnTo>
                    <a:pt x="1865742" y="308905"/>
                  </a:lnTo>
                  <a:lnTo>
                    <a:pt x="983272" y="13779"/>
                  </a:lnTo>
                  <a:close/>
                </a:path>
                <a:path w="1880235" h="656589">
                  <a:moveTo>
                    <a:pt x="56584" y="308905"/>
                  </a:moveTo>
                  <a:lnTo>
                    <a:pt x="26765" y="308905"/>
                  </a:lnTo>
                  <a:lnTo>
                    <a:pt x="41675" y="313892"/>
                  </a:lnTo>
                  <a:lnTo>
                    <a:pt x="56584" y="308905"/>
                  </a:lnTo>
                  <a:close/>
                </a:path>
              </a:pathLst>
            </a:custGeom>
            <a:solidFill>
              <a:srgbClr val="000000"/>
            </a:solidFill>
          </p:spPr>
          <p:txBody>
            <a:bodyPr wrap="square" lIns="0" tIns="0" rIns="0" bIns="0" rtlCol="0"/>
            <a:lstStyle/>
            <a:p>
              <a:endParaRPr/>
            </a:p>
          </p:txBody>
        </p:sp>
      </p:grpSp>
      <p:sp>
        <p:nvSpPr>
          <p:cNvPr id="56" name="object 56"/>
          <p:cNvSpPr txBox="1"/>
          <p:nvPr/>
        </p:nvSpPr>
        <p:spPr>
          <a:xfrm>
            <a:off x="3290928" y="5355165"/>
            <a:ext cx="701675" cy="349250"/>
          </a:xfrm>
          <a:prstGeom prst="rect">
            <a:avLst/>
          </a:prstGeom>
        </p:spPr>
        <p:txBody>
          <a:bodyPr vert="horz" wrap="square" lIns="0" tIns="14604" rIns="0" bIns="0" rtlCol="0">
            <a:spAutoFit/>
          </a:bodyPr>
          <a:lstStyle/>
          <a:p>
            <a:pPr algn="ctr">
              <a:lnSpc>
                <a:spcPct val="100000"/>
              </a:lnSpc>
              <a:spcBef>
                <a:spcPts val="114"/>
              </a:spcBef>
            </a:pPr>
            <a:r>
              <a:rPr sz="1050" dirty="0">
                <a:latin typeface="Calibri"/>
                <a:cs typeface="Calibri"/>
              </a:rPr>
              <a:t>DEPE</a:t>
            </a:r>
            <a:r>
              <a:rPr sz="1050" spc="15" dirty="0">
                <a:latin typeface="Calibri"/>
                <a:cs typeface="Calibri"/>
              </a:rPr>
              <a:t>N</a:t>
            </a:r>
            <a:r>
              <a:rPr sz="1050" dirty="0">
                <a:latin typeface="Calibri"/>
                <a:cs typeface="Calibri"/>
              </a:rPr>
              <a:t>DE</a:t>
            </a:r>
            <a:r>
              <a:rPr sz="1050" spc="15" dirty="0">
                <a:latin typeface="Calibri"/>
                <a:cs typeface="Calibri"/>
              </a:rPr>
              <a:t>N</a:t>
            </a:r>
            <a:r>
              <a:rPr sz="1050" spc="5" dirty="0">
                <a:latin typeface="Calibri"/>
                <a:cs typeface="Calibri"/>
              </a:rPr>
              <a:t>T</a:t>
            </a:r>
            <a:endParaRPr sz="1050">
              <a:latin typeface="Calibri"/>
              <a:cs typeface="Calibri"/>
            </a:endParaRPr>
          </a:p>
          <a:p>
            <a:pPr algn="ctr">
              <a:lnSpc>
                <a:spcPct val="100000"/>
              </a:lnSpc>
              <a:spcBef>
                <a:spcPts val="5"/>
              </a:spcBef>
            </a:pPr>
            <a:r>
              <a:rPr sz="1050" spc="5" dirty="0">
                <a:latin typeface="Calibri"/>
                <a:cs typeface="Calibri"/>
              </a:rPr>
              <a:t>_OF</a:t>
            </a:r>
            <a:endParaRPr sz="1050">
              <a:latin typeface="Calibri"/>
              <a:cs typeface="Calibri"/>
            </a:endParaRPr>
          </a:p>
        </p:txBody>
      </p:sp>
      <p:grpSp>
        <p:nvGrpSpPr>
          <p:cNvPr id="57" name="object 57"/>
          <p:cNvGrpSpPr/>
          <p:nvPr/>
        </p:nvGrpSpPr>
        <p:grpSpPr>
          <a:xfrm>
            <a:off x="3637214" y="3470234"/>
            <a:ext cx="2533650" cy="2075180"/>
            <a:chOff x="3637214" y="3470234"/>
            <a:chExt cx="2533650" cy="2075180"/>
          </a:xfrm>
        </p:grpSpPr>
        <p:sp>
          <p:nvSpPr>
            <p:cNvPr id="58" name="object 58"/>
            <p:cNvSpPr/>
            <p:nvPr/>
          </p:nvSpPr>
          <p:spPr>
            <a:xfrm>
              <a:off x="3641448" y="3474468"/>
              <a:ext cx="3810" cy="1758950"/>
            </a:xfrm>
            <a:custGeom>
              <a:avLst/>
              <a:gdLst/>
              <a:ahLst/>
              <a:cxnLst/>
              <a:rect l="l" t="t" r="r" b="b"/>
              <a:pathLst>
                <a:path w="3810" h="1758950">
                  <a:moveTo>
                    <a:pt x="0" y="1758917"/>
                  </a:moveTo>
                  <a:lnTo>
                    <a:pt x="3285" y="0"/>
                  </a:lnTo>
                </a:path>
              </a:pathLst>
            </a:custGeom>
            <a:ln w="8466">
              <a:solidFill>
                <a:srgbClr val="000000"/>
              </a:solidFill>
            </a:ln>
          </p:spPr>
          <p:txBody>
            <a:bodyPr wrap="square" lIns="0" tIns="0" rIns="0" bIns="0" rtlCol="0"/>
            <a:lstStyle/>
            <a:p>
              <a:endParaRPr/>
            </a:p>
          </p:txBody>
        </p:sp>
        <p:sp>
          <p:nvSpPr>
            <p:cNvPr id="59" name="object 59"/>
            <p:cNvSpPr/>
            <p:nvPr/>
          </p:nvSpPr>
          <p:spPr>
            <a:xfrm>
              <a:off x="4560937" y="5540891"/>
              <a:ext cx="1609725" cy="0"/>
            </a:xfrm>
            <a:custGeom>
              <a:avLst/>
              <a:gdLst/>
              <a:ahLst/>
              <a:cxnLst/>
              <a:rect l="l" t="t" r="r" b="b"/>
              <a:pathLst>
                <a:path w="1609725">
                  <a:moveTo>
                    <a:pt x="0" y="0"/>
                  </a:moveTo>
                  <a:lnTo>
                    <a:pt x="1609588" y="1"/>
                  </a:lnTo>
                </a:path>
              </a:pathLst>
            </a:custGeom>
            <a:ln w="8466">
              <a:solidFill>
                <a:srgbClr val="000000"/>
              </a:solidFill>
            </a:ln>
          </p:spPr>
          <p:txBody>
            <a:bodyPr wrap="square" lIns="0" tIns="0" rIns="0" bIns="0" rtlCol="0"/>
            <a:lstStyle/>
            <a:p>
              <a:endParaRPr/>
            </a:p>
          </p:txBody>
        </p:sp>
      </p:grpSp>
      <p:sp>
        <p:nvSpPr>
          <p:cNvPr id="60" name="object 60"/>
          <p:cNvSpPr txBox="1"/>
          <p:nvPr/>
        </p:nvSpPr>
        <p:spPr>
          <a:xfrm>
            <a:off x="5966002" y="5321299"/>
            <a:ext cx="102235" cy="167640"/>
          </a:xfrm>
          <a:prstGeom prst="rect">
            <a:avLst/>
          </a:prstGeom>
        </p:spPr>
        <p:txBody>
          <a:bodyPr vert="horz" wrap="square" lIns="0" tIns="16510" rIns="0" bIns="0" rtlCol="0">
            <a:spAutoFit/>
          </a:bodyPr>
          <a:lstStyle/>
          <a:p>
            <a:pPr marL="12700">
              <a:lnSpc>
                <a:spcPct val="100000"/>
              </a:lnSpc>
              <a:spcBef>
                <a:spcPts val="130"/>
              </a:spcBef>
            </a:pPr>
            <a:r>
              <a:rPr sz="900" spc="20" dirty="0">
                <a:latin typeface="Calibri"/>
                <a:cs typeface="Calibri"/>
              </a:rPr>
              <a:t>N</a:t>
            </a:r>
            <a:endParaRPr sz="900">
              <a:latin typeface="Calibri"/>
              <a:cs typeface="Calibri"/>
            </a:endParaRPr>
          </a:p>
        </p:txBody>
      </p:sp>
      <p:sp>
        <p:nvSpPr>
          <p:cNvPr id="63" name="object 63"/>
          <p:cNvSpPr txBox="1">
            <a:spLocks noGrp="1"/>
          </p:cNvSpPr>
          <p:nvPr>
            <p:ph type="sldNum" sz="quarter" idx="7"/>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39</a:t>
            </a:fld>
            <a:endParaRPr spc="5" dirty="0"/>
          </a:p>
        </p:txBody>
      </p:sp>
      <p:sp>
        <p:nvSpPr>
          <p:cNvPr id="61" name="object 61"/>
          <p:cNvSpPr txBox="1"/>
          <p:nvPr/>
        </p:nvSpPr>
        <p:spPr>
          <a:xfrm>
            <a:off x="3662786" y="3500966"/>
            <a:ext cx="85725" cy="167640"/>
          </a:xfrm>
          <a:prstGeom prst="rect">
            <a:avLst/>
          </a:prstGeom>
        </p:spPr>
        <p:txBody>
          <a:bodyPr vert="horz" wrap="square" lIns="0" tIns="16510" rIns="0" bIns="0" rtlCol="0">
            <a:spAutoFit/>
          </a:bodyPr>
          <a:lstStyle/>
          <a:p>
            <a:pPr marL="12700">
              <a:lnSpc>
                <a:spcPct val="100000"/>
              </a:lnSpc>
              <a:spcBef>
                <a:spcPts val="130"/>
              </a:spcBef>
            </a:pPr>
            <a:r>
              <a:rPr sz="900" spc="15" dirty="0">
                <a:latin typeface="Calibri"/>
                <a:cs typeface="Calibri"/>
              </a:rPr>
              <a:t>1</a:t>
            </a:r>
            <a:endParaRPr sz="9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752600" y="727137"/>
            <a:ext cx="6535420" cy="662940"/>
          </a:xfrm>
          <a:prstGeom prst="rect">
            <a:avLst/>
          </a:prstGeom>
        </p:spPr>
        <p:txBody>
          <a:bodyPr vert="horz" wrap="square" lIns="0" tIns="16510" rIns="0" bIns="0" rtlCol="0">
            <a:spAutoFit/>
          </a:bodyPr>
          <a:lstStyle/>
          <a:p>
            <a:pPr marL="12700">
              <a:lnSpc>
                <a:spcPct val="100000"/>
              </a:lnSpc>
              <a:spcBef>
                <a:spcPts val="130"/>
              </a:spcBef>
            </a:pPr>
            <a:r>
              <a:rPr spc="-20" dirty="0"/>
              <a:t>Goal </a:t>
            </a:r>
            <a:r>
              <a:rPr spc="5" dirty="0"/>
              <a:t>of </a:t>
            </a:r>
            <a:r>
              <a:rPr spc="70" dirty="0"/>
              <a:t>Conceptual</a:t>
            </a:r>
            <a:r>
              <a:rPr spc="785" dirty="0"/>
              <a:t> </a:t>
            </a:r>
            <a:r>
              <a:rPr spc="15" dirty="0"/>
              <a:t>Design</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4</a:t>
            </a:fld>
            <a:endParaRPr spc="5" dirty="0"/>
          </a:p>
        </p:txBody>
      </p:sp>
      <p:sp>
        <p:nvSpPr>
          <p:cNvPr id="6" name="object 6"/>
          <p:cNvSpPr txBox="1"/>
          <p:nvPr/>
        </p:nvSpPr>
        <p:spPr>
          <a:xfrm>
            <a:off x="724916" y="1554463"/>
            <a:ext cx="8463915" cy="4986655"/>
          </a:xfrm>
          <a:prstGeom prst="rect">
            <a:avLst/>
          </a:prstGeom>
        </p:spPr>
        <p:txBody>
          <a:bodyPr vert="horz" wrap="square" lIns="0" tIns="17145" rIns="0" bIns="0" rtlCol="0">
            <a:spAutoFit/>
          </a:bodyPr>
          <a:lstStyle/>
          <a:p>
            <a:pPr marL="12700">
              <a:lnSpc>
                <a:spcPct val="100000"/>
              </a:lnSpc>
              <a:spcBef>
                <a:spcPts val="135"/>
              </a:spcBef>
            </a:pPr>
            <a:r>
              <a:rPr sz="2250" spc="50" dirty="0">
                <a:latin typeface="Arial"/>
                <a:cs typeface="Arial"/>
              </a:rPr>
              <a:t>Description </a:t>
            </a:r>
            <a:r>
              <a:rPr sz="2250" spc="10" dirty="0">
                <a:latin typeface="Arial"/>
                <a:cs typeface="Arial"/>
              </a:rPr>
              <a:t>of </a:t>
            </a:r>
            <a:r>
              <a:rPr sz="2250" spc="40" dirty="0">
                <a:latin typeface="Arial"/>
                <a:cs typeface="Arial"/>
              </a:rPr>
              <a:t>data requirements </a:t>
            </a:r>
            <a:r>
              <a:rPr sz="2250" spc="35" dirty="0">
                <a:latin typeface="Arial"/>
                <a:cs typeface="Arial"/>
              </a:rPr>
              <a:t>that</a:t>
            </a:r>
            <a:r>
              <a:rPr sz="2250" spc="484" dirty="0">
                <a:latin typeface="Arial"/>
                <a:cs typeface="Arial"/>
              </a:rPr>
              <a:t> </a:t>
            </a:r>
            <a:r>
              <a:rPr sz="2250" spc="45" dirty="0">
                <a:latin typeface="Arial"/>
                <a:cs typeface="Arial"/>
              </a:rPr>
              <a:t>is…</a:t>
            </a:r>
            <a:endParaRPr sz="2250">
              <a:latin typeface="Arial"/>
              <a:cs typeface="Arial"/>
            </a:endParaRPr>
          </a:p>
          <a:p>
            <a:pPr>
              <a:lnSpc>
                <a:spcPct val="100000"/>
              </a:lnSpc>
              <a:spcBef>
                <a:spcPts val="25"/>
              </a:spcBef>
            </a:pPr>
            <a:endParaRPr sz="2500">
              <a:latin typeface="Arial"/>
              <a:cs typeface="Arial"/>
            </a:endParaRPr>
          </a:p>
          <a:p>
            <a:pPr marL="12700">
              <a:lnSpc>
                <a:spcPct val="100000"/>
              </a:lnSpc>
            </a:pPr>
            <a:r>
              <a:rPr sz="2250" u="heavy" spc="45" dirty="0">
                <a:uFill>
                  <a:solidFill>
                    <a:srgbClr val="000000"/>
                  </a:solidFill>
                </a:uFill>
                <a:latin typeface="Arial"/>
                <a:cs typeface="Arial"/>
              </a:rPr>
              <a:t>Comprehensive</a:t>
            </a:r>
            <a:endParaRPr sz="2250">
              <a:latin typeface="Arial"/>
              <a:cs typeface="Arial"/>
            </a:endParaRPr>
          </a:p>
          <a:p>
            <a:pPr marL="378460" indent="-365760">
              <a:lnSpc>
                <a:spcPct val="100000"/>
              </a:lnSpc>
              <a:spcBef>
                <a:spcPts val="204"/>
              </a:spcBef>
              <a:buSzPct val="102222"/>
              <a:buChar char="•"/>
              <a:tabLst>
                <a:tab pos="377825" algn="l"/>
                <a:tab pos="378460" algn="l"/>
              </a:tabLst>
            </a:pPr>
            <a:r>
              <a:rPr sz="3375" spc="30" baseline="1234" dirty="0">
                <a:latin typeface="Arial"/>
                <a:cs typeface="Arial"/>
              </a:rPr>
              <a:t>Entity </a:t>
            </a:r>
            <a:r>
              <a:rPr sz="3375" spc="89" baseline="1234" dirty="0">
                <a:latin typeface="Arial"/>
                <a:cs typeface="Arial"/>
              </a:rPr>
              <a:t>types, </a:t>
            </a:r>
            <a:r>
              <a:rPr sz="3375" spc="67" baseline="1234" dirty="0">
                <a:latin typeface="Arial"/>
                <a:cs typeface="Arial"/>
              </a:rPr>
              <a:t>relationships, </a:t>
            </a:r>
            <a:r>
              <a:rPr sz="3375" spc="52" baseline="1234" dirty="0">
                <a:latin typeface="Arial"/>
                <a:cs typeface="Arial"/>
              </a:rPr>
              <a:t>and</a:t>
            </a:r>
            <a:r>
              <a:rPr sz="3375" spc="307" baseline="1234" dirty="0">
                <a:latin typeface="Arial"/>
                <a:cs typeface="Arial"/>
              </a:rPr>
              <a:t> </a:t>
            </a:r>
            <a:r>
              <a:rPr sz="3375" spc="89" baseline="1234" dirty="0">
                <a:latin typeface="Arial"/>
                <a:cs typeface="Arial"/>
              </a:rPr>
              <a:t>constraints</a:t>
            </a:r>
            <a:endParaRPr sz="3375" baseline="1234">
              <a:latin typeface="Arial"/>
              <a:cs typeface="Arial"/>
            </a:endParaRPr>
          </a:p>
          <a:p>
            <a:pPr marL="378460" indent="-365760">
              <a:lnSpc>
                <a:spcPct val="100000"/>
              </a:lnSpc>
              <a:spcBef>
                <a:spcPts val="100"/>
              </a:spcBef>
              <a:buSzPct val="102222"/>
              <a:buChar char="•"/>
              <a:tabLst>
                <a:tab pos="377825" algn="l"/>
                <a:tab pos="378460" algn="l"/>
              </a:tabLst>
            </a:pPr>
            <a:r>
              <a:rPr sz="3375" spc="22" baseline="1234" dirty="0">
                <a:latin typeface="Arial"/>
                <a:cs typeface="Arial"/>
              </a:rPr>
              <a:t>Sanity </a:t>
            </a:r>
            <a:r>
              <a:rPr sz="3375" spc="89" baseline="1234" dirty="0">
                <a:latin typeface="Arial"/>
                <a:cs typeface="Arial"/>
              </a:rPr>
              <a:t>check </a:t>
            </a:r>
            <a:r>
              <a:rPr sz="3375" spc="15" baseline="1234" dirty="0">
                <a:latin typeface="Arial"/>
                <a:cs typeface="Arial"/>
              </a:rPr>
              <a:t>of </a:t>
            </a:r>
            <a:r>
              <a:rPr sz="3375" spc="60" baseline="1234" dirty="0">
                <a:latin typeface="Arial"/>
                <a:cs typeface="Arial"/>
              </a:rPr>
              <a:t>data </a:t>
            </a:r>
            <a:r>
              <a:rPr sz="3375" spc="-179" baseline="1234" dirty="0">
                <a:latin typeface="Arial"/>
                <a:cs typeface="Arial"/>
              </a:rPr>
              <a:t>&amp; </a:t>
            </a:r>
            <a:r>
              <a:rPr sz="3375" spc="67" baseline="1234" dirty="0">
                <a:latin typeface="Arial"/>
                <a:cs typeface="Arial"/>
              </a:rPr>
              <a:t>functional</a:t>
            </a:r>
            <a:r>
              <a:rPr sz="3375" spc="585" baseline="1234" dirty="0">
                <a:latin typeface="Arial"/>
                <a:cs typeface="Arial"/>
              </a:rPr>
              <a:t> </a:t>
            </a:r>
            <a:r>
              <a:rPr sz="3375" spc="60" baseline="1234" dirty="0">
                <a:latin typeface="Arial"/>
                <a:cs typeface="Arial"/>
              </a:rPr>
              <a:t>requirements</a:t>
            </a:r>
            <a:endParaRPr sz="3375" baseline="1234">
              <a:latin typeface="Arial"/>
              <a:cs typeface="Arial"/>
            </a:endParaRPr>
          </a:p>
          <a:p>
            <a:pPr marL="378460" indent="-365760">
              <a:lnSpc>
                <a:spcPct val="100000"/>
              </a:lnSpc>
              <a:spcBef>
                <a:spcPts val="100"/>
              </a:spcBef>
              <a:buSzPct val="102222"/>
              <a:buChar char="•"/>
              <a:tabLst>
                <a:tab pos="377825" algn="l"/>
                <a:tab pos="378460" algn="l"/>
              </a:tabLst>
            </a:pPr>
            <a:r>
              <a:rPr sz="3375" spc="37" baseline="1234" dirty="0">
                <a:latin typeface="Arial"/>
                <a:cs typeface="Arial"/>
              </a:rPr>
              <a:t>Reference </a:t>
            </a:r>
            <a:r>
              <a:rPr sz="3375" spc="22" baseline="1234" dirty="0">
                <a:latin typeface="Arial"/>
                <a:cs typeface="Arial"/>
              </a:rPr>
              <a:t>for </a:t>
            </a:r>
            <a:r>
              <a:rPr sz="3375" spc="75" baseline="1234" dirty="0">
                <a:latin typeface="Arial"/>
                <a:cs typeface="Arial"/>
              </a:rPr>
              <a:t>[unit/integration]</a:t>
            </a:r>
            <a:r>
              <a:rPr sz="3375" spc="405" baseline="1234" dirty="0">
                <a:latin typeface="Arial"/>
                <a:cs typeface="Arial"/>
              </a:rPr>
              <a:t> </a:t>
            </a:r>
            <a:r>
              <a:rPr sz="3375" spc="75" baseline="1234" dirty="0">
                <a:latin typeface="Arial"/>
                <a:cs typeface="Arial"/>
              </a:rPr>
              <a:t>testing/analysis</a:t>
            </a:r>
            <a:endParaRPr sz="3375" baseline="1234">
              <a:latin typeface="Arial"/>
              <a:cs typeface="Arial"/>
            </a:endParaRPr>
          </a:p>
          <a:p>
            <a:pPr>
              <a:lnSpc>
                <a:spcPct val="100000"/>
              </a:lnSpc>
              <a:spcBef>
                <a:spcPts val="45"/>
              </a:spcBef>
              <a:buFont typeface="Arial"/>
              <a:buChar char="•"/>
            </a:pPr>
            <a:endParaRPr sz="2450">
              <a:latin typeface="Arial"/>
              <a:cs typeface="Arial"/>
            </a:endParaRPr>
          </a:p>
          <a:p>
            <a:pPr marL="12700">
              <a:lnSpc>
                <a:spcPct val="100000"/>
              </a:lnSpc>
            </a:pPr>
            <a:r>
              <a:rPr sz="2250" u="heavy" spc="50" dirty="0">
                <a:uFill>
                  <a:solidFill>
                    <a:srgbClr val="000000"/>
                  </a:solidFill>
                </a:uFill>
                <a:latin typeface="Arial"/>
                <a:cs typeface="Arial"/>
              </a:rPr>
              <a:t>Concise/High-level</a:t>
            </a:r>
            <a:endParaRPr sz="2250">
              <a:latin typeface="Arial"/>
              <a:cs typeface="Arial"/>
            </a:endParaRPr>
          </a:p>
          <a:p>
            <a:pPr marL="378460" indent="-365760">
              <a:lnSpc>
                <a:spcPct val="100000"/>
              </a:lnSpc>
              <a:spcBef>
                <a:spcPts val="140"/>
              </a:spcBef>
              <a:buSzPct val="102222"/>
              <a:buChar char="•"/>
              <a:tabLst>
                <a:tab pos="377825" algn="l"/>
                <a:tab pos="378460" algn="l"/>
              </a:tabLst>
            </a:pPr>
            <a:r>
              <a:rPr sz="3375" spc="-37" baseline="1234" dirty="0">
                <a:latin typeface="Arial"/>
                <a:cs typeface="Arial"/>
              </a:rPr>
              <a:t>Easy </a:t>
            </a:r>
            <a:r>
              <a:rPr sz="3375" spc="75" baseline="1234" dirty="0">
                <a:latin typeface="Arial"/>
                <a:cs typeface="Arial"/>
              </a:rPr>
              <a:t>to </a:t>
            </a:r>
            <a:r>
              <a:rPr sz="3375" spc="82" baseline="1234" dirty="0">
                <a:latin typeface="Arial"/>
                <a:cs typeface="Arial"/>
              </a:rPr>
              <a:t>understand</a:t>
            </a:r>
            <a:r>
              <a:rPr sz="3375" spc="555" baseline="1234" dirty="0">
                <a:latin typeface="Arial"/>
                <a:cs typeface="Arial"/>
              </a:rPr>
              <a:t> </a:t>
            </a:r>
            <a:r>
              <a:rPr sz="3375" spc="60" baseline="1234" dirty="0">
                <a:latin typeface="Arial"/>
                <a:cs typeface="Arial"/>
              </a:rPr>
              <a:t>technically</a:t>
            </a:r>
            <a:endParaRPr sz="3375" baseline="1234">
              <a:latin typeface="Arial"/>
              <a:cs typeface="Arial"/>
            </a:endParaRPr>
          </a:p>
          <a:p>
            <a:pPr marL="378460" indent="-365760">
              <a:lnSpc>
                <a:spcPct val="100000"/>
              </a:lnSpc>
              <a:spcBef>
                <a:spcPts val="165"/>
              </a:spcBef>
              <a:buSzPct val="102222"/>
              <a:buChar char="•"/>
              <a:tabLst>
                <a:tab pos="377825" algn="l"/>
                <a:tab pos="378460" algn="l"/>
              </a:tabLst>
            </a:pPr>
            <a:r>
              <a:rPr sz="3375" spc="-37" baseline="1234" dirty="0">
                <a:latin typeface="Arial"/>
                <a:cs typeface="Arial"/>
              </a:rPr>
              <a:t>Easy </a:t>
            </a:r>
            <a:r>
              <a:rPr sz="3375" spc="75" baseline="1234" dirty="0">
                <a:latin typeface="Arial"/>
                <a:cs typeface="Arial"/>
              </a:rPr>
              <a:t>to </a:t>
            </a:r>
            <a:r>
              <a:rPr sz="3375" spc="112" baseline="1234" dirty="0">
                <a:latin typeface="Arial"/>
                <a:cs typeface="Arial"/>
              </a:rPr>
              <a:t>communicate </a:t>
            </a:r>
            <a:r>
              <a:rPr sz="3375" spc="82" baseline="1234" dirty="0">
                <a:latin typeface="Arial"/>
                <a:cs typeface="Arial"/>
              </a:rPr>
              <a:t>with </a:t>
            </a:r>
            <a:r>
              <a:rPr sz="3375" spc="89" baseline="1234" dirty="0">
                <a:latin typeface="Arial"/>
                <a:cs typeface="Arial"/>
              </a:rPr>
              <a:t>non-technical</a:t>
            </a:r>
            <a:r>
              <a:rPr sz="3375" spc="712" baseline="1234" dirty="0">
                <a:latin typeface="Arial"/>
                <a:cs typeface="Arial"/>
              </a:rPr>
              <a:t> </a:t>
            </a:r>
            <a:r>
              <a:rPr sz="3375" spc="37" baseline="1234" dirty="0">
                <a:latin typeface="Arial"/>
                <a:cs typeface="Arial"/>
              </a:rPr>
              <a:t>users</a:t>
            </a:r>
            <a:endParaRPr sz="3375" baseline="1234">
              <a:latin typeface="Arial"/>
              <a:cs typeface="Arial"/>
            </a:endParaRPr>
          </a:p>
          <a:p>
            <a:pPr marL="378460" indent="-365760">
              <a:lnSpc>
                <a:spcPct val="100000"/>
              </a:lnSpc>
              <a:spcBef>
                <a:spcPts val="100"/>
              </a:spcBef>
              <a:buSzPct val="102222"/>
              <a:buChar char="•"/>
              <a:tabLst>
                <a:tab pos="377825" algn="l"/>
                <a:tab pos="378460" algn="l"/>
              </a:tabLst>
            </a:pPr>
            <a:r>
              <a:rPr sz="3375" spc="52" baseline="1234" dirty="0">
                <a:latin typeface="Arial"/>
                <a:cs typeface="Arial"/>
              </a:rPr>
              <a:t>Facilitates </a:t>
            </a:r>
            <a:r>
              <a:rPr sz="3375" spc="104" baseline="1234" dirty="0">
                <a:latin typeface="Arial"/>
                <a:cs typeface="Arial"/>
              </a:rPr>
              <a:t>focus </a:t>
            </a:r>
            <a:r>
              <a:rPr sz="3375" spc="37" baseline="1234" dirty="0">
                <a:latin typeface="Arial"/>
                <a:cs typeface="Arial"/>
              </a:rPr>
              <a:t>on </a:t>
            </a:r>
            <a:r>
              <a:rPr sz="3375" spc="60" baseline="1234" dirty="0">
                <a:latin typeface="Arial"/>
                <a:cs typeface="Arial"/>
              </a:rPr>
              <a:t>data </a:t>
            </a:r>
            <a:r>
              <a:rPr sz="3375" spc="-7" baseline="1234" dirty="0">
                <a:latin typeface="Arial"/>
                <a:cs typeface="Arial"/>
              </a:rPr>
              <a:t>(vs. </a:t>
            </a:r>
            <a:r>
              <a:rPr sz="3375" spc="89" baseline="1234" dirty="0">
                <a:latin typeface="Arial"/>
                <a:cs typeface="Arial"/>
              </a:rPr>
              <a:t>storage/implementation</a:t>
            </a:r>
            <a:r>
              <a:rPr sz="3375" spc="525" baseline="1234" dirty="0">
                <a:latin typeface="Arial"/>
                <a:cs typeface="Arial"/>
              </a:rPr>
              <a:t> </a:t>
            </a:r>
            <a:r>
              <a:rPr sz="3375" spc="30" baseline="1234" dirty="0">
                <a:latin typeface="Arial"/>
                <a:cs typeface="Arial"/>
              </a:rPr>
              <a:t>details)</a:t>
            </a:r>
            <a:endParaRPr sz="3375" baseline="1234">
              <a:latin typeface="Arial"/>
              <a:cs typeface="Arial"/>
            </a:endParaRPr>
          </a:p>
          <a:p>
            <a:pPr>
              <a:lnSpc>
                <a:spcPct val="100000"/>
              </a:lnSpc>
              <a:spcBef>
                <a:spcPts val="5"/>
              </a:spcBef>
              <a:buFont typeface="Arial"/>
              <a:buChar char="•"/>
            </a:pPr>
            <a:endParaRPr sz="2250">
              <a:latin typeface="Arial"/>
              <a:cs typeface="Arial"/>
            </a:endParaRPr>
          </a:p>
          <a:p>
            <a:pPr marL="12700">
              <a:lnSpc>
                <a:spcPct val="100000"/>
              </a:lnSpc>
              <a:spcBef>
                <a:spcPts val="5"/>
              </a:spcBef>
            </a:pPr>
            <a:r>
              <a:rPr sz="2250" u="heavy" spc="40" dirty="0">
                <a:uFill>
                  <a:solidFill>
                    <a:srgbClr val="000000"/>
                  </a:solidFill>
                </a:uFill>
                <a:latin typeface="Arial"/>
                <a:cs typeface="Arial"/>
              </a:rPr>
              <a:t>Algorithmically</a:t>
            </a:r>
            <a:r>
              <a:rPr sz="2250" u="heavy" spc="160" dirty="0">
                <a:uFill>
                  <a:solidFill>
                    <a:srgbClr val="000000"/>
                  </a:solidFill>
                </a:uFill>
                <a:latin typeface="Arial"/>
                <a:cs typeface="Arial"/>
              </a:rPr>
              <a:t> </a:t>
            </a:r>
            <a:r>
              <a:rPr sz="2250" u="heavy" spc="25" dirty="0">
                <a:uFill>
                  <a:solidFill>
                    <a:srgbClr val="000000"/>
                  </a:solidFill>
                </a:uFill>
                <a:latin typeface="Arial"/>
                <a:cs typeface="Arial"/>
              </a:rPr>
              <a:t>Transformable</a:t>
            </a:r>
            <a:endParaRPr sz="2250">
              <a:latin typeface="Arial"/>
              <a:cs typeface="Arial"/>
            </a:endParaRPr>
          </a:p>
          <a:p>
            <a:pPr marL="378460" indent="-365760">
              <a:lnSpc>
                <a:spcPct val="100000"/>
              </a:lnSpc>
              <a:spcBef>
                <a:spcPts val="140"/>
              </a:spcBef>
              <a:buSzPct val="102222"/>
              <a:buChar char="•"/>
              <a:tabLst>
                <a:tab pos="377825" algn="l"/>
                <a:tab pos="378460" algn="l"/>
              </a:tabLst>
            </a:pPr>
            <a:r>
              <a:rPr sz="3375" spc="67" baseline="1234" dirty="0">
                <a:latin typeface="Arial"/>
                <a:cs typeface="Arial"/>
              </a:rPr>
              <a:t>Improves </a:t>
            </a:r>
            <a:r>
              <a:rPr sz="3375" spc="82" baseline="1234" dirty="0">
                <a:latin typeface="Arial"/>
                <a:cs typeface="Arial"/>
              </a:rPr>
              <a:t>application development </a:t>
            </a:r>
            <a:r>
              <a:rPr sz="3375" spc="44" baseline="1234" dirty="0">
                <a:latin typeface="Arial"/>
                <a:cs typeface="Arial"/>
              </a:rPr>
              <a:t>efficiency, </a:t>
            </a:r>
            <a:r>
              <a:rPr sz="3375" spc="67" baseline="1234" dirty="0">
                <a:latin typeface="Arial"/>
                <a:cs typeface="Arial"/>
              </a:rPr>
              <a:t>reduces</a:t>
            </a:r>
            <a:r>
              <a:rPr sz="3375" spc="494" baseline="1234" dirty="0">
                <a:latin typeface="Arial"/>
                <a:cs typeface="Arial"/>
              </a:rPr>
              <a:t> </a:t>
            </a:r>
            <a:r>
              <a:rPr sz="3375" spc="37" baseline="1234" dirty="0">
                <a:latin typeface="Arial"/>
                <a:cs typeface="Arial"/>
              </a:rPr>
              <a:t>errors</a:t>
            </a:r>
            <a:endParaRPr sz="3375" baseline="1234">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80" dirty="0"/>
              <a:t>R</a:t>
            </a:r>
            <a:r>
              <a:rPr spc="-20" dirty="0"/>
              <a:t>e</a:t>
            </a:r>
            <a:r>
              <a:rPr spc="55" dirty="0"/>
              <a:t>v</a:t>
            </a:r>
            <a:r>
              <a:rPr spc="15" dirty="0"/>
              <a:t>i</a:t>
            </a:r>
            <a:r>
              <a:rPr spc="55" dirty="0"/>
              <a:t>s</a:t>
            </a:r>
            <a:r>
              <a:rPr spc="-20" dirty="0"/>
              <a:t>e</a:t>
            </a:r>
            <a:r>
              <a:rPr spc="-50" dirty="0"/>
              <a:t>!</a:t>
            </a:r>
          </a:p>
        </p:txBody>
      </p:sp>
      <p:sp>
        <p:nvSpPr>
          <p:cNvPr id="40" name="object 40"/>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40</a:t>
            </a:fld>
            <a:endParaRPr spc="5" dirty="0"/>
          </a:p>
        </p:txBody>
      </p:sp>
      <p:sp>
        <p:nvSpPr>
          <p:cNvPr id="6" name="object 6"/>
          <p:cNvSpPr txBox="1"/>
          <p:nvPr/>
        </p:nvSpPr>
        <p:spPr>
          <a:xfrm>
            <a:off x="726890" y="1593578"/>
            <a:ext cx="4090035" cy="2767965"/>
          </a:xfrm>
          <a:prstGeom prst="rect">
            <a:avLst/>
          </a:prstGeom>
        </p:spPr>
        <p:txBody>
          <a:bodyPr vert="horz" wrap="square" lIns="0" tIns="13335" rIns="0" bIns="0" rtlCol="0">
            <a:spAutoFit/>
          </a:bodyPr>
          <a:lstStyle/>
          <a:p>
            <a:pPr marL="12700">
              <a:lnSpc>
                <a:spcPts val="3660"/>
              </a:lnSpc>
              <a:spcBef>
                <a:spcPts val="105"/>
              </a:spcBef>
            </a:pPr>
            <a:r>
              <a:rPr sz="3100" i="1" spc="-70" dirty="0">
                <a:latin typeface="Arial"/>
                <a:cs typeface="Arial"/>
              </a:rPr>
              <a:t>A </a:t>
            </a:r>
            <a:r>
              <a:rPr sz="3100" i="1" spc="90" dirty="0">
                <a:latin typeface="Arial"/>
                <a:cs typeface="Arial"/>
              </a:rPr>
              <a:t>department</a:t>
            </a:r>
            <a:r>
              <a:rPr sz="3100" i="1" spc="100" dirty="0">
                <a:latin typeface="Arial"/>
                <a:cs typeface="Arial"/>
              </a:rPr>
              <a:t> </a:t>
            </a:r>
            <a:r>
              <a:rPr sz="3100" i="1" spc="85" dirty="0">
                <a:latin typeface="Arial"/>
                <a:cs typeface="Arial"/>
              </a:rPr>
              <a:t>controls</a:t>
            </a:r>
            <a:endParaRPr sz="3100">
              <a:latin typeface="Arial"/>
              <a:cs typeface="Arial"/>
            </a:endParaRPr>
          </a:p>
          <a:p>
            <a:pPr marL="12700" marR="461009">
              <a:lnSpc>
                <a:spcPts val="3529"/>
              </a:lnSpc>
              <a:spcBef>
                <a:spcPts val="215"/>
              </a:spcBef>
            </a:pPr>
            <a:r>
              <a:rPr sz="3100" i="1" spc="-225" dirty="0">
                <a:latin typeface="Arial"/>
                <a:cs typeface="Arial"/>
              </a:rPr>
              <a:t>a </a:t>
            </a:r>
            <a:r>
              <a:rPr sz="3100" i="1" spc="-75" dirty="0">
                <a:latin typeface="Arial"/>
                <a:cs typeface="Arial"/>
              </a:rPr>
              <a:t>number of </a:t>
            </a:r>
            <a:r>
              <a:rPr sz="3100" i="1" spc="-25" dirty="0">
                <a:latin typeface="Arial"/>
                <a:cs typeface="Arial"/>
              </a:rPr>
              <a:t>projects,  </a:t>
            </a:r>
            <a:r>
              <a:rPr sz="3100" i="1" spc="-110" dirty="0">
                <a:latin typeface="Arial"/>
                <a:cs typeface="Arial"/>
              </a:rPr>
              <a:t>each </a:t>
            </a:r>
            <a:r>
              <a:rPr sz="3100" i="1" spc="-75" dirty="0">
                <a:latin typeface="Arial"/>
                <a:cs typeface="Arial"/>
              </a:rPr>
              <a:t>of </a:t>
            </a:r>
            <a:r>
              <a:rPr sz="3100" i="1" spc="-40" dirty="0">
                <a:latin typeface="Arial"/>
                <a:cs typeface="Arial"/>
              </a:rPr>
              <a:t>which </a:t>
            </a:r>
            <a:r>
              <a:rPr sz="3100" i="1" spc="-120" dirty="0">
                <a:latin typeface="Arial"/>
                <a:cs typeface="Arial"/>
              </a:rPr>
              <a:t>has</a:t>
            </a:r>
            <a:r>
              <a:rPr sz="3100" i="1" spc="409" dirty="0">
                <a:latin typeface="Arial"/>
                <a:cs typeface="Arial"/>
              </a:rPr>
              <a:t> </a:t>
            </a:r>
            <a:r>
              <a:rPr sz="3100" i="1" spc="-225" dirty="0">
                <a:latin typeface="Arial"/>
                <a:cs typeface="Arial"/>
              </a:rPr>
              <a:t>a</a:t>
            </a:r>
            <a:endParaRPr sz="3100">
              <a:latin typeface="Arial"/>
              <a:cs typeface="Arial"/>
            </a:endParaRPr>
          </a:p>
          <a:p>
            <a:pPr marL="12700" marR="212725">
              <a:lnSpc>
                <a:spcPts val="3600"/>
              </a:lnSpc>
              <a:spcBef>
                <a:spcPts val="20"/>
              </a:spcBef>
            </a:pPr>
            <a:r>
              <a:rPr sz="3100" i="1" spc="-60" dirty="0">
                <a:latin typeface="Arial"/>
                <a:cs typeface="Arial"/>
              </a:rPr>
              <a:t>unique </a:t>
            </a:r>
            <a:r>
              <a:rPr sz="3100" i="1" spc="-90" dirty="0">
                <a:latin typeface="Arial"/>
                <a:cs typeface="Arial"/>
              </a:rPr>
              <a:t>name, </a:t>
            </a:r>
            <a:r>
              <a:rPr sz="3100" i="1" spc="-225" dirty="0">
                <a:latin typeface="Arial"/>
                <a:cs typeface="Arial"/>
              </a:rPr>
              <a:t>a </a:t>
            </a:r>
            <a:r>
              <a:rPr sz="3100" i="1" spc="-40" dirty="0">
                <a:latin typeface="Arial"/>
                <a:cs typeface="Arial"/>
              </a:rPr>
              <a:t>unique  </a:t>
            </a:r>
            <a:r>
              <a:rPr sz="3100" i="1" spc="-85" dirty="0">
                <a:latin typeface="Arial"/>
                <a:cs typeface="Arial"/>
              </a:rPr>
              <a:t>number, </a:t>
            </a:r>
            <a:r>
              <a:rPr sz="3100" i="1" spc="-100" dirty="0">
                <a:latin typeface="Arial"/>
                <a:cs typeface="Arial"/>
              </a:rPr>
              <a:t>and </a:t>
            </a:r>
            <a:r>
              <a:rPr sz="3100" i="1" spc="-225" dirty="0">
                <a:latin typeface="Arial"/>
                <a:cs typeface="Arial"/>
              </a:rPr>
              <a:t>a</a:t>
            </a:r>
            <a:r>
              <a:rPr sz="3100" i="1" spc="185" dirty="0">
                <a:latin typeface="Arial"/>
                <a:cs typeface="Arial"/>
              </a:rPr>
              <a:t> </a:t>
            </a:r>
            <a:r>
              <a:rPr sz="3100" i="1" spc="-70" dirty="0">
                <a:latin typeface="Arial"/>
                <a:cs typeface="Arial"/>
              </a:rPr>
              <a:t>single</a:t>
            </a:r>
            <a:endParaRPr sz="3100">
              <a:latin typeface="Arial"/>
              <a:cs typeface="Arial"/>
            </a:endParaRPr>
          </a:p>
          <a:p>
            <a:pPr marL="12700">
              <a:lnSpc>
                <a:spcPts val="3435"/>
              </a:lnSpc>
            </a:pPr>
            <a:r>
              <a:rPr sz="3100" i="1" spc="-25" dirty="0">
                <a:latin typeface="Arial"/>
                <a:cs typeface="Arial"/>
              </a:rPr>
              <a:t>location.</a:t>
            </a:r>
            <a:endParaRPr sz="3100">
              <a:latin typeface="Arial"/>
              <a:cs typeface="Arial"/>
            </a:endParaRPr>
          </a:p>
        </p:txBody>
      </p:sp>
      <p:sp>
        <p:nvSpPr>
          <p:cNvPr id="7" name="object 7"/>
          <p:cNvSpPr/>
          <p:nvPr/>
        </p:nvSpPr>
        <p:spPr>
          <a:xfrm>
            <a:off x="6789756" y="2330581"/>
            <a:ext cx="833119" cy="526415"/>
          </a:xfrm>
          <a:custGeom>
            <a:avLst/>
            <a:gdLst/>
            <a:ahLst/>
            <a:cxnLst/>
            <a:rect l="l" t="t" r="r" b="b"/>
            <a:pathLst>
              <a:path w="833120" h="526414">
                <a:moveTo>
                  <a:pt x="0" y="263098"/>
                </a:moveTo>
                <a:lnTo>
                  <a:pt x="14870" y="193156"/>
                </a:lnTo>
                <a:lnTo>
                  <a:pt x="56834" y="130307"/>
                </a:lnTo>
                <a:lnTo>
                  <a:pt x="86737" y="102326"/>
                </a:lnTo>
                <a:lnTo>
                  <a:pt x="121926" y="77059"/>
                </a:lnTo>
                <a:lnTo>
                  <a:pt x="161904" y="54819"/>
                </a:lnTo>
                <a:lnTo>
                  <a:pt x="206176" y="35920"/>
                </a:lnTo>
                <a:lnTo>
                  <a:pt x="254246" y="20675"/>
                </a:lnTo>
                <a:lnTo>
                  <a:pt x="305618" y="9398"/>
                </a:lnTo>
                <a:lnTo>
                  <a:pt x="359795" y="2401"/>
                </a:lnTo>
                <a:lnTo>
                  <a:pt x="416282" y="0"/>
                </a:lnTo>
                <a:lnTo>
                  <a:pt x="472769" y="2401"/>
                </a:lnTo>
                <a:lnTo>
                  <a:pt x="526947" y="9398"/>
                </a:lnTo>
                <a:lnTo>
                  <a:pt x="578318" y="20675"/>
                </a:lnTo>
                <a:lnTo>
                  <a:pt x="626388" y="35920"/>
                </a:lnTo>
                <a:lnTo>
                  <a:pt x="670660" y="54819"/>
                </a:lnTo>
                <a:lnTo>
                  <a:pt x="710639" y="77059"/>
                </a:lnTo>
                <a:lnTo>
                  <a:pt x="745827" y="102326"/>
                </a:lnTo>
                <a:lnTo>
                  <a:pt x="775730" y="130307"/>
                </a:lnTo>
                <a:lnTo>
                  <a:pt x="799851" y="160688"/>
                </a:lnTo>
                <a:lnTo>
                  <a:pt x="828765" y="227397"/>
                </a:lnTo>
                <a:lnTo>
                  <a:pt x="832565" y="263098"/>
                </a:lnTo>
                <a:lnTo>
                  <a:pt x="828765" y="298799"/>
                </a:lnTo>
                <a:lnTo>
                  <a:pt x="799851" y="365508"/>
                </a:lnTo>
                <a:lnTo>
                  <a:pt x="775730" y="395889"/>
                </a:lnTo>
                <a:lnTo>
                  <a:pt x="745827" y="423870"/>
                </a:lnTo>
                <a:lnTo>
                  <a:pt x="710639" y="449137"/>
                </a:lnTo>
                <a:lnTo>
                  <a:pt x="670660" y="471377"/>
                </a:lnTo>
                <a:lnTo>
                  <a:pt x="626388" y="490276"/>
                </a:lnTo>
                <a:lnTo>
                  <a:pt x="578318" y="505521"/>
                </a:lnTo>
                <a:lnTo>
                  <a:pt x="526947" y="516799"/>
                </a:lnTo>
                <a:lnTo>
                  <a:pt x="472769" y="523795"/>
                </a:lnTo>
                <a:lnTo>
                  <a:pt x="416282" y="526197"/>
                </a:lnTo>
                <a:lnTo>
                  <a:pt x="359795" y="523795"/>
                </a:lnTo>
                <a:lnTo>
                  <a:pt x="305618" y="516799"/>
                </a:lnTo>
                <a:lnTo>
                  <a:pt x="254246" y="505521"/>
                </a:lnTo>
                <a:lnTo>
                  <a:pt x="206176" y="490276"/>
                </a:lnTo>
                <a:lnTo>
                  <a:pt x="161904" y="471377"/>
                </a:lnTo>
                <a:lnTo>
                  <a:pt x="121926" y="449137"/>
                </a:lnTo>
                <a:lnTo>
                  <a:pt x="86737" y="423870"/>
                </a:lnTo>
                <a:lnTo>
                  <a:pt x="56834" y="395889"/>
                </a:lnTo>
                <a:lnTo>
                  <a:pt x="32713" y="365508"/>
                </a:lnTo>
                <a:lnTo>
                  <a:pt x="3800" y="298799"/>
                </a:lnTo>
                <a:lnTo>
                  <a:pt x="0" y="263098"/>
                </a:lnTo>
                <a:close/>
              </a:path>
            </a:pathLst>
          </a:custGeom>
          <a:ln w="8275">
            <a:solidFill>
              <a:srgbClr val="000000"/>
            </a:solidFill>
          </a:ln>
        </p:spPr>
        <p:txBody>
          <a:bodyPr wrap="square" lIns="0" tIns="0" rIns="0" bIns="0" rtlCol="0"/>
          <a:lstStyle/>
          <a:p>
            <a:endParaRPr/>
          </a:p>
        </p:txBody>
      </p:sp>
      <p:sp>
        <p:nvSpPr>
          <p:cNvPr id="8" name="object 8"/>
          <p:cNvSpPr txBox="1"/>
          <p:nvPr/>
        </p:nvSpPr>
        <p:spPr>
          <a:xfrm>
            <a:off x="7008849" y="2516430"/>
            <a:ext cx="398145" cy="154940"/>
          </a:xfrm>
          <a:prstGeom prst="rect">
            <a:avLst/>
          </a:prstGeom>
        </p:spPr>
        <p:txBody>
          <a:bodyPr vert="horz" wrap="square" lIns="0" tIns="12065" rIns="0" bIns="0" rtlCol="0">
            <a:spAutoFit/>
          </a:bodyPr>
          <a:lstStyle/>
          <a:p>
            <a:pPr marL="12700">
              <a:lnSpc>
                <a:spcPct val="100000"/>
              </a:lnSpc>
              <a:spcBef>
                <a:spcPts val="95"/>
              </a:spcBef>
            </a:pPr>
            <a:r>
              <a:rPr sz="850" spc="-25" dirty="0">
                <a:latin typeface="Calibri"/>
                <a:cs typeface="Calibri"/>
              </a:rPr>
              <a:t>Loca%on</a:t>
            </a:r>
            <a:endParaRPr sz="850">
              <a:latin typeface="Calibri"/>
              <a:cs typeface="Calibri"/>
            </a:endParaRPr>
          </a:p>
        </p:txBody>
      </p:sp>
      <p:sp>
        <p:nvSpPr>
          <p:cNvPr id="9" name="object 9"/>
          <p:cNvSpPr txBox="1"/>
          <p:nvPr/>
        </p:nvSpPr>
        <p:spPr>
          <a:xfrm>
            <a:off x="7801868" y="2330581"/>
            <a:ext cx="1257300" cy="526415"/>
          </a:xfrm>
          <a:prstGeom prst="rect">
            <a:avLst/>
          </a:prstGeom>
          <a:solidFill>
            <a:srgbClr val="E0E0E0"/>
          </a:solidFill>
          <a:ln w="8275">
            <a:solidFill>
              <a:srgbClr val="000000"/>
            </a:solidFill>
          </a:ln>
        </p:spPr>
        <p:txBody>
          <a:bodyPr vert="horz" wrap="square" lIns="0" tIns="1270" rIns="0" bIns="0" rtlCol="0">
            <a:spAutoFit/>
          </a:bodyPr>
          <a:lstStyle/>
          <a:p>
            <a:pPr>
              <a:lnSpc>
                <a:spcPct val="100000"/>
              </a:lnSpc>
              <a:spcBef>
                <a:spcPts val="10"/>
              </a:spcBef>
            </a:pPr>
            <a:endParaRPr sz="1200">
              <a:latin typeface="Times New Roman"/>
              <a:cs typeface="Times New Roman"/>
            </a:endParaRPr>
          </a:p>
          <a:p>
            <a:pPr marL="365125">
              <a:lnSpc>
                <a:spcPct val="100000"/>
              </a:lnSpc>
            </a:pPr>
            <a:r>
              <a:rPr sz="1150" spc="10" dirty="0">
                <a:latin typeface="Calibri"/>
                <a:cs typeface="Calibri"/>
              </a:rPr>
              <a:t>PROJECT</a:t>
            </a:r>
            <a:endParaRPr sz="1150">
              <a:latin typeface="Calibri"/>
              <a:cs typeface="Calibri"/>
            </a:endParaRPr>
          </a:p>
        </p:txBody>
      </p:sp>
      <p:sp>
        <p:nvSpPr>
          <p:cNvPr id="10" name="object 10"/>
          <p:cNvSpPr/>
          <p:nvPr/>
        </p:nvSpPr>
        <p:spPr>
          <a:xfrm>
            <a:off x="8706078" y="1587576"/>
            <a:ext cx="705485" cy="368300"/>
          </a:xfrm>
          <a:custGeom>
            <a:avLst/>
            <a:gdLst/>
            <a:ahLst/>
            <a:cxnLst/>
            <a:rect l="l" t="t" r="r" b="b"/>
            <a:pathLst>
              <a:path w="705484" h="368300">
                <a:moveTo>
                  <a:pt x="0" y="183913"/>
                </a:moveTo>
                <a:lnTo>
                  <a:pt x="22052" y="119740"/>
                </a:lnTo>
                <a:lnTo>
                  <a:pt x="48125" y="91089"/>
                </a:lnTo>
                <a:lnTo>
                  <a:pt x="82900" y="65420"/>
                </a:lnTo>
                <a:lnTo>
                  <a:pt x="125384" y="43254"/>
                </a:lnTo>
                <a:lnTo>
                  <a:pt x="174580" y="25109"/>
                </a:lnTo>
                <a:lnTo>
                  <a:pt x="229493" y="11506"/>
                </a:lnTo>
                <a:lnTo>
                  <a:pt x="289128" y="2963"/>
                </a:lnTo>
                <a:lnTo>
                  <a:pt x="352488" y="0"/>
                </a:lnTo>
                <a:lnTo>
                  <a:pt x="415848" y="2963"/>
                </a:lnTo>
                <a:lnTo>
                  <a:pt x="475483" y="11506"/>
                </a:lnTo>
                <a:lnTo>
                  <a:pt x="530396" y="25109"/>
                </a:lnTo>
                <a:lnTo>
                  <a:pt x="579592" y="43254"/>
                </a:lnTo>
                <a:lnTo>
                  <a:pt x="622076" y="65420"/>
                </a:lnTo>
                <a:lnTo>
                  <a:pt x="656852" y="91089"/>
                </a:lnTo>
                <a:lnTo>
                  <a:pt x="682924" y="119740"/>
                </a:lnTo>
                <a:lnTo>
                  <a:pt x="704977" y="183913"/>
                </a:lnTo>
                <a:lnTo>
                  <a:pt x="699298" y="216972"/>
                </a:lnTo>
                <a:lnTo>
                  <a:pt x="656852" y="276738"/>
                </a:lnTo>
                <a:lnTo>
                  <a:pt x="622076" y="302407"/>
                </a:lnTo>
                <a:lnTo>
                  <a:pt x="579592" y="324573"/>
                </a:lnTo>
                <a:lnTo>
                  <a:pt x="530396" y="342718"/>
                </a:lnTo>
                <a:lnTo>
                  <a:pt x="475483" y="356321"/>
                </a:lnTo>
                <a:lnTo>
                  <a:pt x="415848" y="364864"/>
                </a:lnTo>
                <a:lnTo>
                  <a:pt x="352488" y="367827"/>
                </a:lnTo>
                <a:lnTo>
                  <a:pt x="289128" y="364864"/>
                </a:lnTo>
                <a:lnTo>
                  <a:pt x="229493" y="356321"/>
                </a:lnTo>
                <a:lnTo>
                  <a:pt x="174580" y="342718"/>
                </a:lnTo>
                <a:lnTo>
                  <a:pt x="125384" y="324573"/>
                </a:lnTo>
                <a:lnTo>
                  <a:pt x="82900" y="302407"/>
                </a:lnTo>
                <a:lnTo>
                  <a:pt x="48125" y="276738"/>
                </a:lnTo>
                <a:lnTo>
                  <a:pt x="22052" y="248087"/>
                </a:lnTo>
                <a:lnTo>
                  <a:pt x="0" y="183913"/>
                </a:lnTo>
                <a:close/>
              </a:path>
            </a:pathLst>
          </a:custGeom>
          <a:ln w="8275">
            <a:solidFill>
              <a:srgbClr val="000000"/>
            </a:solidFill>
          </a:ln>
        </p:spPr>
        <p:txBody>
          <a:bodyPr wrap="square" lIns="0" tIns="0" rIns="0" bIns="0" rtlCol="0"/>
          <a:lstStyle/>
          <a:p>
            <a:endParaRPr/>
          </a:p>
        </p:txBody>
      </p:sp>
      <p:grpSp>
        <p:nvGrpSpPr>
          <p:cNvPr id="11" name="object 11"/>
          <p:cNvGrpSpPr/>
          <p:nvPr/>
        </p:nvGrpSpPr>
        <p:grpSpPr>
          <a:xfrm>
            <a:off x="7444935" y="1583131"/>
            <a:ext cx="714375" cy="1015365"/>
            <a:chOff x="7444935" y="1583131"/>
            <a:chExt cx="714375" cy="1015365"/>
          </a:xfrm>
        </p:grpSpPr>
        <p:sp>
          <p:nvSpPr>
            <p:cNvPr id="12" name="object 12"/>
            <p:cNvSpPr/>
            <p:nvPr/>
          </p:nvSpPr>
          <p:spPr>
            <a:xfrm>
              <a:off x="7622321" y="2593681"/>
              <a:ext cx="179705" cy="0"/>
            </a:xfrm>
            <a:custGeom>
              <a:avLst/>
              <a:gdLst/>
              <a:ahLst/>
              <a:cxnLst/>
              <a:rect l="l" t="t" r="r" b="b"/>
              <a:pathLst>
                <a:path w="179704">
                  <a:moveTo>
                    <a:pt x="0" y="0"/>
                  </a:moveTo>
                  <a:lnTo>
                    <a:pt x="179548" y="0"/>
                  </a:lnTo>
                </a:path>
              </a:pathLst>
            </a:custGeom>
            <a:ln w="8275">
              <a:solidFill>
                <a:srgbClr val="000000"/>
              </a:solidFill>
            </a:ln>
          </p:spPr>
          <p:txBody>
            <a:bodyPr wrap="square" lIns="0" tIns="0" rIns="0" bIns="0" rtlCol="0"/>
            <a:lstStyle/>
            <a:p>
              <a:endParaRPr/>
            </a:p>
          </p:txBody>
        </p:sp>
        <p:sp>
          <p:nvSpPr>
            <p:cNvPr id="13" name="object 13"/>
            <p:cNvSpPr/>
            <p:nvPr/>
          </p:nvSpPr>
          <p:spPr>
            <a:xfrm>
              <a:off x="7449380" y="1587576"/>
              <a:ext cx="705485" cy="368300"/>
            </a:xfrm>
            <a:custGeom>
              <a:avLst/>
              <a:gdLst/>
              <a:ahLst/>
              <a:cxnLst/>
              <a:rect l="l" t="t" r="r" b="b"/>
              <a:pathLst>
                <a:path w="705484" h="368300">
                  <a:moveTo>
                    <a:pt x="0" y="183913"/>
                  </a:moveTo>
                  <a:lnTo>
                    <a:pt x="22052" y="119740"/>
                  </a:lnTo>
                  <a:lnTo>
                    <a:pt x="48125" y="91089"/>
                  </a:lnTo>
                  <a:lnTo>
                    <a:pt x="82900" y="65420"/>
                  </a:lnTo>
                  <a:lnTo>
                    <a:pt x="125384" y="43254"/>
                  </a:lnTo>
                  <a:lnTo>
                    <a:pt x="174580" y="25109"/>
                  </a:lnTo>
                  <a:lnTo>
                    <a:pt x="229493" y="11506"/>
                  </a:lnTo>
                  <a:lnTo>
                    <a:pt x="289128" y="2963"/>
                  </a:lnTo>
                  <a:lnTo>
                    <a:pt x="352488" y="0"/>
                  </a:lnTo>
                  <a:lnTo>
                    <a:pt x="415848" y="2963"/>
                  </a:lnTo>
                  <a:lnTo>
                    <a:pt x="475483" y="11506"/>
                  </a:lnTo>
                  <a:lnTo>
                    <a:pt x="530396" y="25109"/>
                  </a:lnTo>
                  <a:lnTo>
                    <a:pt x="579592" y="43254"/>
                  </a:lnTo>
                  <a:lnTo>
                    <a:pt x="622076" y="65420"/>
                  </a:lnTo>
                  <a:lnTo>
                    <a:pt x="656852" y="91089"/>
                  </a:lnTo>
                  <a:lnTo>
                    <a:pt x="682924" y="119740"/>
                  </a:lnTo>
                  <a:lnTo>
                    <a:pt x="704977" y="183913"/>
                  </a:lnTo>
                  <a:lnTo>
                    <a:pt x="699298" y="216972"/>
                  </a:lnTo>
                  <a:lnTo>
                    <a:pt x="656852" y="276738"/>
                  </a:lnTo>
                  <a:lnTo>
                    <a:pt x="622076" y="302407"/>
                  </a:lnTo>
                  <a:lnTo>
                    <a:pt x="579592" y="324573"/>
                  </a:lnTo>
                  <a:lnTo>
                    <a:pt x="530396" y="342718"/>
                  </a:lnTo>
                  <a:lnTo>
                    <a:pt x="475483" y="356321"/>
                  </a:lnTo>
                  <a:lnTo>
                    <a:pt x="415848" y="364864"/>
                  </a:lnTo>
                  <a:lnTo>
                    <a:pt x="352488" y="367827"/>
                  </a:lnTo>
                  <a:lnTo>
                    <a:pt x="289128" y="364864"/>
                  </a:lnTo>
                  <a:lnTo>
                    <a:pt x="229493" y="356321"/>
                  </a:lnTo>
                  <a:lnTo>
                    <a:pt x="174580" y="342718"/>
                  </a:lnTo>
                  <a:lnTo>
                    <a:pt x="125384" y="324573"/>
                  </a:lnTo>
                  <a:lnTo>
                    <a:pt x="82900" y="302407"/>
                  </a:lnTo>
                  <a:lnTo>
                    <a:pt x="48125" y="276738"/>
                  </a:lnTo>
                  <a:lnTo>
                    <a:pt x="22052" y="248087"/>
                  </a:lnTo>
                  <a:lnTo>
                    <a:pt x="0" y="183913"/>
                  </a:lnTo>
                  <a:close/>
                </a:path>
              </a:pathLst>
            </a:custGeom>
            <a:ln w="8275">
              <a:solidFill>
                <a:srgbClr val="000000"/>
              </a:solidFill>
            </a:ln>
          </p:spPr>
          <p:txBody>
            <a:bodyPr wrap="square" lIns="0" tIns="0" rIns="0" bIns="0" rtlCol="0"/>
            <a:lstStyle/>
            <a:p>
              <a:endParaRPr/>
            </a:p>
          </p:txBody>
        </p:sp>
      </p:grpSp>
      <p:sp>
        <p:nvSpPr>
          <p:cNvPr id="14" name="object 14"/>
          <p:cNvSpPr txBox="1"/>
          <p:nvPr/>
        </p:nvSpPr>
        <p:spPr>
          <a:xfrm>
            <a:off x="8867843" y="1694239"/>
            <a:ext cx="385445" cy="154940"/>
          </a:xfrm>
          <a:prstGeom prst="rect">
            <a:avLst/>
          </a:prstGeom>
        </p:spPr>
        <p:txBody>
          <a:bodyPr vert="horz" wrap="square" lIns="0" tIns="12065" rIns="0" bIns="0" rtlCol="0">
            <a:spAutoFit/>
          </a:bodyPr>
          <a:lstStyle/>
          <a:p>
            <a:pPr marL="12700">
              <a:lnSpc>
                <a:spcPct val="100000"/>
              </a:lnSpc>
              <a:spcBef>
                <a:spcPts val="95"/>
              </a:spcBef>
            </a:pPr>
            <a:r>
              <a:rPr sz="850" u="sng" spc="-5" dirty="0">
                <a:uFill>
                  <a:solidFill>
                    <a:srgbClr val="000000"/>
                  </a:solidFill>
                </a:uFill>
                <a:latin typeface="Calibri"/>
                <a:cs typeface="Calibri"/>
              </a:rPr>
              <a:t>Nu</a:t>
            </a:r>
            <a:r>
              <a:rPr sz="850" u="sng" spc="-10" dirty="0">
                <a:uFill>
                  <a:solidFill>
                    <a:srgbClr val="000000"/>
                  </a:solidFill>
                </a:uFill>
                <a:latin typeface="Calibri"/>
                <a:cs typeface="Calibri"/>
              </a:rPr>
              <a:t>m</a:t>
            </a:r>
            <a:r>
              <a:rPr sz="850" u="sng" spc="-5" dirty="0">
                <a:uFill>
                  <a:solidFill>
                    <a:srgbClr val="000000"/>
                  </a:solidFill>
                </a:uFill>
                <a:latin typeface="Calibri"/>
                <a:cs typeface="Calibri"/>
              </a:rPr>
              <a:t>ber</a:t>
            </a:r>
            <a:endParaRPr sz="850">
              <a:latin typeface="Calibri"/>
              <a:cs typeface="Calibri"/>
            </a:endParaRPr>
          </a:p>
        </p:txBody>
      </p:sp>
      <p:sp>
        <p:nvSpPr>
          <p:cNvPr id="15" name="object 15"/>
          <p:cNvSpPr txBox="1"/>
          <p:nvPr/>
        </p:nvSpPr>
        <p:spPr>
          <a:xfrm>
            <a:off x="7660657" y="1694239"/>
            <a:ext cx="286385" cy="154940"/>
          </a:xfrm>
          <a:prstGeom prst="rect">
            <a:avLst/>
          </a:prstGeom>
        </p:spPr>
        <p:txBody>
          <a:bodyPr vert="horz" wrap="square" lIns="0" tIns="12065" rIns="0" bIns="0" rtlCol="0">
            <a:spAutoFit/>
          </a:bodyPr>
          <a:lstStyle/>
          <a:p>
            <a:pPr marL="12700">
              <a:lnSpc>
                <a:spcPct val="100000"/>
              </a:lnSpc>
              <a:spcBef>
                <a:spcPts val="95"/>
              </a:spcBef>
            </a:pPr>
            <a:r>
              <a:rPr sz="850" u="sng" spc="-5" dirty="0">
                <a:uFill>
                  <a:solidFill>
                    <a:srgbClr val="000000"/>
                  </a:solidFill>
                </a:uFill>
                <a:latin typeface="Calibri"/>
                <a:cs typeface="Calibri"/>
              </a:rPr>
              <a:t>Na</a:t>
            </a:r>
            <a:r>
              <a:rPr sz="850" u="sng" spc="-10" dirty="0">
                <a:uFill>
                  <a:solidFill>
                    <a:srgbClr val="000000"/>
                  </a:solidFill>
                </a:uFill>
                <a:latin typeface="Calibri"/>
                <a:cs typeface="Calibri"/>
              </a:rPr>
              <a:t>m</a:t>
            </a:r>
            <a:r>
              <a:rPr sz="850" u="sng" spc="-5" dirty="0">
                <a:uFill>
                  <a:solidFill>
                    <a:srgbClr val="000000"/>
                  </a:solidFill>
                </a:uFill>
                <a:latin typeface="Calibri"/>
                <a:cs typeface="Calibri"/>
              </a:rPr>
              <a:t>e</a:t>
            </a:r>
            <a:endParaRPr sz="850">
              <a:latin typeface="Calibri"/>
              <a:cs typeface="Calibri"/>
            </a:endParaRPr>
          </a:p>
        </p:txBody>
      </p:sp>
      <p:sp>
        <p:nvSpPr>
          <p:cNvPr id="16" name="object 16"/>
          <p:cNvSpPr/>
          <p:nvPr/>
        </p:nvSpPr>
        <p:spPr>
          <a:xfrm>
            <a:off x="7801868" y="1955403"/>
            <a:ext cx="353060" cy="375285"/>
          </a:xfrm>
          <a:custGeom>
            <a:avLst/>
            <a:gdLst/>
            <a:ahLst/>
            <a:cxnLst/>
            <a:rect l="l" t="t" r="r" b="b"/>
            <a:pathLst>
              <a:path w="353059" h="375285">
                <a:moveTo>
                  <a:pt x="0" y="0"/>
                </a:moveTo>
                <a:lnTo>
                  <a:pt x="352488" y="375178"/>
                </a:lnTo>
              </a:path>
            </a:pathLst>
          </a:custGeom>
          <a:ln w="8275">
            <a:solidFill>
              <a:srgbClr val="000000"/>
            </a:solidFill>
          </a:ln>
        </p:spPr>
        <p:txBody>
          <a:bodyPr wrap="square" lIns="0" tIns="0" rIns="0" bIns="0" rtlCol="0"/>
          <a:lstStyle/>
          <a:p>
            <a:endParaRPr/>
          </a:p>
        </p:txBody>
      </p:sp>
      <p:sp>
        <p:nvSpPr>
          <p:cNvPr id="17" name="object 17"/>
          <p:cNvSpPr/>
          <p:nvPr/>
        </p:nvSpPr>
        <p:spPr>
          <a:xfrm>
            <a:off x="8706078" y="1955403"/>
            <a:ext cx="353060" cy="375285"/>
          </a:xfrm>
          <a:custGeom>
            <a:avLst/>
            <a:gdLst/>
            <a:ahLst/>
            <a:cxnLst/>
            <a:rect l="l" t="t" r="r" b="b"/>
            <a:pathLst>
              <a:path w="353059" h="375285">
                <a:moveTo>
                  <a:pt x="0" y="375178"/>
                </a:moveTo>
                <a:lnTo>
                  <a:pt x="352488" y="0"/>
                </a:lnTo>
              </a:path>
            </a:pathLst>
          </a:custGeom>
          <a:ln w="8275">
            <a:solidFill>
              <a:srgbClr val="000000"/>
            </a:solidFill>
          </a:ln>
        </p:spPr>
        <p:txBody>
          <a:bodyPr wrap="square" lIns="0" tIns="0" rIns="0" bIns="0" rtlCol="0"/>
          <a:lstStyle/>
          <a:p>
            <a:endParaRPr/>
          </a:p>
        </p:txBody>
      </p:sp>
      <p:sp>
        <p:nvSpPr>
          <p:cNvPr id="18" name="object 18"/>
          <p:cNvSpPr/>
          <p:nvPr/>
        </p:nvSpPr>
        <p:spPr>
          <a:xfrm>
            <a:off x="7801868" y="3174076"/>
            <a:ext cx="1257300" cy="526415"/>
          </a:xfrm>
          <a:custGeom>
            <a:avLst/>
            <a:gdLst/>
            <a:ahLst/>
            <a:cxnLst/>
            <a:rect l="l" t="t" r="r" b="b"/>
            <a:pathLst>
              <a:path w="1257300" h="526414">
                <a:moveTo>
                  <a:pt x="0" y="263098"/>
                </a:moveTo>
                <a:lnTo>
                  <a:pt x="12765" y="210075"/>
                </a:lnTo>
                <a:lnTo>
                  <a:pt x="49378" y="160688"/>
                </a:lnTo>
                <a:lnTo>
                  <a:pt x="107312" y="115997"/>
                </a:lnTo>
                <a:lnTo>
                  <a:pt x="143484" y="95743"/>
                </a:lnTo>
                <a:lnTo>
                  <a:pt x="184039" y="77059"/>
                </a:lnTo>
                <a:lnTo>
                  <a:pt x="228660" y="60078"/>
                </a:lnTo>
                <a:lnTo>
                  <a:pt x="277033" y="44933"/>
                </a:lnTo>
                <a:lnTo>
                  <a:pt x="328840" y="31754"/>
                </a:lnTo>
                <a:lnTo>
                  <a:pt x="383767" y="20675"/>
                </a:lnTo>
                <a:lnTo>
                  <a:pt x="441497" y="11828"/>
                </a:lnTo>
                <a:lnTo>
                  <a:pt x="501714" y="5345"/>
                </a:lnTo>
                <a:lnTo>
                  <a:pt x="564103" y="1358"/>
                </a:lnTo>
                <a:lnTo>
                  <a:pt x="628348" y="0"/>
                </a:lnTo>
                <a:lnTo>
                  <a:pt x="692593" y="1358"/>
                </a:lnTo>
                <a:lnTo>
                  <a:pt x="754982" y="5345"/>
                </a:lnTo>
                <a:lnTo>
                  <a:pt x="815200" y="11828"/>
                </a:lnTo>
                <a:lnTo>
                  <a:pt x="872930" y="20675"/>
                </a:lnTo>
                <a:lnTo>
                  <a:pt x="927857" y="31754"/>
                </a:lnTo>
                <a:lnTo>
                  <a:pt x="979664" y="44933"/>
                </a:lnTo>
                <a:lnTo>
                  <a:pt x="1028036" y="60078"/>
                </a:lnTo>
                <a:lnTo>
                  <a:pt x="1072658" y="77059"/>
                </a:lnTo>
                <a:lnTo>
                  <a:pt x="1113213" y="95743"/>
                </a:lnTo>
                <a:lnTo>
                  <a:pt x="1149385" y="115997"/>
                </a:lnTo>
                <a:lnTo>
                  <a:pt x="1180859" y="137690"/>
                </a:lnTo>
                <a:lnTo>
                  <a:pt x="1228448" y="184861"/>
                </a:lnTo>
                <a:lnTo>
                  <a:pt x="1253453" y="236198"/>
                </a:lnTo>
                <a:lnTo>
                  <a:pt x="1256697" y="263098"/>
                </a:lnTo>
                <a:lnTo>
                  <a:pt x="1253453" y="289999"/>
                </a:lnTo>
                <a:lnTo>
                  <a:pt x="1228448" y="341336"/>
                </a:lnTo>
                <a:lnTo>
                  <a:pt x="1180859" y="388507"/>
                </a:lnTo>
                <a:lnTo>
                  <a:pt x="1149385" y="410199"/>
                </a:lnTo>
                <a:lnTo>
                  <a:pt x="1113213" y="430454"/>
                </a:lnTo>
                <a:lnTo>
                  <a:pt x="1072658" y="449137"/>
                </a:lnTo>
                <a:lnTo>
                  <a:pt x="1028036" y="466118"/>
                </a:lnTo>
                <a:lnTo>
                  <a:pt x="979664" y="481264"/>
                </a:lnTo>
                <a:lnTo>
                  <a:pt x="927857" y="494442"/>
                </a:lnTo>
                <a:lnTo>
                  <a:pt x="872930" y="505521"/>
                </a:lnTo>
                <a:lnTo>
                  <a:pt x="815200" y="514369"/>
                </a:lnTo>
                <a:lnTo>
                  <a:pt x="754982" y="520852"/>
                </a:lnTo>
                <a:lnTo>
                  <a:pt x="692593" y="524839"/>
                </a:lnTo>
                <a:lnTo>
                  <a:pt x="628348" y="526197"/>
                </a:lnTo>
                <a:lnTo>
                  <a:pt x="564103" y="524839"/>
                </a:lnTo>
                <a:lnTo>
                  <a:pt x="501714" y="520852"/>
                </a:lnTo>
                <a:lnTo>
                  <a:pt x="441497" y="514369"/>
                </a:lnTo>
                <a:lnTo>
                  <a:pt x="383767" y="505521"/>
                </a:lnTo>
                <a:lnTo>
                  <a:pt x="328840" y="494442"/>
                </a:lnTo>
                <a:lnTo>
                  <a:pt x="277033" y="481264"/>
                </a:lnTo>
                <a:lnTo>
                  <a:pt x="228660" y="466118"/>
                </a:lnTo>
                <a:lnTo>
                  <a:pt x="184039" y="449137"/>
                </a:lnTo>
                <a:lnTo>
                  <a:pt x="143484" y="430454"/>
                </a:lnTo>
                <a:lnTo>
                  <a:pt x="107312" y="410199"/>
                </a:lnTo>
                <a:lnTo>
                  <a:pt x="75838" y="388507"/>
                </a:lnTo>
                <a:lnTo>
                  <a:pt x="28249" y="341336"/>
                </a:lnTo>
                <a:lnTo>
                  <a:pt x="3244" y="289999"/>
                </a:lnTo>
                <a:lnTo>
                  <a:pt x="0" y="263098"/>
                </a:lnTo>
                <a:close/>
              </a:path>
            </a:pathLst>
          </a:custGeom>
          <a:ln w="8275">
            <a:solidFill>
              <a:srgbClr val="000000"/>
            </a:solidFill>
          </a:ln>
        </p:spPr>
        <p:txBody>
          <a:bodyPr wrap="square" lIns="0" tIns="0" rIns="0" bIns="0" rtlCol="0"/>
          <a:lstStyle/>
          <a:p>
            <a:endParaRPr/>
          </a:p>
        </p:txBody>
      </p:sp>
      <p:sp>
        <p:nvSpPr>
          <p:cNvPr id="19" name="object 19"/>
          <p:cNvSpPr txBox="1"/>
          <p:nvPr/>
        </p:nvSpPr>
        <p:spPr>
          <a:xfrm>
            <a:off x="8151307" y="3295375"/>
            <a:ext cx="561340" cy="278765"/>
          </a:xfrm>
          <a:prstGeom prst="rect">
            <a:avLst/>
          </a:prstGeom>
        </p:spPr>
        <p:txBody>
          <a:bodyPr vert="horz" wrap="square" lIns="0" tIns="20320" rIns="0" bIns="0" rtlCol="0">
            <a:spAutoFit/>
          </a:bodyPr>
          <a:lstStyle/>
          <a:p>
            <a:pPr marL="13335" marR="5080" indent="-1270">
              <a:lnSpc>
                <a:spcPts val="980"/>
              </a:lnSpc>
              <a:spcBef>
                <a:spcPts val="160"/>
              </a:spcBef>
            </a:pPr>
            <a:r>
              <a:rPr sz="850" spc="-5" dirty="0">
                <a:latin typeface="Calibri"/>
                <a:cs typeface="Calibri"/>
              </a:rPr>
              <a:t>Cont</a:t>
            </a:r>
            <a:r>
              <a:rPr sz="850" spc="-10" dirty="0">
                <a:latin typeface="Calibri"/>
                <a:cs typeface="Calibri"/>
              </a:rPr>
              <a:t>r</a:t>
            </a:r>
            <a:r>
              <a:rPr sz="850" spc="-5" dirty="0">
                <a:latin typeface="Calibri"/>
                <a:cs typeface="Calibri"/>
              </a:rPr>
              <a:t>olling_  Depa</a:t>
            </a:r>
            <a:r>
              <a:rPr sz="850" spc="-10" dirty="0">
                <a:latin typeface="Calibri"/>
                <a:cs typeface="Calibri"/>
              </a:rPr>
              <a:t>r</a:t>
            </a:r>
            <a:r>
              <a:rPr sz="850" spc="-5" dirty="0">
                <a:latin typeface="Calibri"/>
                <a:cs typeface="Calibri"/>
              </a:rPr>
              <a:t>t</a:t>
            </a:r>
            <a:r>
              <a:rPr sz="850" spc="-10" dirty="0">
                <a:latin typeface="Calibri"/>
                <a:cs typeface="Calibri"/>
              </a:rPr>
              <a:t>m</a:t>
            </a:r>
            <a:r>
              <a:rPr sz="850" spc="-5" dirty="0">
                <a:latin typeface="Calibri"/>
                <a:cs typeface="Calibri"/>
              </a:rPr>
              <a:t>ent</a:t>
            </a:r>
            <a:endParaRPr sz="850">
              <a:latin typeface="Calibri"/>
              <a:cs typeface="Calibri"/>
            </a:endParaRPr>
          </a:p>
        </p:txBody>
      </p:sp>
      <p:sp>
        <p:nvSpPr>
          <p:cNvPr id="20" name="object 20"/>
          <p:cNvSpPr/>
          <p:nvPr/>
        </p:nvSpPr>
        <p:spPr>
          <a:xfrm>
            <a:off x="8430217" y="2856779"/>
            <a:ext cx="0" cy="317500"/>
          </a:xfrm>
          <a:custGeom>
            <a:avLst/>
            <a:gdLst/>
            <a:ahLst/>
            <a:cxnLst/>
            <a:rect l="l" t="t" r="r" b="b"/>
            <a:pathLst>
              <a:path h="317500">
                <a:moveTo>
                  <a:pt x="0" y="317297"/>
                </a:moveTo>
                <a:lnTo>
                  <a:pt x="0" y="0"/>
                </a:lnTo>
              </a:path>
            </a:pathLst>
          </a:custGeom>
          <a:ln w="8275">
            <a:solidFill>
              <a:srgbClr val="000000"/>
            </a:solidFill>
          </a:ln>
        </p:spPr>
        <p:txBody>
          <a:bodyPr wrap="square" lIns="0" tIns="0" rIns="0" bIns="0" rtlCol="0"/>
          <a:lstStyle/>
          <a:p>
            <a:endParaRPr/>
          </a:p>
        </p:txBody>
      </p:sp>
      <p:sp>
        <p:nvSpPr>
          <p:cNvPr id="21" name="object 21"/>
          <p:cNvSpPr/>
          <p:nvPr/>
        </p:nvSpPr>
        <p:spPr>
          <a:xfrm>
            <a:off x="5419754" y="5081076"/>
            <a:ext cx="1029969" cy="657860"/>
          </a:xfrm>
          <a:custGeom>
            <a:avLst/>
            <a:gdLst/>
            <a:ahLst/>
            <a:cxnLst/>
            <a:rect l="l" t="t" r="r" b="b"/>
            <a:pathLst>
              <a:path w="1029970" h="657860">
                <a:moveTo>
                  <a:pt x="0" y="329154"/>
                </a:moveTo>
                <a:lnTo>
                  <a:pt x="10515" y="261482"/>
                </a:lnTo>
                <a:lnTo>
                  <a:pt x="41173" y="199479"/>
                </a:lnTo>
                <a:lnTo>
                  <a:pt x="89090" y="143137"/>
                </a:lnTo>
                <a:lnTo>
                  <a:pt x="119345" y="118032"/>
                </a:lnTo>
                <a:lnTo>
                  <a:pt x="152821" y="94856"/>
                </a:lnTo>
                <a:lnTo>
                  <a:pt x="228641" y="55353"/>
                </a:lnTo>
                <a:lnTo>
                  <a:pt x="315258" y="25420"/>
                </a:lnTo>
                <a:lnTo>
                  <a:pt x="411886" y="6348"/>
                </a:lnTo>
                <a:lnTo>
                  <a:pt x="514734" y="0"/>
                </a:lnTo>
                <a:lnTo>
                  <a:pt x="617587" y="6348"/>
                </a:lnTo>
                <a:lnTo>
                  <a:pt x="713577" y="25419"/>
                </a:lnTo>
                <a:lnTo>
                  <a:pt x="800816" y="55348"/>
                </a:lnTo>
                <a:lnTo>
                  <a:pt x="876646" y="94856"/>
                </a:lnTo>
                <a:lnTo>
                  <a:pt x="910166" y="118062"/>
                </a:lnTo>
                <a:lnTo>
                  <a:pt x="939739" y="143135"/>
                </a:lnTo>
                <a:lnTo>
                  <a:pt x="988295" y="199479"/>
                </a:lnTo>
                <a:lnTo>
                  <a:pt x="1018952" y="261482"/>
                </a:lnTo>
                <a:lnTo>
                  <a:pt x="1029467" y="329154"/>
                </a:lnTo>
                <a:lnTo>
                  <a:pt x="1026841" y="363296"/>
                </a:lnTo>
                <a:lnTo>
                  <a:pt x="1005853" y="428264"/>
                </a:lnTo>
                <a:lnTo>
                  <a:pt x="966178" y="487461"/>
                </a:lnTo>
                <a:lnTo>
                  <a:pt x="910166" y="539618"/>
                </a:lnTo>
                <a:lnTo>
                  <a:pt x="876646" y="562824"/>
                </a:lnTo>
                <a:lnTo>
                  <a:pt x="800816" y="602332"/>
                </a:lnTo>
                <a:lnTo>
                  <a:pt x="713577" y="632261"/>
                </a:lnTo>
                <a:lnTo>
                  <a:pt x="617587" y="651332"/>
                </a:lnTo>
                <a:lnTo>
                  <a:pt x="514734" y="657681"/>
                </a:lnTo>
                <a:lnTo>
                  <a:pt x="411886" y="651332"/>
                </a:lnTo>
                <a:lnTo>
                  <a:pt x="315258" y="632261"/>
                </a:lnTo>
                <a:lnTo>
                  <a:pt x="228641" y="602327"/>
                </a:lnTo>
                <a:lnTo>
                  <a:pt x="152821" y="562824"/>
                </a:lnTo>
                <a:lnTo>
                  <a:pt x="119345" y="539648"/>
                </a:lnTo>
                <a:lnTo>
                  <a:pt x="89090" y="514544"/>
                </a:lnTo>
                <a:lnTo>
                  <a:pt x="41200" y="458875"/>
                </a:lnTo>
                <a:lnTo>
                  <a:pt x="10515" y="396825"/>
                </a:lnTo>
                <a:lnTo>
                  <a:pt x="0" y="329154"/>
                </a:lnTo>
                <a:close/>
              </a:path>
              <a:path w="1029970" h="657860">
                <a:moveTo>
                  <a:pt x="20120" y="329154"/>
                </a:moveTo>
                <a:lnTo>
                  <a:pt x="29666" y="267679"/>
                </a:lnTo>
                <a:lnTo>
                  <a:pt x="57940" y="210566"/>
                </a:lnTo>
                <a:lnTo>
                  <a:pt x="102806" y="157824"/>
                </a:lnTo>
                <a:lnTo>
                  <a:pt x="163206" y="112066"/>
                </a:lnTo>
                <a:lnTo>
                  <a:pt x="236595" y="73830"/>
                </a:lnTo>
                <a:lnTo>
                  <a:pt x="320501" y="44833"/>
                </a:lnTo>
                <a:lnTo>
                  <a:pt x="414458" y="26289"/>
                </a:lnTo>
                <a:lnTo>
                  <a:pt x="514734" y="20099"/>
                </a:lnTo>
                <a:lnTo>
                  <a:pt x="615003" y="26289"/>
                </a:lnTo>
                <a:lnTo>
                  <a:pt x="708344" y="44833"/>
                </a:lnTo>
                <a:lnTo>
                  <a:pt x="792882" y="73835"/>
                </a:lnTo>
                <a:lnTo>
                  <a:pt x="866260" y="112066"/>
                </a:lnTo>
                <a:lnTo>
                  <a:pt x="897940" y="133998"/>
                </a:lnTo>
                <a:lnTo>
                  <a:pt x="950975" y="183364"/>
                </a:lnTo>
                <a:lnTo>
                  <a:pt x="987823" y="238933"/>
                </a:lnTo>
                <a:lnTo>
                  <a:pt x="1006957" y="298096"/>
                </a:lnTo>
                <a:lnTo>
                  <a:pt x="1009347" y="329154"/>
                </a:lnTo>
                <a:lnTo>
                  <a:pt x="1006957" y="360211"/>
                </a:lnTo>
                <a:lnTo>
                  <a:pt x="987823" y="419374"/>
                </a:lnTo>
                <a:lnTo>
                  <a:pt x="951013" y="474277"/>
                </a:lnTo>
                <a:lnTo>
                  <a:pt x="897940" y="523682"/>
                </a:lnTo>
                <a:lnTo>
                  <a:pt x="866260" y="545614"/>
                </a:lnTo>
                <a:lnTo>
                  <a:pt x="792882" y="583845"/>
                </a:lnTo>
                <a:lnTo>
                  <a:pt x="708344" y="612847"/>
                </a:lnTo>
                <a:lnTo>
                  <a:pt x="615003" y="631391"/>
                </a:lnTo>
                <a:lnTo>
                  <a:pt x="514734" y="637581"/>
                </a:lnTo>
                <a:lnTo>
                  <a:pt x="414458" y="631391"/>
                </a:lnTo>
                <a:lnTo>
                  <a:pt x="320501" y="612847"/>
                </a:lnTo>
                <a:lnTo>
                  <a:pt x="236595" y="583850"/>
                </a:lnTo>
                <a:lnTo>
                  <a:pt x="163206" y="545614"/>
                </a:lnTo>
                <a:lnTo>
                  <a:pt x="131483" y="523651"/>
                </a:lnTo>
                <a:lnTo>
                  <a:pt x="78492" y="474326"/>
                </a:lnTo>
                <a:lnTo>
                  <a:pt x="41644" y="419374"/>
                </a:lnTo>
                <a:lnTo>
                  <a:pt x="22509" y="360211"/>
                </a:lnTo>
                <a:lnTo>
                  <a:pt x="20120" y="329154"/>
                </a:lnTo>
                <a:close/>
              </a:path>
            </a:pathLst>
          </a:custGeom>
          <a:ln w="10030">
            <a:solidFill>
              <a:srgbClr val="000000"/>
            </a:solidFill>
          </a:ln>
        </p:spPr>
        <p:txBody>
          <a:bodyPr wrap="square" lIns="0" tIns="0" rIns="0" bIns="0" rtlCol="0"/>
          <a:lstStyle/>
          <a:p>
            <a:endParaRPr/>
          </a:p>
        </p:txBody>
      </p:sp>
      <p:sp>
        <p:nvSpPr>
          <p:cNvPr id="22" name="object 22"/>
          <p:cNvSpPr txBox="1"/>
          <p:nvPr/>
        </p:nvSpPr>
        <p:spPr>
          <a:xfrm>
            <a:off x="5698067" y="5319083"/>
            <a:ext cx="476884" cy="182245"/>
          </a:xfrm>
          <a:prstGeom prst="rect">
            <a:avLst/>
          </a:prstGeom>
        </p:spPr>
        <p:txBody>
          <a:bodyPr vert="horz" wrap="square" lIns="0" tIns="15875" rIns="0" bIns="0" rtlCol="0">
            <a:spAutoFit/>
          </a:bodyPr>
          <a:lstStyle/>
          <a:p>
            <a:pPr marL="12700">
              <a:lnSpc>
                <a:spcPct val="100000"/>
              </a:lnSpc>
              <a:spcBef>
                <a:spcPts val="125"/>
              </a:spcBef>
            </a:pPr>
            <a:r>
              <a:rPr sz="1000" spc="10" dirty="0">
                <a:latin typeface="Calibri"/>
                <a:cs typeface="Calibri"/>
              </a:rPr>
              <a:t>Loc</a:t>
            </a:r>
            <a:r>
              <a:rPr sz="1000" spc="-65" dirty="0">
                <a:latin typeface="Calibri"/>
                <a:cs typeface="Calibri"/>
              </a:rPr>
              <a:t>a%</a:t>
            </a:r>
            <a:r>
              <a:rPr sz="1000" spc="10" dirty="0">
                <a:latin typeface="Calibri"/>
                <a:cs typeface="Calibri"/>
              </a:rPr>
              <a:t>on</a:t>
            </a:r>
            <a:endParaRPr sz="1000">
              <a:latin typeface="Calibri"/>
              <a:cs typeface="Calibri"/>
            </a:endParaRPr>
          </a:p>
        </p:txBody>
      </p:sp>
      <p:sp>
        <p:nvSpPr>
          <p:cNvPr id="23" name="object 23"/>
          <p:cNvSpPr txBox="1"/>
          <p:nvPr/>
        </p:nvSpPr>
        <p:spPr>
          <a:xfrm>
            <a:off x="6656582" y="5091126"/>
            <a:ext cx="1523365" cy="638175"/>
          </a:xfrm>
          <a:prstGeom prst="rect">
            <a:avLst/>
          </a:prstGeom>
          <a:solidFill>
            <a:srgbClr val="E0E0E0"/>
          </a:solidFill>
          <a:ln w="10030">
            <a:solidFill>
              <a:srgbClr val="000000"/>
            </a:solidFill>
          </a:ln>
        </p:spPr>
        <p:txBody>
          <a:bodyPr vert="horz" wrap="square" lIns="0" tIns="1270" rIns="0" bIns="0" rtlCol="0">
            <a:spAutoFit/>
          </a:bodyPr>
          <a:lstStyle/>
          <a:p>
            <a:pPr>
              <a:lnSpc>
                <a:spcPct val="100000"/>
              </a:lnSpc>
              <a:spcBef>
                <a:spcPts val="10"/>
              </a:spcBef>
            </a:pPr>
            <a:endParaRPr sz="1450">
              <a:latin typeface="Times New Roman"/>
              <a:cs typeface="Times New Roman"/>
            </a:endParaRPr>
          </a:p>
          <a:p>
            <a:pPr marL="248285">
              <a:lnSpc>
                <a:spcPct val="100000"/>
              </a:lnSpc>
            </a:pPr>
            <a:r>
              <a:rPr sz="1400" spc="10" dirty="0">
                <a:latin typeface="Calibri"/>
                <a:cs typeface="Calibri"/>
              </a:rPr>
              <a:t>DEPARTMENT</a:t>
            </a:r>
            <a:endParaRPr sz="1400">
              <a:latin typeface="Calibri"/>
              <a:cs typeface="Calibri"/>
            </a:endParaRPr>
          </a:p>
        </p:txBody>
      </p:sp>
      <p:sp>
        <p:nvSpPr>
          <p:cNvPr id="24" name="object 24"/>
          <p:cNvSpPr/>
          <p:nvPr/>
        </p:nvSpPr>
        <p:spPr>
          <a:xfrm>
            <a:off x="8397434" y="5091126"/>
            <a:ext cx="1007110" cy="638175"/>
          </a:xfrm>
          <a:custGeom>
            <a:avLst/>
            <a:gdLst/>
            <a:ahLst/>
            <a:cxnLst/>
            <a:rect l="l" t="t" r="r" b="b"/>
            <a:pathLst>
              <a:path w="1007109" h="638175">
                <a:moveTo>
                  <a:pt x="0" y="318898"/>
                </a:moveTo>
                <a:lnTo>
                  <a:pt x="13293" y="245777"/>
                </a:lnTo>
                <a:lnTo>
                  <a:pt x="51159" y="178654"/>
                </a:lnTo>
                <a:lnTo>
                  <a:pt x="78362" y="147940"/>
                </a:lnTo>
                <a:lnTo>
                  <a:pt x="110576" y="119443"/>
                </a:lnTo>
                <a:lnTo>
                  <a:pt x="147422" y="93403"/>
                </a:lnTo>
                <a:lnTo>
                  <a:pt x="188522" y="70058"/>
                </a:lnTo>
                <a:lnTo>
                  <a:pt x="233500" y="49648"/>
                </a:lnTo>
                <a:lnTo>
                  <a:pt x="281978" y="32413"/>
                </a:lnTo>
                <a:lnTo>
                  <a:pt x="333577" y="18591"/>
                </a:lnTo>
                <a:lnTo>
                  <a:pt x="387921" y="8422"/>
                </a:lnTo>
                <a:lnTo>
                  <a:pt x="444631" y="2145"/>
                </a:lnTo>
                <a:lnTo>
                  <a:pt x="503330" y="0"/>
                </a:lnTo>
                <a:lnTo>
                  <a:pt x="562029" y="2145"/>
                </a:lnTo>
                <a:lnTo>
                  <a:pt x="618739" y="8422"/>
                </a:lnTo>
                <a:lnTo>
                  <a:pt x="673082" y="18591"/>
                </a:lnTo>
                <a:lnTo>
                  <a:pt x="724682" y="32413"/>
                </a:lnTo>
                <a:lnTo>
                  <a:pt x="773159" y="49648"/>
                </a:lnTo>
                <a:lnTo>
                  <a:pt x="818137" y="70058"/>
                </a:lnTo>
                <a:lnTo>
                  <a:pt x="859238" y="93403"/>
                </a:lnTo>
                <a:lnTo>
                  <a:pt x="896084" y="119443"/>
                </a:lnTo>
                <a:lnTo>
                  <a:pt x="928298" y="147940"/>
                </a:lnTo>
                <a:lnTo>
                  <a:pt x="955501" y="178654"/>
                </a:lnTo>
                <a:lnTo>
                  <a:pt x="977317" y="211346"/>
                </a:lnTo>
                <a:lnTo>
                  <a:pt x="1003274" y="281707"/>
                </a:lnTo>
                <a:lnTo>
                  <a:pt x="1006660" y="318898"/>
                </a:lnTo>
                <a:lnTo>
                  <a:pt x="1003274" y="356088"/>
                </a:lnTo>
                <a:lnTo>
                  <a:pt x="977317" y="426449"/>
                </a:lnTo>
                <a:lnTo>
                  <a:pt x="955501" y="459141"/>
                </a:lnTo>
                <a:lnTo>
                  <a:pt x="928298" y="489855"/>
                </a:lnTo>
                <a:lnTo>
                  <a:pt x="896084" y="518352"/>
                </a:lnTo>
                <a:lnTo>
                  <a:pt x="859238" y="544393"/>
                </a:lnTo>
                <a:lnTo>
                  <a:pt x="818137" y="567737"/>
                </a:lnTo>
                <a:lnTo>
                  <a:pt x="773159" y="588147"/>
                </a:lnTo>
                <a:lnTo>
                  <a:pt x="724682" y="605383"/>
                </a:lnTo>
                <a:lnTo>
                  <a:pt x="673082" y="619204"/>
                </a:lnTo>
                <a:lnTo>
                  <a:pt x="618739" y="629373"/>
                </a:lnTo>
                <a:lnTo>
                  <a:pt x="562029" y="635650"/>
                </a:lnTo>
                <a:lnTo>
                  <a:pt x="503330" y="637796"/>
                </a:lnTo>
                <a:lnTo>
                  <a:pt x="444631" y="635650"/>
                </a:lnTo>
                <a:lnTo>
                  <a:pt x="387921" y="629373"/>
                </a:lnTo>
                <a:lnTo>
                  <a:pt x="333577" y="619204"/>
                </a:lnTo>
                <a:lnTo>
                  <a:pt x="281978" y="605383"/>
                </a:lnTo>
                <a:lnTo>
                  <a:pt x="233500" y="588147"/>
                </a:lnTo>
                <a:lnTo>
                  <a:pt x="188522" y="567737"/>
                </a:lnTo>
                <a:lnTo>
                  <a:pt x="147422" y="544393"/>
                </a:lnTo>
                <a:lnTo>
                  <a:pt x="110576" y="518352"/>
                </a:lnTo>
                <a:lnTo>
                  <a:pt x="78362" y="489855"/>
                </a:lnTo>
                <a:lnTo>
                  <a:pt x="51159" y="459141"/>
                </a:lnTo>
                <a:lnTo>
                  <a:pt x="29343" y="426449"/>
                </a:lnTo>
                <a:lnTo>
                  <a:pt x="3386" y="356088"/>
                </a:lnTo>
                <a:lnTo>
                  <a:pt x="0" y="318898"/>
                </a:lnTo>
                <a:close/>
              </a:path>
            </a:pathLst>
          </a:custGeom>
          <a:ln w="10030">
            <a:solidFill>
              <a:srgbClr val="000000"/>
            </a:solidFill>
          </a:ln>
        </p:spPr>
        <p:txBody>
          <a:bodyPr wrap="square" lIns="0" tIns="0" rIns="0" bIns="0" rtlCol="0"/>
          <a:lstStyle/>
          <a:p>
            <a:endParaRPr/>
          </a:p>
        </p:txBody>
      </p:sp>
      <p:grpSp>
        <p:nvGrpSpPr>
          <p:cNvPr id="25" name="object 25"/>
          <p:cNvGrpSpPr/>
          <p:nvPr/>
        </p:nvGrpSpPr>
        <p:grpSpPr>
          <a:xfrm>
            <a:off x="6224256" y="4185460"/>
            <a:ext cx="864869" cy="1229995"/>
            <a:chOff x="6224256" y="4185460"/>
            <a:chExt cx="864869" cy="1229995"/>
          </a:xfrm>
        </p:grpSpPr>
        <p:sp>
          <p:nvSpPr>
            <p:cNvPr id="26" name="object 26"/>
            <p:cNvSpPr/>
            <p:nvPr/>
          </p:nvSpPr>
          <p:spPr>
            <a:xfrm>
              <a:off x="6438954" y="5410024"/>
              <a:ext cx="217804" cy="0"/>
            </a:xfrm>
            <a:custGeom>
              <a:avLst/>
              <a:gdLst/>
              <a:ahLst/>
              <a:cxnLst/>
              <a:rect l="l" t="t" r="r" b="b"/>
              <a:pathLst>
                <a:path w="217804">
                  <a:moveTo>
                    <a:pt x="0" y="0"/>
                  </a:moveTo>
                  <a:lnTo>
                    <a:pt x="217627" y="0"/>
                  </a:lnTo>
                </a:path>
              </a:pathLst>
            </a:custGeom>
            <a:ln w="10030">
              <a:solidFill>
                <a:srgbClr val="000000"/>
              </a:solidFill>
            </a:ln>
          </p:spPr>
          <p:txBody>
            <a:bodyPr wrap="square" lIns="0" tIns="0" rIns="0" bIns="0" rtlCol="0"/>
            <a:lstStyle/>
            <a:p>
              <a:endParaRPr/>
            </a:p>
          </p:txBody>
        </p:sp>
        <p:sp>
          <p:nvSpPr>
            <p:cNvPr id="27" name="object 27"/>
            <p:cNvSpPr/>
            <p:nvPr/>
          </p:nvSpPr>
          <p:spPr>
            <a:xfrm>
              <a:off x="6229336" y="4190540"/>
              <a:ext cx="854710" cy="446405"/>
            </a:xfrm>
            <a:custGeom>
              <a:avLst/>
              <a:gdLst/>
              <a:ahLst/>
              <a:cxnLst/>
              <a:rect l="l" t="t" r="r" b="b"/>
              <a:pathLst>
                <a:path w="854709" h="446404">
                  <a:moveTo>
                    <a:pt x="0" y="222919"/>
                  </a:moveTo>
                  <a:lnTo>
                    <a:pt x="18089" y="158537"/>
                  </a:lnTo>
                  <a:lnTo>
                    <a:pt x="68832" y="101537"/>
                  </a:lnTo>
                  <a:lnTo>
                    <a:pt x="104796" y="76667"/>
                  </a:lnTo>
                  <a:lnTo>
                    <a:pt x="146941" y="54678"/>
                  </a:lnTo>
                  <a:lnTo>
                    <a:pt x="194606" y="35913"/>
                  </a:lnTo>
                  <a:lnTo>
                    <a:pt x="247130" y="20718"/>
                  </a:lnTo>
                  <a:lnTo>
                    <a:pt x="303852" y="9438"/>
                  </a:lnTo>
                  <a:lnTo>
                    <a:pt x="364111" y="2417"/>
                  </a:lnTo>
                  <a:lnTo>
                    <a:pt x="427246" y="0"/>
                  </a:lnTo>
                  <a:lnTo>
                    <a:pt x="490381" y="2417"/>
                  </a:lnTo>
                  <a:lnTo>
                    <a:pt x="550640" y="9438"/>
                  </a:lnTo>
                  <a:lnTo>
                    <a:pt x="607362" y="20718"/>
                  </a:lnTo>
                  <a:lnTo>
                    <a:pt x="659886" y="35913"/>
                  </a:lnTo>
                  <a:lnTo>
                    <a:pt x="707551" y="54678"/>
                  </a:lnTo>
                  <a:lnTo>
                    <a:pt x="749696" y="76667"/>
                  </a:lnTo>
                  <a:lnTo>
                    <a:pt x="785660" y="101537"/>
                  </a:lnTo>
                  <a:lnTo>
                    <a:pt x="814783" y="128942"/>
                  </a:lnTo>
                  <a:lnTo>
                    <a:pt x="849860" y="189978"/>
                  </a:lnTo>
                  <a:lnTo>
                    <a:pt x="854492" y="222919"/>
                  </a:lnTo>
                  <a:lnTo>
                    <a:pt x="849860" y="255860"/>
                  </a:lnTo>
                  <a:lnTo>
                    <a:pt x="814783" y="316896"/>
                  </a:lnTo>
                  <a:lnTo>
                    <a:pt x="785660" y="344301"/>
                  </a:lnTo>
                  <a:lnTo>
                    <a:pt x="749696" y="369170"/>
                  </a:lnTo>
                  <a:lnTo>
                    <a:pt x="707551" y="391160"/>
                  </a:lnTo>
                  <a:lnTo>
                    <a:pt x="659886" y="409925"/>
                  </a:lnTo>
                  <a:lnTo>
                    <a:pt x="607362" y="425120"/>
                  </a:lnTo>
                  <a:lnTo>
                    <a:pt x="550640" y="436400"/>
                  </a:lnTo>
                  <a:lnTo>
                    <a:pt x="490381" y="443421"/>
                  </a:lnTo>
                  <a:lnTo>
                    <a:pt x="427246" y="445838"/>
                  </a:lnTo>
                  <a:lnTo>
                    <a:pt x="364111" y="443421"/>
                  </a:lnTo>
                  <a:lnTo>
                    <a:pt x="303852" y="436400"/>
                  </a:lnTo>
                  <a:lnTo>
                    <a:pt x="247130" y="425120"/>
                  </a:lnTo>
                  <a:lnTo>
                    <a:pt x="194606" y="409925"/>
                  </a:lnTo>
                  <a:lnTo>
                    <a:pt x="146941" y="391160"/>
                  </a:lnTo>
                  <a:lnTo>
                    <a:pt x="104796" y="369170"/>
                  </a:lnTo>
                  <a:lnTo>
                    <a:pt x="68832" y="344301"/>
                  </a:lnTo>
                  <a:lnTo>
                    <a:pt x="39709" y="316896"/>
                  </a:lnTo>
                  <a:lnTo>
                    <a:pt x="4632" y="255860"/>
                  </a:lnTo>
                  <a:lnTo>
                    <a:pt x="0" y="222919"/>
                  </a:lnTo>
                  <a:close/>
                </a:path>
              </a:pathLst>
            </a:custGeom>
            <a:ln w="10030">
              <a:solidFill>
                <a:srgbClr val="000000"/>
              </a:solidFill>
            </a:ln>
          </p:spPr>
          <p:txBody>
            <a:bodyPr wrap="square" lIns="0" tIns="0" rIns="0" bIns="0" rtlCol="0"/>
            <a:lstStyle/>
            <a:p>
              <a:endParaRPr/>
            </a:p>
          </p:txBody>
        </p:sp>
      </p:grpSp>
      <p:sp>
        <p:nvSpPr>
          <p:cNvPr id="28" name="object 28"/>
          <p:cNvSpPr txBox="1"/>
          <p:nvPr/>
        </p:nvSpPr>
        <p:spPr>
          <a:xfrm>
            <a:off x="8651931" y="5319083"/>
            <a:ext cx="502284" cy="182245"/>
          </a:xfrm>
          <a:prstGeom prst="rect">
            <a:avLst/>
          </a:prstGeom>
        </p:spPr>
        <p:txBody>
          <a:bodyPr vert="horz" wrap="square" lIns="0" tIns="15875" rIns="0" bIns="0" rtlCol="0">
            <a:spAutoFit/>
          </a:bodyPr>
          <a:lstStyle/>
          <a:p>
            <a:pPr marL="12700">
              <a:lnSpc>
                <a:spcPct val="100000"/>
              </a:lnSpc>
              <a:spcBef>
                <a:spcPts val="125"/>
              </a:spcBef>
            </a:pPr>
            <a:r>
              <a:rPr sz="1000" spc="15" dirty="0">
                <a:latin typeface="Calibri"/>
                <a:cs typeface="Calibri"/>
              </a:rPr>
              <a:t>Mana</a:t>
            </a:r>
            <a:r>
              <a:rPr sz="1000" spc="5" dirty="0">
                <a:latin typeface="Calibri"/>
                <a:cs typeface="Calibri"/>
              </a:rPr>
              <a:t>g</a:t>
            </a:r>
            <a:r>
              <a:rPr sz="1000" spc="10" dirty="0">
                <a:latin typeface="Calibri"/>
                <a:cs typeface="Calibri"/>
              </a:rPr>
              <a:t>er</a:t>
            </a:r>
            <a:endParaRPr sz="1000">
              <a:latin typeface="Calibri"/>
              <a:cs typeface="Calibri"/>
            </a:endParaRPr>
          </a:p>
        </p:txBody>
      </p:sp>
      <p:grpSp>
        <p:nvGrpSpPr>
          <p:cNvPr id="29" name="object 29"/>
          <p:cNvGrpSpPr/>
          <p:nvPr/>
        </p:nvGrpSpPr>
        <p:grpSpPr>
          <a:xfrm>
            <a:off x="7747481" y="4185460"/>
            <a:ext cx="864869" cy="1229995"/>
            <a:chOff x="7747481" y="4185460"/>
            <a:chExt cx="864869" cy="1229995"/>
          </a:xfrm>
        </p:grpSpPr>
        <p:sp>
          <p:nvSpPr>
            <p:cNvPr id="30" name="object 30"/>
            <p:cNvSpPr/>
            <p:nvPr/>
          </p:nvSpPr>
          <p:spPr>
            <a:xfrm>
              <a:off x="8179808" y="5410024"/>
              <a:ext cx="217804" cy="0"/>
            </a:xfrm>
            <a:custGeom>
              <a:avLst/>
              <a:gdLst/>
              <a:ahLst/>
              <a:cxnLst/>
              <a:rect l="l" t="t" r="r" b="b"/>
              <a:pathLst>
                <a:path w="217804">
                  <a:moveTo>
                    <a:pt x="0" y="0"/>
                  </a:moveTo>
                  <a:lnTo>
                    <a:pt x="217627" y="0"/>
                  </a:lnTo>
                </a:path>
              </a:pathLst>
            </a:custGeom>
            <a:ln w="10030">
              <a:solidFill>
                <a:srgbClr val="000000"/>
              </a:solidFill>
            </a:ln>
          </p:spPr>
          <p:txBody>
            <a:bodyPr wrap="square" lIns="0" tIns="0" rIns="0" bIns="0" rtlCol="0"/>
            <a:lstStyle/>
            <a:p>
              <a:endParaRPr/>
            </a:p>
          </p:txBody>
        </p:sp>
        <p:sp>
          <p:nvSpPr>
            <p:cNvPr id="31" name="object 31"/>
            <p:cNvSpPr/>
            <p:nvPr/>
          </p:nvSpPr>
          <p:spPr>
            <a:xfrm>
              <a:off x="7752561" y="4190540"/>
              <a:ext cx="854710" cy="446405"/>
            </a:xfrm>
            <a:custGeom>
              <a:avLst/>
              <a:gdLst/>
              <a:ahLst/>
              <a:cxnLst/>
              <a:rect l="l" t="t" r="r" b="b"/>
              <a:pathLst>
                <a:path w="854709" h="446404">
                  <a:moveTo>
                    <a:pt x="0" y="222919"/>
                  </a:moveTo>
                  <a:lnTo>
                    <a:pt x="18089" y="158537"/>
                  </a:lnTo>
                  <a:lnTo>
                    <a:pt x="68832" y="101537"/>
                  </a:lnTo>
                  <a:lnTo>
                    <a:pt x="104796" y="76667"/>
                  </a:lnTo>
                  <a:lnTo>
                    <a:pt x="146941" y="54678"/>
                  </a:lnTo>
                  <a:lnTo>
                    <a:pt x="194606" y="35913"/>
                  </a:lnTo>
                  <a:lnTo>
                    <a:pt x="247130" y="20718"/>
                  </a:lnTo>
                  <a:lnTo>
                    <a:pt x="303851" y="9438"/>
                  </a:lnTo>
                  <a:lnTo>
                    <a:pt x="364111" y="2417"/>
                  </a:lnTo>
                  <a:lnTo>
                    <a:pt x="427246" y="0"/>
                  </a:lnTo>
                  <a:lnTo>
                    <a:pt x="490381" y="2417"/>
                  </a:lnTo>
                  <a:lnTo>
                    <a:pt x="550640" y="9438"/>
                  </a:lnTo>
                  <a:lnTo>
                    <a:pt x="607362" y="20718"/>
                  </a:lnTo>
                  <a:lnTo>
                    <a:pt x="659886" y="35913"/>
                  </a:lnTo>
                  <a:lnTo>
                    <a:pt x="707551" y="54678"/>
                  </a:lnTo>
                  <a:lnTo>
                    <a:pt x="749696" y="76667"/>
                  </a:lnTo>
                  <a:lnTo>
                    <a:pt x="785660" y="101537"/>
                  </a:lnTo>
                  <a:lnTo>
                    <a:pt x="814783" y="128942"/>
                  </a:lnTo>
                  <a:lnTo>
                    <a:pt x="849860" y="189978"/>
                  </a:lnTo>
                  <a:lnTo>
                    <a:pt x="854492" y="222919"/>
                  </a:lnTo>
                  <a:lnTo>
                    <a:pt x="849860" y="255860"/>
                  </a:lnTo>
                  <a:lnTo>
                    <a:pt x="814783" y="316896"/>
                  </a:lnTo>
                  <a:lnTo>
                    <a:pt x="785660" y="344301"/>
                  </a:lnTo>
                  <a:lnTo>
                    <a:pt x="749696" y="369170"/>
                  </a:lnTo>
                  <a:lnTo>
                    <a:pt x="707551" y="391160"/>
                  </a:lnTo>
                  <a:lnTo>
                    <a:pt x="659886" y="409925"/>
                  </a:lnTo>
                  <a:lnTo>
                    <a:pt x="607362" y="425120"/>
                  </a:lnTo>
                  <a:lnTo>
                    <a:pt x="550640" y="436400"/>
                  </a:lnTo>
                  <a:lnTo>
                    <a:pt x="490381" y="443421"/>
                  </a:lnTo>
                  <a:lnTo>
                    <a:pt x="427246" y="445838"/>
                  </a:lnTo>
                  <a:lnTo>
                    <a:pt x="364111" y="443421"/>
                  </a:lnTo>
                  <a:lnTo>
                    <a:pt x="303851" y="436400"/>
                  </a:lnTo>
                  <a:lnTo>
                    <a:pt x="247130" y="425120"/>
                  </a:lnTo>
                  <a:lnTo>
                    <a:pt x="194606" y="409925"/>
                  </a:lnTo>
                  <a:lnTo>
                    <a:pt x="146941" y="391160"/>
                  </a:lnTo>
                  <a:lnTo>
                    <a:pt x="104796" y="369170"/>
                  </a:lnTo>
                  <a:lnTo>
                    <a:pt x="68832" y="344301"/>
                  </a:lnTo>
                  <a:lnTo>
                    <a:pt x="39709" y="316896"/>
                  </a:lnTo>
                  <a:lnTo>
                    <a:pt x="4632" y="255860"/>
                  </a:lnTo>
                  <a:lnTo>
                    <a:pt x="0" y="222919"/>
                  </a:lnTo>
                  <a:close/>
                </a:path>
              </a:pathLst>
            </a:custGeom>
            <a:ln w="10030">
              <a:solidFill>
                <a:srgbClr val="000000"/>
              </a:solidFill>
            </a:ln>
          </p:spPr>
          <p:txBody>
            <a:bodyPr wrap="square" lIns="0" tIns="0" rIns="0" bIns="0" rtlCol="0"/>
            <a:lstStyle/>
            <a:p>
              <a:endParaRPr/>
            </a:p>
          </p:txBody>
        </p:sp>
      </p:grpSp>
      <p:sp>
        <p:nvSpPr>
          <p:cNvPr id="32" name="object 32"/>
          <p:cNvSpPr txBox="1"/>
          <p:nvPr/>
        </p:nvSpPr>
        <p:spPr>
          <a:xfrm>
            <a:off x="7951328" y="4322518"/>
            <a:ext cx="461645" cy="182245"/>
          </a:xfrm>
          <a:prstGeom prst="rect">
            <a:avLst/>
          </a:prstGeom>
        </p:spPr>
        <p:txBody>
          <a:bodyPr vert="horz" wrap="square" lIns="0" tIns="15875" rIns="0" bIns="0" rtlCol="0">
            <a:spAutoFit/>
          </a:bodyPr>
          <a:lstStyle/>
          <a:p>
            <a:pPr marL="12700">
              <a:lnSpc>
                <a:spcPct val="100000"/>
              </a:lnSpc>
              <a:spcBef>
                <a:spcPts val="125"/>
              </a:spcBef>
            </a:pPr>
            <a:r>
              <a:rPr sz="1000" u="sng" spc="15" dirty="0">
                <a:uFill>
                  <a:solidFill>
                    <a:srgbClr val="000000"/>
                  </a:solidFill>
                </a:uFill>
                <a:latin typeface="Calibri"/>
                <a:cs typeface="Calibri"/>
              </a:rPr>
              <a:t>Num</a:t>
            </a:r>
            <a:r>
              <a:rPr sz="1000" u="sng" spc="10" dirty="0">
                <a:uFill>
                  <a:solidFill>
                    <a:srgbClr val="000000"/>
                  </a:solidFill>
                </a:uFill>
                <a:latin typeface="Calibri"/>
                <a:cs typeface="Calibri"/>
              </a:rPr>
              <a:t>ber</a:t>
            </a:r>
            <a:endParaRPr sz="1000">
              <a:latin typeface="Calibri"/>
              <a:cs typeface="Calibri"/>
            </a:endParaRPr>
          </a:p>
        </p:txBody>
      </p:sp>
      <p:sp>
        <p:nvSpPr>
          <p:cNvPr id="33" name="object 33"/>
          <p:cNvSpPr txBox="1"/>
          <p:nvPr/>
        </p:nvSpPr>
        <p:spPr>
          <a:xfrm>
            <a:off x="6488114" y="4322518"/>
            <a:ext cx="341630" cy="182245"/>
          </a:xfrm>
          <a:prstGeom prst="rect">
            <a:avLst/>
          </a:prstGeom>
        </p:spPr>
        <p:txBody>
          <a:bodyPr vert="horz" wrap="square" lIns="0" tIns="15875" rIns="0" bIns="0" rtlCol="0">
            <a:spAutoFit/>
          </a:bodyPr>
          <a:lstStyle/>
          <a:p>
            <a:pPr marL="12700">
              <a:lnSpc>
                <a:spcPct val="100000"/>
              </a:lnSpc>
              <a:spcBef>
                <a:spcPts val="125"/>
              </a:spcBef>
            </a:pPr>
            <a:r>
              <a:rPr sz="1000" u="sng" spc="15" dirty="0">
                <a:uFill>
                  <a:solidFill>
                    <a:srgbClr val="000000"/>
                  </a:solidFill>
                </a:uFill>
                <a:latin typeface="Calibri"/>
                <a:cs typeface="Calibri"/>
              </a:rPr>
              <a:t>Nam</a:t>
            </a:r>
            <a:r>
              <a:rPr sz="1000" u="sng" spc="10" dirty="0">
                <a:uFill>
                  <a:solidFill>
                    <a:srgbClr val="000000"/>
                  </a:solidFill>
                </a:uFill>
                <a:latin typeface="Calibri"/>
                <a:cs typeface="Calibri"/>
              </a:rPr>
              <a:t>e</a:t>
            </a:r>
            <a:endParaRPr sz="1000">
              <a:latin typeface="Calibri"/>
              <a:cs typeface="Calibri"/>
            </a:endParaRPr>
          </a:p>
        </p:txBody>
      </p:sp>
      <p:sp>
        <p:nvSpPr>
          <p:cNvPr id="34" name="object 34"/>
          <p:cNvSpPr/>
          <p:nvPr/>
        </p:nvSpPr>
        <p:spPr>
          <a:xfrm>
            <a:off x="6656582" y="4636377"/>
            <a:ext cx="427355" cy="455295"/>
          </a:xfrm>
          <a:custGeom>
            <a:avLst/>
            <a:gdLst/>
            <a:ahLst/>
            <a:cxnLst/>
            <a:rect l="l" t="t" r="r" b="b"/>
            <a:pathLst>
              <a:path w="427354" h="455295">
                <a:moveTo>
                  <a:pt x="0" y="0"/>
                </a:moveTo>
                <a:lnTo>
                  <a:pt x="427245" y="454748"/>
                </a:lnTo>
              </a:path>
            </a:pathLst>
          </a:custGeom>
          <a:ln w="10030">
            <a:solidFill>
              <a:srgbClr val="000000"/>
            </a:solidFill>
          </a:ln>
        </p:spPr>
        <p:txBody>
          <a:bodyPr wrap="square" lIns="0" tIns="0" rIns="0" bIns="0" rtlCol="0"/>
          <a:lstStyle/>
          <a:p>
            <a:endParaRPr/>
          </a:p>
        </p:txBody>
      </p:sp>
      <p:sp>
        <p:nvSpPr>
          <p:cNvPr id="35" name="object 35"/>
          <p:cNvSpPr/>
          <p:nvPr/>
        </p:nvSpPr>
        <p:spPr>
          <a:xfrm>
            <a:off x="7752561" y="4636378"/>
            <a:ext cx="427355" cy="455295"/>
          </a:xfrm>
          <a:custGeom>
            <a:avLst/>
            <a:gdLst/>
            <a:ahLst/>
            <a:cxnLst/>
            <a:rect l="l" t="t" r="r" b="b"/>
            <a:pathLst>
              <a:path w="427354" h="455295">
                <a:moveTo>
                  <a:pt x="0" y="454748"/>
                </a:moveTo>
                <a:lnTo>
                  <a:pt x="427246" y="0"/>
                </a:lnTo>
              </a:path>
            </a:pathLst>
          </a:custGeom>
          <a:ln w="10030">
            <a:solidFill>
              <a:srgbClr val="000000"/>
            </a:solidFill>
          </a:ln>
        </p:spPr>
        <p:txBody>
          <a:bodyPr wrap="square" lIns="0" tIns="0" rIns="0" bIns="0" rtlCol="0"/>
          <a:lstStyle/>
          <a:p>
            <a:endParaRPr/>
          </a:p>
        </p:txBody>
      </p:sp>
      <p:sp>
        <p:nvSpPr>
          <p:cNvPr id="36" name="object 36"/>
          <p:cNvSpPr/>
          <p:nvPr/>
        </p:nvSpPr>
        <p:spPr>
          <a:xfrm>
            <a:off x="6656582" y="6113513"/>
            <a:ext cx="1523365" cy="638175"/>
          </a:xfrm>
          <a:custGeom>
            <a:avLst/>
            <a:gdLst/>
            <a:ahLst/>
            <a:cxnLst/>
            <a:rect l="l" t="t" r="r" b="b"/>
            <a:pathLst>
              <a:path w="1523365" h="638175">
                <a:moveTo>
                  <a:pt x="0" y="318898"/>
                </a:moveTo>
                <a:lnTo>
                  <a:pt x="11029" y="264516"/>
                </a:lnTo>
                <a:lnTo>
                  <a:pt x="42900" y="213117"/>
                </a:lnTo>
                <a:lnTo>
                  <a:pt x="93782" y="165467"/>
                </a:lnTo>
                <a:lnTo>
                  <a:pt x="125780" y="143287"/>
                </a:lnTo>
                <a:lnTo>
                  <a:pt x="161846" y="122331"/>
                </a:lnTo>
                <a:lnTo>
                  <a:pt x="201751" y="102696"/>
                </a:lnTo>
                <a:lnTo>
                  <a:pt x="245265" y="84476"/>
                </a:lnTo>
                <a:lnTo>
                  <a:pt x="292160" y="67767"/>
                </a:lnTo>
                <a:lnTo>
                  <a:pt x="342208" y="52666"/>
                </a:lnTo>
                <a:lnTo>
                  <a:pt x="395180" y="39267"/>
                </a:lnTo>
                <a:lnTo>
                  <a:pt x="450847" y="27668"/>
                </a:lnTo>
                <a:lnTo>
                  <a:pt x="508981" y="17962"/>
                </a:lnTo>
                <a:lnTo>
                  <a:pt x="569353" y="10247"/>
                </a:lnTo>
                <a:lnTo>
                  <a:pt x="631735" y="4618"/>
                </a:lnTo>
                <a:lnTo>
                  <a:pt x="695897" y="1170"/>
                </a:lnTo>
                <a:lnTo>
                  <a:pt x="761612" y="0"/>
                </a:lnTo>
                <a:lnTo>
                  <a:pt x="827327" y="1170"/>
                </a:lnTo>
                <a:lnTo>
                  <a:pt x="891489" y="4618"/>
                </a:lnTo>
                <a:lnTo>
                  <a:pt x="953871" y="10247"/>
                </a:lnTo>
                <a:lnTo>
                  <a:pt x="1014243" y="17962"/>
                </a:lnTo>
                <a:lnTo>
                  <a:pt x="1072377" y="27668"/>
                </a:lnTo>
                <a:lnTo>
                  <a:pt x="1128044" y="39267"/>
                </a:lnTo>
                <a:lnTo>
                  <a:pt x="1181016" y="52666"/>
                </a:lnTo>
                <a:lnTo>
                  <a:pt x="1231064" y="67767"/>
                </a:lnTo>
                <a:lnTo>
                  <a:pt x="1277959" y="84476"/>
                </a:lnTo>
                <a:lnTo>
                  <a:pt x="1321474" y="102696"/>
                </a:lnTo>
                <a:lnTo>
                  <a:pt x="1361378" y="122331"/>
                </a:lnTo>
                <a:lnTo>
                  <a:pt x="1397444" y="143287"/>
                </a:lnTo>
                <a:lnTo>
                  <a:pt x="1429442" y="165467"/>
                </a:lnTo>
                <a:lnTo>
                  <a:pt x="1480324" y="213117"/>
                </a:lnTo>
                <a:lnTo>
                  <a:pt x="1512195" y="264516"/>
                </a:lnTo>
                <a:lnTo>
                  <a:pt x="1523225" y="318898"/>
                </a:lnTo>
                <a:lnTo>
                  <a:pt x="1520429" y="346413"/>
                </a:lnTo>
                <a:lnTo>
                  <a:pt x="1498750" y="399399"/>
                </a:lnTo>
                <a:lnTo>
                  <a:pt x="1457146" y="449019"/>
                </a:lnTo>
                <a:lnTo>
                  <a:pt x="1397444" y="494508"/>
                </a:lnTo>
                <a:lnTo>
                  <a:pt x="1361378" y="515464"/>
                </a:lnTo>
                <a:lnTo>
                  <a:pt x="1321474" y="535100"/>
                </a:lnTo>
                <a:lnTo>
                  <a:pt x="1277959" y="553320"/>
                </a:lnTo>
                <a:lnTo>
                  <a:pt x="1231064" y="570028"/>
                </a:lnTo>
                <a:lnTo>
                  <a:pt x="1181016" y="585130"/>
                </a:lnTo>
                <a:lnTo>
                  <a:pt x="1128044" y="598528"/>
                </a:lnTo>
                <a:lnTo>
                  <a:pt x="1072377" y="610128"/>
                </a:lnTo>
                <a:lnTo>
                  <a:pt x="1014243" y="619833"/>
                </a:lnTo>
                <a:lnTo>
                  <a:pt x="953871" y="627548"/>
                </a:lnTo>
                <a:lnTo>
                  <a:pt x="891489" y="633177"/>
                </a:lnTo>
                <a:lnTo>
                  <a:pt x="827327" y="636625"/>
                </a:lnTo>
                <a:lnTo>
                  <a:pt x="761612" y="637796"/>
                </a:lnTo>
                <a:lnTo>
                  <a:pt x="695897" y="636625"/>
                </a:lnTo>
                <a:lnTo>
                  <a:pt x="631735" y="633177"/>
                </a:lnTo>
                <a:lnTo>
                  <a:pt x="569353" y="627548"/>
                </a:lnTo>
                <a:lnTo>
                  <a:pt x="508981" y="619833"/>
                </a:lnTo>
                <a:lnTo>
                  <a:pt x="450847" y="610128"/>
                </a:lnTo>
                <a:lnTo>
                  <a:pt x="395180" y="598528"/>
                </a:lnTo>
                <a:lnTo>
                  <a:pt x="342208" y="585130"/>
                </a:lnTo>
                <a:lnTo>
                  <a:pt x="292160" y="570028"/>
                </a:lnTo>
                <a:lnTo>
                  <a:pt x="245265" y="553320"/>
                </a:lnTo>
                <a:lnTo>
                  <a:pt x="201751" y="535100"/>
                </a:lnTo>
                <a:lnTo>
                  <a:pt x="161846" y="515464"/>
                </a:lnTo>
                <a:lnTo>
                  <a:pt x="125780" y="494508"/>
                </a:lnTo>
                <a:lnTo>
                  <a:pt x="93782" y="472328"/>
                </a:lnTo>
                <a:lnTo>
                  <a:pt x="42900" y="424678"/>
                </a:lnTo>
                <a:lnTo>
                  <a:pt x="11029" y="373279"/>
                </a:lnTo>
                <a:lnTo>
                  <a:pt x="0" y="318898"/>
                </a:lnTo>
                <a:close/>
              </a:path>
            </a:pathLst>
          </a:custGeom>
          <a:ln w="10030">
            <a:solidFill>
              <a:srgbClr val="000000"/>
            </a:solidFill>
          </a:ln>
        </p:spPr>
        <p:txBody>
          <a:bodyPr wrap="square" lIns="0" tIns="0" rIns="0" bIns="0" rtlCol="0"/>
          <a:lstStyle/>
          <a:p>
            <a:endParaRPr/>
          </a:p>
        </p:txBody>
      </p:sp>
      <p:sp>
        <p:nvSpPr>
          <p:cNvPr id="37" name="object 37"/>
          <p:cNvSpPr txBox="1"/>
          <p:nvPr/>
        </p:nvSpPr>
        <p:spPr>
          <a:xfrm>
            <a:off x="7121790" y="6263230"/>
            <a:ext cx="596900" cy="332740"/>
          </a:xfrm>
          <a:prstGeom prst="rect">
            <a:avLst/>
          </a:prstGeom>
        </p:spPr>
        <p:txBody>
          <a:bodyPr vert="horz" wrap="square" lIns="0" tIns="22860" rIns="0" bIns="0" rtlCol="0">
            <a:spAutoFit/>
          </a:bodyPr>
          <a:lstStyle/>
          <a:p>
            <a:pPr marL="12700" marR="5080" indent="14604">
              <a:lnSpc>
                <a:spcPts val="1180"/>
              </a:lnSpc>
              <a:spcBef>
                <a:spcPts val="180"/>
              </a:spcBef>
            </a:pPr>
            <a:r>
              <a:rPr sz="1000" spc="10" dirty="0">
                <a:latin typeface="Calibri"/>
                <a:cs typeface="Calibri"/>
              </a:rPr>
              <a:t>Manager_  Sta</a:t>
            </a:r>
            <a:r>
              <a:rPr sz="1000" dirty="0">
                <a:latin typeface="Calibri"/>
                <a:cs typeface="Calibri"/>
              </a:rPr>
              <a:t>r</a:t>
            </a:r>
            <a:r>
              <a:rPr sz="1000" spc="10" dirty="0">
                <a:latin typeface="Calibri"/>
                <a:cs typeface="Calibri"/>
              </a:rPr>
              <a:t>t_Date</a:t>
            </a:r>
            <a:endParaRPr sz="1000">
              <a:latin typeface="Calibri"/>
              <a:cs typeface="Calibri"/>
            </a:endParaRPr>
          </a:p>
        </p:txBody>
      </p:sp>
      <p:sp>
        <p:nvSpPr>
          <p:cNvPr id="38" name="object 38"/>
          <p:cNvSpPr/>
          <p:nvPr/>
        </p:nvSpPr>
        <p:spPr>
          <a:xfrm>
            <a:off x="7418194" y="5728921"/>
            <a:ext cx="0" cy="384810"/>
          </a:xfrm>
          <a:custGeom>
            <a:avLst/>
            <a:gdLst/>
            <a:ahLst/>
            <a:cxnLst/>
            <a:rect l="l" t="t" r="r" b="b"/>
            <a:pathLst>
              <a:path h="384810">
                <a:moveTo>
                  <a:pt x="0" y="384591"/>
                </a:moveTo>
                <a:lnTo>
                  <a:pt x="0" y="0"/>
                </a:lnTo>
              </a:path>
            </a:pathLst>
          </a:custGeom>
          <a:ln w="10030">
            <a:solidFill>
              <a:srgbClr val="000000"/>
            </a:solidFill>
          </a:ln>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113105" y="727137"/>
            <a:ext cx="1802130" cy="662940"/>
          </a:xfrm>
          <a:prstGeom prst="rect">
            <a:avLst/>
          </a:prstGeom>
        </p:spPr>
        <p:txBody>
          <a:bodyPr vert="horz" wrap="square" lIns="0" tIns="16510" rIns="0" bIns="0" rtlCol="0">
            <a:spAutoFit/>
          </a:bodyPr>
          <a:lstStyle/>
          <a:p>
            <a:pPr marL="12700">
              <a:lnSpc>
                <a:spcPct val="100000"/>
              </a:lnSpc>
              <a:spcBef>
                <a:spcPts val="130"/>
              </a:spcBef>
            </a:pPr>
            <a:r>
              <a:rPr spc="45" dirty="0"/>
              <a:t>A</a:t>
            </a:r>
            <a:r>
              <a:rPr dirty="0"/>
              <a:t>n</a:t>
            </a:r>
            <a:r>
              <a:rPr spc="55" dirty="0"/>
              <a:t>s</a:t>
            </a:r>
            <a:r>
              <a:rPr spc="240" dirty="0"/>
              <a:t>w</a:t>
            </a:r>
            <a:r>
              <a:rPr spc="-15" dirty="0"/>
              <a:t>e</a:t>
            </a:r>
            <a:r>
              <a:rPr spc="-200" dirty="0"/>
              <a:t>r</a:t>
            </a:r>
          </a:p>
        </p:txBody>
      </p:sp>
      <p:sp>
        <p:nvSpPr>
          <p:cNvPr id="47" name="object 47"/>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41</a:t>
            </a:fld>
            <a:endParaRPr spc="5" dirty="0"/>
          </a:p>
        </p:txBody>
      </p:sp>
      <p:sp>
        <p:nvSpPr>
          <p:cNvPr id="6" name="object 6"/>
          <p:cNvSpPr/>
          <p:nvPr/>
        </p:nvSpPr>
        <p:spPr>
          <a:xfrm>
            <a:off x="3414213" y="3467459"/>
            <a:ext cx="0" cy="1224915"/>
          </a:xfrm>
          <a:custGeom>
            <a:avLst/>
            <a:gdLst/>
            <a:ahLst/>
            <a:cxnLst/>
            <a:rect l="l" t="t" r="r" b="b"/>
            <a:pathLst>
              <a:path h="1224914">
                <a:moveTo>
                  <a:pt x="0" y="1224569"/>
                </a:moveTo>
                <a:lnTo>
                  <a:pt x="1" y="0"/>
                </a:lnTo>
              </a:path>
            </a:pathLst>
          </a:custGeom>
          <a:ln w="8466">
            <a:solidFill>
              <a:srgbClr val="000000"/>
            </a:solidFill>
          </a:ln>
        </p:spPr>
        <p:txBody>
          <a:bodyPr wrap="square" lIns="0" tIns="0" rIns="0" bIns="0" rtlCol="0"/>
          <a:lstStyle/>
          <a:p>
            <a:endParaRPr/>
          </a:p>
        </p:txBody>
      </p:sp>
      <p:sp>
        <p:nvSpPr>
          <p:cNvPr id="7" name="object 7"/>
          <p:cNvSpPr/>
          <p:nvPr/>
        </p:nvSpPr>
        <p:spPr>
          <a:xfrm>
            <a:off x="640080" y="2606109"/>
            <a:ext cx="1363345" cy="861694"/>
          </a:xfrm>
          <a:custGeom>
            <a:avLst/>
            <a:gdLst/>
            <a:ahLst/>
            <a:cxnLst/>
            <a:rect l="l" t="t" r="r" b="b"/>
            <a:pathLst>
              <a:path w="1363345" h="861695">
                <a:moveTo>
                  <a:pt x="0" y="430674"/>
                </a:moveTo>
                <a:lnTo>
                  <a:pt x="9868" y="357231"/>
                </a:lnTo>
                <a:lnTo>
                  <a:pt x="38383" y="287817"/>
                </a:lnTo>
                <a:lnTo>
                  <a:pt x="59121" y="254944"/>
                </a:lnTo>
                <a:lnTo>
                  <a:pt x="83908" y="223465"/>
                </a:lnTo>
                <a:lnTo>
                  <a:pt x="112538" y="193511"/>
                </a:lnTo>
                <a:lnTo>
                  <a:pt x="144806" y="165210"/>
                </a:lnTo>
                <a:lnTo>
                  <a:pt x="180509" y="138691"/>
                </a:lnTo>
                <a:lnTo>
                  <a:pt x="219442" y="114085"/>
                </a:lnTo>
                <a:lnTo>
                  <a:pt x="261400" y="91520"/>
                </a:lnTo>
                <a:lnTo>
                  <a:pt x="306179" y="71126"/>
                </a:lnTo>
                <a:lnTo>
                  <a:pt x="353573" y="53031"/>
                </a:lnTo>
                <a:lnTo>
                  <a:pt x="403380" y="37366"/>
                </a:lnTo>
                <a:lnTo>
                  <a:pt x="455393" y="24259"/>
                </a:lnTo>
                <a:lnTo>
                  <a:pt x="509409" y="13839"/>
                </a:lnTo>
                <a:lnTo>
                  <a:pt x="565223" y="6237"/>
                </a:lnTo>
                <a:lnTo>
                  <a:pt x="622630" y="1580"/>
                </a:lnTo>
                <a:lnTo>
                  <a:pt x="681426" y="0"/>
                </a:lnTo>
                <a:lnTo>
                  <a:pt x="740222" y="1580"/>
                </a:lnTo>
                <a:lnTo>
                  <a:pt x="797629" y="6237"/>
                </a:lnTo>
                <a:lnTo>
                  <a:pt x="853443" y="13839"/>
                </a:lnTo>
                <a:lnTo>
                  <a:pt x="907459" y="24259"/>
                </a:lnTo>
                <a:lnTo>
                  <a:pt x="959473" y="37366"/>
                </a:lnTo>
                <a:lnTo>
                  <a:pt x="1009279" y="53031"/>
                </a:lnTo>
                <a:lnTo>
                  <a:pt x="1056674" y="71126"/>
                </a:lnTo>
                <a:lnTo>
                  <a:pt x="1101452" y="91520"/>
                </a:lnTo>
                <a:lnTo>
                  <a:pt x="1143410" y="114085"/>
                </a:lnTo>
                <a:lnTo>
                  <a:pt x="1182343" y="138691"/>
                </a:lnTo>
                <a:lnTo>
                  <a:pt x="1218046" y="165210"/>
                </a:lnTo>
                <a:lnTo>
                  <a:pt x="1250315" y="193511"/>
                </a:lnTo>
                <a:lnTo>
                  <a:pt x="1278944" y="223465"/>
                </a:lnTo>
                <a:lnTo>
                  <a:pt x="1303731" y="254944"/>
                </a:lnTo>
                <a:lnTo>
                  <a:pt x="1324469" y="287817"/>
                </a:lnTo>
                <a:lnTo>
                  <a:pt x="1352984" y="357231"/>
                </a:lnTo>
                <a:lnTo>
                  <a:pt x="1362853" y="430674"/>
                </a:lnTo>
                <a:lnTo>
                  <a:pt x="1360352" y="467834"/>
                </a:lnTo>
                <a:lnTo>
                  <a:pt x="1340955" y="539392"/>
                </a:lnTo>
                <a:lnTo>
                  <a:pt x="1303731" y="606405"/>
                </a:lnTo>
                <a:lnTo>
                  <a:pt x="1278944" y="637883"/>
                </a:lnTo>
                <a:lnTo>
                  <a:pt x="1250315" y="667838"/>
                </a:lnTo>
                <a:lnTo>
                  <a:pt x="1218046" y="696139"/>
                </a:lnTo>
                <a:lnTo>
                  <a:pt x="1182343" y="722657"/>
                </a:lnTo>
                <a:lnTo>
                  <a:pt x="1143410" y="747263"/>
                </a:lnTo>
                <a:lnTo>
                  <a:pt x="1101452" y="769828"/>
                </a:lnTo>
                <a:lnTo>
                  <a:pt x="1056674" y="790223"/>
                </a:lnTo>
                <a:lnTo>
                  <a:pt x="1009279" y="808317"/>
                </a:lnTo>
                <a:lnTo>
                  <a:pt x="959473" y="823983"/>
                </a:lnTo>
                <a:lnTo>
                  <a:pt x="907459" y="837090"/>
                </a:lnTo>
                <a:lnTo>
                  <a:pt x="853443" y="847509"/>
                </a:lnTo>
                <a:lnTo>
                  <a:pt x="797629" y="855112"/>
                </a:lnTo>
                <a:lnTo>
                  <a:pt x="740222" y="859768"/>
                </a:lnTo>
                <a:lnTo>
                  <a:pt x="681426" y="861349"/>
                </a:lnTo>
                <a:lnTo>
                  <a:pt x="622630" y="859768"/>
                </a:lnTo>
                <a:lnTo>
                  <a:pt x="565223" y="855112"/>
                </a:lnTo>
                <a:lnTo>
                  <a:pt x="509409" y="847509"/>
                </a:lnTo>
                <a:lnTo>
                  <a:pt x="455393" y="837090"/>
                </a:lnTo>
                <a:lnTo>
                  <a:pt x="403380" y="823983"/>
                </a:lnTo>
                <a:lnTo>
                  <a:pt x="353573" y="808317"/>
                </a:lnTo>
                <a:lnTo>
                  <a:pt x="306179" y="790223"/>
                </a:lnTo>
                <a:lnTo>
                  <a:pt x="261400" y="769828"/>
                </a:lnTo>
                <a:lnTo>
                  <a:pt x="219442" y="747263"/>
                </a:lnTo>
                <a:lnTo>
                  <a:pt x="180509" y="722657"/>
                </a:lnTo>
                <a:lnTo>
                  <a:pt x="144806" y="696139"/>
                </a:lnTo>
                <a:lnTo>
                  <a:pt x="112538" y="667838"/>
                </a:lnTo>
                <a:lnTo>
                  <a:pt x="83908" y="637883"/>
                </a:lnTo>
                <a:lnTo>
                  <a:pt x="59121" y="606405"/>
                </a:lnTo>
                <a:lnTo>
                  <a:pt x="38383" y="573531"/>
                </a:lnTo>
                <a:lnTo>
                  <a:pt x="9868" y="504117"/>
                </a:lnTo>
                <a:lnTo>
                  <a:pt x="0" y="430674"/>
                </a:lnTo>
                <a:close/>
              </a:path>
            </a:pathLst>
          </a:custGeom>
          <a:ln w="8466">
            <a:solidFill>
              <a:srgbClr val="000000"/>
            </a:solidFill>
          </a:ln>
        </p:spPr>
        <p:txBody>
          <a:bodyPr wrap="square" lIns="0" tIns="0" rIns="0" bIns="0" rtlCol="0"/>
          <a:lstStyle/>
          <a:p>
            <a:endParaRPr/>
          </a:p>
        </p:txBody>
      </p:sp>
      <p:sp>
        <p:nvSpPr>
          <p:cNvPr id="8" name="object 8"/>
          <p:cNvSpPr txBox="1"/>
          <p:nvPr/>
        </p:nvSpPr>
        <p:spPr>
          <a:xfrm>
            <a:off x="1003871" y="2899832"/>
            <a:ext cx="6362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Lo</a:t>
            </a:r>
            <a:r>
              <a:rPr sz="1400" spc="-20" dirty="0">
                <a:latin typeface="Calibri"/>
                <a:cs typeface="Calibri"/>
              </a:rPr>
              <a:t>ca</a:t>
            </a:r>
            <a:r>
              <a:rPr sz="1400" spc="-5" dirty="0">
                <a:latin typeface="Calibri"/>
                <a:cs typeface="Calibri"/>
              </a:rPr>
              <a:t>tio</a:t>
            </a:r>
            <a:r>
              <a:rPr sz="1400" dirty="0">
                <a:latin typeface="Calibri"/>
                <a:cs typeface="Calibri"/>
              </a:rPr>
              <a:t>n</a:t>
            </a:r>
            <a:endParaRPr sz="1400">
              <a:latin typeface="Calibri"/>
              <a:cs typeface="Calibri"/>
            </a:endParaRPr>
          </a:p>
        </p:txBody>
      </p:sp>
      <p:sp>
        <p:nvSpPr>
          <p:cNvPr id="9" name="object 9"/>
          <p:cNvSpPr txBox="1"/>
          <p:nvPr/>
        </p:nvSpPr>
        <p:spPr>
          <a:xfrm>
            <a:off x="2312400" y="2606109"/>
            <a:ext cx="2057400" cy="861694"/>
          </a:xfrm>
          <a:prstGeom prst="rect">
            <a:avLst/>
          </a:prstGeom>
          <a:solidFill>
            <a:srgbClr val="D9D9D9"/>
          </a:solidFill>
          <a:ln w="10159">
            <a:solidFill>
              <a:srgbClr val="000000"/>
            </a:solidFill>
          </a:ln>
        </p:spPr>
        <p:txBody>
          <a:bodyPr vert="horz" wrap="square" lIns="0" tIns="5080" rIns="0" bIns="0" rtlCol="0">
            <a:spAutoFit/>
          </a:bodyPr>
          <a:lstStyle/>
          <a:p>
            <a:pPr>
              <a:lnSpc>
                <a:spcPct val="100000"/>
              </a:lnSpc>
              <a:spcBef>
                <a:spcPts val="40"/>
              </a:spcBef>
            </a:pPr>
            <a:endParaRPr sz="1800">
              <a:latin typeface="Times New Roman"/>
              <a:cs typeface="Times New Roman"/>
            </a:endParaRPr>
          </a:p>
          <a:p>
            <a:pPr marL="600075">
              <a:lnSpc>
                <a:spcPct val="100000"/>
              </a:lnSpc>
            </a:pPr>
            <a:r>
              <a:rPr sz="1900" spc="-5" dirty="0">
                <a:latin typeface="Calibri"/>
                <a:cs typeface="Calibri"/>
              </a:rPr>
              <a:t>PROJECT</a:t>
            </a:r>
            <a:endParaRPr sz="1900">
              <a:latin typeface="Calibri"/>
              <a:cs typeface="Calibri"/>
            </a:endParaRPr>
          </a:p>
        </p:txBody>
      </p:sp>
      <p:sp>
        <p:nvSpPr>
          <p:cNvPr id="10" name="object 10"/>
          <p:cNvSpPr/>
          <p:nvPr/>
        </p:nvSpPr>
        <p:spPr>
          <a:xfrm>
            <a:off x="3776972" y="1389860"/>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nvGrpSpPr>
          <p:cNvPr id="11" name="object 11"/>
          <p:cNvGrpSpPr/>
          <p:nvPr/>
        </p:nvGrpSpPr>
        <p:grpSpPr>
          <a:xfrm>
            <a:off x="1715396" y="1385415"/>
            <a:ext cx="1163320" cy="1656080"/>
            <a:chOff x="1715396" y="1385415"/>
            <a:chExt cx="1163320" cy="1656080"/>
          </a:xfrm>
        </p:grpSpPr>
        <p:sp>
          <p:nvSpPr>
            <p:cNvPr id="12" name="object 12"/>
            <p:cNvSpPr/>
            <p:nvPr/>
          </p:nvSpPr>
          <p:spPr>
            <a:xfrm>
              <a:off x="2002933" y="3036785"/>
              <a:ext cx="309880" cy="0"/>
            </a:xfrm>
            <a:custGeom>
              <a:avLst/>
              <a:gdLst/>
              <a:ahLst/>
              <a:cxnLst/>
              <a:rect l="l" t="t" r="r" b="b"/>
              <a:pathLst>
                <a:path w="309880">
                  <a:moveTo>
                    <a:pt x="0" y="0"/>
                  </a:moveTo>
                  <a:lnTo>
                    <a:pt x="309467" y="1"/>
                  </a:lnTo>
                </a:path>
              </a:pathLst>
            </a:custGeom>
            <a:ln w="8466">
              <a:solidFill>
                <a:srgbClr val="000000"/>
              </a:solidFill>
            </a:ln>
          </p:spPr>
          <p:txBody>
            <a:bodyPr wrap="square" lIns="0" tIns="0" rIns="0" bIns="0" rtlCol="0"/>
            <a:lstStyle/>
            <a:p>
              <a:endParaRPr/>
            </a:p>
          </p:txBody>
        </p:sp>
        <p:sp>
          <p:nvSpPr>
            <p:cNvPr id="13" name="object 13"/>
            <p:cNvSpPr/>
            <p:nvPr/>
          </p:nvSpPr>
          <p:spPr>
            <a:xfrm>
              <a:off x="1719841" y="1389860"/>
              <a:ext cx="1154430" cy="602615"/>
            </a:xfrm>
            <a:custGeom>
              <a:avLst/>
              <a:gdLst/>
              <a:ahLst/>
              <a:cxnLst/>
              <a:rect l="l" t="t" r="r" b="b"/>
              <a:pathLst>
                <a:path w="1154430"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14" name="object 14"/>
          <p:cNvSpPr txBox="1"/>
          <p:nvPr/>
        </p:nvSpPr>
        <p:spPr>
          <a:xfrm>
            <a:off x="4046631" y="1553632"/>
            <a:ext cx="615950" cy="238760"/>
          </a:xfrm>
          <a:prstGeom prst="rect">
            <a:avLst/>
          </a:prstGeom>
        </p:spPr>
        <p:txBody>
          <a:bodyPr vert="horz" wrap="square" lIns="0" tIns="12700" rIns="0" bIns="0" rtlCol="0">
            <a:spAutoFit/>
          </a:bodyPr>
          <a:lstStyle/>
          <a:p>
            <a:pPr marL="12700">
              <a:lnSpc>
                <a:spcPct val="100000"/>
              </a:lnSpc>
              <a:spcBef>
                <a:spcPts val="100"/>
              </a:spcBef>
            </a:pPr>
            <a:r>
              <a:rPr sz="1400" u="sng" spc="-15" dirty="0">
                <a:uFill>
                  <a:solidFill>
                    <a:srgbClr val="000000"/>
                  </a:solidFill>
                </a:uFill>
                <a:latin typeface="Calibri"/>
                <a:cs typeface="Calibri"/>
              </a:rPr>
              <a:t>N</a:t>
            </a:r>
            <a:r>
              <a:rPr sz="1400" u="sng" spc="-5" dirty="0">
                <a:uFill>
                  <a:solidFill>
                    <a:srgbClr val="000000"/>
                  </a:solidFill>
                </a:uFill>
                <a:latin typeface="Calibri"/>
                <a:cs typeface="Calibri"/>
              </a:rPr>
              <a:t>u</a:t>
            </a:r>
            <a:r>
              <a:rPr sz="1400" u="sng" spc="-15" dirty="0">
                <a:uFill>
                  <a:solidFill>
                    <a:srgbClr val="000000"/>
                  </a:solidFill>
                </a:uFill>
                <a:latin typeface="Calibri"/>
                <a:cs typeface="Calibri"/>
              </a:rPr>
              <a:t>m</a:t>
            </a:r>
            <a:r>
              <a:rPr sz="1400" u="sng" spc="-5" dirty="0">
                <a:uFill>
                  <a:solidFill>
                    <a:srgbClr val="000000"/>
                  </a:solidFill>
                </a:uFill>
                <a:latin typeface="Calibri"/>
                <a:cs typeface="Calibri"/>
              </a:rPr>
              <a:t>be</a:t>
            </a:r>
            <a:r>
              <a:rPr sz="1400" u="sng" dirty="0">
                <a:uFill>
                  <a:solidFill>
                    <a:srgbClr val="000000"/>
                  </a:solidFill>
                </a:uFill>
                <a:latin typeface="Calibri"/>
                <a:cs typeface="Calibri"/>
              </a:rPr>
              <a:t>r</a:t>
            </a:r>
            <a:endParaRPr sz="1400">
              <a:latin typeface="Calibri"/>
              <a:cs typeface="Calibri"/>
            </a:endParaRPr>
          </a:p>
        </p:txBody>
      </p:sp>
      <p:sp>
        <p:nvSpPr>
          <p:cNvPr id="15" name="object 15"/>
          <p:cNvSpPr txBox="1"/>
          <p:nvPr/>
        </p:nvSpPr>
        <p:spPr>
          <a:xfrm>
            <a:off x="2070780" y="1553632"/>
            <a:ext cx="452755" cy="238760"/>
          </a:xfrm>
          <a:prstGeom prst="rect">
            <a:avLst/>
          </a:prstGeom>
        </p:spPr>
        <p:txBody>
          <a:bodyPr vert="horz" wrap="square" lIns="0" tIns="12700" rIns="0" bIns="0" rtlCol="0">
            <a:spAutoFit/>
          </a:bodyPr>
          <a:lstStyle/>
          <a:p>
            <a:pPr marL="12700">
              <a:lnSpc>
                <a:spcPct val="100000"/>
              </a:lnSpc>
              <a:spcBef>
                <a:spcPts val="100"/>
              </a:spcBef>
            </a:pPr>
            <a:r>
              <a:rPr sz="1400" u="sng" spc="-15" dirty="0">
                <a:uFill>
                  <a:solidFill>
                    <a:srgbClr val="000000"/>
                  </a:solidFill>
                </a:uFill>
                <a:latin typeface="Calibri"/>
                <a:cs typeface="Calibri"/>
              </a:rPr>
              <a:t>N</a:t>
            </a:r>
            <a:r>
              <a:rPr sz="1400" u="sng" spc="-5" dirty="0">
                <a:uFill>
                  <a:solidFill>
                    <a:srgbClr val="000000"/>
                  </a:solidFill>
                </a:uFill>
                <a:latin typeface="Calibri"/>
                <a:cs typeface="Calibri"/>
              </a:rPr>
              <a:t>a</a:t>
            </a:r>
            <a:r>
              <a:rPr sz="1400" u="sng" spc="-15" dirty="0">
                <a:uFill>
                  <a:solidFill>
                    <a:srgbClr val="000000"/>
                  </a:solidFill>
                </a:uFill>
                <a:latin typeface="Calibri"/>
                <a:cs typeface="Calibri"/>
              </a:rPr>
              <a:t>m</a:t>
            </a:r>
            <a:r>
              <a:rPr sz="1400" u="sng" dirty="0">
                <a:uFill>
                  <a:solidFill>
                    <a:srgbClr val="000000"/>
                  </a:solidFill>
                </a:uFill>
                <a:latin typeface="Calibri"/>
                <a:cs typeface="Calibri"/>
              </a:rPr>
              <a:t>e</a:t>
            </a:r>
            <a:endParaRPr sz="1400">
              <a:latin typeface="Calibri"/>
              <a:cs typeface="Calibri"/>
            </a:endParaRPr>
          </a:p>
        </p:txBody>
      </p:sp>
      <p:sp>
        <p:nvSpPr>
          <p:cNvPr id="16" name="object 16"/>
          <p:cNvSpPr/>
          <p:nvPr/>
        </p:nvSpPr>
        <p:spPr>
          <a:xfrm>
            <a:off x="2296841" y="1991968"/>
            <a:ext cx="577215" cy="614680"/>
          </a:xfrm>
          <a:custGeom>
            <a:avLst/>
            <a:gdLst/>
            <a:ahLst/>
            <a:cxnLst/>
            <a:rect l="l" t="t" r="r" b="b"/>
            <a:pathLst>
              <a:path w="577214" h="614680">
                <a:moveTo>
                  <a:pt x="0" y="0"/>
                </a:moveTo>
                <a:lnTo>
                  <a:pt x="576999" y="614141"/>
                </a:lnTo>
              </a:path>
            </a:pathLst>
          </a:custGeom>
          <a:ln w="8466">
            <a:solidFill>
              <a:srgbClr val="000000"/>
            </a:solidFill>
          </a:ln>
        </p:spPr>
        <p:txBody>
          <a:bodyPr wrap="square" lIns="0" tIns="0" rIns="0" bIns="0" rtlCol="0"/>
          <a:lstStyle/>
          <a:p>
            <a:endParaRPr/>
          </a:p>
        </p:txBody>
      </p:sp>
      <p:sp>
        <p:nvSpPr>
          <p:cNvPr id="17" name="object 17"/>
          <p:cNvSpPr/>
          <p:nvPr/>
        </p:nvSpPr>
        <p:spPr>
          <a:xfrm>
            <a:off x="3776972" y="1991967"/>
            <a:ext cx="577215" cy="614680"/>
          </a:xfrm>
          <a:custGeom>
            <a:avLst/>
            <a:gdLst/>
            <a:ahLst/>
            <a:cxnLst/>
            <a:rect l="l" t="t" r="r" b="b"/>
            <a:pathLst>
              <a:path w="577214" h="614680">
                <a:moveTo>
                  <a:pt x="0" y="614141"/>
                </a:moveTo>
                <a:lnTo>
                  <a:pt x="577000" y="0"/>
                </a:lnTo>
              </a:path>
            </a:pathLst>
          </a:custGeom>
          <a:ln w="8466">
            <a:solidFill>
              <a:srgbClr val="000000"/>
            </a:solidFill>
          </a:ln>
        </p:spPr>
        <p:txBody>
          <a:bodyPr wrap="square" lIns="0" tIns="0" rIns="0" bIns="0" rtlCol="0"/>
          <a:lstStyle/>
          <a:p>
            <a:endParaRPr/>
          </a:p>
        </p:txBody>
      </p:sp>
      <p:sp>
        <p:nvSpPr>
          <p:cNvPr id="18" name="object 18"/>
          <p:cNvSpPr/>
          <p:nvPr/>
        </p:nvSpPr>
        <p:spPr>
          <a:xfrm>
            <a:off x="4030672" y="5864636"/>
            <a:ext cx="1403985" cy="901700"/>
          </a:xfrm>
          <a:custGeom>
            <a:avLst/>
            <a:gdLst/>
            <a:ahLst/>
            <a:cxnLst/>
            <a:rect l="l" t="t" r="r" b="b"/>
            <a:pathLst>
              <a:path w="1403985" h="901700">
                <a:moveTo>
                  <a:pt x="701120" y="0"/>
                </a:moveTo>
                <a:lnTo>
                  <a:pt x="630146" y="2539"/>
                </a:lnTo>
                <a:lnTo>
                  <a:pt x="561177" y="8889"/>
                </a:lnTo>
                <a:lnTo>
                  <a:pt x="494553" y="20319"/>
                </a:lnTo>
                <a:lnTo>
                  <a:pt x="430607" y="35560"/>
                </a:lnTo>
                <a:lnTo>
                  <a:pt x="369676" y="53339"/>
                </a:lnTo>
                <a:lnTo>
                  <a:pt x="312093" y="76200"/>
                </a:lnTo>
                <a:lnTo>
                  <a:pt x="258196" y="101600"/>
                </a:lnTo>
                <a:lnTo>
                  <a:pt x="208325" y="129539"/>
                </a:lnTo>
                <a:lnTo>
                  <a:pt x="162829" y="161289"/>
                </a:lnTo>
                <a:lnTo>
                  <a:pt x="122068" y="196850"/>
                </a:lnTo>
                <a:lnTo>
                  <a:pt x="86426" y="233680"/>
                </a:lnTo>
                <a:lnTo>
                  <a:pt x="56307" y="273050"/>
                </a:lnTo>
                <a:lnTo>
                  <a:pt x="32155" y="316230"/>
                </a:lnTo>
                <a:lnTo>
                  <a:pt x="14982" y="358140"/>
                </a:lnTo>
                <a:lnTo>
                  <a:pt x="3858" y="403859"/>
                </a:lnTo>
                <a:lnTo>
                  <a:pt x="0" y="450850"/>
                </a:lnTo>
                <a:lnTo>
                  <a:pt x="86" y="453390"/>
                </a:lnTo>
                <a:lnTo>
                  <a:pt x="3689" y="497840"/>
                </a:lnTo>
                <a:lnTo>
                  <a:pt x="14982" y="544830"/>
                </a:lnTo>
                <a:lnTo>
                  <a:pt x="33393" y="589280"/>
                </a:lnTo>
                <a:lnTo>
                  <a:pt x="57730" y="631190"/>
                </a:lnTo>
                <a:lnTo>
                  <a:pt x="87937" y="670560"/>
                </a:lnTo>
                <a:lnTo>
                  <a:pt x="123601" y="707390"/>
                </a:lnTo>
                <a:lnTo>
                  <a:pt x="164345" y="741680"/>
                </a:lnTo>
                <a:lnTo>
                  <a:pt x="209805" y="773430"/>
                </a:lnTo>
                <a:lnTo>
                  <a:pt x="259634" y="802640"/>
                </a:lnTo>
                <a:lnTo>
                  <a:pt x="313493" y="828040"/>
                </a:lnTo>
                <a:lnTo>
                  <a:pt x="371041" y="849630"/>
                </a:lnTo>
                <a:lnTo>
                  <a:pt x="431947" y="867410"/>
                </a:lnTo>
                <a:lnTo>
                  <a:pt x="495874" y="882650"/>
                </a:lnTo>
                <a:lnTo>
                  <a:pt x="562486" y="894080"/>
                </a:lnTo>
                <a:lnTo>
                  <a:pt x="631447" y="900430"/>
                </a:lnTo>
                <a:lnTo>
                  <a:pt x="702416" y="901700"/>
                </a:lnTo>
                <a:lnTo>
                  <a:pt x="773391" y="900430"/>
                </a:lnTo>
                <a:lnTo>
                  <a:pt x="842359" y="892810"/>
                </a:lnTo>
                <a:lnTo>
                  <a:pt x="867343" y="889000"/>
                </a:lnTo>
                <a:lnTo>
                  <a:pt x="701984" y="889000"/>
                </a:lnTo>
                <a:lnTo>
                  <a:pt x="631880" y="886460"/>
                </a:lnTo>
                <a:lnTo>
                  <a:pt x="563787" y="880110"/>
                </a:lnTo>
                <a:lnTo>
                  <a:pt x="498047" y="869950"/>
                </a:lnTo>
                <a:lnTo>
                  <a:pt x="435000" y="854710"/>
                </a:lnTo>
                <a:lnTo>
                  <a:pt x="374987" y="836930"/>
                </a:lnTo>
                <a:lnTo>
                  <a:pt x="318348" y="815340"/>
                </a:lnTo>
                <a:lnTo>
                  <a:pt x="265423" y="789940"/>
                </a:lnTo>
                <a:lnTo>
                  <a:pt x="216552" y="762000"/>
                </a:lnTo>
                <a:lnTo>
                  <a:pt x="172079" y="730250"/>
                </a:lnTo>
                <a:lnTo>
                  <a:pt x="132346" y="697230"/>
                </a:lnTo>
                <a:lnTo>
                  <a:pt x="97703" y="661669"/>
                </a:lnTo>
                <a:lnTo>
                  <a:pt x="68505" y="623569"/>
                </a:lnTo>
                <a:lnTo>
                  <a:pt x="45115" y="582930"/>
                </a:lnTo>
                <a:lnTo>
                  <a:pt x="27912" y="541019"/>
                </a:lnTo>
                <a:lnTo>
                  <a:pt x="27680" y="539750"/>
                </a:lnTo>
                <a:lnTo>
                  <a:pt x="17191" y="496569"/>
                </a:lnTo>
                <a:lnTo>
                  <a:pt x="17108" y="495300"/>
                </a:lnTo>
                <a:lnTo>
                  <a:pt x="13665" y="453390"/>
                </a:lnTo>
                <a:lnTo>
                  <a:pt x="13561" y="450850"/>
                </a:lnTo>
                <a:lnTo>
                  <a:pt x="17136" y="406400"/>
                </a:lnTo>
                <a:lnTo>
                  <a:pt x="27680" y="363219"/>
                </a:lnTo>
                <a:lnTo>
                  <a:pt x="44703" y="321309"/>
                </a:lnTo>
                <a:lnTo>
                  <a:pt x="68030" y="280669"/>
                </a:lnTo>
                <a:lnTo>
                  <a:pt x="97199" y="242569"/>
                </a:lnTo>
                <a:lnTo>
                  <a:pt x="131836" y="205739"/>
                </a:lnTo>
                <a:lnTo>
                  <a:pt x="171574" y="172719"/>
                </a:lnTo>
                <a:lnTo>
                  <a:pt x="216060" y="140969"/>
                </a:lnTo>
                <a:lnTo>
                  <a:pt x="264943" y="113030"/>
                </a:lnTo>
                <a:lnTo>
                  <a:pt x="317882" y="87630"/>
                </a:lnTo>
                <a:lnTo>
                  <a:pt x="374531" y="66039"/>
                </a:lnTo>
                <a:lnTo>
                  <a:pt x="434553" y="48260"/>
                </a:lnTo>
                <a:lnTo>
                  <a:pt x="497606" y="33019"/>
                </a:lnTo>
                <a:lnTo>
                  <a:pt x="563350" y="22860"/>
                </a:lnTo>
                <a:lnTo>
                  <a:pt x="631446" y="16510"/>
                </a:lnTo>
                <a:lnTo>
                  <a:pt x="701551" y="13969"/>
                </a:lnTo>
                <a:lnTo>
                  <a:pt x="870656" y="13969"/>
                </a:lnTo>
                <a:lnTo>
                  <a:pt x="841051" y="8889"/>
                </a:lnTo>
                <a:lnTo>
                  <a:pt x="772088" y="2539"/>
                </a:lnTo>
                <a:lnTo>
                  <a:pt x="701120" y="0"/>
                </a:lnTo>
                <a:close/>
              </a:path>
              <a:path w="1403985" h="901700">
                <a:moveTo>
                  <a:pt x="870656" y="13969"/>
                </a:moveTo>
                <a:lnTo>
                  <a:pt x="701551" y="13969"/>
                </a:lnTo>
                <a:lnTo>
                  <a:pt x="771657" y="16510"/>
                </a:lnTo>
                <a:lnTo>
                  <a:pt x="839750" y="22860"/>
                </a:lnTo>
                <a:lnTo>
                  <a:pt x="905490" y="33019"/>
                </a:lnTo>
                <a:lnTo>
                  <a:pt x="968537" y="48260"/>
                </a:lnTo>
                <a:lnTo>
                  <a:pt x="1028550" y="66039"/>
                </a:lnTo>
                <a:lnTo>
                  <a:pt x="1085188" y="87630"/>
                </a:lnTo>
                <a:lnTo>
                  <a:pt x="1138113" y="113030"/>
                </a:lnTo>
                <a:lnTo>
                  <a:pt x="1186983" y="140969"/>
                </a:lnTo>
                <a:lnTo>
                  <a:pt x="1231458" y="171450"/>
                </a:lnTo>
                <a:lnTo>
                  <a:pt x="1271189" y="205739"/>
                </a:lnTo>
                <a:lnTo>
                  <a:pt x="1305834" y="241300"/>
                </a:lnTo>
                <a:lnTo>
                  <a:pt x="1335031" y="279400"/>
                </a:lnTo>
                <a:lnTo>
                  <a:pt x="1358421" y="320040"/>
                </a:lnTo>
                <a:lnTo>
                  <a:pt x="1375624" y="361950"/>
                </a:lnTo>
                <a:lnTo>
                  <a:pt x="1375855" y="363219"/>
                </a:lnTo>
                <a:lnTo>
                  <a:pt x="1386344" y="406400"/>
                </a:lnTo>
                <a:lnTo>
                  <a:pt x="1389975" y="450850"/>
                </a:lnTo>
                <a:lnTo>
                  <a:pt x="1389873" y="453390"/>
                </a:lnTo>
                <a:lnTo>
                  <a:pt x="1386400" y="496569"/>
                </a:lnTo>
                <a:lnTo>
                  <a:pt x="1375935" y="539750"/>
                </a:lnTo>
                <a:lnTo>
                  <a:pt x="1358833" y="581660"/>
                </a:lnTo>
                <a:lnTo>
                  <a:pt x="1335506" y="622300"/>
                </a:lnTo>
                <a:lnTo>
                  <a:pt x="1306337" y="660400"/>
                </a:lnTo>
                <a:lnTo>
                  <a:pt x="1271701" y="697230"/>
                </a:lnTo>
                <a:lnTo>
                  <a:pt x="1231962" y="730250"/>
                </a:lnTo>
                <a:lnTo>
                  <a:pt x="1187476" y="762000"/>
                </a:lnTo>
                <a:lnTo>
                  <a:pt x="1138593" y="789940"/>
                </a:lnTo>
                <a:lnTo>
                  <a:pt x="1085654" y="814069"/>
                </a:lnTo>
                <a:lnTo>
                  <a:pt x="1029004" y="836930"/>
                </a:lnTo>
                <a:lnTo>
                  <a:pt x="968983" y="854710"/>
                </a:lnTo>
                <a:lnTo>
                  <a:pt x="905930" y="868680"/>
                </a:lnTo>
                <a:lnTo>
                  <a:pt x="840186" y="880110"/>
                </a:lnTo>
                <a:lnTo>
                  <a:pt x="772090" y="886460"/>
                </a:lnTo>
                <a:lnTo>
                  <a:pt x="701984" y="889000"/>
                </a:lnTo>
                <a:lnTo>
                  <a:pt x="867343" y="889000"/>
                </a:lnTo>
                <a:lnTo>
                  <a:pt x="908983" y="882650"/>
                </a:lnTo>
                <a:lnTo>
                  <a:pt x="972929" y="867410"/>
                </a:lnTo>
                <a:lnTo>
                  <a:pt x="1033860" y="849630"/>
                </a:lnTo>
                <a:lnTo>
                  <a:pt x="1091443" y="826769"/>
                </a:lnTo>
                <a:lnTo>
                  <a:pt x="1145340" y="801369"/>
                </a:lnTo>
                <a:lnTo>
                  <a:pt x="1195210" y="772160"/>
                </a:lnTo>
                <a:lnTo>
                  <a:pt x="1240707" y="740410"/>
                </a:lnTo>
                <a:lnTo>
                  <a:pt x="1281468" y="706119"/>
                </a:lnTo>
                <a:lnTo>
                  <a:pt x="1317111" y="669290"/>
                </a:lnTo>
                <a:lnTo>
                  <a:pt x="1347229" y="628650"/>
                </a:lnTo>
                <a:lnTo>
                  <a:pt x="1371381" y="586740"/>
                </a:lnTo>
                <a:lnTo>
                  <a:pt x="1388554" y="544830"/>
                </a:lnTo>
                <a:lnTo>
                  <a:pt x="1399679" y="499109"/>
                </a:lnTo>
                <a:lnTo>
                  <a:pt x="1403434" y="453390"/>
                </a:lnTo>
                <a:lnTo>
                  <a:pt x="1403536" y="450850"/>
                </a:lnTo>
                <a:lnTo>
                  <a:pt x="1399847" y="405130"/>
                </a:lnTo>
                <a:lnTo>
                  <a:pt x="1388554" y="358140"/>
                </a:lnTo>
                <a:lnTo>
                  <a:pt x="1370143" y="313690"/>
                </a:lnTo>
                <a:lnTo>
                  <a:pt x="1345806" y="271780"/>
                </a:lnTo>
                <a:lnTo>
                  <a:pt x="1315600" y="232410"/>
                </a:lnTo>
                <a:lnTo>
                  <a:pt x="1279935" y="195580"/>
                </a:lnTo>
                <a:lnTo>
                  <a:pt x="1239192" y="161289"/>
                </a:lnTo>
                <a:lnTo>
                  <a:pt x="1193731" y="129539"/>
                </a:lnTo>
                <a:lnTo>
                  <a:pt x="1143901" y="100330"/>
                </a:lnTo>
                <a:lnTo>
                  <a:pt x="1090044" y="74930"/>
                </a:lnTo>
                <a:lnTo>
                  <a:pt x="1032494" y="53339"/>
                </a:lnTo>
                <a:lnTo>
                  <a:pt x="971590" y="34289"/>
                </a:lnTo>
                <a:lnTo>
                  <a:pt x="907663" y="20319"/>
                </a:lnTo>
                <a:lnTo>
                  <a:pt x="870656" y="13969"/>
                </a:lnTo>
                <a:close/>
              </a:path>
              <a:path w="1403985" h="901700">
                <a:moveTo>
                  <a:pt x="701984" y="27939"/>
                </a:moveTo>
                <a:lnTo>
                  <a:pt x="632747" y="29210"/>
                </a:lnTo>
                <a:lnTo>
                  <a:pt x="565523" y="35560"/>
                </a:lnTo>
                <a:lnTo>
                  <a:pt x="500659" y="46989"/>
                </a:lnTo>
                <a:lnTo>
                  <a:pt x="438499" y="60960"/>
                </a:lnTo>
                <a:lnTo>
                  <a:pt x="379388" y="78739"/>
                </a:lnTo>
                <a:lnTo>
                  <a:pt x="323670" y="100330"/>
                </a:lnTo>
                <a:lnTo>
                  <a:pt x="271691" y="124460"/>
                </a:lnTo>
                <a:lnTo>
                  <a:pt x="223794" y="152400"/>
                </a:lnTo>
                <a:lnTo>
                  <a:pt x="180318" y="182880"/>
                </a:lnTo>
                <a:lnTo>
                  <a:pt x="141602" y="214630"/>
                </a:lnTo>
                <a:lnTo>
                  <a:pt x="107972" y="250189"/>
                </a:lnTo>
                <a:lnTo>
                  <a:pt x="79753" y="287019"/>
                </a:lnTo>
                <a:lnTo>
                  <a:pt x="57251" y="326390"/>
                </a:lnTo>
                <a:lnTo>
                  <a:pt x="40651" y="367030"/>
                </a:lnTo>
                <a:lnTo>
                  <a:pt x="30568" y="408940"/>
                </a:lnTo>
                <a:lnTo>
                  <a:pt x="27137" y="450850"/>
                </a:lnTo>
                <a:lnTo>
                  <a:pt x="30568" y="494030"/>
                </a:lnTo>
                <a:lnTo>
                  <a:pt x="40651" y="535940"/>
                </a:lnTo>
                <a:lnTo>
                  <a:pt x="56838" y="576580"/>
                </a:lnTo>
                <a:lnTo>
                  <a:pt x="79278" y="614680"/>
                </a:lnTo>
                <a:lnTo>
                  <a:pt x="107469" y="651510"/>
                </a:lnTo>
                <a:lnTo>
                  <a:pt x="141090" y="687069"/>
                </a:lnTo>
                <a:lnTo>
                  <a:pt x="179814" y="720090"/>
                </a:lnTo>
                <a:lnTo>
                  <a:pt x="223300" y="750569"/>
                </a:lnTo>
                <a:lnTo>
                  <a:pt x="271212" y="777240"/>
                </a:lnTo>
                <a:lnTo>
                  <a:pt x="323204" y="802640"/>
                </a:lnTo>
                <a:lnTo>
                  <a:pt x="378932" y="822960"/>
                </a:lnTo>
                <a:lnTo>
                  <a:pt x="438053" y="842010"/>
                </a:lnTo>
                <a:lnTo>
                  <a:pt x="500219" y="855980"/>
                </a:lnTo>
                <a:lnTo>
                  <a:pt x="565087" y="866140"/>
                </a:lnTo>
                <a:lnTo>
                  <a:pt x="632312" y="872490"/>
                </a:lnTo>
                <a:lnTo>
                  <a:pt x="701551" y="875030"/>
                </a:lnTo>
                <a:lnTo>
                  <a:pt x="770789" y="872490"/>
                </a:lnTo>
                <a:lnTo>
                  <a:pt x="838013" y="866140"/>
                </a:lnTo>
                <a:lnTo>
                  <a:pt x="862337" y="862330"/>
                </a:lnTo>
                <a:lnTo>
                  <a:pt x="701120" y="862330"/>
                </a:lnTo>
                <a:lnTo>
                  <a:pt x="632744" y="859790"/>
                </a:lnTo>
                <a:lnTo>
                  <a:pt x="566388" y="853440"/>
                </a:lnTo>
                <a:lnTo>
                  <a:pt x="502392" y="842010"/>
                </a:lnTo>
                <a:lnTo>
                  <a:pt x="441106" y="828040"/>
                </a:lnTo>
                <a:lnTo>
                  <a:pt x="382878" y="810260"/>
                </a:lnTo>
                <a:lnTo>
                  <a:pt x="328060" y="789940"/>
                </a:lnTo>
                <a:lnTo>
                  <a:pt x="277000" y="765810"/>
                </a:lnTo>
                <a:lnTo>
                  <a:pt x="230047" y="737869"/>
                </a:lnTo>
                <a:lnTo>
                  <a:pt x="187547" y="708660"/>
                </a:lnTo>
                <a:lnTo>
                  <a:pt x="149835" y="676910"/>
                </a:lnTo>
                <a:lnTo>
                  <a:pt x="117236" y="642619"/>
                </a:lnTo>
                <a:lnTo>
                  <a:pt x="90053" y="607060"/>
                </a:lnTo>
                <a:lnTo>
                  <a:pt x="68562" y="568960"/>
                </a:lnTo>
                <a:lnTo>
                  <a:pt x="53581" y="532130"/>
                </a:lnTo>
                <a:lnTo>
                  <a:pt x="43987" y="492759"/>
                </a:lnTo>
                <a:lnTo>
                  <a:pt x="40726" y="450850"/>
                </a:lnTo>
                <a:lnTo>
                  <a:pt x="43987" y="410209"/>
                </a:lnTo>
                <a:lnTo>
                  <a:pt x="53581" y="370840"/>
                </a:lnTo>
                <a:lnTo>
                  <a:pt x="69799" y="331469"/>
                </a:lnTo>
                <a:lnTo>
                  <a:pt x="91475" y="293369"/>
                </a:lnTo>
                <a:lnTo>
                  <a:pt x="118747" y="257810"/>
                </a:lnTo>
                <a:lnTo>
                  <a:pt x="151368" y="224789"/>
                </a:lnTo>
                <a:lnTo>
                  <a:pt x="189063" y="193039"/>
                </a:lnTo>
                <a:lnTo>
                  <a:pt x="231528" y="163830"/>
                </a:lnTo>
                <a:lnTo>
                  <a:pt x="278438" y="137160"/>
                </a:lnTo>
                <a:lnTo>
                  <a:pt x="329459" y="113030"/>
                </a:lnTo>
                <a:lnTo>
                  <a:pt x="384243" y="91439"/>
                </a:lnTo>
                <a:lnTo>
                  <a:pt x="442445" y="73660"/>
                </a:lnTo>
                <a:lnTo>
                  <a:pt x="503712" y="59689"/>
                </a:lnTo>
                <a:lnTo>
                  <a:pt x="567696" y="49530"/>
                </a:lnTo>
                <a:lnTo>
                  <a:pt x="634047" y="43180"/>
                </a:lnTo>
                <a:lnTo>
                  <a:pt x="702416" y="40639"/>
                </a:lnTo>
                <a:lnTo>
                  <a:pt x="867279" y="40639"/>
                </a:lnTo>
                <a:lnTo>
                  <a:pt x="838448" y="35560"/>
                </a:lnTo>
                <a:lnTo>
                  <a:pt x="771224" y="29210"/>
                </a:lnTo>
                <a:lnTo>
                  <a:pt x="701984" y="27939"/>
                </a:lnTo>
                <a:close/>
              </a:path>
              <a:path w="1403985" h="901700">
                <a:moveTo>
                  <a:pt x="867279" y="40639"/>
                </a:moveTo>
                <a:lnTo>
                  <a:pt x="702416" y="40639"/>
                </a:lnTo>
                <a:lnTo>
                  <a:pt x="770792" y="43180"/>
                </a:lnTo>
                <a:lnTo>
                  <a:pt x="837148" y="49530"/>
                </a:lnTo>
                <a:lnTo>
                  <a:pt x="901145" y="59689"/>
                </a:lnTo>
                <a:lnTo>
                  <a:pt x="962431" y="74930"/>
                </a:lnTo>
                <a:lnTo>
                  <a:pt x="1020658" y="92710"/>
                </a:lnTo>
                <a:lnTo>
                  <a:pt x="1075476" y="113030"/>
                </a:lnTo>
                <a:lnTo>
                  <a:pt x="1126536" y="137160"/>
                </a:lnTo>
                <a:lnTo>
                  <a:pt x="1173488" y="163830"/>
                </a:lnTo>
                <a:lnTo>
                  <a:pt x="1215989" y="194310"/>
                </a:lnTo>
                <a:lnTo>
                  <a:pt x="1253700" y="226060"/>
                </a:lnTo>
                <a:lnTo>
                  <a:pt x="1286300" y="260350"/>
                </a:lnTo>
                <a:lnTo>
                  <a:pt x="1313484" y="295909"/>
                </a:lnTo>
                <a:lnTo>
                  <a:pt x="1334975" y="334009"/>
                </a:lnTo>
                <a:lnTo>
                  <a:pt x="1349955" y="370840"/>
                </a:lnTo>
                <a:lnTo>
                  <a:pt x="1359548" y="410209"/>
                </a:lnTo>
                <a:lnTo>
                  <a:pt x="1362810" y="450850"/>
                </a:lnTo>
                <a:lnTo>
                  <a:pt x="1359548" y="492759"/>
                </a:lnTo>
                <a:lnTo>
                  <a:pt x="1349955" y="532130"/>
                </a:lnTo>
                <a:lnTo>
                  <a:pt x="1333737" y="571500"/>
                </a:lnTo>
                <a:lnTo>
                  <a:pt x="1312061" y="608330"/>
                </a:lnTo>
                <a:lnTo>
                  <a:pt x="1284790" y="643890"/>
                </a:lnTo>
                <a:lnTo>
                  <a:pt x="1252169" y="678180"/>
                </a:lnTo>
                <a:lnTo>
                  <a:pt x="1214474" y="709930"/>
                </a:lnTo>
                <a:lnTo>
                  <a:pt x="1172009" y="739140"/>
                </a:lnTo>
                <a:lnTo>
                  <a:pt x="1125098" y="765810"/>
                </a:lnTo>
                <a:lnTo>
                  <a:pt x="1074078" y="789940"/>
                </a:lnTo>
                <a:lnTo>
                  <a:pt x="1019293" y="811530"/>
                </a:lnTo>
                <a:lnTo>
                  <a:pt x="961091" y="829310"/>
                </a:lnTo>
                <a:lnTo>
                  <a:pt x="899824" y="843280"/>
                </a:lnTo>
                <a:lnTo>
                  <a:pt x="835840" y="853440"/>
                </a:lnTo>
                <a:lnTo>
                  <a:pt x="769489" y="859790"/>
                </a:lnTo>
                <a:lnTo>
                  <a:pt x="701120" y="862330"/>
                </a:lnTo>
                <a:lnTo>
                  <a:pt x="862337" y="862330"/>
                </a:lnTo>
                <a:lnTo>
                  <a:pt x="902877" y="855980"/>
                </a:lnTo>
                <a:lnTo>
                  <a:pt x="965037" y="842010"/>
                </a:lnTo>
                <a:lnTo>
                  <a:pt x="1024149" y="824230"/>
                </a:lnTo>
                <a:lnTo>
                  <a:pt x="1079867" y="802640"/>
                </a:lnTo>
                <a:lnTo>
                  <a:pt x="1131845" y="777240"/>
                </a:lnTo>
                <a:lnTo>
                  <a:pt x="1179742" y="750569"/>
                </a:lnTo>
                <a:lnTo>
                  <a:pt x="1223218" y="720090"/>
                </a:lnTo>
                <a:lnTo>
                  <a:pt x="1261935" y="687069"/>
                </a:lnTo>
                <a:lnTo>
                  <a:pt x="1295563" y="652780"/>
                </a:lnTo>
                <a:lnTo>
                  <a:pt x="1323783" y="615950"/>
                </a:lnTo>
                <a:lnTo>
                  <a:pt x="1346285" y="576580"/>
                </a:lnTo>
                <a:lnTo>
                  <a:pt x="1362886" y="535940"/>
                </a:lnTo>
                <a:lnTo>
                  <a:pt x="1372967" y="494030"/>
                </a:lnTo>
                <a:lnTo>
                  <a:pt x="1376400" y="450850"/>
                </a:lnTo>
                <a:lnTo>
                  <a:pt x="1372967" y="408940"/>
                </a:lnTo>
                <a:lnTo>
                  <a:pt x="1362886" y="367030"/>
                </a:lnTo>
                <a:lnTo>
                  <a:pt x="1346697" y="326390"/>
                </a:lnTo>
                <a:lnTo>
                  <a:pt x="1324258" y="288290"/>
                </a:lnTo>
                <a:lnTo>
                  <a:pt x="1296068" y="250189"/>
                </a:lnTo>
                <a:lnTo>
                  <a:pt x="1262446" y="215900"/>
                </a:lnTo>
                <a:lnTo>
                  <a:pt x="1223723" y="182880"/>
                </a:lnTo>
                <a:lnTo>
                  <a:pt x="1180236" y="152400"/>
                </a:lnTo>
                <a:lnTo>
                  <a:pt x="1132324" y="125730"/>
                </a:lnTo>
                <a:lnTo>
                  <a:pt x="1080333" y="100330"/>
                </a:lnTo>
                <a:lnTo>
                  <a:pt x="1024604" y="78739"/>
                </a:lnTo>
                <a:lnTo>
                  <a:pt x="965484" y="60960"/>
                </a:lnTo>
                <a:lnTo>
                  <a:pt x="903317" y="46989"/>
                </a:lnTo>
                <a:lnTo>
                  <a:pt x="867279" y="40639"/>
                </a:lnTo>
                <a:close/>
              </a:path>
            </a:pathLst>
          </a:custGeom>
          <a:solidFill>
            <a:srgbClr val="000000"/>
          </a:solidFill>
        </p:spPr>
        <p:txBody>
          <a:bodyPr wrap="square" lIns="0" tIns="0" rIns="0" bIns="0" rtlCol="0"/>
          <a:lstStyle/>
          <a:p>
            <a:endParaRPr/>
          </a:p>
        </p:txBody>
      </p:sp>
      <p:sp>
        <p:nvSpPr>
          <p:cNvPr id="19" name="object 19"/>
          <p:cNvSpPr txBox="1"/>
          <p:nvPr/>
        </p:nvSpPr>
        <p:spPr>
          <a:xfrm>
            <a:off x="4414805" y="6176428"/>
            <a:ext cx="63627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Lo</a:t>
            </a:r>
            <a:r>
              <a:rPr sz="1400" spc="-20" dirty="0">
                <a:latin typeface="Calibri"/>
                <a:cs typeface="Calibri"/>
              </a:rPr>
              <a:t>ca</a:t>
            </a:r>
            <a:r>
              <a:rPr sz="1400" spc="-5" dirty="0">
                <a:latin typeface="Calibri"/>
                <a:cs typeface="Calibri"/>
              </a:rPr>
              <a:t>tio</a:t>
            </a:r>
            <a:r>
              <a:rPr sz="1400" dirty="0">
                <a:latin typeface="Calibri"/>
                <a:cs typeface="Calibri"/>
              </a:rPr>
              <a:t>n</a:t>
            </a:r>
            <a:endParaRPr sz="1400">
              <a:latin typeface="Calibri"/>
              <a:cs typeface="Calibri"/>
            </a:endParaRPr>
          </a:p>
        </p:txBody>
      </p:sp>
      <p:sp>
        <p:nvSpPr>
          <p:cNvPr id="20" name="object 20"/>
          <p:cNvSpPr/>
          <p:nvPr/>
        </p:nvSpPr>
        <p:spPr>
          <a:xfrm>
            <a:off x="5214282" y="5365282"/>
            <a:ext cx="913130" cy="645795"/>
          </a:xfrm>
          <a:custGeom>
            <a:avLst/>
            <a:gdLst/>
            <a:ahLst/>
            <a:cxnLst/>
            <a:rect l="l" t="t" r="r" b="b"/>
            <a:pathLst>
              <a:path w="913129" h="645795">
                <a:moveTo>
                  <a:pt x="0" y="645537"/>
                </a:moveTo>
                <a:lnTo>
                  <a:pt x="912593" y="0"/>
                </a:lnTo>
              </a:path>
            </a:pathLst>
          </a:custGeom>
          <a:ln w="8466">
            <a:solidFill>
              <a:srgbClr val="000000"/>
            </a:solidFill>
          </a:ln>
        </p:spPr>
        <p:txBody>
          <a:bodyPr wrap="square" lIns="0" tIns="0" rIns="0" bIns="0" rtlCol="0"/>
          <a:lstStyle/>
          <a:p>
            <a:endParaRPr/>
          </a:p>
        </p:txBody>
      </p:sp>
      <p:sp>
        <p:nvSpPr>
          <p:cNvPr id="21" name="object 21"/>
          <p:cNvSpPr txBox="1"/>
          <p:nvPr/>
        </p:nvSpPr>
        <p:spPr>
          <a:xfrm>
            <a:off x="5707776" y="4503933"/>
            <a:ext cx="2057400" cy="861694"/>
          </a:xfrm>
          <a:prstGeom prst="rect">
            <a:avLst/>
          </a:prstGeom>
          <a:solidFill>
            <a:srgbClr val="D9D9D9"/>
          </a:solidFill>
          <a:ln w="10159">
            <a:solidFill>
              <a:srgbClr val="000000"/>
            </a:solidFill>
          </a:ln>
        </p:spPr>
        <p:txBody>
          <a:bodyPr vert="horz" wrap="square" lIns="0" tIns="5080" rIns="0" bIns="0" rtlCol="0">
            <a:spAutoFit/>
          </a:bodyPr>
          <a:lstStyle/>
          <a:p>
            <a:pPr>
              <a:lnSpc>
                <a:spcPct val="100000"/>
              </a:lnSpc>
              <a:spcBef>
                <a:spcPts val="40"/>
              </a:spcBef>
            </a:pPr>
            <a:endParaRPr sz="1850">
              <a:latin typeface="Times New Roman"/>
              <a:cs typeface="Times New Roman"/>
            </a:endParaRPr>
          </a:p>
          <a:p>
            <a:pPr marL="344170">
              <a:lnSpc>
                <a:spcPct val="100000"/>
              </a:lnSpc>
            </a:pPr>
            <a:r>
              <a:rPr sz="1900" spc="-10" dirty="0">
                <a:latin typeface="Calibri"/>
                <a:cs typeface="Calibri"/>
              </a:rPr>
              <a:t>DEPARTMENT</a:t>
            </a:r>
            <a:endParaRPr sz="1900">
              <a:latin typeface="Calibri"/>
              <a:cs typeface="Calibri"/>
            </a:endParaRPr>
          </a:p>
        </p:txBody>
      </p:sp>
      <p:sp>
        <p:nvSpPr>
          <p:cNvPr id="22" name="object 22"/>
          <p:cNvSpPr/>
          <p:nvPr/>
        </p:nvSpPr>
        <p:spPr>
          <a:xfrm>
            <a:off x="8058815" y="4503933"/>
            <a:ext cx="1359535" cy="861694"/>
          </a:xfrm>
          <a:custGeom>
            <a:avLst/>
            <a:gdLst/>
            <a:ahLst/>
            <a:cxnLst/>
            <a:rect l="l" t="t" r="r" b="b"/>
            <a:pathLst>
              <a:path w="1359534" h="861695">
                <a:moveTo>
                  <a:pt x="0" y="430674"/>
                </a:moveTo>
                <a:lnTo>
                  <a:pt x="9844" y="357231"/>
                </a:lnTo>
                <a:lnTo>
                  <a:pt x="38289" y="287817"/>
                </a:lnTo>
                <a:lnTo>
                  <a:pt x="58976" y="254944"/>
                </a:lnTo>
                <a:lnTo>
                  <a:pt x="83702" y="223465"/>
                </a:lnTo>
                <a:lnTo>
                  <a:pt x="112261" y="193511"/>
                </a:lnTo>
                <a:lnTo>
                  <a:pt x="144451" y="165210"/>
                </a:lnTo>
                <a:lnTo>
                  <a:pt x="180066" y="138691"/>
                </a:lnTo>
                <a:lnTo>
                  <a:pt x="218903" y="114085"/>
                </a:lnTo>
                <a:lnTo>
                  <a:pt x="260758" y="91520"/>
                </a:lnTo>
                <a:lnTo>
                  <a:pt x="305426" y="71126"/>
                </a:lnTo>
                <a:lnTo>
                  <a:pt x="352705" y="53031"/>
                </a:lnTo>
                <a:lnTo>
                  <a:pt x="402389" y="37366"/>
                </a:lnTo>
                <a:lnTo>
                  <a:pt x="454274" y="24259"/>
                </a:lnTo>
                <a:lnTo>
                  <a:pt x="508157" y="13839"/>
                </a:lnTo>
                <a:lnTo>
                  <a:pt x="563834" y="6237"/>
                </a:lnTo>
                <a:lnTo>
                  <a:pt x="621100" y="1580"/>
                </a:lnTo>
                <a:lnTo>
                  <a:pt x="679752" y="0"/>
                </a:lnTo>
                <a:lnTo>
                  <a:pt x="738404" y="1580"/>
                </a:lnTo>
                <a:lnTo>
                  <a:pt x="795670" y="6237"/>
                </a:lnTo>
                <a:lnTo>
                  <a:pt x="851347" y="13839"/>
                </a:lnTo>
                <a:lnTo>
                  <a:pt x="905230" y="24259"/>
                </a:lnTo>
                <a:lnTo>
                  <a:pt x="957115" y="37366"/>
                </a:lnTo>
                <a:lnTo>
                  <a:pt x="1006799" y="53031"/>
                </a:lnTo>
                <a:lnTo>
                  <a:pt x="1054078" y="71126"/>
                </a:lnTo>
                <a:lnTo>
                  <a:pt x="1098746" y="91520"/>
                </a:lnTo>
                <a:lnTo>
                  <a:pt x="1140601" y="114085"/>
                </a:lnTo>
                <a:lnTo>
                  <a:pt x="1179438" y="138691"/>
                </a:lnTo>
                <a:lnTo>
                  <a:pt x="1215053" y="165210"/>
                </a:lnTo>
                <a:lnTo>
                  <a:pt x="1247243" y="193511"/>
                </a:lnTo>
                <a:lnTo>
                  <a:pt x="1275802" y="223465"/>
                </a:lnTo>
                <a:lnTo>
                  <a:pt x="1300528" y="254944"/>
                </a:lnTo>
                <a:lnTo>
                  <a:pt x="1321215" y="287817"/>
                </a:lnTo>
                <a:lnTo>
                  <a:pt x="1349660" y="357231"/>
                </a:lnTo>
                <a:lnTo>
                  <a:pt x="1359505" y="430674"/>
                </a:lnTo>
                <a:lnTo>
                  <a:pt x="1357009" y="467834"/>
                </a:lnTo>
                <a:lnTo>
                  <a:pt x="1337661" y="539392"/>
                </a:lnTo>
                <a:lnTo>
                  <a:pt x="1300528" y="606405"/>
                </a:lnTo>
                <a:lnTo>
                  <a:pt x="1275802" y="637883"/>
                </a:lnTo>
                <a:lnTo>
                  <a:pt x="1247243" y="667838"/>
                </a:lnTo>
                <a:lnTo>
                  <a:pt x="1215053" y="696139"/>
                </a:lnTo>
                <a:lnTo>
                  <a:pt x="1179438" y="722657"/>
                </a:lnTo>
                <a:lnTo>
                  <a:pt x="1140601" y="747263"/>
                </a:lnTo>
                <a:lnTo>
                  <a:pt x="1098746" y="769828"/>
                </a:lnTo>
                <a:lnTo>
                  <a:pt x="1054078" y="790223"/>
                </a:lnTo>
                <a:lnTo>
                  <a:pt x="1006799" y="808317"/>
                </a:lnTo>
                <a:lnTo>
                  <a:pt x="957115" y="823983"/>
                </a:lnTo>
                <a:lnTo>
                  <a:pt x="905230" y="837090"/>
                </a:lnTo>
                <a:lnTo>
                  <a:pt x="851347" y="847509"/>
                </a:lnTo>
                <a:lnTo>
                  <a:pt x="795670" y="855112"/>
                </a:lnTo>
                <a:lnTo>
                  <a:pt x="738404" y="859768"/>
                </a:lnTo>
                <a:lnTo>
                  <a:pt x="679752" y="861349"/>
                </a:lnTo>
                <a:lnTo>
                  <a:pt x="621100" y="859768"/>
                </a:lnTo>
                <a:lnTo>
                  <a:pt x="563834" y="855112"/>
                </a:lnTo>
                <a:lnTo>
                  <a:pt x="508157" y="847509"/>
                </a:lnTo>
                <a:lnTo>
                  <a:pt x="454274" y="837090"/>
                </a:lnTo>
                <a:lnTo>
                  <a:pt x="402389" y="823983"/>
                </a:lnTo>
                <a:lnTo>
                  <a:pt x="352705" y="808317"/>
                </a:lnTo>
                <a:lnTo>
                  <a:pt x="305426" y="790223"/>
                </a:lnTo>
                <a:lnTo>
                  <a:pt x="260758" y="769828"/>
                </a:lnTo>
                <a:lnTo>
                  <a:pt x="218903" y="747263"/>
                </a:lnTo>
                <a:lnTo>
                  <a:pt x="180066" y="722657"/>
                </a:lnTo>
                <a:lnTo>
                  <a:pt x="144451" y="696139"/>
                </a:lnTo>
                <a:lnTo>
                  <a:pt x="112261" y="667838"/>
                </a:lnTo>
                <a:lnTo>
                  <a:pt x="83702" y="637883"/>
                </a:lnTo>
                <a:lnTo>
                  <a:pt x="58976" y="606405"/>
                </a:lnTo>
                <a:lnTo>
                  <a:pt x="38289" y="573531"/>
                </a:lnTo>
                <a:lnTo>
                  <a:pt x="9844" y="504117"/>
                </a:lnTo>
                <a:lnTo>
                  <a:pt x="0" y="430674"/>
                </a:lnTo>
                <a:close/>
              </a:path>
            </a:pathLst>
          </a:custGeom>
          <a:ln w="8466">
            <a:solidFill>
              <a:srgbClr val="000000"/>
            </a:solidFill>
          </a:ln>
        </p:spPr>
        <p:txBody>
          <a:bodyPr wrap="square" lIns="0" tIns="0" rIns="0" bIns="0" rtlCol="0"/>
          <a:lstStyle/>
          <a:p>
            <a:endParaRPr/>
          </a:p>
        </p:txBody>
      </p:sp>
      <p:sp>
        <p:nvSpPr>
          <p:cNvPr id="23" name="object 23"/>
          <p:cNvSpPr txBox="1"/>
          <p:nvPr/>
        </p:nvSpPr>
        <p:spPr>
          <a:xfrm>
            <a:off x="8404033" y="4796366"/>
            <a:ext cx="67056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ana</a:t>
            </a:r>
            <a:r>
              <a:rPr sz="1400" spc="-20" dirty="0">
                <a:latin typeface="Calibri"/>
                <a:cs typeface="Calibri"/>
              </a:rPr>
              <a:t>g</a:t>
            </a:r>
            <a:r>
              <a:rPr sz="1400" spc="-5" dirty="0">
                <a:latin typeface="Calibri"/>
                <a:cs typeface="Calibri"/>
              </a:rPr>
              <a:t>e</a:t>
            </a:r>
            <a:r>
              <a:rPr sz="1400" dirty="0">
                <a:latin typeface="Calibri"/>
                <a:cs typeface="Calibri"/>
              </a:rPr>
              <a:t>r</a:t>
            </a:r>
            <a:endParaRPr sz="1400">
              <a:latin typeface="Calibri"/>
              <a:cs typeface="Calibri"/>
            </a:endParaRPr>
          </a:p>
        </p:txBody>
      </p:sp>
      <p:grpSp>
        <p:nvGrpSpPr>
          <p:cNvPr id="24" name="object 24"/>
          <p:cNvGrpSpPr/>
          <p:nvPr/>
        </p:nvGrpSpPr>
        <p:grpSpPr>
          <a:xfrm>
            <a:off x="7183459" y="3283238"/>
            <a:ext cx="1163320" cy="1656080"/>
            <a:chOff x="7183459" y="3283238"/>
            <a:chExt cx="1163320" cy="1656080"/>
          </a:xfrm>
        </p:grpSpPr>
        <p:sp>
          <p:nvSpPr>
            <p:cNvPr id="25" name="object 25"/>
            <p:cNvSpPr/>
            <p:nvPr/>
          </p:nvSpPr>
          <p:spPr>
            <a:xfrm>
              <a:off x="7764906" y="4934607"/>
              <a:ext cx="294005" cy="0"/>
            </a:xfrm>
            <a:custGeom>
              <a:avLst/>
              <a:gdLst/>
              <a:ahLst/>
              <a:cxnLst/>
              <a:rect l="l" t="t" r="r" b="b"/>
              <a:pathLst>
                <a:path w="294004">
                  <a:moveTo>
                    <a:pt x="0" y="0"/>
                  </a:moveTo>
                  <a:lnTo>
                    <a:pt x="293908" y="1"/>
                  </a:lnTo>
                </a:path>
              </a:pathLst>
            </a:custGeom>
            <a:ln w="8466">
              <a:solidFill>
                <a:srgbClr val="000000"/>
              </a:solidFill>
            </a:ln>
          </p:spPr>
          <p:txBody>
            <a:bodyPr wrap="square" lIns="0" tIns="0" rIns="0" bIns="0" rtlCol="0"/>
            <a:lstStyle/>
            <a:p>
              <a:endParaRPr/>
            </a:p>
          </p:txBody>
        </p:sp>
        <p:sp>
          <p:nvSpPr>
            <p:cNvPr id="26" name="object 26"/>
            <p:cNvSpPr/>
            <p:nvPr/>
          </p:nvSpPr>
          <p:spPr>
            <a:xfrm>
              <a:off x="7187904" y="328768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27" name="object 27"/>
          <p:cNvSpPr txBox="1"/>
          <p:nvPr/>
        </p:nvSpPr>
        <p:spPr>
          <a:xfrm>
            <a:off x="7457565" y="3450166"/>
            <a:ext cx="615950" cy="238760"/>
          </a:xfrm>
          <a:prstGeom prst="rect">
            <a:avLst/>
          </a:prstGeom>
        </p:spPr>
        <p:txBody>
          <a:bodyPr vert="horz" wrap="square" lIns="0" tIns="12700" rIns="0" bIns="0" rtlCol="0">
            <a:spAutoFit/>
          </a:bodyPr>
          <a:lstStyle/>
          <a:p>
            <a:pPr marL="12700">
              <a:lnSpc>
                <a:spcPct val="100000"/>
              </a:lnSpc>
              <a:spcBef>
                <a:spcPts val="100"/>
              </a:spcBef>
            </a:pPr>
            <a:r>
              <a:rPr sz="1400" u="sng" spc="-15" dirty="0">
                <a:uFill>
                  <a:solidFill>
                    <a:srgbClr val="000000"/>
                  </a:solidFill>
                </a:uFill>
                <a:latin typeface="Calibri"/>
                <a:cs typeface="Calibri"/>
              </a:rPr>
              <a:t>N</a:t>
            </a:r>
            <a:r>
              <a:rPr sz="1400" u="sng" spc="-5" dirty="0">
                <a:uFill>
                  <a:solidFill>
                    <a:srgbClr val="000000"/>
                  </a:solidFill>
                </a:uFill>
                <a:latin typeface="Calibri"/>
                <a:cs typeface="Calibri"/>
              </a:rPr>
              <a:t>u</a:t>
            </a:r>
            <a:r>
              <a:rPr sz="1400" u="sng" spc="-15" dirty="0">
                <a:uFill>
                  <a:solidFill>
                    <a:srgbClr val="000000"/>
                  </a:solidFill>
                </a:uFill>
                <a:latin typeface="Calibri"/>
                <a:cs typeface="Calibri"/>
              </a:rPr>
              <a:t>m</a:t>
            </a:r>
            <a:r>
              <a:rPr sz="1400" u="sng" spc="-5" dirty="0">
                <a:uFill>
                  <a:solidFill>
                    <a:srgbClr val="000000"/>
                  </a:solidFill>
                </a:uFill>
                <a:latin typeface="Calibri"/>
                <a:cs typeface="Calibri"/>
              </a:rPr>
              <a:t>be</a:t>
            </a:r>
            <a:r>
              <a:rPr sz="1400" u="sng" dirty="0">
                <a:uFill>
                  <a:solidFill>
                    <a:srgbClr val="000000"/>
                  </a:solidFill>
                </a:uFill>
                <a:latin typeface="Calibri"/>
                <a:cs typeface="Calibri"/>
              </a:rPr>
              <a:t>r</a:t>
            </a:r>
            <a:endParaRPr sz="1400">
              <a:latin typeface="Calibri"/>
              <a:cs typeface="Calibri"/>
            </a:endParaRPr>
          </a:p>
        </p:txBody>
      </p:sp>
      <p:sp>
        <p:nvSpPr>
          <p:cNvPr id="28" name="object 28"/>
          <p:cNvSpPr/>
          <p:nvPr/>
        </p:nvSpPr>
        <p:spPr>
          <a:xfrm>
            <a:off x="5130775" y="328768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29" name="object 29"/>
          <p:cNvSpPr txBox="1"/>
          <p:nvPr/>
        </p:nvSpPr>
        <p:spPr>
          <a:xfrm>
            <a:off x="5481715" y="3450166"/>
            <a:ext cx="452755" cy="238760"/>
          </a:xfrm>
          <a:prstGeom prst="rect">
            <a:avLst/>
          </a:prstGeom>
        </p:spPr>
        <p:txBody>
          <a:bodyPr vert="horz" wrap="square" lIns="0" tIns="12700" rIns="0" bIns="0" rtlCol="0">
            <a:spAutoFit/>
          </a:bodyPr>
          <a:lstStyle/>
          <a:p>
            <a:pPr marL="12700">
              <a:lnSpc>
                <a:spcPct val="100000"/>
              </a:lnSpc>
              <a:spcBef>
                <a:spcPts val="100"/>
              </a:spcBef>
            </a:pPr>
            <a:r>
              <a:rPr sz="1400" u="sng" spc="-15" dirty="0">
                <a:uFill>
                  <a:solidFill>
                    <a:srgbClr val="000000"/>
                  </a:solidFill>
                </a:uFill>
                <a:latin typeface="Calibri"/>
                <a:cs typeface="Calibri"/>
              </a:rPr>
              <a:t>N</a:t>
            </a:r>
            <a:r>
              <a:rPr sz="1400" u="sng" spc="-5" dirty="0">
                <a:uFill>
                  <a:solidFill>
                    <a:srgbClr val="000000"/>
                  </a:solidFill>
                </a:uFill>
                <a:latin typeface="Calibri"/>
                <a:cs typeface="Calibri"/>
              </a:rPr>
              <a:t>a</a:t>
            </a:r>
            <a:r>
              <a:rPr sz="1400" u="sng" spc="-15" dirty="0">
                <a:uFill>
                  <a:solidFill>
                    <a:srgbClr val="000000"/>
                  </a:solidFill>
                </a:uFill>
                <a:latin typeface="Calibri"/>
                <a:cs typeface="Calibri"/>
              </a:rPr>
              <a:t>m</a:t>
            </a:r>
            <a:r>
              <a:rPr sz="1400" u="sng" dirty="0">
                <a:uFill>
                  <a:solidFill>
                    <a:srgbClr val="000000"/>
                  </a:solidFill>
                </a:uFill>
                <a:latin typeface="Calibri"/>
                <a:cs typeface="Calibri"/>
              </a:rPr>
              <a:t>e</a:t>
            </a:r>
            <a:endParaRPr sz="1400">
              <a:latin typeface="Calibri"/>
              <a:cs typeface="Calibri"/>
            </a:endParaRPr>
          </a:p>
        </p:txBody>
      </p:sp>
      <p:sp>
        <p:nvSpPr>
          <p:cNvPr id="30" name="object 30"/>
          <p:cNvSpPr/>
          <p:nvPr/>
        </p:nvSpPr>
        <p:spPr>
          <a:xfrm>
            <a:off x="5707776" y="3889791"/>
            <a:ext cx="577215" cy="614680"/>
          </a:xfrm>
          <a:custGeom>
            <a:avLst/>
            <a:gdLst/>
            <a:ahLst/>
            <a:cxnLst/>
            <a:rect l="l" t="t" r="r" b="b"/>
            <a:pathLst>
              <a:path w="577214" h="614679">
                <a:moveTo>
                  <a:pt x="0" y="0"/>
                </a:moveTo>
                <a:lnTo>
                  <a:pt x="576999" y="614141"/>
                </a:lnTo>
              </a:path>
            </a:pathLst>
          </a:custGeom>
          <a:ln w="8466">
            <a:solidFill>
              <a:srgbClr val="000000"/>
            </a:solidFill>
          </a:ln>
        </p:spPr>
        <p:txBody>
          <a:bodyPr wrap="square" lIns="0" tIns="0" rIns="0" bIns="0" rtlCol="0"/>
          <a:lstStyle/>
          <a:p>
            <a:endParaRPr/>
          </a:p>
        </p:txBody>
      </p:sp>
      <p:sp>
        <p:nvSpPr>
          <p:cNvPr id="31" name="object 31"/>
          <p:cNvSpPr/>
          <p:nvPr/>
        </p:nvSpPr>
        <p:spPr>
          <a:xfrm>
            <a:off x="7187905" y="3889791"/>
            <a:ext cx="577215" cy="614680"/>
          </a:xfrm>
          <a:custGeom>
            <a:avLst/>
            <a:gdLst/>
            <a:ahLst/>
            <a:cxnLst/>
            <a:rect l="l" t="t" r="r" b="b"/>
            <a:pathLst>
              <a:path w="577215" h="614679">
                <a:moveTo>
                  <a:pt x="0" y="614141"/>
                </a:moveTo>
                <a:lnTo>
                  <a:pt x="577000" y="0"/>
                </a:lnTo>
              </a:path>
            </a:pathLst>
          </a:custGeom>
          <a:ln w="8466">
            <a:solidFill>
              <a:srgbClr val="000000"/>
            </a:solidFill>
          </a:ln>
        </p:spPr>
        <p:txBody>
          <a:bodyPr wrap="square" lIns="0" tIns="0" rIns="0" bIns="0" rtlCol="0"/>
          <a:lstStyle/>
          <a:p>
            <a:endParaRPr/>
          </a:p>
        </p:txBody>
      </p:sp>
      <p:grpSp>
        <p:nvGrpSpPr>
          <p:cNvPr id="32" name="object 32"/>
          <p:cNvGrpSpPr/>
          <p:nvPr/>
        </p:nvGrpSpPr>
        <p:grpSpPr>
          <a:xfrm>
            <a:off x="5703331" y="5880233"/>
            <a:ext cx="2066289" cy="870585"/>
            <a:chOff x="5703331" y="5880233"/>
            <a:chExt cx="2066289" cy="870585"/>
          </a:xfrm>
        </p:grpSpPr>
        <p:sp>
          <p:nvSpPr>
            <p:cNvPr id="33" name="object 33"/>
            <p:cNvSpPr/>
            <p:nvPr/>
          </p:nvSpPr>
          <p:spPr>
            <a:xfrm>
              <a:off x="5707776" y="5884678"/>
              <a:ext cx="2057400" cy="861694"/>
            </a:xfrm>
            <a:custGeom>
              <a:avLst/>
              <a:gdLst/>
              <a:ahLst/>
              <a:cxnLst/>
              <a:rect l="l" t="t" r="r" b="b"/>
              <a:pathLst>
                <a:path w="2057400" h="861695">
                  <a:moveTo>
                    <a:pt x="1028564" y="0"/>
                  </a:moveTo>
                  <a:lnTo>
                    <a:pt x="963516" y="847"/>
                  </a:lnTo>
                  <a:lnTo>
                    <a:pt x="899543" y="3355"/>
                  </a:lnTo>
                  <a:lnTo>
                    <a:pt x="836766" y="7474"/>
                  </a:lnTo>
                  <a:lnTo>
                    <a:pt x="775305" y="13153"/>
                  </a:lnTo>
                  <a:lnTo>
                    <a:pt x="715280" y="20341"/>
                  </a:lnTo>
                  <a:lnTo>
                    <a:pt x="656813" y="28989"/>
                  </a:lnTo>
                  <a:lnTo>
                    <a:pt x="600023" y="39045"/>
                  </a:lnTo>
                  <a:lnTo>
                    <a:pt x="545031" y="50460"/>
                  </a:lnTo>
                  <a:lnTo>
                    <a:pt x="491957" y="63182"/>
                  </a:lnTo>
                  <a:lnTo>
                    <a:pt x="440923" y="77162"/>
                  </a:lnTo>
                  <a:lnTo>
                    <a:pt x="392048" y="92349"/>
                  </a:lnTo>
                  <a:lnTo>
                    <a:pt x="345454" y="108692"/>
                  </a:lnTo>
                  <a:lnTo>
                    <a:pt x="301259" y="126141"/>
                  </a:lnTo>
                  <a:lnTo>
                    <a:pt x="259586" y="144646"/>
                  </a:lnTo>
                  <a:lnTo>
                    <a:pt x="220554" y="164156"/>
                  </a:lnTo>
                  <a:lnTo>
                    <a:pt x="184284" y="184620"/>
                  </a:lnTo>
                  <a:lnTo>
                    <a:pt x="150897" y="205989"/>
                  </a:lnTo>
                  <a:lnTo>
                    <a:pt x="93251" y="251238"/>
                  </a:lnTo>
                  <a:lnTo>
                    <a:pt x="48581" y="299498"/>
                  </a:lnTo>
                  <a:lnTo>
                    <a:pt x="17850" y="350365"/>
                  </a:lnTo>
                  <a:lnTo>
                    <a:pt x="2023" y="403438"/>
                  </a:lnTo>
                  <a:lnTo>
                    <a:pt x="0" y="430674"/>
                  </a:lnTo>
                  <a:lnTo>
                    <a:pt x="2023" y="457911"/>
                  </a:lnTo>
                  <a:lnTo>
                    <a:pt x="17850" y="510983"/>
                  </a:lnTo>
                  <a:lnTo>
                    <a:pt x="48581" y="561851"/>
                  </a:lnTo>
                  <a:lnTo>
                    <a:pt x="93251" y="610110"/>
                  </a:lnTo>
                  <a:lnTo>
                    <a:pt x="150897" y="655359"/>
                  </a:lnTo>
                  <a:lnTo>
                    <a:pt x="184284" y="676728"/>
                  </a:lnTo>
                  <a:lnTo>
                    <a:pt x="220554" y="697192"/>
                  </a:lnTo>
                  <a:lnTo>
                    <a:pt x="259586" y="716702"/>
                  </a:lnTo>
                  <a:lnTo>
                    <a:pt x="301259" y="735207"/>
                  </a:lnTo>
                  <a:lnTo>
                    <a:pt x="345454" y="752656"/>
                  </a:lnTo>
                  <a:lnTo>
                    <a:pt x="392048" y="769000"/>
                  </a:lnTo>
                  <a:lnTo>
                    <a:pt x="440923" y="784186"/>
                  </a:lnTo>
                  <a:lnTo>
                    <a:pt x="491957" y="798166"/>
                  </a:lnTo>
                  <a:lnTo>
                    <a:pt x="545031" y="810889"/>
                  </a:lnTo>
                  <a:lnTo>
                    <a:pt x="600023" y="822303"/>
                  </a:lnTo>
                  <a:lnTo>
                    <a:pt x="656813" y="832360"/>
                  </a:lnTo>
                  <a:lnTo>
                    <a:pt x="715280" y="841007"/>
                  </a:lnTo>
                  <a:lnTo>
                    <a:pt x="775305" y="848196"/>
                  </a:lnTo>
                  <a:lnTo>
                    <a:pt x="836766" y="853875"/>
                  </a:lnTo>
                  <a:lnTo>
                    <a:pt x="899543" y="857993"/>
                  </a:lnTo>
                  <a:lnTo>
                    <a:pt x="963516" y="860502"/>
                  </a:lnTo>
                  <a:lnTo>
                    <a:pt x="1028564" y="861349"/>
                  </a:lnTo>
                  <a:lnTo>
                    <a:pt x="1093612" y="860502"/>
                  </a:lnTo>
                  <a:lnTo>
                    <a:pt x="1157585" y="857993"/>
                  </a:lnTo>
                  <a:lnTo>
                    <a:pt x="1220362" y="853875"/>
                  </a:lnTo>
                  <a:lnTo>
                    <a:pt x="1281823" y="848196"/>
                  </a:lnTo>
                  <a:lnTo>
                    <a:pt x="1341848" y="841007"/>
                  </a:lnTo>
                  <a:lnTo>
                    <a:pt x="1400315" y="832360"/>
                  </a:lnTo>
                  <a:lnTo>
                    <a:pt x="1457105" y="822303"/>
                  </a:lnTo>
                  <a:lnTo>
                    <a:pt x="1512097" y="810889"/>
                  </a:lnTo>
                  <a:lnTo>
                    <a:pt x="1565171" y="798166"/>
                  </a:lnTo>
                  <a:lnTo>
                    <a:pt x="1616205" y="784186"/>
                  </a:lnTo>
                  <a:lnTo>
                    <a:pt x="1665080" y="769000"/>
                  </a:lnTo>
                  <a:lnTo>
                    <a:pt x="1711675" y="752656"/>
                  </a:lnTo>
                  <a:lnTo>
                    <a:pt x="1755869" y="735207"/>
                  </a:lnTo>
                  <a:lnTo>
                    <a:pt x="1797542" y="716702"/>
                  </a:lnTo>
                  <a:lnTo>
                    <a:pt x="1836574" y="697192"/>
                  </a:lnTo>
                  <a:lnTo>
                    <a:pt x="1872844" y="676728"/>
                  </a:lnTo>
                  <a:lnTo>
                    <a:pt x="1906232" y="655359"/>
                  </a:lnTo>
                  <a:lnTo>
                    <a:pt x="1963878" y="610110"/>
                  </a:lnTo>
                  <a:lnTo>
                    <a:pt x="2008548" y="561851"/>
                  </a:lnTo>
                  <a:lnTo>
                    <a:pt x="2039278" y="510983"/>
                  </a:lnTo>
                  <a:lnTo>
                    <a:pt x="2055105" y="457911"/>
                  </a:lnTo>
                  <a:lnTo>
                    <a:pt x="2057129" y="430674"/>
                  </a:lnTo>
                  <a:lnTo>
                    <a:pt x="2055105" y="403438"/>
                  </a:lnTo>
                  <a:lnTo>
                    <a:pt x="2039278" y="350365"/>
                  </a:lnTo>
                  <a:lnTo>
                    <a:pt x="2008548" y="299498"/>
                  </a:lnTo>
                  <a:lnTo>
                    <a:pt x="1963878" y="251238"/>
                  </a:lnTo>
                  <a:lnTo>
                    <a:pt x="1906232" y="205989"/>
                  </a:lnTo>
                  <a:lnTo>
                    <a:pt x="1872844" y="184620"/>
                  </a:lnTo>
                  <a:lnTo>
                    <a:pt x="1836574" y="164156"/>
                  </a:lnTo>
                  <a:lnTo>
                    <a:pt x="1797542" y="144646"/>
                  </a:lnTo>
                  <a:lnTo>
                    <a:pt x="1755869" y="126141"/>
                  </a:lnTo>
                  <a:lnTo>
                    <a:pt x="1711675" y="108692"/>
                  </a:lnTo>
                  <a:lnTo>
                    <a:pt x="1665080" y="92349"/>
                  </a:lnTo>
                  <a:lnTo>
                    <a:pt x="1616205" y="77162"/>
                  </a:lnTo>
                  <a:lnTo>
                    <a:pt x="1565171" y="63182"/>
                  </a:lnTo>
                  <a:lnTo>
                    <a:pt x="1512097" y="50460"/>
                  </a:lnTo>
                  <a:lnTo>
                    <a:pt x="1457105" y="39045"/>
                  </a:lnTo>
                  <a:lnTo>
                    <a:pt x="1400315" y="28989"/>
                  </a:lnTo>
                  <a:lnTo>
                    <a:pt x="1341848" y="20341"/>
                  </a:lnTo>
                  <a:lnTo>
                    <a:pt x="1281823" y="13153"/>
                  </a:lnTo>
                  <a:lnTo>
                    <a:pt x="1220362" y="7474"/>
                  </a:lnTo>
                  <a:lnTo>
                    <a:pt x="1157585" y="3355"/>
                  </a:lnTo>
                  <a:lnTo>
                    <a:pt x="1093612" y="847"/>
                  </a:lnTo>
                  <a:lnTo>
                    <a:pt x="1028564" y="0"/>
                  </a:lnTo>
                  <a:close/>
                </a:path>
              </a:pathLst>
            </a:custGeom>
            <a:solidFill>
              <a:srgbClr val="FFFFFF"/>
            </a:solidFill>
          </p:spPr>
          <p:txBody>
            <a:bodyPr wrap="square" lIns="0" tIns="0" rIns="0" bIns="0" rtlCol="0"/>
            <a:lstStyle/>
            <a:p>
              <a:endParaRPr/>
            </a:p>
          </p:txBody>
        </p:sp>
        <p:sp>
          <p:nvSpPr>
            <p:cNvPr id="34" name="object 34"/>
            <p:cNvSpPr/>
            <p:nvPr/>
          </p:nvSpPr>
          <p:spPr>
            <a:xfrm>
              <a:off x="5707776" y="5884678"/>
              <a:ext cx="2057400" cy="861694"/>
            </a:xfrm>
            <a:custGeom>
              <a:avLst/>
              <a:gdLst/>
              <a:ahLst/>
              <a:cxnLst/>
              <a:rect l="l" t="t" r="r" b="b"/>
              <a:pathLst>
                <a:path w="2057400" h="861695">
                  <a:moveTo>
                    <a:pt x="0" y="430674"/>
                  </a:moveTo>
                  <a:lnTo>
                    <a:pt x="8013" y="376651"/>
                  </a:lnTo>
                  <a:lnTo>
                    <a:pt x="31413" y="324631"/>
                  </a:lnTo>
                  <a:lnTo>
                    <a:pt x="69234" y="275016"/>
                  </a:lnTo>
                  <a:lnTo>
                    <a:pt x="120512" y="228212"/>
                  </a:lnTo>
                  <a:lnTo>
                    <a:pt x="184284" y="184620"/>
                  </a:lnTo>
                  <a:lnTo>
                    <a:pt x="220554" y="164156"/>
                  </a:lnTo>
                  <a:lnTo>
                    <a:pt x="259586" y="144646"/>
                  </a:lnTo>
                  <a:lnTo>
                    <a:pt x="301259" y="126141"/>
                  </a:lnTo>
                  <a:lnTo>
                    <a:pt x="345453" y="108692"/>
                  </a:lnTo>
                  <a:lnTo>
                    <a:pt x="392048" y="92349"/>
                  </a:lnTo>
                  <a:lnTo>
                    <a:pt x="440923" y="77162"/>
                  </a:lnTo>
                  <a:lnTo>
                    <a:pt x="491957" y="63182"/>
                  </a:lnTo>
                  <a:lnTo>
                    <a:pt x="545031" y="50460"/>
                  </a:lnTo>
                  <a:lnTo>
                    <a:pt x="600023" y="39045"/>
                  </a:lnTo>
                  <a:lnTo>
                    <a:pt x="656813" y="28989"/>
                  </a:lnTo>
                  <a:lnTo>
                    <a:pt x="715280" y="20341"/>
                  </a:lnTo>
                  <a:lnTo>
                    <a:pt x="775305" y="13153"/>
                  </a:lnTo>
                  <a:lnTo>
                    <a:pt x="836766" y="7474"/>
                  </a:lnTo>
                  <a:lnTo>
                    <a:pt x="899543" y="3355"/>
                  </a:lnTo>
                  <a:lnTo>
                    <a:pt x="963516" y="847"/>
                  </a:lnTo>
                  <a:lnTo>
                    <a:pt x="1028564" y="0"/>
                  </a:lnTo>
                  <a:lnTo>
                    <a:pt x="1093612" y="847"/>
                  </a:lnTo>
                  <a:lnTo>
                    <a:pt x="1157585" y="3355"/>
                  </a:lnTo>
                  <a:lnTo>
                    <a:pt x="1220362" y="7474"/>
                  </a:lnTo>
                  <a:lnTo>
                    <a:pt x="1281824" y="13153"/>
                  </a:lnTo>
                  <a:lnTo>
                    <a:pt x="1341848" y="20341"/>
                  </a:lnTo>
                  <a:lnTo>
                    <a:pt x="1400316" y="28989"/>
                  </a:lnTo>
                  <a:lnTo>
                    <a:pt x="1457106" y="39045"/>
                  </a:lnTo>
                  <a:lnTo>
                    <a:pt x="1512098" y="50460"/>
                  </a:lnTo>
                  <a:lnTo>
                    <a:pt x="1565171" y="63182"/>
                  </a:lnTo>
                  <a:lnTo>
                    <a:pt x="1616205" y="77162"/>
                  </a:lnTo>
                  <a:lnTo>
                    <a:pt x="1665080" y="92349"/>
                  </a:lnTo>
                  <a:lnTo>
                    <a:pt x="1711675" y="108692"/>
                  </a:lnTo>
                  <a:lnTo>
                    <a:pt x="1755869" y="126141"/>
                  </a:lnTo>
                  <a:lnTo>
                    <a:pt x="1797543" y="144646"/>
                  </a:lnTo>
                  <a:lnTo>
                    <a:pt x="1836575" y="164156"/>
                  </a:lnTo>
                  <a:lnTo>
                    <a:pt x="1872844" y="184620"/>
                  </a:lnTo>
                  <a:lnTo>
                    <a:pt x="1906232" y="205989"/>
                  </a:lnTo>
                  <a:lnTo>
                    <a:pt x="1963878" y="251238"/>
                  </a:lnTo>
                  <a:lnTo>
                    <a:pt x="2008548" y="299498"/>
                  </a:lnTo>
                  <a:lnTo>
                    <a:pt x="2039278" y="350366"/>
                  </a:lnTo>
                  <a:lnTo>
                    <a:pt x="2055105" y="403438"/>
                  </a:lnTo>
                  <a:lnTo>
                    <a:pt x="2057129" y="430674"/>
                  </a:lnTo>
                  <a:lnTo>
                    <a:pt x="2055105" y="457911"/>
                  </a:lnTo>
                  <a:lnTo>
                    <a:pt x="2039278" y="510983"/>
                  </a:lnTo>
                  <a:lnTo>
                    <a:pt x="2008548" y="561851"/>
                  </a:lnTo>
                  <a:lnTo>
                    <a:pt x="1963878" y="610111"/>
                  </a:lnTo>
                  <a:lnTo>
                    <a:pt x="1906232" y="655359"/>
                  </a:lnTo>
                  <a:lnTo>
                    <a:pt x="1872844" y="676728"/>
                  </a:lnTo>
                  <a:lnTo>
                    <a:pt x="1836575" y="697192"/>
                  </a:lnTo>
                  <a:lnTo>
                    <a:pt x="1797543" y="716702"/>
                  </a:lnTo>
                  <a:lnTo>
                    <a:pt x="1755869" y="735207"/>
                  </a:lnTo>
                  <a:lnTo>
                    <a:pt x="1711675" y="752656"/>
                  </a:lnTo>
                  <a:lnTo>
                    <a:pt x="1665080" y="769000"/>
                  </a:lnTo>
                  <a:lnTo>
                    <a:pt x="1616205" y="784186"/>
                  </a:lnTo>
                  <a:lnTo>
                    <a:pt x="1565171" y="798166"/>
                  </a:lnTo>
                  <a:lnTo>
                    <a:pt x="1512098" y="810889"/>
                  </a:lnTo>
                  <a:lnTo>
                    <a:pt x="1457106" y="822303"/>
                  </a:lnTo>
                  <a:lnTo>
                    <a:pt x="1400316" y="832360"/>
                  </a:lnTo>
                  <a:lnTo>
                    <a:pt x="1341848" y="841007"/>
                  </a:lnTo>
                  <a:lnTo>
                    <a:pt x="1281824" y="848196"/>
                  </a:lnTo>
                  <a:lnTo>
                    <a:pt x="1220362" y="853874"/>
                  </a:lnTo>
                  <a:lnTo>
                    <a:pt x="1157585" y="857993"/>
                  </a:lnTo>
                  <a:lnTo>
                    <a:pt x="1093612" y="860502"/>
                  </a:lnTo>
                  <a:lnTo>
                    <a:pt x="1028564" y="861349"/>
                  </a:lnTo>
                  <a:lnTo>
                    <a:pt x="963516" y="860502"/>
                  </a:lnTo>
                  <a:lnTo>
                    <a:pt x="899543" y="857993"/>
                  </a:lnTo>
                  <a:lnTo>
                    <a:pt x="836766" y="853874"/>
                  </a:lnTo>
                  <a:lnTo>
                    <a:pt x="775305" y="848196"/>
                  </a:lnTo>
                  <a:lnTo>
                    <a:pt x="715280" y="841007"/>
                  </a:lnTo>
                  <a:lnTo>
                    <a:pt x="656813" y="832360"/>
                  </a:lnTo>
                  <a:lnTo>
                    <a:pt x="600023" y="822303"/>
                  </a:lnTo>
                  <a:lnTo>
                    <a:pt x="545031" y="810889"/>
                  </a:lnTo>
                  <a:lnTo>
                    <a:pt x="491957" y="798166"/>
                  </a:lnTo>
                  <a:lnTo>
                    <a:pt x="440923" y="784186"/>
                  </a:lnTo>
                  <a:lnTo>
                    <a:pt x="392048" y="769000"/>
                  </a:lnTo>
                  <a:lnTo>
                    <a:pt x="345453" y="752656"/>
                  </a:lnTo>
                  <a:lnTo>
                    <a:pt x="301259" y="735207"/>
                  </a:lnTo>
                  <a:lnTo>
                    <a:pt x="259586" y="716702"/>
                  </a:lnTo>
                  <a:lnTo>
                    <a:pt x="220554" y="697192"/>
                  </a:lnTo>
                  <a:lnTo>
                    <a:pt x="184284" y="676728"/>
                  </a:lnTo>
                  <a:lnTo>
                    <a:pt x="150897" y="655359"/>
                  </a:lnTo>
                  <a:lnTo>
                    <a:pt x="93251" y="610111"/>
                  </a:lnTo>
                  <a:lnTo>
                    <a:pt x="48581" y="561851"/>
                  </a:lnTo>
                  <a:lnTo>
                    <a:pt x="17850" y="510983"/>
                  </a:lnTo>
                  <a:lnTo>
                    <a:pt x="2023" y="457911"/>
                  </a:lnTo>
                  <a:lnTo>
                    <a:pt x="0" y="430674"/>
                  </a:lnTo>
                  <a:close/>
                </a:path>
              </a:pathLst>
            </a:custGeom>
            <a:ln w="8466">
              <a:solidFill>
                <a:srgbClr val="000000"/>
              </a:solidFill>
            </a:ln>
          </p:spPr>
          <p:txBody>
            <a:bodyPr wrap="square" lIns="0" tIns="0" rIns="0" bIns="0" rtlCol="0"/>
            <a:lstStyle/>
            <a:p>
              <a:endParaRPr/>
            </a:p>
          </p:txBody>
        </p:sp>
      </p:grpSp>
      <p:sp>
        <p:nvSpPr>
          <p:cNvPr id="35" name="object 35"/>
          <p:cNvSpPr txBox="1"/>
          <p:nvPr/>
        </p:nvSpPr>
        <p:spPr>
          <a:xfrm>
            <a:off x="6339559" y="6074828"/>
            <a:ext cx="794385" cy="450850"/>
          </a:xfrm>
          <a:prstGeom prst="rect">
            <a:avLst/>
          </a:prstGeom>
        </p:spPr>
        <p:txBody>
          <a:bodyPr vert="horz" wrap="square" lIns="0" tIns="20955" rIns="0" bIns="0" rtlCol="0">
            <a:spAutoFit/>
          </a:bodyPr>
          <a:lstStyle/>
          <a:p>
            <a:pPr marL="12700" marR="5080" indent="17780">
              <a:lnSpc>
                <a:spcPts val="1670"/>
              </a:lnSpc>
              <a:spcBef>
                <a:spcPts val="165"/>
              </a:spcBef>
            </a:pPr>
            <a:r>
              <a:rPr sz="1400" spc="-10" dirty="0">
                <a:latin typeface="Calibri"/>
                <a:cs typeface="Calibri"/>
              </a:rPr>
              <a:t>Manager_  </a:t>
            </a:r>
            <a:r>
              <a:rPr sz="1400" spc="-5" dirty="0">
                <a:latin typeface="Calibri"/>
                <a:cs typeface="Calibri"/>
              </a:rPr>
              <a:t>S</a:t>
            </a:r>
            <a:r>
              <a:rPr sz="1400" spc="-25" dirty="0">
                <a:latin typeface="Calibri"/>
                <a:cs typeface="Calibri"/>
              </a:rPr>
              <a:t>t</a:t>
            </a:r>
            <a:r>
              <a:rPr sz="1400" spc="-5" dirty="0">
                <a:latin typeface="Calibri"/>
                <a:cs typeface="Calibri"/>
              </a:rPr>
              <a:t>a</a:t>
            </a:r>
            <a:r>
              <a:rPr sz="1400" spc="-10" dirty="0">
                <a:latin typeface="Calibri"/>
                <a:cs typeface="Calibri"/>
              </a:rPr>
              <a:t>r</a:t>
            </a:r>
            <a:r>
              <a:rPr sz="1400" spc="-5" dirty="0">
                <a:latin typeface="Calibri"/>
                <a:cs typeface="Calibri"/>
              </a:rPr>
              <a:t>t_</a:t>
            </a:r>
            <a:r>
              <a:rPr sz="1400" spc="-10" dirty="0">
                <a:latin typeface="Calibri"/>
                <a:cs typeface="Calibri"/>
              </a:rPr>
              <a:t>D</a:t>
            </a:r>
            <a:r>
              <a:rPr sz="1400" spc="-20" dirty="0">
                <a:latin typeface="Calibri"/>
                <a:cs typeface="Calibri"/>
              </a:rPr>
              <a:t>at</a:t>
            </a:r>
            <a:r>
              <a:rPr sz="1400" dirty="0">
                <a:latin typeface="Calibri"/>
                <a:cs typeface="Calibri"/>
              </a:rPr>
              <a:t>e</a:t>
            </a:r>
            <a:endParaRPr sz="1400">
              <a:latin typeface="Calibri"/>
              <a:cs typeface="Calibri"/>
            </a:endParaRPr>
          </a:p>
        </p:txBody>
      </p:sp>
      <p:grpSp>
        <p:nvGrpSpPr>
          <p:cNvPr id="36" name="object 36"/>
          <p:cNvGrpSpPr/>
          <p:nvPr/>
        </p:nvGrpSpPr>
        <p:grpSpPr>
          <a:xfrm>
            <a:off x="2048108" y="4498852"/>
            <a:ext cx="4693285" cy="1390650"/>
            <a:chOff x="2048108" y="4498852"/>
            <a:chExt cx="4693285" cy="1390650"/>
          </a:xfrm>
        </p:grpSpPr>
        <p:sp>
          <p:nvSpPr>
            <p:cNvPr id="37" name="object 37"/>
            <p:cNvSpPr/>
            <p:nvPr/>
          </p:nvSpPr>
          <p:spPr>
            <a:xfrm>
              <a:off x="6736341" y="5365282"/>
              <a:ext cx="0" cy="519430"/>
            </a:xfrm>
            <a:custGeom>
              <a:avLst/>
              <a:gdLst/>
              <a:ahLst/>
              <a:cxnLst/>
              <a:rect l="l" t="t" r="r" b="b"/>
              <a:pathLst>
                <a:path h="519429">
                  <a:moveTo>
                    <a:pt x="0" y="519395"/>
                  </a:moveTo>
                  <a:lnTo>
                    <a:pt x="1" y="0"/>
                  </a:lnTo>
                </a:path>
              </a:pathLst>
            </a:custGeom>
            <a:ln w="8466">
              <a:solidFill>
                <a:srgbClr val="000000"/>
              </a:solidFill>
            </a:ln>
          </p:spPr>
          <p:txBody>
            <a:bodyPr wrap="square" lIns="0" tIns="0" rIns="0" bIns="0" rtlCol="0"/>
            <a:lstStyle/>
            <a:p>
              <a:endParaRPr/>
            </a:p>
          </p:txBody>
        </p:sp>
        <p:sp>
          <p:nvSpPr>
            <p:cNvPr id="38" name="object 38"/>
            <p:cNvSpPr/>
            <p:nvPr/>
          </p:nvSpPr>
          <p:spPr>
            <a:xfrm>
              <a:off x="2053188" y="4503932"/>
              <a:ext cx="2575560" cy="861694"/>
            </a:xfrm>
            <a:custGeom>
              <a:avLst/>
              <a:gdLst/>
              <a:ahLst/>
              <a:cxnLst/>
              <a:rect l="l" t="t" r="r" b="b"/>
              <a:pathLst>
                <a:path w="2575560" h="861695">
                  <a:moveTo>
                    <a:pt x="1287777" y="0"/>
                  </a:moveTo>
                  <a:lnTo>
                    <a:pt x="0" y="430674"/>
                  </a:lnTo>
                  <a:lnTo>
                    <a:pt x="1287777" y="861349"/>
                  </a:lnTo>
                  <a:lnTo>
                    <a:pt x="2575556" y="430674"/>
                  </a:lnTo>
                  <a:lnTo>
                    <a:pt x="1287777" y="0"/>
                  </a:lnTo>
                  <a:close/>
                </a:path>
              </a:pathLst>
            </a:custGeom>
            <a:solidFill>
              <a:srgbClr val="F2F2F2"/>
            </a:solidFill>
          </p:spPr>
          <p:txBody>
            <a:bodyPr wrap="square" lIns="0" tIns="0" rIns="0" bIns="0" rtlCol="0"/>
            <a:lstStyle/>
            <a:p>
              <a:endParaRPr/>
            </a:p>
          </p:txBody>
        </p:sp>
        <p:sp>
          <p:nvSpPr>
            <p:cNvPr id="39" name="object 39"/>
            <p:cNvSpPr/>
            <p:nvPr/>
          </p:nvSpPr>
          <p:spPr>
            <a:xfrm>
              <a:off x="2053188" y="4503932"/>
              <a:ext cx="2575560" cy="861694"/>
            </a:xfrm>
            <a:custGeom>
              <a:avLst/>
              <a:gdLst/>
              <a:ahLst/>
              <a:cxnLst/>
              <a:rect l="l" t="t" r="r" b="b"/>
              <a:pathLst>
                <a:path w="2575560" h="861695">
                  <a:moveTo>
                    <a:pt x="0" y="430674"/>
                  </a:moveTo>
                  <a:lnTo>
                    <a:pt x="1287778" y="0"/>
                  </a:lnTo>
                  <a:lnTo>
                    <a:pt x="2575556" y="430674"/>
                  </a:lnTo>
                  <a:lnTo>
                    <a:pt x="1287778" y="861349"/>
                  </a:lnTo>
                  <a:lnTo>
                    <a:pt x="0" y="430674"/>
                  </a:lnTo>
                  <a:close/>
                </a:path>
              </a:pathLst>
            </a:custGeom>
            <a:ln w="10159">
              <a:solidFill>
                <a:srgbClr val="000000"/>
              </a:solidFill>
            </a:ln>
          </p:spPr>
          <p:txBody>
            <a:bodyPr wrap="square" lIns="0" tIns="0" rIns="0" bIns="0" rtlCol="0"/>
            <a:lstStyle/>
            <a:p>
              <a:endParaRPr/>
            </a:p>
          </p:txBody>
        </p:sp>
      </p:grpSp>
      <p:sp>
        <p:nvSpPr>
          <p:cNvPr id="40" name="object 40"/>
          <p:cNvSpPr txBox="1"/>
          <p:nvPr/>
        </p:nvSpPr>
        <p:spPr>
          <a:xfrm>
            <a:off x="2883936" y="4779432"/>
            <a:ext cx="915035" cy="269240"/>
          </a:xfrm>
          <a:prstGeom prst="rect">
            <a:avLst/>
          </a:prstGeom>
        </p:spPr>
        <p:txBody>
          <a:bodyPr vert="horz" wrap="square" lIns="0" tIns="12700" rIns="0" bIns="0" rtlCol="0">
            <a:spAutoFit/>
          </a:bodyPr>
          <a:lstStyle/>
          <a:p>
            <a:pPr marL="12700">
              <a:lnSpc>
                <a:spcPct val="100000"/>
              </a:lnSpc>
              <a:spcBef>
                <a:spcPts val="100"/>
              </a:spcBef>
            </a:pPr>
            <a:r>
              <a:rPr sz="1600" spc="-15" dirty="0">
                <a:latin typeface="Calibri"/>
                <a:cs typeface="Calibri"/>
              </a:rPr>
              <a:t>CONTROLS</a:t>
            </a:r>
            <a:endParaRPr sz="1600">
              <a:latin typeface="Calibri"/>
              <a:cs typeface="Calibri"/>
            </a:endParaRPr>
          </a:p>
        </p:txBody>
      </p:sp>
      <p:grpSp>
        <p:nvGrpSpPr>
          <p:cNvPr id="41" name="object 41"/>
          <p:cNvGrpSpPr/>
          <p:nvPr/>
        </p:nvGrpSpPr>
        <p:grpSpPr>
          <a:xfrm>
            <a:off x="3336732" y="3467459"/>
            <a:ext cx="2371090" cy="1471930"/>
            <a:chOff x="3336732" y="3467459"/>
            <a:chExt cx="2371090" cy="1471930"/>
          </a:xfrm>
        </p:grpSpPr>
        <p:sp>
          <p:nvSpPr>
            <p:cNvPr id="42" name="object 42"/>
            <p:cNvSpPr/>
            <p:nvPr/>
          </p:nvSpPr>
          <p:spPr>
            <a:xfrm>
              <a:off x="3340966" y="3467459"/>
              <a:ext cx="0" cy="1036955"/>
            </a:xfrm>
            <a:custGeom>
              <a:avLst/>
              <a:gdLst/>
              <a:ahLst/>
              <a:cxnLst/>
              <a:rect l="l" t="t" r="r" b="b"/>
              <a:pathLst>
                <a:path h="1036954">
                  <a:moveTo>
                    <a:pt x="0" y="1036473"/>
                  </a:moveTo>
                  <a:lnTo>
                    <a:pt x="1" y="0"/>
                  </a:lnTo>
                </a:path>
              </a:pathLst>
            </a:custGeom>
            <a:ln w="8466">
              <a:solidFill>
                <a:srgbClr val="000000"/>
              </a:solidFill>
            </a:ln>
          </p:spPr>
          <p:txBody>
            <a:bodyPr wrap="square" lIns="0" tIns="0" rIns="0" bIns="0" rtlCol="0"/>
            <a:lstStyle/>
            <a:p>
              <a:endParaRPr/>
            </a:p>
          </p:txBody>
        </p:sp>
        <p:sp>
          <p:nvSpPr>
            <p:cNvPr id="43" name="object 43"/>
            <p:cNvSpPr/>
            <p:nvPr/>
          </p:nvSpPr>
          <p:spPr>
            <a:xfrm>
              <a:off x="4628744" y="4934608"/>
              <a:ext cx="1079500" cy="0"/>
            </a:xfrm>
            <a:custGeom>
              <a:avLst/>
              <a:gdLst/>
              <a:ahLst/>
              <a:cxnLst/>
              <a:rect l="l" t="t" r="r" b="b"/>
              <a:pathLst>
                <a:path w="1079500">
                  <a:moveTo>
                    <a:pt x="1079031" y="0"/>
                  </a:moveTo>
                  <a:lnTo>
                    <a:pt x="0" y="1"/>
                  </a:lnTo>
                </a:path>
              </a:pathLst>
            </a:custGeom>
            <a:ln w="8466">
              <a:solidFill>
                <a:srgbClr val="000000"/>
              </a:solidFill>
            </a:ln>
          </p:spPr>
          <p:txBody>
            <a:bodyPr wrap="square" lIns="0" tIns="0" rIns="0" bIns="0" rtlCol="0"/>
            <a:lstStyle/>
            <a:p>
              <a:endParaRPr/>
            </a:p>
          </p:txBody>
        </p:sp>
      </p:grpSp>
      <p:sp>
        <p:nvSpPr>
          <p:cNvPr id="44" name="object 44"/>
          <p:cNvSpPr txBox="1"/>
          <p:nvPr/>
        </p:nvSpPr>
        <p:spPr>
          <a:xfrm>
            <a:off x="5468775" y="4559299"/>
            <a:ext cx="149860" cy="320040"/>
          </a:xfrm>
          <a:prstGeom prst="rect">
            <a:avLst/>
          </a:prstGeom>
        </p:spPr>
        <p:txBody>
          <a:bodyPr vert="horz" wrap="square" lIns="0" tIns="16510" rIns="0" bIns="0" rtlCol="0">
            <a:spAutoFit/>
          </a:bodyPr>
          <a:lstStyle/>
          <a:p>
            <a:pPr marL="12700">
              <a:lnSpc>
                <a:spcPct val="100000"/>
              </a:lnSpc>
              <a:spcBef>
                <a:spcPts val="130"/>
              </a:spcBef>
            </a:pPr>
            <a:r>
              <a:rPr sz="1900" spc="15" dirty="0">
                <a:latin typeface="Calibri"/>
                <a:cs typeface="Calibri"/>
              </a:rPr>
              <a:t>1</a:t>
            </a:r>
            <a:endParaRPr sz="1900">
              <a:latin typeface="Calibri"/>
              <a:cs typeface="Calibri"/>
            </a:endParaRPr>
          </a:p>
        </p:txBody>
      </p:sp>
      <p:sp>
        <p:nvSpPr>
          <p:cNvPr id="45" name="object 45"/>
          <p:cNvSpPr txBox="1"/>
          <p:nvPr/>
        </p:nvSpPr>
        <p:spPr>
          <a:xfrm>
            <a:off x="3499049" y="3484033"/>
            <a:ext cx="184150" cy="320040"/>
          </a:xfrm>
          <a:prstGeom prst="rect">
            <a:avLst/>
          </a:prstGeom>
        </p:spPr>
        <p:txBody>
          <a:bodyPr vert="horz" wrap="square" lIns="0" tIns="16510" rIns="0" bIns="0" rtlCol="0">
            <a:spAutoFit/>
          </a:bodyPr>
          <a:lstStyle/>
          <a:p>
            <a:pPr marL="12700">
              <a:lnSpc>
                <a:spcPct val="100000"/>
              </a:lnSpc>
              <a:spcBef>
                <a:spcPts val="130"/>
              </a:spcBef>
            </a:pPr>
            <a:r>
              <a:rPr sz="1900" spc="20" dirty="0">
                <a:latin typeface="Calibri"/>
                <a:cs typeface="Calibri"/>
              </a:rPr>
              <a:t>N</a:t>
            </a:r>
            <a:endParaRPr sz="1900">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80" dirty="0"/>
              <a:t>R</a:t>
            </a:r>
            <a:r>
              <a:rPr spc="-20" dirty="0"/>
              <a:t>e</a:t>
            </a:r>
            <a:r>
              <a:rPr spc="55" dirty="0"/>
              <a:t>v</a:t>
            </a:r>
            <a:r>
              <a:rPr spc="15" dirty="0"/>
              <a:t>i</a:t>
            </a:r>
            <a:r>
              <a:rPr spc="55" dirty="0"/>
              <a:t>s</a:t>
            </a:r>
            <a:r>
              <a:rPr spc="-20" dirty="0"/>
              <a:t>e</a:t>
            </a:r>
            <a:r>
              <a:rPr spc="-50" dirty="0"/>
              <a:t>!</a:t>
            </a:r>
          </a:p>
        </p:txBody>
      </p:sp>
      <p:sp>
        <p:nvSpPr>
          <p:cNvPr id="139" name="object 139"/>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42</a:t>
            </a:fld>
            <a:endParaRPr spc="5" dirty="0"/>
          </a:p>
        </p:txBody>
      </p:sp>
      <p:sp>
        <p:nvSpPr>
          <p:cNvPr id="6" name="object 6"/>
          <p:cNvSpPr txBox="1"/>
          <p:nvPr/>
        </p:nvSpPr>
        <p:spPr>
          <a:xfrm>
            <a:off x="726806" y="1510060"/>
            <a:ext cx="4104640" cy="1144905"/>
          </a:xfrm>
          <a:prstGeom prst="rect">
            <a:avLst/>
          </a:prstGeom>
        </p:spPr>
        <p:txBody>
          <a:bodyPr vert="horz" wrap="square" lIns="0" tIns="115570" rIns="0" bIns="0" rtlCol="0">
            <a:spAutoFit/>
          </a:bodyPr>
          <a:lstStyle/>
          <a:p>
            <a:pPr marL="12700" marR="5080">
              <a:lnSpc>
                <a:spcPct val="76600"/>
              </a:lnSpc>
              <a:spcBef>
                <a:spcPts val="910"/>
              </a:spcBef>
            </a:pPr>
            <a:r>
              <a:rPr sz="2900" i="1" spc="-135" dirty="0">
                <a:latin typeface="Arial"/>
                <a:cs typeface="Arial"/>
              </a:rPr>
              <a:t>Each </a:t>
            </a:r>
            <a:r>
              <a:rPr sz="2900" i="1" spc="-55" dirty="0">
                <a:latin typeface="Arial"/>
                <a:cs typeface="Arial"/>
              </a:rPr>
              <a:t>department </a:t>
            </a:r>
            <a:r>
              <a:rPr sz="2900" i="1" spc="-114" dirty="0">
                <a:latin typeface="Arial"/>
                <a:cs typeface="Arial"/>
              </a:rPr>
              <a:t>has </a:t>
            </a:r>
            <a:r>
              <a:rPr sz="2900" i="1" spc="-215" dirty="0">
                <a:latin typeface="Arial"/>
                <a:cs typeface="Arial"/>
              </a:rPr>
              <a:t>a </a:t>
            </a:r>
            <a:r>
              <a:rPr sz="2900" i="1" spc="-100" dirty="0">
                <a:latin typeface="Arial"/>
                <a:cs typeface="Arial"/>
              </a:rPr>
              <a:t>…  </a:t>
            </a:r>
            <a:r>
              <a:rPr sz="2900" i="1" spc="-60" dirty="0">
                <a:latin typeface="Arial"/>
                <a:cs typeface="Arial"/>
              </a:rPr>
              <a:t>particular </a:t>
            </a:r>
            <a:r>
              <a:rPr sz="2900" i="1" spc="-80" dirty="0">
                <a:latin typeface="Arial"/>
                <a:cs typeface="Arial"/>
              </a:rPr>
              <a:t>employee </a:t>
            </a:r>
            <a:r>
              <a:rPr sz="2900" i="1" spc="-60" dirty="0">
                <a:latin typeface="Arial"/>
                <a:cs typeface="Arial"/>
              </a:rPr>
              <a:t>who  </a:t>
            </a:r>
            <a:r>
              <a:rPr sz="2900" i="1" spc="-110" dirty="0">
                <a:latin typeface="Arial"/>
                <a:cs typeface="Arial"/>
              </a:rPr>
              <a:t>manages </a:t>
            </a:r>
            <a:r>
              <a:rPr sz="2900" i="1" spc="-55" dirty="0">
                <a:latin typeface="Arial"/>
                <a:cs typeface="Arial"/>
              </a:rPr>
              <a:t>the</a:t>
            </a:r>
            <a:r>
              <a:rPr sz="2900" i="1" spc="30" dirty="0">
                <a:latin typeface="Arial"/>
                <a:cs typeface="Arial"/>
              </a:rPr>
              <a:t> </a:t>
            </a:r>
            <a:r>
              <a:rPr sz="2900" i="1" spc="-40" dirty="0">
                <a:latin typeface="Arial"/>
                <a:cs typeface="Arial"/>
              </a:rPr>
              <a:t>department.</a:t>
            </a:r>
            <a:endParaRPr sz="2900">
              <a:latin typeface="Arial"/>
              <a:cs typeface="Arial"/>
            </a:endParaRPr>
          </a:p>
        </p:txBody>
      </p:sp>
      <p:sp>
        <p:nvSpPr>
          <p:cNvPr id="7" name="object 7"/>
          <p:cNvSpPr txBox="1"/>
          <p:nvPr/>
        </p:nvSpPr>
        <p:spPr>
          <a:xfrm>
            <a:off x="726806" y="3025595"/>
            <a:ext cx="4064635" cy="3507104"/>
          </a:xfrm>
          <a:prstGeom prst="rect">
            <a:avLst/>
          </a:prstGeom>
        </p:spPr>
        <p:txBody>
          <a:bodyPr vert="horz" wrap="square" lIns="0" tIns="115570" rIns="0" bIns="0" rtlCol="0">
            <a:spAutoFit/>
          </a:bodyPr>
          <a:lstStyle/>
          <a:p>
            <a:pPr marL="12700" marR="161290">
              <a:lnSpc>
                <a:spcPct val="76600"/>
              </a:lnSpc>
              <a:spcBef>
                <a:spcPts val="910"/>
              </a:spcBef>
            </a:pPr>
            <a:r>
              <a:rPr sz="2900" i="1" spc="-125" dirty="0">
                <a:latin typeface="Arial"/>
                <a:cs typeface="Arial"/>
              </a:rPr>
              <a:t>An </a:t>
            </a:r>
            <a:r>
              <a:rPr sz="2900" i="1" spc="-80" dirty="0">
                <a:latin typeface="Arial"/>
                <a:cs typeface="Arial"/>
              </a:rPr>
              <a:t>employee </a:t>
            </a:r>
            <a:r>
              <a:rPr sz="2900" i="1" spc="-70" dirty="0">
                <a:latin typeface="Arial"/>
                <a:cs typeface="Arial"/>
              </a:rPr>
              <a:t>is </a:t>
            </a:r>
            <a:r>
              <a:rPr sz="2900" i="1" spc="-95" dirty="0">
                <a:latin typeface="Arial"/>
                <a:cs typeface="Arial"/>
              </a:rPr>
              <a:t>assigned  </a:t>
            </a:r>
            <a:r>
              <a:rPr sz="2900" i="1" spc="-20" dirty="0">
                <a:latin typeface="Arial"/>
                <a:cs typeface="Arial"/>
              </a:rPr>
              <a:t>to </a:t>
            </a:r>
            <a:r>
              <a:rPr sz="2900" i="1" spc="-90" dirty="0">
                <a:latin typeface="Arial"/>
                <a:cs typeface="Arial"/>
              </a:rPr>
              <a:t>one </a:t>
            </a:r>
            <a:r>
              <a:rPr sz="2900" i="1" spc="-40" dirty="0">
                <a:latin typeface="Arial"/>
                <a:cs typeface="Arial"/>
              </a:rPr>
              <a:t>department, </a:t>
            </a:r>
            <a:r>
              <a:rPr sz="2900" i="1" spc="-45" dirty="0">
                <a:latin typeface="Arial"/>
                <a:cs typeface="Arial"/>
              </a:rPr>
              <a:t>but  </a:t>
            </a:r>
            <a:r>
              <a:rPr sz="2900" i="1" spc="-150" dirty="0">
                <a:latin typeface="Arial"/>
                <a:cs typeface="Arial"/>
              </a:rPr>
              <a:t>may </a:t>
            </a:r>
            <a:r>
              <a:rPr sz="2900" i="1" spc="-55" dirty="0">
                <a:latin typeface="Arial"/>
                <a:cs typeface="Arial"/>
              </a:rPr>
              <a:t>work </a:t>
            </a:r>
            <a:r>
              <a:rPr sz="2900" i="1" spc="-95" dirty="0">
                <a:latin typeface="Arial"/>
                <a:cs typeface="Arial"/>
              </a:rPr>
              <a:t>on</a:t>
            </a:r>
            <a:r>
              <a:rPr sz="2900" i="1" spc="295" dirty="0">
                <a:latin typeface="Arial"/>
                <a:cs typeface="Arial"/>
              </a:rPr>
              <a:t> </a:t>
            </a:r>
            <a:r>
              <a:rPr sz="2900" i="1" spc="-130" dirty="0">
                <a:latin typeface="Arial"/>
                <a:cs typeface="Arial"/>
              </a:rPr>
              <a:t>several</a:t>
            </a:r>
            <a:endParaRPr sz="2900">
              <a:latin typeface="Arial"/>
              <a:cs typeface="Arial"/>
            </a:endParaRPr>
          </a:p>
          <a:p>
            <a:pPr marL="12700" marR="186690">
              <a:lnSpc>
                <a:spcPct val="76600"/>
              </a:lnSpc>
              <a:spcBef>
                <a:spcPts val="5"/>
              </a:spcBef>
            </a:pPr>
            <a:r>
              <a:rPr sz="2900" i="1" spc="-35" dirty="0">
                <a:latin typeface="Arial"/>
                <a:cs typeface="Arial"/>
              </a:rPr>
              <a:t>projects, </a:t>
            </a:r>
            <a:r>
              <a:rPr sz="2900" i="1" spc="-45" dirty="0">
                <a:latin typeface="Arial"/>
                <a:cs typeface="Arial"/>
              </a:rPr>
              <a:t>which </a:t>
            </a:r>
            <a:r>
              <a:rPr sz="2900" i="1" spc="-145" dirty="0">
                <a:latin typeface="Arial"/>
                <a:cs typeface="Arial"/>
              </a:rPr>
              <a:t>are </a:t>
            </a:r>
            <a:r>
              <a:rPr sz="2900" i="1" spc="-35" dirty="0">
                <a:latin typeface="Arial"/>
                <a:cs typeface="Arial"/>
              </a:rPr>
              <a:t>not  </a:t>
            </a:r>
            <a:r>
              <a:rPr sz="2900" i="1" spc="-95" dirty="0">
                <a:latin typeface="Arial"/>
                <a:cs typeface="Arial"/>
              </a:rPr>
              <a:t>necessarily </a:t>
            </a:r>
            <a:r>
              <a:rPr sz="2900" i="1" spc="-35" dirty="0">
                <a:latin typeface="Arial"/>
                <a:cs typeface="Arial"/>
              </a:rPr>
              <a:t>controlled</a:t>
            </a:r>
            <a:r>
              <a:rPr sz="2900" i="1" spc="160" dirty="0">
                <a:latin typeface="Arial"/>
                <a:cs typeface="Arial"/>
              </a:rPr>
              <a:t> </a:t>
            </a:r>
            <a:r>
              <a:rPr sz="2900" i="1" spc="-95" dirty="0">
                <a:latin typeface="Arial"/>
                <a:cs typeface="Arial"/>
              </a:rPr>
              <a:t>by</a:t>
            </a:r>
            <a:endParaRPr sz="2900">
              <a:latin typeface="Arial"/>
              <a:cs typeface="Arial"/>
            </a:endParaRPr>
          </a:p>
          <a:p>
            <a:pPr marL="12700" marR="5080">
              <a:lnSpc>
                <a:spcPct val="75700"/>
              </a:lnSpc>
              <a:spcBef>
                <a:spcPts val="30"/>
              </a:spcBef>
            </a:pPr>
            <a:r>
              <a:rPr sz="2900" i="1" spc="-55" dirty="0">
                <a:latin typeface="Arial"/>
                <a:cs typeface="Arial"/>
              </a:rPr>
              <a:t>the </a:t>
            </a:r>
            <a:r>
              <a:rPr sz="2900" i="1" spc="-130" dirty="0">
                <a:latin typeface="Arial"/>
                <a:cs typeface="Arial"/>
              </a:rPr>
              <a:t>same </a:t>
            </a:r>
            <a:r>
              <a:rPr sz="2900" i="1" spc="-40" dirty="0">
                <a:latin typeface="Arial"/>
                <a:cs typeface="Arial"/>
              </a:rPr>
              <a:t>department. </a:t>
            </a:r>
            <a:r>
              <a:rPr sz="2900" i="1" spc="-245" dirty="0">
                <a:latin typeface="Arial"/>
                <a:cs typeface="Arial"/>
              </a:rPr>
              <a:t>We  </a:t>
            </a:r>
            <a:r>
              <a:rPr sz="2900" i="1" spc="-110" dirty="0">
                <a:latin typeface="Arial"/>
                <a:cs typeface="Arial"/>
              </a:rPr>
              <a:t>keep </a:t>
            </a:r>
            <a:r>
              <a:rPr sz="2900" i="1" spc="-55" dirty="0">
                <a:latin typeface="Arial"/>
                <a:cs typeface="Arial"/>
              </a:rPr>
              <a:t>track </a:t>
            </a:r>
            <a:r>
              <a:rPr sz="2900" i="1" spc="-80" dirty="0">
                <a:latin typeface="Arial"/>
                <a:cs typeface="Arial"/>
              </a:rPr>
              <a:t>of </a:t>
            </a:r>
            <a:r>
              <a:rPr sz="2900" i="1" spc="-55" dirty="0">
                <a:latin typeface="Arial"/>
                <a:cs typeface="Arial"/>
              </a:rPr>
              <a:t>the </a:t>
            </a:r>
            <a:r>
              <a:rPr sz="2900" i="1" spc="-65" dirty="0">
                <a:latin typeface="Arial"/>
                <a:cs typeface="Arial"/>
              </a:rPr>
              <a:t>current  </a:t>
            </a:r>
            <a:r>
              <a:rPr sz="2900" i="1" spc="-80" dirty="0">
                <a:latin typeface="Arial"/>
                <a:cs typeface="Arial"/>
              </a:rPr>
              <a:t>number of </a:t>
            </a:r>
            <a:r>
              <a:rPr sz="2900" i="1" spc="-65" dirty="0">
                <a:latin typeface="Arial"/>
                <a:cs typeface="Arial"/>
              </a:rPr>
              <a:t>hours</a:t>
            </a:r>
            <a:r>
              <a:rPr sz="2900" i="1" spc="315" dirty="0">
                <a:latin typeface="Arial"/>
                <a:cs typeface="Arial"/>
              </a:rPr>
              <a:t> </a:t>
            </a:r>
            <a:r>
              <a:rPr sz="2900" i="1" spc="-95" dirty="0">
                <a:latin typeface="Arial"/>
                <a:cs typeface="Arial"/>
              </a:rPr>
              <a:t>per</a:t>
            </a:r>
            <a:endParaRPr sz="2900">
              <a:latin typeface="Arial"/>
              <a:cs typeface="Arial"/>
            </a:endParaRPr>
          </a:p>
          <a:p>
            <a:pPr marL="12700" marR="429259">
              <a:lnSpc>
                <a:spcPct val="76600"/>
              </a:lnSpc>
            </a:pPr>
            <a:r>
              <a:rPr sz="2900" i="1" spc="-95" dirty="0">
                <a:latin typeface="Arial"/>
                <a:cs typeface="Arial"/>
              </a:rPr>
              <a:t>week </a:t>
            </a:r>
            <a:r>
              <a:rPr sz="2900" i="1" spc="-65" dirty="0">
                <a:latin typeface="Arial"/>
                <a:cs typeface="Arial"/>
              </a:rPr>
              <a:t>that </a:t>
            </a:r>
            <a:r>
              <a:rPr sz="2900" i="1" spc="-170" dirty="0">
                <a:latin typeface="Arial"/>
                <a:cs typeface="Arial"/>
              </a:rPr>
              <a:t>an </a:t>
            </a:r>
            <a:r>
              <a:rPr sz="2900" i="1" spc="-80" dirty="0">
                <a:latin typeface="Arial"/>
                <a:cs typeface="Arial"/>
              </a:rPr>
              <a:t>employee  </a:t>
            </a:r>
            <a:r>
              <a:rPr sz="2900" i="1" spc="-60" dirty="0">
                <a:latin typeface="Arial"/>
                <a:cs typeface="Arial"/>
              </a:rPr>
              <a:t>works </a:t>
            </a:r>
            <a:r>
              <a:rPr sz="2900" i="1" spc="-95" dirty="0">
                <a:latin typeface="Arial"/>
                <a:cs typeface="Arial"/>
              </a:rPr>
              <a:t>on </a:t>
            </a:r>
            <a:r>
              <a:rPr sz="2900" i="1" spc="-105" dirty="0">
                <a:latin typeface="Arial"/>
                <a:cs typeface="Arial"/>
              </a:rPr>
              <a:t>each</a:t>
            </a:r>
            <a:r>
              <a:rPr sz="2900" i="1" spc="200" dirty="0">
                <a:latin typeface="Arial"/>
                <a:cs typeface="Arial"/>
              </a:rPr>
              <a:t> </a:t>
            </a:r>
            <a:r>
              <a:rPr sz="2900" i="1" spc="-25" dirty="0">
                <a:latin typeface="Arial"/>
                <a:cs typeface="Arial"/>
              </a:rPr>
              <a:t>project.</a:t>
            </a:r>
            <a:endParaRPr sz="2900">
              <a:latin typeface="Arial"/>
              <a:cs typeface="Arial"/>
            </a:endParaRPr>
          </a:p>
        </p:txBody>
      </p:sp>
      <p:sp>
        <p:nvSpPr>
          <p:cNvPr id="8" name="object 8"/>
          <p:cNvSpPr/>
          <p:nvPr/>
        </p:nvSpPr>
        <p:spPr>
          <a:xfrm>
            <a:off x="6493585" y="2404386"/>
            <a:ext cx="0" cy="595630"/>
          </a:xfrm>
          <a:custGeom>
            <a:avLst/>
            <a:gdLst/>
            <a:ahLst/>
            <a:cxnLst/>
            <a:rect l="l" t="t" r="r" b="b"/>
            <a:pathLst>
              <a:path h="595630">
                <a:moveTo>
                  <a:pt x="0" y="595172"/>
                </a:moveTo>
                <a:lnTo>
                  <a:pt x="0" y="0"/>
                </a:lnTo>
              </a:path>
            </a:pathLst>
          </a:custGeom>
          <a:ln w="6584">
            <a:solidFill>
              <a:srgbClr val="000000"/>
            </a:solidFill>
          </a:ln>
        </p:spPr>
        <p:txBody>
          <a:bodyPr wrap="square" lIns="0" tIns="0" rIns="0" bIns="0" rtlCol="0"/>
          <a:lstStyle/>
          <a:p>
            <a:endParaRPr/>
          </a:p>
        </p:txBody>
      </p:sp>
      <p:sp>
        <p:nvSpPr>
          <p:cNvPr id="9" name="object 9"/>
          <p:cNvSpPr/>
          <p:nvPr/>
        </p:nvSpPr>
        <p:spPr>
          <a:xfrm>
            <a:off x="5145284" y="1985749"/>
            <a:ext cx="662940" cy="419100"/>
          </a:xfrm>
          <a:custGeom>
            <a:avLst/>
            <a:gdLst/>
            <a:ahLst/>
            <a:cxnLst/>
            <a:rect l="l" t="t" r="r" b="b"/>
            <a:pathLst>
              <a:path w="662939" h="419100">
                <a:moveTo>
                  <a:pt x="0" y="209319"/>
                </a:moveTo>
                <a:lnTo>
                  <a:pt x="20720" y="136280"/>
                </a:lnTo>
                <a:lnTo>
                  <a:pt x="45217" y="103671"/>
                </a:lnTo>
                <a:lnTo>
                  <a:pt x="77892" y="74457"/>
                </a:lnTo>
                <a:lnTo>
                  <a:pt x="117808" y="49229"/>
                </a:lnTo>
                <a:lnTo>
                  <a:pt x="164032" y="28578"/>
                </a:lnTo>
                <a:lnTo>
                  <a:pt x="215627" y="13095"/>
                </a:lnTo>
                <a:lnTo>
                  <a:pt x="271659" y="3372"/>
                </a:lnTo>
                <a:lnTo>
                  <a:pt x="331191" y="0"/>
                </a:lnTo>
                <a:lnTo>
                  <a:pt x="390723" y="3372"/>
                </a:lnTo>
                <a:lnTo>
                  <a:pt x="446754" y="13095"/>
                </a:lnTo>
                <a:lnTo>
                  <a:pt x="498349" y="28578"/>
                </a:lnTo>
                <a:lnTo>
                  <a:pt x="544573" y="49229"/>
                </a:lnTo>
                <a:lnTo>
                  <a:pt x="584490" y="74457"/>
                </a:lnTo>
                <a:lnTo>
                  <a:pt x="617165" y="103671"/>
                </a:lnTo>
                <a:lnTo>
                  <a:pt x="641662" y="136280"/>
                </a:lnTo>
                <a:lnTo>
                  <a:pt x="657046" y="171693"/>
                </a:lnTo>
                <a:lnTo>
                  <a:pt x="662382" y="209319"/>
                </a:lnTo>
                <a:lnTo>
                  <a:pt x="657046" y="246944"/>
                </a:lnTo>
                <a:lnTo>
                  <a:pt x="641662" y="282357"/>
                </a:lnTo>
                <a:lnTo>
                  <a:pt x="617165" y="314966"/>
                </a:lnTo>
                <a:lnTo>
                  <a:pt x="584490" y="344181"/>
                </a:lnTo>
                <a:lnTo>
                  <a:pt x="544573" y="369409"/>
                </a:lnTo>
                <a:lnTo>
                  <a:pt x="498349" y="390060"/>
                </a:lnTo>
                <a:lnTo>
                  <a:pt x="446754" y="405543"/>
                </a:lnTo>
                <a:lnTo>
                  <a:pt x="390723" y="415266"/>
                </a:lnTo>
                <a:lnTo>
                  <a:pt x="331191" y="418638"/>
                </a:lnTo>
                <a:lnTo>
                  <a:pt x="271659" y="415266"/>
                </a:lnTo>
                <a:lnTo>
                  <a:pt x="215627" y="405543"/>
                </a:lnTo>
                <a:lnTo>
                  <a:pt x="164032" y="390060"/>
                </a:lnTo>
                <a:lnTo>
                  <a:pt x="117808" y="369409"/>
                </a:lnTo>
                <a:lnTo>
                  <a:pt x="77892" y="344181"/>
                </a:lnTo>
                <a:lnTo>
                  <a:pt x="45217" y="314966"/>
                </a:lnTo>
                <a:lnTo>
                  <a:pt x="20720" y="282357"/>
                </a:lnTo>
                <a:lnTo>
                  <a:pt x="5335" y="246944"/>
                </a:lnTo>
                <a:lnTo>
                  <a:pt x="0" y="209319"/>
                </a:lnTo>
                <a:close/>
              </a:path>
            </a:pathLst>
          </a:custGeom>
          <a:ln w="6584">
            <a:solidFill>
              <a:srgbClr val="000000"/>
            </a:solidFill>
          </a:ln>
        </p:spPr>
        <p:txBody>
          <a:bodyPr wrap="square" lIns="0" tIns="0" rIns="0" bIns="0" rtlCol="0"/>
          <a:lstStyle/>
          <a:p>
            <a:endParaRPr/>
          </a:p>
        </p:txBody>
      </p:sp>
      <p:sp>
        <p:nvSpPr>
          <p:cNvPr id="10" name="object 10"/>
          <p:cNvSpPr txBox="1"/>
          <p:nvPr/>
        </p:nvSpPr>
        <p:spPr>
          <a:xfrm>
            <a:off x="5316996" y="2131011"/>
            <a:ext cx="321945" cy="128270"/>
          </a:xfrm>
          <a:prstGeom prst="rect">
            <a:avLst/>
          </a:prstGeom>
        </p:spPr>
        <p:txBody>
          <a:bodyPr vert="horz" wrap="square" lIns="0" tIns="15240" rIns="0" bIns="0" rtlCol="0">
            <a:spAutoFit/>
          </a:bodyPr>
          <a:lstStyle/>
          <a:p>
            <a:pPr marL="12700">
              <a:lnSpc>
                <a:spcPct val="100000"/>
              </a:lnSpc>
              <a:spcBef>
                <a:spcPts val="120"/>
              </a:spcBef>
            </a:pPr>
            <a:r>
              <a:rPr sz="650" spc="10" dirty="0">
                <a:latin typeface="Calibri"/>
                <a:cs typeface="Calibri"/>
              </a:rPr>
              <a:t>Loc</a:t>
            </a:r>
            <a:r>
              <a:rPr sz="650" spc="-40" dirty="0">
                <a:latin typeface="Calibri"/>
                <a:cs typeface="Calibri"/>
              </a:rPr>
              <a:t>a%</a:t>
            </a:r>
            <a:r>
              <a:rPr sz="650" spc="10" dirty="0">
                <a:latin typeface="Calibri"/>
                <a:cs typeface="Calibri"/>
              </a:rPr>
              <a:t>on</a:t>
            </a:r>
            <a:endParaRPr sz="650">
              <a:latin typeface="Calibri"/>
              <a:cs typeface="Calibri"/>
            </a:endParaRPr>
          </a:p>
        </p:txBody>
      </p:sp>
      <p:sp>
        <p:nvSpPr>
          <p:cNvPr id="11" name="object 11"/>
          <p:cNvSpPr txBox="1"/>
          <p:nvPr/>
        </p:nvSpPr>
        <p:spPr>
          <a:xfrm>
            <a:off x="5958075" y="1985749"/>
            <a:ext cx="1000125" cy="419100"/>
          </a:xfrm>
          <a:prstGeom prst="rect">
            <a:avLst/>
          </a:prstGeom>
          <a:solidFill>
            <a:srgbClr val="E0E0E0"/>
          </a:solidFill>
          <a:ln w="6584">
            <a:solidFill>
              <a:srgbClr val="000000"/>
            </a:solidFill>
          </a:ln>
        </p:spPr>
        <p:txBody>
          <a:bodyPr vert="horz" wrap="square" lIns="0" tIns="3175" rIns="0" bIns="0" rtlCol="0">
            <a:spAutoFit/>
          </a:bodyPr>
          <a:lstStyle/>
          <a:p>
            <a:pPr>
              <a:lnSpc>
                <a:spcPct val="100000"/>
              </a:lnSpc>
              <a:spcBef>
                <a:spcPts val="25"/>
              </a:spcBef>
            </a:pPr>
            <a:endParaRPr sz="950">
              <a:latin typeface="Times New Roman"/>
              <a:cs typeface="Times New Roman"/>
            </a:endParaRPr>
          </a:p>
          <a:p>
            <a:pPr marL="290830">
              <a:lnSpc>
                <a:spcPct val="100000"/>
              </a:lnSpc>
              <a:spcBef>
                <a:spcPts val="5"/>
              </a:spcBef>
            </a:pPr>
            <a:r>
              <a:rPr sz="900" spc="15" dirty="0">
                <a:latin typeface="Calibri"/>
                <a:cs typeface="Calibri"/>
              </a:rPr>
              <a:t>PROJECT</a:t>
            </a:r>
            <a:endParaRPr sz="900">
              <a:latin typeface="Calibri"/>
              <a:cs typeface="Calibri"/>
            </a:endParaRPr>
          </a:p>
        </p:txBody>
      </p:sp>
      <p:sp>
        <p:nvSpPr>
          <p:cNvPr id="12" name="object 12"/>
          <p:cNvSpPr/>
          <p:nvPr/>
        </p:nvSpPr>
        <p:spPr>
          <a:xfrm>
            <a:off x="6669893" y="1394618"/>
            <a:ext cx="561340" cy="292735"/>
          </a:xfrm>
          <a:custGeom>
            <a:avLst/>
            <a:gdLst/>
            <a:ahLst/>
            <a:cxnLst/>
            <a:rect l="l" t="t" r="r" b="b"/>
            <a:pathLst>
              <a:path w="561340" h="292735">
                <a:moveTo>
                  <a:pt x="0" y="146320"/>
                </a:moveTo>
                <a:lnTo>
                  <a:pt x="28503" y="81972"/>
                </a:lnTo>
                <a:lnTo>
                  <a:pt x="61608" y="54804"/>
                </a:lnTo>
                <a:lnTo>
                  <a:pt x="105038" y="32144"/>
                </a:lnTo>
                <a:lnTo>
                  <a:pt x="157108" y="14872"/>
                </a:lnTo>
                <a:lnTo>
                  <a:pt x="216135" y="3864"/>
                </a:lnTo>
                <a:lnTo>
                  <a:pt x="280437" y="0"/>
                </a:lnTo>
                <a:lnTo>
                  <a:pt x="344738" y="3864"/>
                </a:lnTo>
                <a:lnTo>
                  <a:pt x="403766" y="14872"/>
                </a:lnTo>
                <a:lnTo>
                  <a:pt x="455836" y="32144"/>
                </a:lnTo>
                <a:lnTo>
                  <a:pt x="499265" y="54804"/>
                </a:lnTo>
                <a:lnTo>
                  <a:pt x="532370" y="81972"/>
                </a:lnTo>
                <a:lnTo>
                  <a:pt x="560874" y="146320"/>
                </a:lnTo>
                <a:lnTo>
                  <a:pt x="553467" y="179870"/>
                </a:lnTo>
                <a:lnTo>
                  <a:pt x="499265" y="237836"/>
                </a:lnTo>
                <a:lnTo>
                  <a:pt x="455836" y="260496"/>
                </a:lnTo>
                <a:lnTo>
                  <a:pt x="403766" y="277768"/>
                </a:lnTo>
                <a:lnTo>
                  <a:pt x="344738" y="288776"/>
                </a:lnTo>
                <a:lnTo>
                  <a:pt x="280437" y="292641"/>
                </a:lnTo>
                <a:lnTo>
                  <a:pt x="216135" y="288776"/>
                </a:lnTo>
                <a:lnTo>
                  <a:pt x="157108" y="277768"/>
                </a:lnTo>
                <a:lnTo>
                  <a:pt x="105038" y="260496"/>
                </a:lnTo>
                <a:lnTo>
                  <a:pt x="61608" y="237836"/>
                </a:lnTo>
                <a:lnTo>
                  <a:pt x="28503" y="210668"/>
                </a:lnTo>
                <a:lnTo>
                  <a:pt x="0" y="146320"/>
                </a:lnTo>
                <a:close/>
              </a:path>
            </a:pathLst>
          </a:custGeom>
          <a:ln w="6584">
            <a:solidFill>
              <a:srgbClr val="000000"/>
            </a:solidFill>
          </a:ln>
        </p:spPr>
        <p:txBody>
          <a:bodyPr wrap="square" lIns="0" tIns="0" rIns="0" bIns="0" rtlCol="0"/>
          <a:lstStyle/>
          <a:p>
            <a:endParaRPr/>
          </a:p>
        </p:txBody>
      </p:sp>
      <p:grpSp>
        <p:nvGrpSpPr>
          <p:cNvPr id="13" name="object 13"/>
          <p:cNvGrpSpPr/>
          <p:nvPr/>
        </p:nvGrpSpPr>
        <p:grpSpPr>
          <a:xfrm>
            <a:off x="5666583" y="1391126"/>
            <a:ext cx="568325" cy="807720"/>
            <a:chOff x="5666583" y="1391126"/>
            <a:chExt cx="568325" cy="807720"/>
          </a:xfrm>
        </p:grpSpPr>
        <p:sp>
          <p:nvSpPr>
            <p:cNvPr id="14" name="object 14"/>
            <p:cNvSpPr/>
            <p:nvPr/>
          </p:nvSpPr>
          <p:spPr>
            <a:xfrm>
              <a:off x="5807665" y="2195067"/>
              <a:ext cx="150495" cy="0"/>
            </a:xfrm>
            <a:custGeom>
              <a:avLst/>
              <a:gdLst/>
              <a:ahLst/>
              <a:cxnLst/>
              <a:rect l="l" t="t" r="r" b="b"/>
              <a:pathLst>
                <a:path w="150495">
                  <a:moveTo>
                    <a:pt x="0" y="0"/>
                  </a:moveTo>
                  <a:lnTo>
                    <a:pt x="150409" y="0"/>
                  </a:lnTo>
                </a:path>
              </a:pathLst>
            </a:custGeom>
            <a:ln w="6584">
              <a:solidFill>
                <a:srgbClr val="000000"/>
              </a:solidFill>
            </a:ln>
          </p:spPr>
          <p:txBody>
            <a:bodyPr wrap="square" lIns="0" tIns="0" rIns="0" bIns="0" rtlCol="0"/>
            <a:lstStyle/>
            <a:p>
              <a:endParaRPr/>
            </a:p>
          </p:txBody>
        </p:sp>
        <p:sp>
          <p:nvSpPr>
            <p:cNvPr id="15" name="object 15"/>
            <p:cNvSpPr/>
            <p:nvPr/>
          </p:nvSpPr>
          <p:spPr>
            <a:xfrm>
              <a:off x="5670076" y="1394618"/>
              <a:ext cx="561340" cy="292735"/>
            </a:xfrm>
            <a:custGeom>
              <a:avLst/>
              <a:gdLst/>
              <a:ahLst/>
              <a:cxnLst/>
              <a:rect l="l" t="t" r="r" b="b"/>
              <a:pathLst>
                <a:path w="561339" h="292735">
                  <a:moveTo>
                    <a:pt x="0" y="146320"/>
                  </a:moveTo>
                  <a:lnTo>
                    <a:pt x="28503" y="81972"/>
                  </a:lnTo>
                  <a:lnTo>
                    <a:pt x="61608" y="54804"/>
                  </a:lnTo>
                  <a:lnTo>
                    <a:pt x="105038" y="32144"/>
                  </a:lnTo>
                  <a:lnTo>
                    <a:pt x="157108" y="14872"/>
                  </a:lnTo>
                  <a:lnTo>
                    <a:pt x="216135" y="3864"/>
                  </a:lnTo>
                  <a:lnTo>
                    <a:pt x="280437" y="0"/>
                  </a:lnTo>
                  <a:lnTo>
                    <a:pt x="344738" y="3864"/>
                  </a:lnTo>
                  <a:lnTo>
                    <a:pt x="403766" y="14872"/>
                  </a:lnTo>
                  <a:lnTo>
                    <a:pt x="455836" y="32144"/>
                  </a:lnTo>
                  <a:lnTo>
                    <a:pt x="499265" y="54804"/>
                  </a:lnTo>
                  <a:lnTo>
                    <a:pt x="532370" y="81972"/>
                  </a:lnTo>
                  <a:lnTo>
                    <a:pt x="560874" y="146320"/>
                  </a:lnTo>
                  <a:lnTo>
                    <a:pt x="553467" y="179870"/>
                  </a:lnTo>
                  <a:lnTo>
                    <a:pt x="499265" y="237836"/>
                  </a:lnTo>
                  <a:lnTo>
                    <a:pt x="455836" y="260496"/>
                  </a:lnTo>
                  <a:lnTo>
                    <a:pt x="403766" y="277768"/>
                  </a:lnTo>
                  <a:lnTo>
                    <a:pt x="344738" y="288776"/>
                  </a:lnTo>
                  <a:lnTo>
                    <a:pt x="280437" y="292641"/>
                  </a:lnTo>
                  <a:lnTo>
                    <a:pt x="216135" y="288776"/>
                  </a:lnTo>
                  <a:lnTo>
                    <a:pt x="157108" y="277768"/>
                  </a:lnTo>
                  <a:lnTo>
                    <a:pt x="105038" y="260496"/>
                  </a:lnTo>
                  <a:lnTo>
                    <a:pt x="61608" y="237836"/>
                  </a:lnTo>
                  <a:lnTo>
                    <a:pt x="28503" y="210668"/>
                  </a:lnTo>
                  <a:lnTo>
                    <a:pt x="0" y="146320"/>
                  </a:lnTo>
                  <a:close/>
                </a:path>
              </a:pathLst>
            </a:custGeom>
            <a:ln w="6584">
              <a:solidFill>
                <a:srgbClr val="000000"/>
              </a:solidFill>
            </a:ln>
          </p:spPr>
          <p:txBody>
            <a:bodyPr wrap="square" lIns="0" tIns="0" rIns="0" bIns="0" rtlCol="0"/>
            <a:lstStyle/>
            <a:p>
              <a:endParaRPr/>
            </a:p>
          </p:txBody>
        </p:sp>
      </p:grpSp>
      <p:sp>
        <p:nvSpPr>
          <p:cNvPr id="16" name="object 16"/>
          <p:cNvSpPr txBox="1"/>
          <p:nvPr/>
        </p:nvSpPr>
        <p:spPr>
          <a:xfrm>
            <a:off x="6795998" y="1476884"/>
            <a:ext cx="311785" cy="128270"/>
          </a:xfrm>
          <a:prstGeom prst="rect">
            <a:avLst/>
          </a:prstGeom>
        </p:spPr>
        <p:txBody>
          <a:bodyPr vert="horz" wrap="square" lIns="0" tIns="15240" rIns="0" bIns="0" rtlCol="0">
            <a:spAutoFit/>
          </a:bodyPr>
          <a:lstStyle/>
          <a:p>
            <a:pPr marL="12700">
              <a:lnSpc>
                <a:spcPct val="100000"/>
              </a:lnSpc>
              <a:spcBef>
                <a:spcPts val="120"/>
              </a:spcBef>
            </a:pPr>
            <a:r>
              <a:rPr sz="650" u="sng" spc="10" dirty="0">
                <a:uFill>
                  <a:solidFill>
                    <a:srgbClr val="000000"/>
                  </a:solidFill>
                </a:uFill>
                <a:latin typeface="Calibri"/>
                <a:cs typeface="Calibri"/>
              </a:rPr>
              <a:t>Number</a:t>
            </a:r>
            <a:endParaRPr sz="650">
              <a:latin typeface="Calibri"/>
              <a:cs typeface="Calibri"/>
            </a:endParaRPr>
          </a:p>
        </p:txBody>
      </p:sp>
      <p:sp>
        <p:nvSpPr>
          <p:cNvPr id="17" name="object 17"/>
          <p:cNvSpPr txBox="1"/>
          <p:nvPr/>
        </p:nvSpPr>
        <p:spPr>
          <a:xfrm>
            <a:off x="5835569" y="1476884"/>
            <a:ext cx="233045" cy="128270"/>
          </a:xfrm>
          <a:prstGeom prst="rect">
            <a:avLst/>
          </a:prstGeom>
        </p:spPr>
        <p:txBody>
          <a:bodyPr vert="horz" wrap="square" lIns="0" tIns="15240" rIns="0" bIns="0" rtlCol="0">
            <a:spAutoFit/>
          </a:bodyPr>
          <a:lstStyle/>
          <a:p>
            <a:pPr marL="12700">
              <a:lnSpc>
                <a:spcPct val="100000"/>
              </a:lnSpc>
              <a:spcBef>
                <a:spcPts val="120"/>
              </a:spcBef>
            </a:pPr>
            <a:r>
              <a:rPr sz="650" u="sng" spc="10" dirty="0">
                <a:uFill>
                  <a:solidFill>
                    <a:srgbClr val="000000"/>
                  </a:solidFill>
                </a:uFill>
                <a:latin typeface="Calibri"/>
                <a:cs typeface="Calibri"/>
              </a:rPr>
              <a:t>Name</a:t>
            </a:r>
            <a:endParaRPr sz="650">
              <a:latin typeface="Calibri"/>
              <a:cs typeface="Calibri"/>
            </a:endParaRPr>
          </a:p>
        </p:txBody>
      </p:sp>
      <p:sp>
        <p:nvSpPr>
          <p:cNvPr id="18" name="object 18"/>
          <p:cNvSpPr/>
          <p:nvPr/>
        </p:nvSpPr>
        <p:spPr>
          <a:xfrm>
            <a:off x="5950512" y="1687259"/>
            <a:ext cx="280670" cy="299085"/>
          </a:xfrm>
          <a:custGeom>
            <a:avLst/>
            <a:gdLst/>
            <a:ahLst/>
            <a:cxnLst/>
            <a:rect l="l" t="t" r="r" b="b"/>
            <a:pathLst>
              <a:path w="280670" h="299085">
                <a:moveTo>
                  <a:pt x="0" y="0"/>
                </a:moveTo>
                <a:lnTo>
                  <a:pt x="280436" y="298488"/>
                </a:lnTo>
              </a:path>
            </a:pathLst>
          </a:custGeom>
          <a:ln w="6584">
            <a:solidFill>
              <a:srgbClr val="000000"/>
            </a:solidFill>
          </a:ln>
        </p:spPr>
        <p:txBody>
          <a:bodyPr wrap="square" lIns="0" tIns="0" rIns="0" bIns="0" rtlCol="0"/>
          <a:lstStyle/>
          <a:p>
            <a:endParaRPr/>
          </a:p>
        </p:txBody>
      </p:sp>
      <p:sp>
        <p:nvSpPr>
          <p:cNvPr id="19" name="object 19"/>
          <p:cNvSpPr/>
          <p:nvPr/>
        </p:nvSpPr>
        <p:spPr>
          <a:xfrm>
            <a:off x="6669893" y="1687260"/>
            <a:ext cx="280670" cy="299085"/>
          </a:xfrm>
          <a:custGeom>
            <a:avLst/>
            <a:gdLst/>
            <a:ahLst/>
            <a:cxnLst/>
            <a:rect l="l" t="t" r="r" b="b"/>
            <a:pathLst>
              <a:path w="280670" h="299085">
                <a:moveTo>
                  <a:pt x="0" y="298488"/>
                </a:moveTo>
                <a:lnTo>
                  <a:pt x="280437" y="0"/>
                </a:lnTo>
              </a:path>
            </a:pathLst>
          </a:custGeom>
          <a:ln w="6584">
            <a:solidFill>
              <a:srgbClr val="000000"/>
            </a:solidFill>
          </a:ln>
        </p:spPr>
        <p:txBody>
          <a:bodyPr wrap="square" lIns="0" tIns="0" rIns="0" bIns="0" rtlCol="0"/>
          <a:lstStyle/>
          <a:p>
            <a:endParaRPr/>
          </a:p>
        </p:txBody>
      </p:sp>
      <p:sp>
        <p:nvSpPr>
          <p:cNvPr id="20" name="object 20"/>
          <p:cNvSpPr/>
          <p:nvPr/>
        </p:nvSpPr>
        <p:spPr>
          <a:xfrm>
            <a:off x="6796482" y="3572621"/>
            <a:ext cx="676275" cy="431800"/>
          </a:xfrm>
          <a:custGeom>
            <a:avLst/>
            <a:gdLst/>
            <a:ahLst/>
            <a:cxnLst/>
            <a:rect l="l" t="t" r="r" b="b"/>
            <a:pathLst>
              <a:path w="676275" h="431800">
                <a:moveTo>
                  <a:pt x="0" y="216051"/>
                </a:moveTo>
                <a:lnTo>
                  <a:pt x="6902" y="171632"/>
                </a:lnTo>
                <a:lnTo>
                  <a:pt x="27025" y="130934"/>
                </a:lnTo>
                <a:lnTo>
                  <a:pt x="58477" y="93952"/>
                </a:lnTo>
                <a:lnTo>
                  <a:pt x="100309" y="62262"/>
                </a:lnTo>
                <a:lnTo>
                  <a:pt x="150076" y="36333"/>
                </a:lnTo>
                <a:lnTo>
                  <a:pt x="206930" y="16685"/>
                </a:lnTo>
                <a:lnTo>
                  <a:pt x="270355" y="4167"/>
                </a:lnTo>
                <a:lnTo>
                  <a:pt x="337862" y="0"/>
                </a:lnTo>
                <a:lnTo>
                  <a:pt x="405374" y="4167"/>
                </a:lnTo>
                <a:lnTo>
                  <a:pt x="468380" y="16685"/>
                </a:lnTo>
                <a:lnTo>
                  <a:pt x="525642" y="36329"/>
                </a:lnTo>
                <a:lnTo>
                  <a:pt x="575415" y="62262"/>
                </a:lnTo>
                <a:lnTo>
                  <a:pt x="616829" y="93951"/>
                </a:lnTo>
                <a:lnTo>
                  <a:pt x="648700" y="130934"/>
                </a:lnTo>
                <a:lnTo>
                  <a:pt x="668822" y="171632"/>
                </a:lnTo>
                <a:lnTo>
                  <a:pt x="675725" y="216051"/>
                </a:lnTo>
                <a:lnTo>
                  <a:pt x="674001" y="238461"/>
                </a:lnTo>
                <a:lnTo>
                  <a:pt x="660224" y="281105"/>
                </a:lnTo>
                <a:lnTo>
                  <a:pt x="634183" y="319961"/>
                </a:lnTo>
                <a:lnTo>
                  <a:pt x="597417" y="354196"/>
                </a:lnTo>
                <a:lnTo>
                  <a:pt x="525642" y="395360"/>
                </a:lnTo>
                <a:lnTo>
                  <a:pt x="468380" y="415005"/>
                </a:lnTo>
                <a:lnTo>
                  <a:pt x="405374" y="427523"/>
                </a:lnTo>
                <a:lnTo>
                  <a:pt x="337862" y="431690"/>
                </a:lnTo>
                <a:lnTo>
                  <a:pt x="270355" y="427523"/>
                </a:lnTo>
                <a:lnTo>
                  <a:pt x="206930" y="415005"/>
                </a:lnTo>
                <a:lnTo>
                  <a:pt x="150076" y="395357"/>
                </a:lnTo>
                <a:lnTo>
                  <a:pt x="100309" y="369428"/>
                </a:lnTo>
                <a:lnTo>
                  <a:pt x="58477" y="337737"/>
                </a:lnTo>
                <a:lnTo>
                  <a:pt x="27043" y="301198"/>
                </a:lnTo>
                <a:lnTo>
                  <a:pt x="6902" y="260469"/>
                </a:lnTo>
                <a:lnTo>
                  <a:pt x="0" y="216051"/>
                </a:lnTo>
                <a:close/>
              </a:path>
              <a:path w="676275" h="431800">
                <a:moveTo>
                  <a:pt x="13207" y="216051"/>
                </a:moveTo>
                <a:lnTo>
                  <a:pt x="19472" y="175700"/>
                </a:lnTo>
                <a:lnTo>
                  <a:pt x="38030" y="138212"/>
                </a:lnTo>
                <a:lnTo>
                  <a:pt x="67480" y="103593"/>
                </a:lnTo>
                <a:lnTo>
                  <a:pt x="107126" y="73558"/>
                </a:lnTo>
                <a:lnTo>
                  <a:pt x="155297" y="48461"/>
                </a:lnTo>
                <a:lnTo>
                  <a:pt x="210371" y="29428"/>
                </a:lnTo>
                <a:lnTo>
                  <a:pt x="272043" y="17256"/>
                </a:lnTo>
                <a:lnTo>
                  <a:pt x="337862" y="13193"/>
                </a:lnTo>
                <a:lnTo>
                  <a:pt x="403677" y="17255"/>
                </a:lnTo>
                <a:lnTo>
                  <a:pt x="464945" y="29428"/>
                </a:lnTo>
                <a:lnTo>
                  <a:pt x="520434" y="48464"/>
                </a:lnTo>
                <a:lnTo>
                  <a:pt x="568598" y="73558"/>
                </a:lnTo>
                <a:lnTo>
                  <a:pt x="607839" y="103594"/>
                </a:lnTo>
                <a:lnTo>
                  <a:pt x="637694" y="138212"/>
                </a:lnTo>
                <a:lnTo>
                  <a:pt x="656252" y="175700"/>
                </a:lnTo>
                <a:lnTo>
                  <a:pt x="662518" y="216051"/>
                </a:lnTo>
                <a:lnTo>
                  <a:pt x="660950" y="236436"/>
                </a:lnTo>
                <a:lnTo>
                  <a:pt x="648390" y="275270"/>
                </a:lnTo>
                <a:lnTo>
                  <a:pt x="624228" y="311307"/>
                </a:lnTo>
                <a:lnTo>
                  <a:pt x="589393" y="343736"/>
                </a:lnTo>
                <a:lnTo>
                  <a:pt x="520434" y="383226"/>
                </a:lnTo>
                <a:lnTo>
                  <a:pt x="464945" y="402262"/>
                </a:lnTo>
                <a:lnTo>
                  <a:pt x="403677" y="414434"/>
                </a:lnTo>
                <a:lnTo>
                  <a:pt x="337862" y="418497"/>
                </a:lnTo>
                <a:lnTo>
                  <a:pt x="272043" y="414434"/>
                </a:lnTo>
                <a:lnTo>
                  <a:pt x="210371" y="402262"/>
                </a:lnTo>
                <a:lnTo>
                  <a:pt x="155297" y="383229"/>
                </a:lnTo>
                <a:lnTo>
                  <a:pt x="107126" y="358131"/>
                </a:lnTo>
                <a:lnTo>
                  <a:pt x="67480" y="328097"/>
                </a:lnTo>
                <a:lnTo>
                  <a:pt x="38013" y="293858"/>
                </a:lnTo>
                <a:lnTo>
                  <a:pt x="19472" y="256402"/>
                </a:lnTo>
                <a:lnTo>
                  <a:pt x="13207" y="216051"/>
                </a:lnTo>
                <a:close/>
              </a:path>
            </a:pathLst>
          </a:custGeom>
          <a:ln w="6584">
            <a:solidFill>
              <a:srgbClr val="000000"/>
            </a:solidFill>
          </a:ln>
        </p:spPr>
        <p:txBody>
          <a:bodyPr wrap="square" lIns="0" tIns="0" rIns="0" bIns="0" rtlCol="0"/>
          <a:lstStyle/>
          <a:p>
            <a:endParaRPr/>
          </a:p>
        </p:txBody>
      </p:sp>
      <p:sp>
        <p:nvSpPr>
          <p:cNvPr id="21" name="object 21"/>
          <p:cNvSpPr txBox="1"/>
          <p:nvPr/>
        </p:nvSpPr>
        <p:spPr>
          <a:xfrm>
            <a:off x="6974799" y="3724481"/>
            <a:ext cx="321945" cy="128270"/>
          </a:xfrm>
          <a:prstGeom prst="rect">
            <a:avLst/>
          </a:prstGeom>
        </p:spPr>
        <p:txBody>
          <a:bodyPr vert="horz" wrap="square" lIns="0" tIns="15240" rIns="0" bIns="0" rtlCol="0">
            <a:spAutoFit/>
          </a:bodyPr>
          <a:lstStyle/>
          <a:p>
            <a:pPr marL="12700">
              <a:lnSpc>
                <a:spcPct val="100000"/>
              </a:lnSpc>
              <a:spcBef>
                <a:spcPts val="120"/>
              </a:spcBef>
            </a:pPr>
            <a:r>
              <a:rPr sz="650" spc="10" dirty="0">
                <a:latin typeface="Calibri"/>
                <a:cs typeface="Calibri"/>
              </a:rPr>
              <a:t>Loc</a:t>
            </a:r>
            <a:r>
              <a:rPr sz="650" spc="-40" dirty="0">
                <a:latin typeface="Calibri"/>
                <a:cs typeface="Calibri"/>
              </a:rPr>
              <a:t>a%</a:t>
            </a:r>
            <a:r>
              <a:rPr sz="650" spc="10" dirty="0">
                <a:latin typeface="Calibri"/>
                <a:cs typeface="Calibri"/>
              </a:rPr>
              <a:t>on</a:t>
            </a:r>
            <a:endParaRPr sz="650">
              <a:latin typeface="Calibri"/>
              <a:cs typeface="Calibri"/>
            </a:endParaRPr>
          </a:p>
        </p:txBody>
      </p:sp>
      <p:sp>
        <p:nvSpPr>
          <p:cNvPr id="22" name="object 22"/>
          <p:cNvSpPr/>
          <p:nvPr/>
        </p:nvSpPr>
        <p:spPr>
          <a:xfrm>
            <a:off x="7368464" y="3326778"/>
            <a:ext cx="443865" cy="314325"/>
          </a:xfrm>
          <a:custGeom>
            <a:avLst/>
            <a:gdLst/>
            <a:ahLst/>
            <a:cxnLst/>
            <a:rect l="l" t="t" r="r" b="b"/>
            <a:pathLst>
              <a:path w="443865" h="314325">
                <a:moveTo>
                  <a:pt x="0" y="313747"/>
                </a:moveTo>
                <a:lnTo>
                  <a:pt x="443543" y="0"/>
                </a:lnTo>
              </a:path>
            </a:pathLst>
          </a:custGeom>
          <a:ln w="6584">
            <a:solidFill>
              <a:srgbClr val="000000"/>
            </a:solidFill>
          </a:ln>
        </p:spPr>
        <p:txBody>
          <a:bodyPr wrap="square" lIns="0" tIns="0" rIns="0" bIns="0" rtlCol="0"/>
          <a:lstStyle/>
          <a:p>
            <a:endParaRPr/>
          </a:p>
        </p:txBody>
      </p:sp>
      <p:sp>
        <p:nvSpPr>
          <p:cNvPr id="23" name="object 23"/>
          <p:cNvSpPr txBox="1"/>
          <p:nvPr/>
        </p:nvSpPr>
        <p:spPr>
          <a:xfrm>
            <a:off x="7608314" y="2908139"/>
            <a:ext cx="1000125" cy="419100"/>
          </a:xfrm>
          <a:prstGeom prst="rect">
            <a:avLst/>
          </a:prstGeom>
          <a:solidFill>
            <a:srgbClr val="E0E0E0"/>
          </a:solidFill>
          <a:ln w="6584">
            <a:solidFill>
              <a:srgbClr val="000000"/>
            </a:solidFill>
          </a:ln>
        </p:spPr>
        <p:txBody>
          <a:bodyPr vert="horz" wrap="square" lIns="0" tIns="3175" rIns="0" bIns="0" rtlCol="0">
            <a:spAutoFit/>
          </a:bodyPr>
          <a:lstStyle/>
          <a:p>
            <a:pPr>
              <a:lnSpc>
                <a:spcPct val="100000"/>
              </a:lnSpc>
              <a:spcBef>
                <a:spcPts val="25"/>
              </a:spcBef>
            </a:pPr>
            <a:endParaRPr sz="950">
              <a:latin typeface="Times New Roman"/>
              <a:cs typeface="Times New Roman"/>
            </a:endParaRPr>
          </a:p>
          <a:p>
            <a:pPr marL="163195">
              <a:lnSpc>
                <a:spcPct val="100000"/>
              </a:lnSpc>
              <a:spcBef>
                <a:spcPts val="5"/>
              </a:spcBef>
            </a:pPr>
            <a:r>
              <a:rPr sz="900" spc="15" dirty="0">
                <a:latin typeface="Calibri"/>
                <a:cs typeface="Calibri"/>
              </a:rPr>
              <a:t>DEPARTMENT</a:t>
            </a:r>
            <a:endParaRPr sz="900">
              <a:latin typeface="Calibri"/>
              <a:cs typeface="Calibri"/>
            </a:endParaRPr>
          </a:p>
        </p:txBody>
      </p:sp>
      <p:sp>
        <p:nvSpPr>
          <p:cNvPr id="24" name="object 24"/>
          <p:cNvSpPr/>
          <p:nvPr/>
        </p:nvSpPr>
        <p:spPr>
          <a:xfrm>
            <a:off x="8750980" y="2908139"/>
            <a:ext cx="661035" cy="419100"/>
          </a:xfrm>
          <a:custGeom>
            <a:avLst/>
            <a:gdLst/>
            <a:ahLst/>
            <a:cxnLst/>
            <a:rect l="l" t="t" r="r" b="b"/>
            <a:pathLst>
              <a:path w="661034" h="419100">
                <a:moveTo>
                  <a:pt x="0" y="209319"/>
                </a:moveTo>
                <a:lnTo>
                  <a:pt x="20669" y="136281"/>
                </a:lnTo>
                <a:lnTo>
                  <a:pt x="45106" y="103671"/>
                </a:lnTo>
                <a:lnTo>
                  <a:pt x="77700" y="74457"/>
                </a:lnTo>
                <a:lnTo>
                  <a:pt x="117519" y="49229"/>
                </a:lnTo>
                <a:lnTo>
                  <a:pt x="163629" y="28578"/>
                </a:lnTo>
                <a:lnTo>
                  <a:pt x="215097" y="13095"/>
                </a:lnTo>
                <a:lnTo>
                  <a:pt x="270991" y="3372"/>
                </a:lnTo>
                <a:lnTo>
                  <a:pt x="330377" y="0"/>
                </a:lnTo>
                <a:lnTo>
                  <a:pt x="389763" y="3372"/>
                </a:lnTo>
                <a:lnTo>
                  <a:pt x="445656" y="13095"/>
                </a:lnTo>
                <a:lnTo>
                  <a:pt x="497125" y="28578"/>
                </a:lnTo>
                <a:lnTo>
                  <a:pt x="543235" y="49229"/>
                </a:lnTo>
                <a:lnTo>
                  <a:pt x="583054" y="74457"/>
                </a:lnTo>
                <a:lnTo>
                  <a:pt x="615648" y="103671"/>
                </a:lnTo>
                <a:lnTo>
                  <a:pt x="640085" y="136281"/>
                </a:lnTo>
                <a:lnTo>
                  <a:pt x="655431" y="171693"/>
                </a:lnTo>
                <a:lnTo>
                  <a:pt x="660754" y="209319"/>
                </a:lnTo>
                <a:lnTo>
                  <a:pt x="655431" y="246944"/>
                </a:lnTo>
                <a:lnTo>
                  <a:pt x="640085" y="282357"/>
                </a:lnTo>
                <a:lnTo>
                  <a:pt x="615648" y="314966"/>
                </a:lnTo>
                <a:lnTo>
                  <a:pt x="583054" y="344181"/>
                </a:lnTo>
                <a:lnTo>
                  <a:pt x="543235" y="369409"/>
                </a:lnTo>
                <a:lnTo>
                  <a:pt x="497125" y="390060"/>
                </a:lnTo>
                <a:lnTo>
                  <a:pt x="445656" y="405543"/>
                </a:lnTo>
                <a:lnTo>
                  <a:pt x="389763" y="415266"/>
                </a:lnTo>
                <a:lnTo>
                  <a:pt x="330377" y="418638"/>
                </a:lnTo>
                <a:lnTo>
                  <a:pt x="270991" y="415266"/>
                </a:lnTo>
                <a:lnTo>
                  <a:pt x="215097" y="405543"/>
                </a:lnTo>
                <a:lnTo>
                  <a:pt x="163629" y="390060"/>
                </a:lnTo>
                <a:lnTo>
                  <a:pt x="117519" y="369409"/>
                </a:lnTo>
                <a:lnTo>
                  <a:pt x="77700" y="344181"/>
                </a:lnTo>
                <a:lnTo>
                  <a:pt x="45106" y="314966"/>
                </a:lnTo>
                <a:lnTo>
                  <a:pt x="20669" y="282357"/>
                </a:lnTo>
                <a:lnTo>
                  <a:pt x="5322" y="246944"/>
                </a:lnTo>
                <a:lnTo>
                  <a:pt x="0" y="209319"/>
                </a:lnTo>
                <a:close/>
              </a:path>
            </a:pathLst>
          </a:custGeom>
          <a:ln w="6584">
            <a:solidFill>
              <a:srgbClr val="000000"/>
            </a:solidFill>
          </a:ln>
        </p:spPr>
        <p:txBody>
          <a:bodyPr wrap="square" lIns="0" tIns="0" rIns="0" bIns="0" rtlCol="0"/>
          <a:lstStyle/>
          <a:p>
            <a:endParaRPr/>
          </a:p>
        </p:txBody>
      </p:sp>
      <p:sp>
        <p:nvSpPr>
          <p:cNvPr id="25" name="object 25"/>
          <p:cNvSpPr txBox="1"/>
          <p:nvPr/>
        </p:nvSpPr>
        <p:spPr>
          <a:xfrm>
            <a:off x="8913664" y="3053403"/>
            <a:ext cx="338455" cy="128270"/>
          </a:xfrm>
          <a:prstGeom prst="rect">
            <a:avLst/>
          </a:prstGeom>
        </p:spPr>
        <p:txBody>
          <a:bodyPr vert="horz" wrap="square" lIns="0" tIns="15240" rIns="0" bIns="0" rtlCol="0">
            <a:spAutoFit/>
          </a:bodyPr>
          <a:lstStyle/>
          <a:p>
            <a:pPr marL="12700">
              <a:lnSpc>
                <a:spcPct val="100000"/>
              </a:lnSpc>
              <a:spcBef>
                <a:spcPts val="120"/>
              </a:spcBef>
            </a:pPr>
            <a:r>
              <a:rPr sz="650" spc="10" dirty="0">
                <a:latin typeface="Calibri"/>
                <a:cs typeface="Calibri"/>
              </a:rPr>
              <a:t>Mana</a:t>
            </a:r>
            <a:r>
              <a:rPr sz="650" spc="5" dirty="0">
                <a:latin typeface="Calibri"/>
                <a:cs typeface="Calibri"/>
              </a:rPr>
              <a:t>g</a:t>
            </a:r>
            <a:r>
              <a:rPr sz="650" spc="10" dirty="0">
                <a:latin typeface="Calibri"/>
                <a:cs typeface="Calibri"/>
              </a:rPr>
              <a:t>er</a:t>
            </a:r>
            <a:endParaRPr sz="650">
              <a:latin typeface="Calibri"/>
              <a:cs typeface="Calibri"/>
            </a:endParaRPr>
          </a:p>
        </p:txBody>
      </p:sp>
      <p:grpSp>
        <p:nvGrpSpPr>
          <p:cNvPr id="26" name="object 26"/>
          <p:cNvGrpSpPr/>
          <p:nvPr/>
        </p:nvGrpSpPr>
        <p:grpSpPr>
          <a:xfrm>
            <a:off x="8324205" y="2313518"/>
            <a:ext cx="568325" cy="807720"/>
            <a:chOff x="8324205" y="2313518"/>
            <a:chExt cx="568325" cy="807720"/>
          </a:xfrm>
        </p:grpSpPr>
        <p:sp>
          <p:nvSpPr>
            <p:cNvPr id="27" name="object 27"/>
            <p:cNvSpPr/>
            <p:nvPr/>
          </p:nvSpPr>
          <p:spPr>
            <a:xfrm>
              <a:off x="8608134" y="3117460"/>
              <a:ext cx="142875" cy="0"/>
            </a:xfrm>
            <a:custGeom>
              <a:avLst/>
              <a:gdLst/>
              <a:ahLst/>
              <a:cxnLst/>
              <a:rect l="l" t="t" r="r" b="b"/>
              <a:pathLst>
                <a:path w="142875">
                  <a:moveTo>
                    <a:pt x="0" y="0"/>
                  </a:moveTo>
                  <a:lnTo>
                    <a:pt x="142847" y="0"/>
                  </a:lnTo>
                </a:path>
              </a:pathLst>
            </a:custGeom>
            <a:ln w="6584">
              <a:solidFill>
                <a:srgbClr val="000000"/>
              </a:solidFill>
            </a:ln>
          </p:spPr>
          <p:txBody>
            <a:bodyPr wrap="square" lIns="0" tIns="0" rIns="0" bIns="0" rtlCol="0"/>
            <a:lstStyle/>
            <a:p>
              <a:endParaRPr/>
            </a:p>
          </p:txBody>
        </p:sp>
        <p:sp>
          <p:nvSpPr>
            <p:cNvPr id="28" name="object 28"/>
            <p:cNvSpPr/>
            <p:nvPr/>
          </p:nvSpPr>
          <p:spPr>
            <a:xfrm>
              <a:off x="8327697" y="2317010"/>
              <a:ext cx="561340" cy="292735"/>
            </a:xfrm>
            <a:custGeom>
              <a:avLst/>
              <a:gdLst/>
              <a:ahLst/>
              <a:cxnLst/>
              <a:rect l="l" t="t" r="r" b="b"/>
              <a:pathLst>
                <a:path w="561340" h="292735">
                  <a:moveTo>
                    <a:pt x="0" y="146320"/>
                  </a:moveTo>
                  <a:lnTo>
                    <a:pt x="28503" y="81972"/>
                  </a:lnTo>
                  <a:lnTo>
                    <a:pt x="61608" y="54804"/>
                  </a:lnTo>
                  <a:lnTo>
                    <a:pt x="105038" y="32144"/>
                  </a:lnTo>
                  <a:lnTo>
                    <a:pt x="157108" y="14872"/>
                  </a:lnTo>
                  <a:lnTo>
                    <a:pt x="216135" y="3864"/>
                  </a:lnTo>
                  <a:lnTo>
                    <a:pt x="280437" y="0"/>
                  </a:lnTo>
                  <a:lnTo>
                    <a:pt x="344738" y="3864"/>
                  </a:lnTo>
                  <a:lnTo>
                    <a:pt x="403766" y="14872"/>
                  </a:lnTo>
                  <a:lnTo>
                    <a:pt x="455836" y="32144"/>
                  </a:lnTo>
                  <a:lnTo>
                    <a:pt x="499265" y="54804"/>
                  </a:lnTo>
                  <a:lnTo>
                    <a:pt x="532370" y="81972"/>
                  </a:lnTo>
                  <a:lnTo>
                    <a:pt x="560874" y="146320"/>
                  </a:lnTo>
                  <a:lnTo>
                    <a:pt x="553467" y="179870"/>
                  </a:lnTo>
                  <a:lnTo>
                    <a:pt x="499265" y="237836"/>
                  </a:lnTo>
                  <a:lnTo>
                    <a:pt x="455836" y="260496"/>
                  </a:lnTo>
                  <a:lnTo>
                    <a:pt x="403766" y="277768"/>
                  </a:lnTo>
                  <a:lnTo>
                    <a:pt x="344738" y="288776"/>
                  </a:lnTo>
                  <a:lnTo>
                    <a:pt x="280437" y="292641"/>
                  </a:lnTo>
                  <a:lnTo>
                    <a:pt x="216135" y="288776"/>
                  </a:lnTo>
                  <a:lnTo>
                    <a:pt x="157108" y="277768"/>
                  </a:lnTo>
                  <a:lnTo>
                    <a:pt x="105038" y="260496"/>
                  </a:lnTo>
                  <a:lnTo>
                    <a:pt x="61608" y="237836"/>
                  </a:lnTo>
                  <a:lnTo>
                    <a:pt x="28503" y="210668"/>
                  </a:lnTo>
                  <a:lnTo>
                    <a:pt x="0" y="146320"/>
                  </a:lnTo>
                  <a:close/>
                </a:path>
              </a:pathLst>
            </a:custGeom>
            <a:ln w="6584">
              <a:solidFill>
                <a:srgbClr val="000000"/>
              </a:solidFill>
            </a:ln>
          </p:spPr>
          <p:txBody>
            <a:bodyPr wrap="square" lIns="0" tIns="0" rIns="0" bIns="0" rtlCol="0"/>
            <a:lstStyle/>
            <a:p>
              <a:endParaRPr/>
            </a:p>
          </p:txBody>
        </p:sp>
      </p:grpSp>
      <p:sp>
        <p:nvSpPr>
          <p:cNvPr id="29" name="object 29"/>
          <p:cNvSpPr txBox="1"/>
          <p:nvPr/>
        </p:nvSpPr>
        <p:spPr>
          <a:xfrm>
            <a:off x="8453800" y="2399275"/>
            <a:ext cx="311785" cy="128270"/>
          </a:xfrm>
          <a:prstGeom prst="rect">
            <a:avLst/>
          </a:prstGeom>
        </p:spPr>
        <p:txBody>
          <a:bodyPr vert="horz" wrap="square" lIns="0" tIns="15240" rIns="0" bIns="0" rtlCol="0">
            <a:spAutoFit/>
          </a:bodyPr>
          <a:lstStyle/>
          <a:p>
            <a:pPr marL="12700">
              <a:lnSpc>
                <a:spcPct val="100000"/>
              </a:lnSpc>
              <a:spcBef>
                <a:spcPts val="120"/>
              </a:spcBef>
            </a:pPr>
            <a:r>
              <a:rPr sz="650" u="sng" spc="10" dirty="0">
                <a:uFill>
                  <a:solidFill>
                    <a:srgbClr val="000000"/>
                  </a:solidFill>
                </a:uFill>
                <a:latin typeface="Calibri"/>
                <a:cs typeface="Calibri"/>
              </a:rPr>
              <a:t>Number</a:t>
            </a:r>
            <a:endParaRPr sz="650">
              <a:latin typeface="Calibri"/>
              <a:cs typeface="Calibri"/>
            </a:endParaRPr>
          </a:p>
        </p:txBody>
      </p:sp>
      <p:sp>
        <p:nvSpPr>
          <p:cNvPr id="30" name="object 30"/>
          <p:cNvSpPr/>
          <p:nvPr/>
        </p:nvSpPr>
        <p:spPr>
          <a:xfrm>
            <a:off x="7327878" y="2317010"/>
            <a:ext cx="561340" cy="292735"/>
          </a:xfrm>
          <a:custGeom>
            <a:avLst/>
            <a:gdLst/>
            <a:ahLst/>
            <a:cxnLst/>
            <a:rect l="l" t="t" r="r" b="b"/>
            <a:pathLst>
              <a:path w="561340" h="292735">
                <a:moveTo>
                  <a:pt x="0" y="146320"/>
                </a:moveTo>
                <a:lnTo>
                  <a:pt x="28503" y="81972"/>
                </a:lnTo>
                <a:lnTo>
                  <a:pt x="61608" y="54804"/>
                </a:lnTo>
                <a:lnTo>
                  <a:pt x="105038" y="32144"/>
                </a:lnTo>
                <a:lnTo>
                  <a:pt x="157108" y="14872"/>
                </a:lnTo>
                <a:lnTo>
                  <a:pt x="216135" y="3864"/>
                </a:lnTo>
                <a:lnTo>
                  <a:pt x="280437" y="0"/>
                </a:lnTo>
                <a:lnTo>
                  <a:pt x="344738" y="3864"/>
                </a:lnTo>
                <a:lnTo>
                  <a:pt x="403766" y="14872"/>
                </a:lnTo>
                <a:lnTo>
                  <a:pt x="455836" y="32144"/>
                </a:lnTo>
                <a:lnTo>
                  <a:pt x="499265" y="54804"/>
                </a:lnTo>
                <a:lnTo>
                  <a:pt x="532370" y="81972"/>
                </a:lnTo>
                <a:lnTo>
                  <a:pt x="560874" y="146320"/>
                </a:lnTo>
                <a:lnTo>
                  <a:pt x="553467" y="179870"/>
                </a:lnTo>
                <a:lnTo>
                  <a:pt x="499265" y="237836"/>
                </a:lnTo>
                <a:lnTo>
                  <a:pt x="455836" y="260496"/>
                </a:lnTo>
                <a:lnTo>
                  <a:pt x="403766" y="277768"/>
                </a:lnTo>
                <a:lnTo>
                  <a:pt x="344738" y="288776"/>
                </a:lnTo>
                <a:lnTo>
                  <a:pt x="280437" y="292641"/>
                </a:lnTo>
                <a:lnTo>
                  <a:pt x="216135" y="288776"/>
                </a:lnTo>
                <a:lnTo>
                  <a:pt x="157108" y="277768"/>
                </a:lnTo>
                <a:lnTo>
                  <a:pt x="105038" y="260496"/>
                </a:lnTo>
                <a:lnTo>
                  <a:pt x="61608" y="237836"/>
                </a:lnTo>
                <a:lnTo>
                  <a:pt x="28503" y="210668"/>
                </a:lnTo>
                <a:lnTo>
                  <a:pt x="0" y="146320"/>
                </a:lnTo>
                <a:close/>
              </a:path>
            </a:pathLst>
          </a:custGeom>
          <a:ln w="6584">
            <a:solidFill>
              <a:srgbClr val="000000"/>
            </a:solidFill>
          </a:ln>
        </p:spPr>
        <p:txBody>
          <a:bodyPr wrap="square" lIns="0" tIns="0" rIns="0" bIns="0" rtlCol="0"/>
          <a:lstStyle/>
          <a:p>
            <a:endParaRPr/>
          </a:p>
        </p:txBody>
      </p:sp>
      <p:sp>
        <p:nvSpPr>
          <p:cNvPr id="31" name="object 31"/>
          <p:cNvSpPr txBox="1"/>
          <p:nvPr/>
        </p:nvSpPr>
        <p:spPr>
          <a:xfrm>
            <a:off x="7493372" y="2399275"/>
            <a:ext cx="233045" cy="128270"/>
          </a:xfrm>
          <a:prstGeom prst="rect">
            <a:avLst/>
          </a:prstGeom>
        </p:spPr>
        <p:txBody>
          <a:bodyPr vert="horz" wrap="square" lIns="0" tIns="15240" rIns="0" bIns="0" rtlCol="0">
            <a:spAutoFit/>
          </a:bodyPr>
          <a:lstStyle/>
          <a:p>
            <a:pPr marL="12700">
              <a:lnSpc>
                <a:spcPct val="100000"/>
              </a:lnSpc>
              <a:spcBef>
                <a:spcPts val="120"/>
              </a:spcBef>
            </a:pPr>
            <a:r>
              <a:rPr sz="650" u="sng" spc="10" dirty="0">
                <a:uFill>
                  <a:solidFill>
                    <a:srgbClr val="000000"/>
                  </a:solidFill>
                </a:uFill>
                <a:latin typeface="Calibri"/>
                <a:cs typeface="Calibri"/>
              </a:rPr>
              <a:t>Name</a:t>
            </a:r>
            <a:endParaRPr sz="650">
              <a:latin typeface="Calibri"/>
              <a:cs typeface="Calibri"/>
            </a:endParaRPr>
          </a:p>
        </p:txBody>
      </p:sp>
      <p:sp>
        <p:nvSpPr>
          <p:cNvPr id="32" name="object 32"/>
          <p:cNvSpPr/>
          <p:nvPr/>
        </p:nvSpPr>
        <p:spPr>
          <a:xfrm>
            <a:off x="7608314" y="2609650"/>
            <a:ext cx="280670" cy="299085"/>
          </a:xfrm>
          <a:custGeom>
            <a:avLst/>
            <a:gdLst/>
            <a:ahLst/>
            <a:cxnLst/>
            <a:rect l="l" t="t" r="r" b="b"/>
            <a:pathLst>
              <a:path w="280670" h="299085">
                <a:moveTo>
                  <a:pt x="0" y="0"/>
                </a:moveTo>
                <a:lnTo>
                  <a:pt x="280436" y="298488"/>
                </a:lnTo>
              </a:path>
            </a:pathLst>
          </a:custGeom>
          <a:ln w="6584">
            <a:solidFill>
              <a:srgbClr val="000000"/>
            </a:solidFill>
          </a:ln>
        </p:spPr>
        <p:txBody>
          <a:bodyPr wrap="square" lIns="0" tIns="0" rIns="0" bIns="0" rtlCol="0"/>
          <a:lstStyle/>
          <a:p>
            <a:endParaRPr/>
          </a:p>
        </p:txBody>
      </p:sp>
      <p:sp>
        <p:nvSpPr>
          <p:cNvPr id="33" name="object 33"/>
          <p:cNvSpPr/>
          <p:nvPr/>
        </p:nvSpPr>
        <p:spPr>
          <a:xfrm>
            <a:off x="8327697" y="2609650"/>
            <a:ext cx="280670" cy="299085"/>
          </a:xfrm>
          <a:custGeom>
            <a:avLst/>
            <a:gdLst/>
            <a:ahLst/>
            <a:cxnLst/>
            <a:rect l="l" t="t" r="r" b="b"/>
            <a:pathLst>
              <a:path w="280670" h="299085">
                <a:moveTo>
                  <a:pt x="0" y="298488"/>
                </a:moveTo>
                <a:lnTo>
                  <a:pt x="280437" y="0"/>
                </a:lnTo>
              </a:path>
            </a:pathLst>
          </a:custGeom>
          <a:ln w="6584">
            <a:solidFill>
              <a:srgbClr val="000000"/>
            </a:solidFill>
          </a:ln>
        </p:spPr>
        <p:txBody>
          <a:bodyPr wrap="square" lIns="0" tIns="0" rIns="0" bIns="0" rtlCol="0"/>
          <a:lstStyle/>
          <a:p>
            <a:endParaRPr/>
          </a:p>
        </p:txBody>
      </p:sp>
      <p:grpSp>
        <p:nvGrpSpPr>
          <p:cNvPr id="34" name="object 34"/>
          <p:cNvGrpSpPr/>
          <p:nvPr/>
        </p:nvGrpSpPr>
        <p:grpSpPr>
          <a:xfrm>
            <a:off x="7604822" y="3575725"/>
            <a:ext cx="1007110" cy="426084"/>
            <a:chOff x="7604822" y="3575725"/>
            <a:chExt cx="1007110" cy="426084"/>
          </a:xfrm>
        </p:grpSpPr>
        <p:sp>
          <p:nvSpPr>
            <p:cNvPr id="35" name="object 35"/>
            <p:cNvSpPr/>
            <p:nvPr/>
          </p:nvSpPr>
          <p:spPr>
            <a:xfrm>
              <a:off x="7608315" y="3579218"/>
              <a:ext cx="1000125" cy="419100"/>
            </a:xfrm>
            <a:custGeom>
              <a:avLst/>
              <a:gdLst/>
              <a:ahLst/>
              <a:cxnLst/>
              <a:rect l="l" t="t" r="r" b="b"/>
              <a:pathLst>
                <a:path w="1000125" h="419100">
                  <a:moveTo>
                    <a:pt x="499910" y="0"/>
                  </a:moveTo>
                  <a:lnTo>
                    <a:pt x="432075" y="1910"/>
                  </a:lnTo>
                  <a:lnTo>
                    <a:pt x="367014" y="7477"/>
                  </a:lnTo>
                  <a:lnTo>
                    <a:pt x="305322" y="16449"/>
                  </a:lnTo>
                  <a:lnTo>
                    <a:pt x="247596" y="28578"/>
                  </a:lnTo>
                  <a:lnTo>
                    <a:pt x="194430" y="43614"/>
                  </a:lnTo>
                  <a:lnTo>
                    <a:pt x="146420" y="61307"/>
                  </a:lnTo>
                  <a:lnTo>
                    <a:pt x="104162" y="81410"/>
                  </a:lnTo>
                  <a:lnTo>
                    <a:pt x="68252" y="103671"/>
                  </a:lnTo>
                  <a:lnTo>
                    <a:pt x="17857" y="153673"/>
                  </a:lnTo>
                  <a:lnTo>
                    <a:pt x="0" y="209318"/>
                  </a:lnTo>
                  <a:lnTo>
                    <a:pt x="4563" y="237722"/>
                  </a:lnTo>
                  <a:lnTo>
                    <a:pt x="39285" y="290795"/>
                  </a:lnTo>
                  <a:lnTo>
                    <a:pt x="104162" y="337228"/>
                  </a:lnTo>
                  <a:lnTo>
                    <a:pt x="146420" y="357330"/>
                  </a:lnTo>
                  <a:lnTo>
                    <a:pt x="194430" y="375024"/>
                  </a:lnTo>
                  <a:lnTo>
                    <a:pt x="247596" y="390060"/>
                  </a:lnTo>
                  <a:lnTo>
                    <a:pt x="305322" y="402189"/>
                  </a:lnTo>
                  <a:lnTo>
                    <a:pt x="367014" y="411161"/>
                  </a:lnTo>
                  <a:lnTo>
                    <a:pt x="432075" y="416728"/>
                  </a:lnTo>
                  <a:lnTo>
                    <a:pt x="499910" y="418638"/>
                  </a:lnTo>
                  <a:lnTo>
                    <a:pt x="567744" y="416728"/>
                  </a:lnTo>
                  <a:lnTo>
                    <a:pt x="632805" y="411161"/>
                  </a:lnTo>
                  <a:lnTo>
                    <a:pt x="694497" y="402189"/>
                  </a:lnTo>
                  <a:lnTo>
                    <a:pt x="752223" y="390060"/>
                  </a:lnTo>
                  <a:lnTo>
                    <a:pt x="805389" y="375024"/>
                  </a:lnTo>
                  <a:lnTo>
                    <a:pt x="853398" y="357330"/>
                  </a:lnTo>
                  <a:lnTo>
                    <a:pt x="895656" y="337228"/>
                  </a:lnTo>
                  <a:lnTo>
                    <a:pt x="931566" y="314966"/>
                  </a:lnTo>
                  <a:lnTo>
                    <a:pt x="981961" y="264964"/>
                  </a:lnTo>
                  <a:lnTo>
                    <a:pt x="999818" y="209318"/>
                  </a:lnTo>
                  <a:lnTo>
                    <a:pt x="995255" y="180915"/>
                  </a:lnTo>
                  <a:lnTo>
                    <a:pt x="960533" y="127842"/>
                  </a:lnTo>
                  <a:lnTo>
                    <a:pt x="895656" y="81410"/>
                  </a:lnTo>
                  <a:lnTo>
                    <a:pt x="853398" y="61307"/>
                  </a:lnTo>
                  <a:lnTo>
                    <a:pt x="805389" y="43614"/>
                  </a:lnTo>
                  <a:lnTo>
                    <a:pt x="752223" y="28578"/>
                  </a:lnTo>
                  <a:lnTo>
                    <a:pt x="694497" y="16449"/>
                  </a:lnTo>
                  <a:lnTo>
                    <a:pt x="632805" y="7477"/>
                  </a:lnTo>
                  <a:lnTo>
                    <a:pt x="567744" y="1910"/>
                  </a:lnTo>
                  <a:lnTo>
                    <a:pt x="499910" y="0"/>
                  </a:lnTo>
                  <a:close/>
                </a:path>
              </a:pathLst>
            </a:custGeom>
            <a:solidFill>
              <a:srgbClr val="FFFFFF"/>
            </a:solidFill>
          </p:spPr>
          <p:txBody>
            <a:bodyPr wrap="square" lIns="0" tIns="0" rIns="0" bIns="0" rtlCol="0"/>
            <a:lstStyle/>
            <a:p>
              <a:endParaRPr/>
            </a:p>
          </p:txBody>
        </p:sp>
        <p:sp>
          <p:nvSpPr>
            <p:cNvPr id="36" name="object 36"/>
            <p:cNvSpPr/>
            <p:nvPr/>
          </p:nvSpPr>
          <p:spPr>
            <a:xfrm>
              <a:off x="7608315" y="3579218"/>
              <a:ext cx="1000125" cy="419100"/>
            </a:xfrm>
            <a:custGeom>
              <a:avLst/>
              <a:gdLst/>
              <a:ahLst/>
              <a:cxnLst/>
              <a:rect l="l" t="t" r="r" b="b"/>
              <a:pathLst>
                <a:path w="1000125" h="419100">
                  <a:moveTo>
                    <a:pt x="0" y="209319"/>
                  </a:moveTo>
                  <a:lnTo>
                    <a:pt x="17857" y="153673"/>
                  </a:lnTo>
                  <a:lnTo>
                    <a:pt x="68252" y="103671"/>
                  </a:lnTo>
                  <a:lnTo>
                    <a:pt x="104162" y="81410"/>
                  </a:lnTo>
                  <a:lnTo>
                    <a:pt x="146420" y="61308"/>
                  </a:lnTo>
                  <a:lnTo>
                    <a:pt x="194429" y="43614"/>
                  </a:lnTo>
                  <a:lnTo>
                    <a:pt x="247595" y="28578"/>
                  </a:lnTo>
                  <a:lnTo>
                    <a:pt x="305322" y="16449"/>
                  </a:lnTo>
                  <a:lnTo>
                    <a:pt x="367013" y="7477"/>
                  </a:lnTo>
                  <a:lnTo>
                    <a:pt x="432074" y="1910"/>
                  </a:lnTo>
                  <a:lnTo>
                    <a:pt x="499909" y="0"/>
                  </a:lnTo>
                  <a:lnTo>
                    <a:pt x="567744" y="1910"/>
                  </a:lnTo>
                  <a:lnTo>
                    <a:pt x="632805" y="7477"/>
                  </a:lnTo>
                  <a:lnTo>
                    <a:pt x="694496" y="16449"/>
                  </a:lnTo>
                  <a:lnTo>
                    <a:pt x="752223" y="28578"/>
                  </a:lnTo>
                  <a:lnTo>
                    <a:pt x="805389" y="43614"/>
                  </a:lnTo>
                  <a:lnTo>
                    <a:pt x="853398" y="61308"/>
                  </a:lnTo>
                  <a:lnTo>
                    <a:pt x="895656" y="81410"/>
                  </a:lnTo>
                  <a:lnTo>
                    <a:pt x="931566" y="103671"/>
                  </a:lnTo>
                  <a:lnTo>
                    <a:pt x="981961" y="153673"/>
                  </a:lnTo>
                  <a:lnTo>
                    <a:pt x="999818" y="209319"/>
                  </a:lnTo>
                  <a:lnTo>
                    <a:pt x="995255" y="237722"/>
                  </a:lnTo>
                  <a:lnTo>
                    <a:pt x="960533" y="290795"/>
                  </a:lnTo>
                  <a:lnTo>
                    <a:pt x="895656" y="337228"/>
                  </a:lnTo>
                  <a:lnTo>
                    <a:pt x="853398" y="357330"/>
                  </a:lnTo>
                  <a:lnTo>
                    <a:pt x="805389" y="375024"/>
                  </a:lnTo>
                  <a:lnTo>
                    <a:pt x="752223" y="390060"/>
                  </a:lnTo>
                  <a:lnTo>
                    <a:pt x="694496" y="402189"/>
                  </a:lnTo>
                  <a:lnTo>
                    <a:pt x="632805" y="411161"/>
                  </a:lnTo>
                  <a:lnTo>
                    <a:pt x="567744" y="416727"/>
                  </a:lnTo>
                  <a:lnTo>
                    <a:pt x="499909" y="418638"/>
                  </a:lnTo>
                  <a:lnTo>
                    <a:pt x="432074" y="416727"/>
                  </a:lnTo>
                  <a:lnTo>
                    <a:pt x="367013" y="411161"/>
                  </a:lnTo>
                  <a:lnTo>
                    <a:pt x="305322" y="402189"/>
                  </a:lnTo>
                  <a:lnTo>
                    <a:pt x="247595" y="390060"/>
                  </a:lnTo>
                  <a:lnTo>
                    <a:pt x="194429" y="375024"/>
                  </a:lnTo>
                  <a:lnTo>
                    <a:pt x="146420" y="357330"/>
                  </a:lnTo>
                  <a:lnTo>
                    <a:pt x="104162" y="337228"/>
                  </a:lnTo>
                  <a:lnTo>
                    <a:pt x="68252" y="314966"/>
                  </a:lnTo>
                  <a:lnTo>
                    <a:pt x="17857" y="264964"/>
                  </a:lnTo>
                  <a:lnTo>
                    <a:pt x="0" y="209319"/>
                  </a:lnTo>
                  <a:close/>
                </a:path>
              </a:pathLst>
            </a:custGeom>
            <a:ln w="6584">
              <a:solidFill>
                <a:srgbClr val="000000"/>
              </a:solidFill>
            </a:ln>
          </p:spPr>
          <p:txBody>
            <a:bodyPr wrap="square" lIns="0" tIns="0" rIns="0" bIns="0" rtlCol="0"/>
            <a:lstStyle/>
            <a:p>
              <a:endParaRPr/>
            </a:p>
          </p:txBody>
        </p:sp>
      </p:grpSp>
      <p:sp>
        <p:nvSpPr>
          <p:cNvPr id="37" name="object 37"/>
          <p:cNvSpPr txBox="1"/>
          <p:nvPr/>
        </p:nvSpPr>
        <p:spPr>
          <a:xfrm>
            <a:off x="7909307" y="3673125"/>
            <a:ext cx="400685" cy="227329"/>
          </a:xfrm>
          <a:prstGeom prst="rect">
            <a:avLst/>
          </a:prstGeom>
        </p:spPr>
        <p:txBody>
          <a:bodyPr vert="horz" wrap="square" lIns="0" tIns="15240" rIns="0" bIns="0" rtlCol="0">
            <a:spAutoFit/>
          </a:bodyPr>
          <a:lstStyle/>
          <a:p>
            <a:pPr marL="12700" marR="5080" indent="9525">
              <a:lnSpc>
                <a:spcPct val="100000"/>
              </a:lnSpc>
              <a:spcBef>
                <a:spcPts val="120"/>
              </a:spcBef>
            </a:pPr>
            <a:r>
              <a:rPr sz="650" spc="10" dirty="0">
                <a:latin typeface="Calibri"/>
                <a:cs typeface="Calibri"/>
              </a:rPr>
              <a:t>Mana</a:t>
            </a:r>
            <a:r>
              <a:rPr sz="650" spc="5" dirty="0">
                <a:latin typeface="Calibri"/>
                <a:cs typeface="Calibri"/>
              </a:rPr>
              <a:t>ger_  Sta</a:t>
            </a:r>
            <a:r>
              <a:rPr sz="650" dirty="0">
                <a:latin typeface="Calibri"/>
                <a:cs typeface="Calibri"/>
              </a:rPr>
              <a:t>r</a:t>
            </a:r>
            <a:r>
              <a:rPr sz="650" spc="10" dirty="0">
                <a:latin typeface="Calibri"/>
                <a:cs typeface="Calibri"/>
              </a:rPr>
              <a:t>t_Date</a:t>
            </a:r>
            <a:endParaRPr sz="650">
              <a:latin typeface="Calibri"/>
              <a:cs typeface="Calibri"/>
            </a:endParaRPr>
          </a:p>
        </p:txBody>
      </p:sp>
      <p:grpSp>
        <p:nvGrpSpPr>
          <p:cNvPr id="38" name="object 38"/>
          <p:cNvGrpSpPr/>
          <p:nvPr/>
        </p:nvGrpSpPr>
        <p:grpSpPr>
          <a:xfrm>
            <a:off x="5828598" y="2904647"/>
            <a:ext cx="2283460" cy="678180"/>
            <a:chOff x="5828598" y="2904647"/>
            <a:chExt cx="2283460" cy="678180"/>
          </a:xfrm>
        </p:grpSpPr>
        <p:sp>
          <p:nvSpPr>
            <p:cNvPr id="39" name="object 39"/>
            <p:cNvSpPr/>
            <p:nvPr/>
          </p:nvSpPr>
          <p:spPr>
            <a:xfrm>
              <a:off x="8108224" y="3326778"/>
              <a:ext cx="0" cy="252729"/>
            </a:xfrm>
            <a:custGeom>
              <a:avLst/>
              <a:gdLst/>
              <a:ahLst/>
              <a:cxnLst/>
              <a:rect l="l" t="t" r="r" b="b"/>
              <a:pathLst>
                <a:path h="252729">
                  <a:moveTo>
                    <a:pt x="0" y="252439"/>
                  </a:moveTo>
                  <a:lnTo>
                    <a:pt x="0" y="0"/>
                  </a:lnTo>
                </a:path>
              </a:pathLst>
            </a:custGeom>
            <a:ln w="6584">
              <a:solidFill>
                <a:srgbClr val="000000"/>
              </a:solidFill>
            </a:ln>
          </p:spPr>
          <p:txBody>
            <a:bodyPr wrap="square" lIns="0" tIns="0" rIns="0" bIns="0" rtlCol="0"/>
            <a:lstStyle/>
            <a:p>
              <a:endParaRPr/>
            </a:p>
          </p:txBody>
        </p:sp>
        <p:sp>
          <p:nvSpPr>
            <p:cNvPr id="40" name="object 40"/>
            <p:cNvSpPr/>
            <p:nvPr/>
          </p:nvSpPr>
          <p:spPr>
            <a:xfrm>
              <a:off x="5832091" y="2908140"/>
              <a:ext cx="1252220" cy="419100"/>
            </a:xfrm>
            <a:custGeom>
              <a:avLst/>
              <a:gdLst/>
              <a:ahLst/>
              <a:cxnLst/>
              <a:rect l="l" t="t" r="r" b="b"/>
              <a:pathLst>
                <a:path w="1252220" h="419100">
                  <a:moveTo>
                    <a:pt x="625892" y="0"/>
                  </a:moveTo>
                  <a:lnTo>
                    <a:pt x="0" y="209318"/>
                  </a:lnTo>
                  <a:lnTo>
                    <a:pt x="625892" y="418637"/>
                  </a:lnTo>
                  <a:lnTo>
                    <a:pt x="1251786" y="209318"/>
                  </a:lnTo>
                  <a:lnTo>
                    <a:pt x="625892" y="0"/>
                  </a:lnTo>
                  <a:close/>
                </a:path>
              </a:pathLst>
            </a:custGeom>
            <a:solidFill>
              <a:srgbClr val="F5F5F5"/>
            </a:solidFill>
          </p:spPr>
          <p:txBody>
            <a:bodyPr wrap="square" lIns="0" tIns="0" rIns="0" bIns="0" rtlCol="0"/>
            <a:lstStyle/>
            <a:p>
              <a:endParaRPr/>
            </a:p>
          </p:txBody>
        </p:sp>
        <p:sp>
          <p:nvSpPr>
            <p:cNvPr id="41" name="object 41"/>
            <p:cNvSpPr/>
            <p:nvPr/>
          </p:nvSpPr>
          <p:spPr>
            <a:xfrm>
              <a:off x="5832091" y="2908140"/>
              <a:ext cx="1252220" cy="419100"/>
            </a:xfrm>
            <a:custGeom>
              <a:avLst/>
              <a:gdLst/>
              <a:ahLst/>
              <a:cxnLst/>
              <a:rect l="l" t="t" r="r" b="b"/>
              <a:pathLst>
                <a:path w="1252220" h="419100">
                  <a:moveTo>
                    <a:pt x="0" y="209319"/>
                  </a:moveTo>
                  <a:lnTo>
                    <a:pt x="625893" y="0"/>
                  </a:lnTo>
                  <a:lnTo>
                    <a:pt x="1251787" y="209319"/>
                  </a:lnTo>
                  <a:lnTo>
                    <a:pt x="625893" y="418638"/>
                  </a:lnTo>
                  <a:lnTo>
                    <a:pt x="0" y="209319"/>
                  </a:lnTo>
                  <a:close/>
                </a:path>
              </a:pathLst>
            </a:custGeom>
            <a:ln w="6584">
              <a:solidFill>
                <a:srgbClr val="000000"/>
              </a:solidFill>
            </a:ln>
          </p:spPr>
          <p:txBody>
            <a:bodyPr wrap="square" lIns="0" tIns="0" rIns="0" bIns="0" rtlCol="0"/>
            <a:lstStyle/>
            <a:p>
              <a:endParaRPr/>
            </a:p>
          </p:txBody>
        </p:sp>
      </p:grpSp>
      <p:sp>
        <p:nvSpPr>
          <p:cNvPr id="42" name="object 42"/>
          <p:cNvSpPr txBox="1"/>
          <p:nvPr/>
        </p:nvSpPr>
        <p:spPr>
          <a:xfrm>
            <a:off x="6228888" y="3045503"/>
            <a:ext cx="461645" cy="144145"/>
          </a:xfrm>
          <a:prstGeom prst="rect">
            <a:avLst/>
          </a:prstGeom>
        </p:spPr>
        <p:txBody>
          <a:bodyPr vert="horz" wrap="square" lIns="0" tIns="15875" rIns="0" bIns="0" rtlCol="0">
            <a:spAutoFit/>
          </a:bodyPr>
          <a:lstStyle/>
          <a:p>
            <a:pPr marL="12700">
              <a:lnSpc>
                <a:spcPct val="100000"/>
              </a:lnSpc>
              <a:spcBef>
                <a:spcPts val="125"/>
              </a:spcBef>
            </a:pPr>
            <a:r>
              <a:rPr sz="750" spc="15" dirty="0">
                <a:latin typeface="Calibri"/>
                <a:cs typeface="Calibri"/>
              </a:rPr>
              <a:t>CONTROLS</a:t>
            </a:r>
            <a:endParaRPr sz="750">
              <a:latin typeface="Calibri"/>
              <a:cs typeface="Calibri"/>
            </a:endParaRPr>
          </a:p>
        </p:txBody>
      </p:sp>
      <p:grpSp>
        <p:nvGrpSpPr>
          <p:cNvPr id="43" name="object 43"/>
          <p:cNvGrpSpPr/>
          <p:nvPr/>
        </p:nvGrpSpPr>
        <p:grpSpPr>
          <a:xfrm>
            <a:off x="6454692" y="2404386"/>
            <a:ext cx="1153795" cy="716915"/>
            <a:chOff x="6454692" y="2404386"/>
            <a:chExt cx="1153795" cy="716915"/>
          </a:xfrm>
        </p:grpSpPr>
        <p:sp>
          <p:nvSpPr>
            <p:cNvPr id="44" name="object 44"/>
            <p:cNvSpPr/>
            <p:nvPr/>
          </p:nvSpPr>
          <p:spPr>
            <a:xfrm>
              <a:off x="6457984" y="2404386"/>
              <a:ext cx="0" cy="504190"/>
            </a:xfrm>
            <a:custGeom>
              <a:avLst/>
              <a:gdLst/>
              <a:ahLst/>
              <a:cxnLst/>
              <a:rect l="l" t="t" r="r" b="b"/>
              <a:pathLst>
                <a:path h="504189">
                  <a:moveTo>
                    <a:pt x="0" y="503753"/>
                  </a:moveTo>
                  <a:lnTo>
                    <a:pt x="0" y="0"/>
                  </a:lnTo>
                </a:path>
              </a:pathLst>
            </a:custGeom>
            <a:ln w="6584">
              <a:solidFill>
                <a:srgbClr val="000000"/>
              </a:solidFill>
            </a:ln>
          </p:spPr>
          <p:txBody>
            <a:bodyPr wrap="square" lIns="0" tIns="0" rIns="0" bIns="0" rtlCol="0"/>
            <a:lstStyle/>
            <a:p>
              <a:endParaRPr/>
            </a:p>
          </p:txBody>
        </p:sp>
        <p:sp>
          <p:nvSpPr>
            <p:cNvPr id="45" name="object 45"/>
            <p:cNvSpPr/>
            <p:nvPr/>
          </p:nvSpPr>
          <p:spPr>
            <a:xfrm>
              <a:off x="7083877" y="3117460"/>
              <a:ext cx="524510" cy="0"/>
            </a:xfrm>
            <a:custGeom>
              <a:avLst/>
              <a:gdLst/>
              <a:ahLst/>
              <a:cxnLst/>
              <a:rect l="l" t="t" r="r" b="b"/>
              <a:pathLst>
                <a:path w="524509">
                  <a:moveTo>
                    <a:pt x="524437" y="0"/>
                  </a:moveTo>
                  <a:lnTo>
                    <a:pt x="0" y="0"/>
                  </a:lnTo>
                </a:path>
              </a:pathLst>
            </a:custGeom>
            <a:ln w="6584">
              <a:solidFill>
                <a:srgbClr val="000000"/>
              </a:solidFill>
            </a:ln>
          </p:spPr>
          <p:txBody>
            <a:bodyPr wrap="square" lIns="0" tIns="0" rIns="0" bIns="0" rtlCol="0"/>
            <a:lstStyle/>
            <a:p>
              <a:endParaRPr/>
            </a:p>
          </p:txBody>
        </p:sp>
      </p:grpSp>
      <p:sp>
        <p:nvSpPr>
          <p:cNvPr id="46" name="object 46"/>
          <p:cNvSpPr txBox="1"/>
          <p:nvPr/>
        </p:nvSpPr>
        <p:spPr>
          <a:xfrm>
            <a:off x="7485626" y="2936990"/>
            <a:ext cx="85725" cy="167640"/>
          </a:xfrm>
          <a:prstGeom prst="rect">
            <a:avLst/>
          </a:prstGeom>
        </p:spPr>
        <p:txBody>
          <a:bodyPr vert="horz" wrap="square" lIns="0" tIns="16510" rIns="0" bIns="0" rtlCol="0">
            <a:spAutoFit/>
          </a:bodyPr>
          <a:lstStyle/>
          <a:p>
            <a:pPr marL="12700">
              <a:lnSpc>
                <a:spcPct val="100000"/>
              </a:lnSpc>
              <a:spcBef>
                <a:spcPts val="130"/>
              </a:spcBef>
            </a:pPr>
            <a:r>
              <a:rPr sz="900" spc="15" dirty="0">
                <a:latin typeface="Calibri"/>
                <a:cs typeface="Calibri"/>
              </a:rPr>
              <a:t>1</a:t>
            </a:r>
            <a:endParaRPr sz="900">
              <a:latin typeface="Calibri"/>
              <a:cs typeface="Calibri"/>
            </a:endParaRPr>
          </a:p>
        </p:txBody>
      </p:sp>
      <p:sp>
        <p:nvSpPr>
          <p:cNvPr id="47" name="object 47"/>
          <p:cNvSpPr txBox="1"/>
          <p:nvPr/>
        </p:nvSpPr>
        <p:spPr>
          <a:xfrm>
            <a:off x="6528289" y="2415390"/>
            <a:ext cx="102235" cy="167640"/>
          </a:xfrm>
          <a:prstGeom prst="rect">
            <a:avLst/>
          </a:prstGeom>
        </p:spPr>
        <p:txBody>
          <a:bodyPr vert="horz" wrap="square" lIns="0" tIns="16510" rIns="0" bIns="0" rtlCol="0">
            <a:spAutoFit/>
          </a:bodyPr>
          <a:lstStyle/>
          <a:p>
            <a:pPr marL="12700">
              <a:lnSpc>
                <a:spcPct val="100000"/>
              </a:lnSpc>
              <a:spcBef>
                <a:spcPts val="130"/>
              </a:spcBef>
            </a:pPr>
            <a:r>
              <a:rPr sz="900" spc="20" dirty="0">
                <a:latin typeface="Calibri"/>
                <a:cs typeface="Calibri"/>
              </a:rPr>
              <a:t>N</a:t>
            </a:r>
            <a:endParaRPr sz="900">
              <a:latin typeface="Calibri"/>
              <a:cs typeface="Calibri"/>
            </a:endParaRPr>
          </a:p>
        </p:txBody>
      </p:sp>
      <p:grpSp>
        <p:nvGrpSpPr>
          <p:cNvPr id="48" name="object 48"/>
          <p:cNvGrpSpPr/>
          <p:nvPr/>
        </p:nvGrpSpPr>
        <p:grpSpPr>
          <a:xfrm>
            <a:off x="7058662" y="4415833"/>
            <a:ext cx="1012190" cy="1750060"/>
            <a:chOff x="7058662" y="4415833"/>
            <a:chExt cx="1012190" cy="1750060"/>
          </a:xfrm>
        </p:grpSpPr>
        <p:sp>
          <p:nvSpPr>
            <p:cNvPr id="49" name="object 49"/>
            <p:cNvSpPr/>
            <p:nvPr/>
          </p:nvSpPr>
          <p:spPr>
            <a:xfrm>
              <a:off x="7062155" y="6161970"/>
              <a:ext cx="927735" cy="0"/>
            </a:xfrm>
            <a:custGeom>
              <a:avLst/>
              <a:gdLst/>
              <a:ahLst/>
              <a:cxnLst/>
              <a:rect l="l" t="t" r="r" b="b"/>
              <a:pathLst>
                <a:path w="927734">
                  <a:moveTo>
                    <a:pt x="0" y="0"/>
                  </a:moveTo>
                  <a:lnTo>
                    <a:pt x="927282" y="0"/>
                  </a:lnTo>
                </a:path>
              </a:pathLst>
            </a:custGeom>
            <a:ln w="6610">
              <a:solidFill>
                <a:srgbClr val="000000"/>
              </a:solidFill>
            </a:ln>
          </p:spPr>
          <p:txBody>
            <a:bodyPr wrap="square" lIns="0" tIns="0" rIns="0" bIns="0" rtlCol="0"/>
            <a:lstStyle/>
            <a:p>
              <a:endParaRPr/>
            </a:p>
          </p:txBody>
        </p:sp>
        <p:sp>
          <p:nvSpPr>
            <p:cNvPr id="50" name="object 50"/>
            <p:cNvSpPr/>
            <p:nvPr/>
          </p:nvSpPr>
          <p:spPr>
            <a:xfrm>
              <a:off x="7499709" y="4419325"/>
              <a:ext cx="567690" cy="206375"/>
            </a:xfrm>
            <a:custGeom>
              <a:avLst/>
              <a:gdLst/>
              <a:ahLst/>
              <a:cxnLst/>
              <a:rect l="l" t="t" r="r" b="b"/>
              <a:pathLst>
                <a:path w="567690" h="206375">
                  <a:moveTo>
                    <a:pt x="0" y="103133"/>
                  </a:moveTo>
                  <a:lnTo>
                    <a:pt x="28833" y="57778"/>
                  </a:lnTo>
                  <a:lnTo>
                    <a:pt x="62321" y="38628"/>
                  </a:lnTo>
                  <a:lnTo>
                    <a:pt x="106253" y="22657"/>
                  </a:lnTo>
                  <a:lnTo>
                    <a:pt x="158925" y="10482"/>
                  </a:lnTo>
                  <a:lnTo>
                    <a:pt x="218635" y="2723"/>
                  </a:lnTo>
                  <a:lnTo>
                    <a:pt x="283681" y="0"/>
                  </a:lnTo>
                  <a:lnTo>
                    <a:pt x="348726" y="2723"/>
                  </a:lnTo>
                  <a:lnTo>
                    <a:pt x="408437" y="10482"/>
                  </a:lnTo>
                  <a:lnTo>
                    <a:pt x="461109" y="22657"/>
                  </a:lnTo>
                  <a:lnTo>
                    <a:pt x="505041" y="38628"/>
                  </a:lnTo>
                  <a:lnTo>
                    <a:pt x="538528" y="57778"/>
                  </a:lnTo>
                  <a:lnTo>
                    <a:pt x="567362" y="103133"/>
                  </a:lnTo>
                  <a:lnTo>
                    <a:pt x="559870" y="126781"/>
                  </a:lnTo>
                  <a:lnTo>
                    <a:pt x="505041" y="167638"/>
                  </a:lnTo>
                  <a:lnTo>
                    <a:pt x="461109" y="183609"/>
                  </a:lnTo>
                  <a:lnTo>
                    <a:pt x="408437" y="195784"/>
                  </a:lnTo>
                  <a:lnTo>
                    <a:pt x="348726" y="203543"/>
                  </a:lnTo>
                  <a:lnTo>
                    <a:pt x="283681" y="206266"/>
                  </a:lnTo>
                  <a:lnTo>
                    <a:pt x="218635" y="203543"/>
                  </a:lnTo>
                  <a:lnTo>
                    <a:pt x="158925" y="195784"/>
                  </a:lnTo>
                  <a:lnTo>
                    <a:pt x="106253" y="183609"/>
                  </a:lnTo>
                  <a:lnTo>
                    <a:pt x="62321" y="167638"/>
                  </a:lnTo>
                  <a:lnTo>
                    <a:pt x="28833" y="148488"/>
                  </a:lnTo>
                  <a:lnTo>
                    <a:pt x="0" y="103133"/>
                  </a:lnTo>
                  <a:close/>
                </a:path>
              </a:pathLst>
            </a:custGeom>
            <a:ln w="6610">
              <a:solidFill>
                <a:srgbClr val="000000"/>
              </a:solidFill>
            </a:ln>
          </p:spPr>
          <p:txBody>
            <a:bodyPr wrap="square" lIns="0" tIns="0" rIns="0" bIns="0" rtlCol="0"/>
            <a:lstStyle/>
            <a:p>
              <a:endParaRPr/>
            </a:p>
          </p:txBody>
        </p:sp>
      </p:grpSp>
      <p:sp>
        <p:nvSpPr>
          <p:cNvPr id="51" name="object 51"/>
          <p:cNvSpPr txBox="1"/>
          <p:nvPr/>
        </p:nvSpPr>
        <p:spPr>
          <a:xfrm>
            <a:off x="7624740" y="4474063"/>
            <a:ext cx="320675"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Department</a:t>
            </a:r>
            <a:endParaRPr sz="450">
              <a:latin typeface="Calibri"/>
              <a:cs typeface="Calibri"/>
            </a:endParaRPr>
          </a:p>
        </p:txBody>
      </p:sp>
      <p:sp>
        <p:nvSpPr>
          <p:cNvPr id="52" name="object 52"/>
          <p:cNvSpPr txBox="1"/>
          <p:nvPr/>
        </p:nvSpPr>
        <p:spPr>
          <a:xfrm>
            <a:off x="6402900" y="4837948"/>
            <a:ext cx="708660" cy="296545"/>
          </a:xfrm>
          <a:prstGeom prst="rect">
            <a:avLst/>
          </a:prstGeom>
          <a:solidFill>
            <a:srgbClr val="E0E0E0"/>
          </a:solidFill>
          <a:ln w="6610">
            <a:solidFill>
              <a:srgbClr val="000000"/>
            </a:solidFill>
          </a:ln>
        </p:spPr>
        <p:txBody>
          <a:bodyPr vert="horz" wrap="square" lIns="0" tIns="1270" rIns="0" bIns="0" rtlCol="0">
            <a:spAutoFit/>
          </a:bodyPr>
          <a:lstStyle/>
          <a:p>
            <a:pPr>
              <a:lnSpc>
                <a:spcPct val="100000"/>
              </a:lnSpc>
              <a:spcBef>
                <a:spcPts val="10"/>
              </a:spcBef>
            </a:pPr>
            <a:endParaRPr sz="750">
              <a:latin typeface="Times New Roman"/>
              <a:cs typeface="Times New Roman"/>
            </a:endParaRPr>
          </a:p>
          <a:p>
            <a:pPr marL="209550">
              <a:lnSpc>
                <a:spcPct val="100000"/>
              </a:lnSpc>
            </a:pPr>
            <a:r>
              <a:rPr sz="500" spc="10" dirty="0">
                <a:latin typeface="Calibri"/>
                <a:cs typeface="Calibri"/>
              </a:rPr>
              <a:t>EMPLOYEE</a:t>
            </a:r>
            <a:endParaRPr sz="500">
              <a:latin typeface="Calibri"/>
              <a:cs typeface="Calibri"/>
            </a:endParaRPr>
          </a:p>
        </p:txBody>
      </p:sp>
      <p:grpSp>
        <p:nvGrpSpPr>
          <p:cNvPr id="53" name="object 53"/>
          <p:cNvGrpSpPr/>
          <p:nvPr/>
        </p:nvGrpSpPr>
        <p:grpSpPr>
          <a:xfrm>
            <a:off x="6908855" y="4415833"/>
            <a:ext cx="677545" cy="426084"/>
            <a:chOff x="6908855" y="4415833"/>
            <a:chExt cx="677545" cy="426084"/>
          </a:xfrm>
        </p:grpSpPr>
        <p:sp>
          <p:nvSpPr>
            <p:cNvPr id="54" name="object 54"/>
            <p:cNvSpPr/>
            <p:nvPr/>
          </p:nvSpPr>
          <p:spPr>
            <a:xfrm>
              <a:off x="7025892" y="4595385"/>
              <a:ext cx="557530" cy="242570"/>
            </a:xfrm>
            <a:custGeom>
              <a:avLst/>
              <a:gdLst/>
              <a:ahLst/>
              <a:cxnLst/>
              <a:rect l="l" t="t" r="r" b="b"/>
              <a:pathLst>
                <a:path w="557529" h="242570">
                  <a:moveTo>
                    <a:pt x="556905" y="0"/>
                  </a:moveTo>
                  <a:lnTo>
                    <a:pt x="0" y="242562"/>
                  </a:lnTo>
                </a:path>
              </a:pathLst>
            </a:custGeom>
            <a:ln w="6610">
              <a:solidFill>
                <a:srgbClr val="000000"/>
              </a:solidFill>
            </a:ln>
          </p:spPr>
          <p:txBody>
            <a:bodyPr wrap="square" lIns="0" tIns="0" rIns="0" bIns="0" rtlCol="0"/>
            <a:lstStyle/>
            <a:p>
              <a:endParaRPr/>
            </a:p>
          </p:txBody>
        </p:sp>
        <p:sp>
          <p:nvSpPr>
            <p:cNvPr id="55" name="object 55"/>
            <p:cNvSpPr/>
            <p:nvPr/>
          </p:nvSpPr>
          <p:spPr>
            <a:xfrm>
              <a:off x="6912348" y="4419325"/>
              <a:ext cx="397510" cy="207645"/>
            </a:xfrm>
            <a:custGeom>
              <a:avLst/>
              <a:gdLst/>
              <a:ahLst/>
              <a:cxnLst/>
              <a:rect l="l" t="t" r="r" b="b"/>
              <a:pathLst>
                <a:path w="397509" h="207645">
                  <a:moveTo>
                    <a:pt x="198597" y="0"/>
                  </a:moveTo>
                  <a:lnTo>
                    <a:pt x="135825" y="5282"/>
                  </a:lnTo>
                  <a:lnTo>
                    <a:pt x="81308" y="19992"/>
                  </a:lnTo>
                  <a:lnTo>
                    <a:pt x="38317" y="42423"/>
                  </a:lnTo>
                  <a:lnTo>
                    <a:pt x="10124" y="70868"/>
                  </a:lnTo>
                  <a:lnTo>
                    <a:pt x="0" y="103620"/>
                  </a:lnTo>
                  <a:lnTo>
                    <a:pt x="10124" y="136372"/>
                  </a:lnTo>
                  <a:lnTo>
                    <a:pt x="38317" y="164816"/>
                  </a:lnTo>
                  <a:lnTo>
                    <a:pt x="81308" y="187247"/>
                  </a:lnTo>
                  <a:lnTo>
                    <a:pt x="135825" y="201957"/>
                  </a:lnTo>
                  <a:lnTo>
                    <a:pt x="198597" y="207239"/>
                  </a:lnTo>
                  <a:lnTo>
                    <a:pt x="261370" y="201957"/>
                  </a:lnTo>
                  <a:lnTo>
                    <a:pt x="315887" y="187247"/>
                  </a:lnTo>
                  <a:lnTo>
                    <a:pt x="358878" y="164816"/>
                  </a:lnTo>
                  <a:lnTo>
                    <a:pt x="387071" y="136372"/>
                  </a:lnTo>
                  <a:lnTo>
                    <a:pt x="397196" y="103620"/>
                  </a:lnTo>
                  <a:lnTo>
                    <a:pt x="387071" y="70868"/>
                  </a:lnTo>
                  <a:lnTo>
                    <a:pt x="358878" y="42423"/>
                  </a:lnTo>
                  <a:lnTo>
                    <a:pt x="315887" y="19992"/>
                  </a:lnTo>
                  <a:lnTo>
                    <a:pt x="261370" y="5282"/>
                  </a:lnTo>
                  <a:lnTo>
                    <a:pt x="198597" y="0"/>
                  </a:lnTo>
                  <a:close/>
                </a:path>
              </a:pathLst>
            </a:custGeom>
            <a:solidFill>
              <a:srgbClr val="FFFFFF"/>
            </a:solidFill>
          </p:spPr>
          <p:txBody>
            <a:bodyPr wrap="square" lIns="0" tIns="0" rIns="0" bIns="0" rtlCol="0"/>
            <a:lstStyle/>
            <a:p>
              <a:endParaRPr/>
            </a:p>
          </p:txBody>
        </p:sp>
        <p:sp>
          <p:nvSpPr>
            <p:cNvPr id="56" name="object 56"/>
            <p:cNvSpPr/>
            <p:nvPr/>
          </p:nvSpPr>
          <p:spPr>
            <a:xfrm>
              <a:off x="6912348" y="4419325"/>
              <a:ext cx="397510" cy="207645"/>
            </a:xfrm>
            <a:custGeom>
              <a:avLst/>
              <a:gdLst/>
              <a:ahLst/>
              <a:cxnLst/>
              <a:rect l="l" t="t" r="r" b="b"/>
              <a:pathLst>
                <a:path w="397509" h="207645">
                  <a:moveTo>
                    <a:pt x="0" y="103620"/>
                  </a:moveTo>
                  <a:lnTo>
                    <a:pt x="38318" y="42423"/>
                  </a:lnTo>
                  <a:lnTo>
                    <a:pt x="81308" y="19992"/>
                  </a:lnTo>
                  <a:lnTo>
                    <a:pt x="135826" y="5282"/>
                  </a:lnTo>
                  <a:lnTo>
                    <a:pt x="198598" y="0"/>
                  </a:lnTo>
                  <a:lnTo>
                    <a:pt x="261370" y="5282"/>
                  </a:lnTo>
                  <a:lnTo>
                    <a:pt x="315888" y="19992"/>
                  </a:lnTo>
                  <a:lnTo>
                    <a:pt x="358878" y="42423"/>
                  </a:lnTo>
                  <a:lnTo>
                    <a:pt x="387072" y="70868"/>
                  </a:lnTo>
                  <a:lnTo>
                    <a:pt x="397196" y="103620"/>
                  </a:lnTo>
                  <a:lnTo>
                    <a:pt x="387072" y="136372"/>
                  </a:lnTo>
                  <a:lnTo>
                    <a:pt x="358878" y="164816"/>
                  </a:lnTo>
                  <a:lnTo>
                    <a:pt x="315888" y="187247"/>
                  </a:lnTo>
                  <a:lnTo>
                    <a:pt x="261370" y="201957"/>
                  </a:lnTo>
                  <a:lnTo>
                    <a:pt x="198598" y="207240"/>
                  </a:lnTo>
                  <a:lnTo>
                    <a:pt x="135826" y="201957"/>
                  </a:lnTo>
                  <a:lnTo>
                    <a:pt x="81308" y="187247"/>
                  </a:lnTo>
                  <a:lnTo>
                    <a:pt x="38318" y="164816"/>
                  </a:lnTo>
                  <a:lnTo>
                    <a:pt x="10124" y="136372"/>
                  </a:lnTo>
                  <a:lnTo>
                    <a:pt x="0" y="103620"/>
                  </a:lnTo>
                  <a:close/>
                </a:path>
              </a:pathLst>
            </a:custGeom>
            <a:ln w="6610">
              <a:solidFill>
                <a:srgbClr val="000000"/>
              </a:solidFill>
            </a:ln>
          </p:spPr>
          <p:txBody>
            <a:bodyPr wrap="square" lIns="0" tIns="0" rIns="0" bIns="0" rtlCol="0"/>
            <a:lstStyle/>
            <a:p>
              <a:endParaRPr/>
            </a:p>
          </p:txBody>
        </p:sp>
      </p:grpSp>
      <p:sp>
        <p:nvSpPr>
          <p:cNvPr id="57" name="object 57"/>
          <p:cNvSpPr txBox="1"/>
          <p:nvPr/>
        </p:nvSpPr>
        <p:spPr>
          <a:xfrm>
            <a:off x="7058257" y="4474550"/>
            <a:ext cx="108585"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S</a:t>
            </a:r>
            <a:r>
              <a:rPr sz="450" dirty="0">
                <a:latin typeface="Calibri"/>
                <a:cs typeface="Calibri"/>
              </a:rPr>
              <a:t>e</a:t>
            </a:r>
            <a:r>
              <a:rPr sz="450" spc="5" dirty="0">
                <a:latin typeface="Calibri"/>
                <a:cs typeface="Calibri"/>
              </a:rPr>
              <a:t>x</a:t>
            </a:r>
            <a:endParaRPr sz="450">
              <a:latin typeface="Calibri"/>
              <a:cs typeface="Calibri"/>
            </a:endParaRPr>
          </a:p>
        </p:txBody>
      </p:sp>
      <p:sp>
        <p:nvSpPr>
          <p:cNvPr id="58" name="object 58"/>
          <p:cNvSpPr/>
          <p:nvPr/>
        </p:nvSpPr>
        <p:spPr>
          <a:xfrm>
            <a:off x="6204303" y="4419325"/>
            <a:ext cx="397510" cy="207645"/>
          </a:xfrm>
          <a:custGeom>
            <a:avLst/>
            <a:gdLst/>
            <a:ahLst/>
            <a:cxnLst/>
            <a:rect l="l" t="t" r="r" b="b"/>
            <a:pathLst>
              <a:path w="397509" h="207645">
                <a:moveTo>
                  <a:pt x="0" y="103620"/>
                </a:moveTo>
                <a:lnTo>
                  <a:pt x="38317" y="42423"/>
                </a:lnTo>
                <a:lnTo>
                  <a:pt x="81308" y="19992"/>
                </a:lnTo>
                <a:lnTo>
                  <a:pt x="135825" y="5282"/>
                </a:lnTo>
                <a:lnTo>
                  <a:pt x="198598" y="0"/>
                </a:lnTo>
                <a:lnTo>
                  <a:pt x="261370" y="5282"/>
                </a:lnTo>
                <a:lnTo>
                  <a:pt x="315888" y="19992"/>
                </a:lnTo>
                <a:lnTo>
                  <a:pt x="358878" y="42423"/>
                </a:lnTo>
                <a:lnTo>
                  <a:pt x="387072" y="70868"/>
                </a:lnTo>
                <a:lnTo>
                  <a:pt x="397196" y="103620"/>
                </a:lnTo>
                <a:lnTo>
                  <a:pt x="387072" y="136372"/>
                </a:lnTo>
                <a:lnTo>
                  <a:pt x="358878" y="164816"/>
                </a:lnTo>
                <a:lnTo>
                  <a:pt x="315888" y="187247"/>
                </a:lnTo>
                <a:lnTo>
                  <a:pt x="261370" y="201957"/>
                </a:lnTo>
                <a:lnTo>
                  <a:pt x="198598" y="207240"/>
                </a:lnTo>
                <a:lnTo>
                  <a:pt x="135825" y="201957"/>
                </a:lnTo>
                <a:lnTo>
                  <a:pt x="81308" y="187247"/>
                </a:lnTo>
                <a:lnTo>
                  <a:pt x="38317" y="164816"/>
                </a:lnTo>
                <a:lnTo>
                  <a:pt x="10124" y="136372"/>
                </a:lnTo>
                <a:lnTo>
                  <a:pt x="0" y="103620"/>
                </a:lnTo>
                <a:close/>
              </a:path>
            </a:pathLst>
          </a:custGeom>
          <a:ln w="6610">
            <a:solidFill>
              <a:srgbClr val="000000"/>
            </a:solidFill>
          </a:ln>
        </p:spPr>
        <p:txBody>
          <a:bodyPr wrap="square" lIns="0" tIns="0" rIns="0" bIns="0" rtlCol="0"/>
          <a:lstStyle/>
          <a:p>
            <a:endParaRPr/>
          </a:p>
        </p:txBody>
      </p:sp>
      <p:sp>
        <p:nvSpPr>
          <p:cNvPr id="59" name="object 59"/>
          <p:cNvSpPr txBox="1"/>
          <p:nvPr/>
        </p:nvSpPr>
        <p:spPr>
          <a:xfrm>
            <a:off x="6345026" y="4474550"/>
            <a:ext cx="118745" cy="97155"/>
          </a:xfrm>
          <a:prstGeom prst="rect">
            <a:avLst/>
          </a:prstGeom>
        </p:spPr>
        <p:txBody>
          <a:bodyPr vert="horz" wrap="square" lIns="0" tIns="14604" rIns="0" bIns="0" rtlCol="0">
            <a:spAutoFit/>
          </a:bodyPr>
          <a:lstStyle/>
          <a:p>
            <a:pPr marL="12700">
              <a:lnSpc>
                <a:spcPct val="100000"/>
              </a:lnSpc>
              <a:spcBef>
                <a:spcPts val="114"/>
              </a:spcBef>
            </a:pPr>
            <a:r>
              <a:rPr sz="450" u="sng" spc="5" dirty="0">
                <a:uFill>
                  <a:solidFill>
                    <a:srgbClr val="000000"/>
                  </a:solidFill>
                </a:uFill>
                <a:latin typeface="Calibri"/>
                <a:cs typeface="Calibri"/>
              </a:rPr>
              <a:t>SSN</a:t>
            </a:r>
            <a:endParaRPr sz="450">
              <a:latin typeface="Calibri"/>
              <a:cs typeface="Calibri"/>
            </a:endParaRPr>
          </a:p>
        </p:txBody>
      </p:sp>
      <p:grpSp>
        <p:nvGrpSpPr>
          <p:cNvPr id="60" name="object 60"/>
          <p:cNvGrpSpPr/>
          <p:nvPr/>
        </p:nvGrpSpPr>
        <p:grpSpPr>
          <a:xfrm>
            <a:off x="6238679" y="4623072"/>
            <a:ext cx="876300" cy="901700"/>
            <a:chOff x="6238679" y="4623072"/>
            <a:chExt cx="876300" cy="901700"/>
          </a:xfrm>
        </p:grpSpPr>
        <p:sp>
          <p:nvSpPr>
            <p:cNvPr id="61" name="object 61"/>
            <p:cNvSpPr/>
            <p:nvPr/>
          </p:nvSpPr>
          <p:spPr>
            <a:xfrm>
              <a:off x="6912348" y="4626566"/>
              <a:ext cx="198755" cy="211454"/>
            </a:xfrm>
            <a:custGeom>
              <a:avLst/>
              <a:gdLst/>
              <a:ahLst/>
              <a:cxnLst/>
              <a:rect l="l" t="t" r="r" b="b"/>
              <a:pathLst>
                <a:path w="198754" h="211454">
                  <a:moveTo>
                    <a:pt x="0" y="211381"/>
                  </a:moveTo>
                  <a:lnTo>
                    <a:pt x="198598" y="0"/>
                  </a:lnTo>
                </a:path>
              </a:pathLst>
            </a:custGeom>
            <a:ln w="6610">
              <a:solidFill>
                <a:srgbClr val="000000"/>
              </a:solidFill>
            </a:ln>
          </p:spPr>
          <p:txBody>
            <a:bodyPr wrap="square" lIns="0" tIns="0" rIns="0" bIns="0" rtlCol="0"/>
            <a:lstStyle/>
            <a:p>
              <a:endParaRPr/>
            </a:p>
          </p:txBody>
        </p:sp>
        <p:sp>
          <p:nvSpPr>
            <p:cNvPr id="62" name="object 62"/>
            <p:cNvSpPr/>
            <p:nvPr/>
          </p:nvSpPr>
          <p:spPr>
            <a:xfrm>
              <a:off x="6402900" y="4626565"/>
              <a:ext cx="198755" cy="211454"/>
            </a:xfrm>
            <a:custGeom>
              <a:avLst/>
              <a:gdLst/>
              <a:ahLst/>
              <a:cxnLst/>
              <a:rect l="l" t="t" r="r" b="b"/>
              <a:pathLst>
                <a:path w="198754" h="211454">
                  <a:moveTo>
                    <a:pt x="0" y="0"/>
                  </a:moveTo>
                  <a:lnTo>
                    <a:pt x="198597" y="211381"/>
                  </a:lnTo>
                </a:path>
              </a:pathLst>
            </a:custGeom>
            <a:ln w="6610">
              <a:solidFill>
                <a:srgbClr val="000000"/>
              </a:solidFill>
            </a:ln>
          </p:spPr>
          <p:txBody>
            <a:bodyPr wrap="square" lIns="0" tIns="0" rIns="0" bIns="0" rtlCol="0"/>
            <a:lstStyle/>
            <a:p>
              <a:endParaRPr/>
            </a:p>
          </p:txBody>
        </p:sp>
        <p:sp>
          <p:nvSpPr>
            <p:cNvPr id="63" name="object 63"/>
            <p:cNvSpPr/>
            <p:nvPr/>
          </p:nvSpPr>
          <p:spPr>
            <a:xfrm>
              <a:off x="6242171" y="5344175"/>
              <a:ext cx="469265" cy="177165"/>
            </a:xfrm>
            <a:custGeom>
              <a:avLst/>
              <a:gdLst/>
              <a:ahLst/>
              <a:cxnLst/>
              <a:rect l="l" t="t" r="r" b="b"/>
              <a:pathLst>
                <a:path w="469265" h="177164">
                  <a:moveTo>
                    <a:pt x="0" y="88493"/>
                  </a:moveTo>
                  <a:lnTo>
                    <a:pt x="32020" y="43829"/>
                  </a:lnTo>
                  <a:lnTo>
                    <a:pt x="68692" y="25919"/>
                  </a:lnTo>
                  <a:lnTo>
                    <a:pt x="116157" y="12082"/>
                  </a:lnTo>
                  <a:lnTo>
                    <a:pt x="172182" y="3161"/>
                  </a:lnTo>
                  <a:lnTo>
                    <a:pt x="234529" y="0"/>
                  </a:lnTo>
                  <a:lnTo>
                    <a:pt x="296876" y="3161"/>
                  </a:lnTo>
                  <a:lnTo>
                    <a:pt x="352900" y="12082"/>
                  </a:lnTo>
                  <a:lnTo>
                    <a:pt x="400366" y="25919"/>
                  </a:lnTo>
                  <a:lnTo>
                    <a:pt x="437038" y="43829"/>
                  </a:lnTo>
                  <a:lnTo>
                    <a:pt x="469058" y="88493"/>
                  </a:lnTo>
                  <a:lnTo>
                    <a:pt x="460680" y="112018"/>
                  </a:lnTo>
                  <a:lnTo>
                    <a:pt x="400366" y="151068"/>
                  </a:lnTo>
                  <a:lnTo>
                    <a:pt x="352900" y="164905"/>
                  </a:lnTo>
                  <a:lnTo>
                    <a:pt x="296876" y="173826"/>
                  </a:lnTo>
                  <a:lnTo>
                    <a:pt x="234529" y="176987"/>
                  </a:lnTo>
                  <a:lnTo>
                    <a:pt x="172182" y="173826"/>
                  </a:lnTo>
                  <a:lnTo>
                    <a:pt x="116157" y="164905"/>
                  </a:lnTo>
                  <a:lnTo>
                    <a:pt x="68692" y="151068"/>
                  </a:lnTo>
                  <a:lnTo>
                    <a:pt x="32020" y="133158"/>
                  </a:lnTo>
                  <a:lnTo>
                    <a:pt x="0" y="88493"/>
                  </a:lnTo>
                  <a:close/>
                </a:path>
              </a:pathLst>
            </a:custGeom>
            <a:ln w="6610">
              <a:solidFill>
                <a:srgbClr val="000000"/>
              </a:solidFill>
            </a:ln>
          </p:spPr>
          <p:txBody>
            <a:bodyPr wrap="square" lIns="0" tIns="0" rIns="0" bIns="0" rtlCol="0"/>
            <a:lstStyle/>
            <a:p>
              <a:endParaRPr/>
            </a:p>
          </p:txBody>
        </p:sp>
      </p:grpSp>
      <p:sp>
        <p:nvSpPr>
          <p:cNvPr id="64" name="object 64"/>
          <p:cNvSpPr txBox="1"/>
          <p:nvPr/>
        </p:nvSpPr>
        <p:spPr>
          <a:xfrm>
            <a:off x="6393557" y="5384272"/>
            <a:ext cx="169545" cy="97155"/>
          </a:xfrm>
          <a:prstGeom prst="rect">
            <a:avLst/>
          </a:prstGeom>
        </p:spPr>
        <p:txBody>
          <a:bodyPr vert="horz" wrap="square" lIns="0" tIns="14604" rIns="0" bIns="0" rtlCol="0">
            <a:spAutoFit/>
          </a:bodyPr>
          <a:lstStyle/>
          <a:p>
            <a:pPr marL="12700">
              <a:lnSpc>
                <a:spcPct val="100000"/>
              </a:lnSpc>
              <a:spcBef>
                <a:spcPts val="114"/>
              </a:spcBef>
            </a:pPr>
            <a:r>
              <a:rPr sz="450" spc="10" dirty="0">
                <a:latin typeface="Calibri"/>
                <a:cs typeface="Calibri"/>
              </a:rPr>
              <a:t>Na</a:t>
            </a:r>
            <a:r>
              <a:rPr sz="450" spc="5" dirty="0">
                <a:latin typeface="Calibri"/>
                <a:cs typeface="Calibri"/>
              </a:rPr>
              <a:t>me</a:t>
            </a:r>
            <a:endParaRPr sz="450">
              <a:latin typeface="Calibri"/>
              <a:cs typeface="Calibri"/>
            </a:endParaRPr>
          </a:p>
        </p:txBody>
      </p:sp>
      <p:grpSp>
        <p:nvGrpSpPr>
          <p:cNvPr id="65" name="object 65"/>
          <p:cNvGrpSpPr/>
          <p:nvPr/>
        </p:nvGrpSpPr>
        <p:grpSpPr>
          <a:xfrm>
            <a:off x="6473207" y="4208593"/>
            <a:ext cx="486409" cy="1139190"/>
            <a:chOff x="6473207" y="4208593"/>
            <a:chExt cx="486409" cy="1139190"/>
          </a:xfrm>
        </p:grpSpPr>
        <p:sp>
          <p:nvSpPr>
            <p:cNvPr id="66" name="object 66"/>
            <p:cNvSpPr/>
            <p:nvPr/>
          </p:nvSpPr>
          <p:spPr>
            <a:xfrm>
              <a:off x="6558325" y="4212085"/>
              <a:ext cx="397510" cy="207645"/>
            </a:xfrm>
            <a:custGeom>
              <a:avLst/>
              <a:gdLst/>
              <a:ahLst/>
              <a:cxnLst/>
              <a:rect l="l" t="t" r="r" b="b"/>
              <a:pathLst>
                <a:path w="397509" h="207645">
                  <a:moveTo>
                    <a:pt x="0" y="103620"/>
                  </a:moveTo>
                  <a:lnTo>
                    <a:pt x="38317" y="42423"/>
                  </a:lnTo>
                  <a:lnTo>
                    <a:pt x="81308" y="19992"/>
                  </a:lnTo>
                  <a:lnTo>
                    <a:pt x="135825" y="5282"/>
                  </a:lnTo>
                  <a:lnTo>
                    <a:pt x="198598" y="0"/>
                  </a:lnTo>
                  <a:lnTo>
                    <a:pt x="261370" y="5282"/>
                  </a:lnTo>
                  <a:lnTo>
                    <a:pt x="315888" y="19992"/>
                  </a:lnTo>
                  <a:lnTo>
                    <a:pt x="358878" y="42423"/>
                  </a:lnTo>
                  <a:lnTo>
                    <a:pt x="387072" y="70868"/>
                  </a:lnTo>
                  <a:lnTo>
                    <a:pt x="397196" y="103620"/>
                  </a:lnTo>
                  <a:lnTo>
                    <a:pt x="387072" y="136372"/>
                  </a:lnTo>
                  <a:lnTo>
                    <a:pt x="358878" y="164816"/>
                  </a:lnTo>
                  <a:lnTo>
                    <a:pt x="315888" y="187247"/>
                  </a:lnTo>
                  <a:lnTo>
                    <a:pt x="261370" y="201957"/>
                  </a:lnTo>
                  <a:lnTo>
                    <a:pt x="198598" y="207240"/>
                  </a:lnTo>
                  <a:lnTo>
                    <a:pt x="135825" y="201957"/>
                  </a:lnTo>
                  <a:lnTo>
                    <a:pt x="81308" y="187247"/>
                  </a:lnTo>
                  <a:lnTo>
                    <a:pt x="38317" y="164816"/>
                  </a:lnTo>
                  <a:lnTo>
                    <a:pt x="10124" y="136372"/>
                  </a:lnTo>
                  <a:lnTo>
                    <a:pt x="0" y="103620"/>
                  </a:lnTo>
                  <a:close/>
                </a:path>
              </a:pathLst>
            </a:custGeom>
            <a:ln w="6610">
              <a:solidFill>
                <a:srgbClr val="000000"/>
              </a:solidFill>
            </a:ln>
          </p:spPr>
          <p:txBody>
            <a:bodyPr wrap="square" lIns="0" tIns="0" rIns="0" bIns="0" rtlCol="0"/>
            <a:lstStyle/>
            <a:p>
              <a:endParaRPr/>
            </a:p>
          </p:txBody>
        </p:sp>
        <p:sp>
          <p:nvSpPr>
            <p:cNvPr id="67" name="object 67"/>
            <p:cNvSpPr/>
            <p:nvPr/>
          </p:nvSpPr>
          <p:spPr>
            <a:xfrm>
              <a:off x="6476700" y="5134416"/>
              <a:ext cx="234950" cy="210185"/>
            </a:xfrm>
            <a:custGeom>
              <a:avLst/>
              <a:gdLst/>
              <a:ahLst/>
              <a:cxnLst/>
              <a:rect l="l" t="t" r="r" b="b"/>
              <a:pathLst>
                <a:path w="234950" h="210185">
                  <a:moveTo>
                    <a:pt x="0" y="209759"/>
                  </a:moveTo>
                  <a:lnTo>
                    <a:pt x="234528" y="0"/>
                  </a:lnTo>
                </a:path>
              </a:pathLst>
            </a:custGeom>
            <a:ln w="6610">
              <a:solidFill>
                <a:srgbClr val="000000"/>
              </a:solidFill>
            </a:ln>
          </p:spPr>
          <p:txBody>
            <a:bodyPr wrap="square" lIns="0" tIns="0" rIns="0" bIns="0" rtlCol="0"/>
            <a:lstStyle/>
            <a:p>
              <a:endParaRPr/>
            </a:p>
          </p:txBody>
        </p:sp>
      </p:grpSp>
      <p:sp>
        <p:nvSpPr>
          <p:cNvPr id="68" name="object 68"/>
          <p:cNvSpPr txBox="1"/>
          <p:nvPr/>
        </p:nvSpPr>
        <p:spPr>
          <a:xfrm>
            <a:off x="6672759" y="4267308"/>
            <a:ext cx="171450"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Sala</a:t>
            </a:r>
            <a:r>
              <a:rPr sz="450" dirty="0">
                <a:latin typeface="Calibri"/>
                <a:cs typeface="Calibri"/>
              </a:rPr>
              <a:t>r</a:t>
            </a:r>
            <a:r>
              <a:rPr sz="450" spc="5" dirty="0">
                <a:latin typeface="Calibri"/>
                <a:cs typeface="Calibri"/>
              </a:rPr>
              <a:t>y</a:t>
            </a:r>
            <a:endParaRPr sz="450">
              <a:latin typeface="Calibri"/>
              <a:cs typeface="Calibri"/>
            </a:endParaRPr>
          </a:p>
        </p:txBody>
      </p:sp>
      <p:grpSp>
        <p:nvGrpSpPr>
          <p:cNvPr id="69" name="object 69"/>
          <p:cNvGrpSpPr/>
          <p:nvPr/>
        </p:nvGrpSpPr>
        <p:grpSpPr>
          <a:xfrm>
            <a:off x="6753430" y="4415833"/>
            <a:ext cx="1033780" cy="528955"/>
            <a:chOff x="6753430" y="4415833"/>
            <a:chExt cx="1033780" cy="528955"/>
          </a:xfrm>
        </p:grpSpPr>
        <p:sp>
          <p:nvSpPr>
            <p:cNvPr id="70" name="object 70"/>
            <p:cNvSpPr/>
            <p:nvPr/>
          </p:nvSpPr>
          <p:spPr>
            <a:xfrm>
              <a:off x="6756922" y="4419325"/>
              <a:ext cx="0" cy="419100"/>
            </a:xfrm>
            <a:custGeom>
              <a:avLst/>
              <a:gdLst/>
              <a:ahLst/>
              <a:cxnLst/>
              <a:rect l="l" t="t" r="r" b="b"/>
              <a:pathLst>
                <a:path h="419100">
                  <a:moveTo>
                    <a:pt x="0" y="0"/>
                  </a:moveTo>
                  <a:lnTo>
                    <a:pt x="0" y="418622"/>
                  </a:lnTo>
                </a:path>
              </a:pathLst>
            </a:custGeom>
            <a:ln w="6610">
              <a:solidFill>
                <a:srgbClr val="000000"/>
              </a:solidFill>
            </a:ln>
          </p:spPr>
          <p:txBody>
            <a:bodyPr wrap="square" lIns="0" tIns="0" rIns="0" bIns="0" rtlCol="0"/>
            <a:lstStyle/>
            <a:p>
              <a:endParaRPr/>
            </a:p>
          </p:txBody>
        </p:sp>
        <p:sp>
          <p:nvSpPr>
            <p:cNvPr id="71" name="object 71"/>
            <p:cNvSpPr/>
            <p:nvPr/>
          </p:nvSpPr>
          <p:spPr>
            <a:xfrm>
              <a:off x="7216027" y="4734815"/>
              <a:ext cx="567690" cy="206375"/>
            </a:xfrm>
            <a:custGeom>
              <a:avLst/>
              <a:gdLst/>
              <a:ahLst/>
              <a:cxnLst/>
              <a:rect l="l" t="t" r="r" b="b"/>
              <a:pathLst>
                <a:path w="567690" h="206375">
                  <a:moveTo>
                    <a:pt x="283681" y="0"/>
                  </a:moveTo>
                  <a:lnTo>
                    <a:pt x="218635" y="2723"/>
                  </a:lnTo>
                  <a:lnTo>
                    <a:pt x="158925" y="10482"/>
                  </a:lnTo>
                  <a:lnTo>
                    <a:pt x="106252" y="22656"/>
                  </a:lnTo>
                  <a:lnTo>
                    <a:pt x="62321" y="38628"/>
                  </a:lnTo>
                  <a:lnTo>
                    <a:pt x="28833" y="57777"/>
                  </a:lnTo>
                  <a:lnTo>
                    <a:pt x="0" y="103132"/>
                  </a:lnTo>
                  <a:lnTo>
                    <a:pt x="7492" y="126780"/>
                  </a:lnTo>
                  <a:lnTo>
                    <a:pt x="62321" y="167637"/>
                  </a:lnTo>
                  <a:lnTo>
                    <a:pt x="106252" y="183608"/>
                  </a:lnTo>
                  <a:lnTo>
                    <a:pt x="158925" y="195783"/>
                  </a:lnTo>
                  <a:lnTo>
                    <a:pt x="218635" y="203542"/>
                  </a:lnTo>
                  <a:lnTo>
                    <a:pt x="283681" y="206265"/>
                  </a:lnTo>
                  <a:lnTo>
                    <a:pt x="348726" y="203542"/>
                  </a:lnTo>
                  <a:lnTo>
                    <a:pt x="408436" y="195783"/>
                  </a:lnTo>
                  <a:lnTo>
                    <a:pt x="461109" y="183608"/>
                  </a:lnTo>
                  <a:lnTo>
                    <a:pt x="505040" y="167637"/>
                  </a:lnTo>
                  <a:lnTo>
                    <a:pt x="538528" y="148488"/>
                  </a:lnTo>
                  <a:lnTo>
                    <a:pt x="567362" y="103132"/>
                  </a:lnTo>
                  <a:lnTo>
                    <a:pt x="559870" y="79485"/>
                  </a:lnTo>
                  <a:lnTo>
                    <a:pt x="505040" y="38628"/>
                  </a:lnTo>
                  <a:lnTo>
                    <a:pt x="461109" y="22656"/>
                  </a:lnTo>
                  <a:lnTo>
                    <a:pt x="408436" y="10482"/>
                  </a:lnTo>
                  <a:lnTo>
                    <a:pt x="348726" y="2723"/>
                  </a:lnTo>
                  <a:lnTo>
                    <a:pt x="283681" y="0"/>
                  </a:lnTo>
                  <a:close/>
                </a:path>
              </a:pathLst>
            </a:custGeom>
            <a:solidFill>
              <a:srgbClr val="FFFFFF"/>
            </a:solidFill>
          </p:spPr>
          <p:txBody>
            <a:bodyPr wrap="square" lIns="0" tIns="0" rIns="0" bIns="0" rtlCol="0"/>
            <a:lstStyle/>
            <a:p>
              <a:endParaRPr/>
            </a:p>
          </p:txBody>
        </p:sp>
        <p:sp>
          <p:nvSpPr>
            <p:cNvPr id="72" name="object 72"/>
            <p:cNvSpPr/>
            <p:nvPr/>
          </p:nvSpPr>
          <p:spPr>
            <a:xfrm>
              <a:off x="7216028" y="4734815"/>
              <a:ext cx="567690" cy="206375"/>
            </a:xfrm>
            <a:custGeom>
              <a:avLst/>
              <a:gdLst/>
              <a:ahLst/>
              <a:cxnLst/>
              <a:rect l="l" t="t" r="r" b="b"/>
              <a:pathLst>
                <a:path w="567690" h="206375">
                  <a:moveTo>
                    <a:pt x="0" y="103133"/>
                  </a:moveTo>
                  <a:lnTo>
                    <a:pt x="28833" y="57778"/>
                  </a:lnTo>
                  <a:lnTo>
                    <a:pt x="62321" y="38628"/>
                  </a:lnTo>
                  <a:lnTo>
                    <a:pt x="106253" y="22657"/>
                  </a:lnTo>
                  <a:lnTo>
                    <a:pt x="158925" y="10482"/>
                  </a:lnTo>
                  <a:lnTo>
                    <a:pt x="218635" y="2723"/>
                  </a:lnTo>
                  <a:lnTo>
                    <a:pt x="283681" y="0"/>
                  </a:lnTo>
                  <a:lnTo>
                    <a:pt x="348726" y="2723"/>
                  </a:lnTo>
                  <a:lnTo>
                    <a:pt x="408437" y="10482"/>
                  </a:lnTo>
                  <a:lnTo>
                    <a:pt x="461109" y="22657"/>
                  </a:lnTo>
                  <a:lnTo>
                    <a:pt x="505041" y="38628"/>
                  </a:lnTo>
                  <a:lnTo>
                    <a:pt x="538528" y="57778"/>
                  </a:lnTo>
                  <a:lnTo>
                    <a:pt x="567362" y="103133"/>
                  </a:lnTo>
                  <a:lnTo>
                    <a:pt x="559870" y="126781"/>
                  </a:lnTo>
                  <a:lnTo>
                    <a:pt x="505041" y="167638"/>
                  </a:lnTo>
                  <a:lnTo>
                    <a:pt x="461109" y="183609"/>
                  </a:lnTo>
                  <a:lnTo>
                    <a:pt x="408437" y="195784"/>
                  </a:lnTo>
                  <a:lnTo>
                    <a:pt x="348726" y="203543"/>
                  </a:lnTo>
                  <a:lnTo>
                    <a:pt x="283681" y="206266"/>
                  </a:lnTo>
                  <a:lnTo>
                    <a:pt x="218635" y="203543"/>
                  </a:lnTo>
                  <a:lnTo>
                    <a:pt x="158925" y="195784"/>
                  </a:lnTo>
                  <a:lnTo>
                    <a:pt x="106253" y="183609"/>
                  </a:lnTo>
                  <a:lnTo>
                    <a:pt x="62321" y="167638"/>
                  </a:lnTo>
                  <a:lnTo>
                    <a:pt x="28833" y="148488"/>
                  </a:lnTo>
                  <a:lnTo>
                    <a:pt x="0" y="103133"/>
                  </a:lnTo>
                  <a:close/>
                </a:path>
              </a:pathLst>
            </a:custGeom>
            <a:ln w="6610">
              <a:solidFill>
                <a:srgbClr val="000000"/>
              </a:solidFill>
            </a:ln>
          </p:spPr>
          <p:txBody>
            <a:bodyPr wrap="square" lIns="0" tIns="0" rIns="0" bIns="0" rtlCol="0"/>
            <a:lstStyle/>
            <a:p>
              <a:endParaRPr/>
            </a:p>
          </p:txBody>
        </p:sp>
      </p:grpSp>
      <p:sp>
        <p:nvSpPr>
          <p:cNvPr id="73" name="object 73"/>
          <p:cNvSpPr txBox="1"/>
          <p:nvPr/>
        </p:nvSpPr>
        <p:spPr>
          <a:xfrm>
            <a:off x="7374916" y="4789552"/>
            <a:ext cx="252729"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Birthdate</a:t>
            </a:r>
            <a:endParaRPr sz="450">
              <a:latin typeface="Calibri"/>
              <a:cs typeface="Calibri"/>
            </a:endParaRPr>
          </a:p>
        </p:txBody>
      </p:sp>
      <p:sp>
        <p:nvSpPr>
          <p:cNvPr id="74" name="object 74"/>
          <p:cNvSpPr/>
          <p:nvPr/>
        </p:nvSpPr>
        <p:spPr>
          <a:xfrm>
            <a:off x="7216028" y="5009844"/>
            <a:ext cx="567690" cy="208279"/>
          </a:xfrm>
          <a:custGeom>
            <a:avLst/>
            <a:gdLst/>
            <a:ahLst/>
            <a:cxnLst/>
            <a:rect l="l" t="t" r="r" b="b"/>
            <a:pathLst>
              <a:path w="567690" h="208279">
                <a:moveTo>
                  <a:pt x="0" y="104075"/>
                </a:moveTo>
                <a:lnTo>
                  <a:pt x="28833" y="58305"/>
                </a:lnTo>
                <a:lnTo>
                  <a:pt x="62321" y="38981"/>
                </a:lnTo>
                <a:lnTo>
                  <a:pt x="106253" y="22864"/>
                </a:lnTo>
                <a:lnTo>
                  <a:pt x="158925" y="10578"/>
                </a:lnTo>
                <a:lnTo>
                  <a:pt x="218635" y="2748"/>
                </a:lnTo>
                <a:lnTo>
                  <a:pt x="283681" y="0"/>
                </a:lnTo>
                <a:lnTo>
                  <a:pt x="348726" y="2748"/>
                </a:lnTo>
                <a:lnTo>
                  <a:pt x="408437" y="10578"/>
                </a:lnTo>
                <a:lnTo>
                  <a:pt x="461109" y="22864"/>
                </a:lnTo>
                <a:lnTo>
                  <a:pt x="505041" y="38981"/>
                </a:lnTo>
                <a:lnTo>
                  <a:pt x="538528" y="58305"/>
                </a:lnTo>
                <a:lnTo>
                  <a:pt x="567362" y="104075"/>
                </a:lnTo>
                <a:lnTo>
                  <a:pt x="559870" y="127938"/>
                </a:lnTo>
                <a:lnTo>
                  <a:pt x="505041" y="169168"/>
                </a:lnTo>
                <a:lnTo>
                  <a:pt x="461109" y="185285"/>
                </a:lnTo>
                <a:lnTo>
                  <a:pt x="408437" y="197571"/>
                </a:lnTo>
                <a:lnTo>
                  <a:pt x="348726" y="205401"/>
                </a:lnTo>
                <a:lnTo>
                  <a:pt x="283681" y="208150"/>
                </a:lnTo>
                <a:lnTo>
                  <a:pt x="218635" y="205401"/>
                </a:lnTo>
                <a:lnTo>
                  <a:pt x="158925" y="197571"/>
                </a:lnTo>
                <a:lnTo>
                  <a:pt x="106253" y="185285"/>
                </a:lnTo>
                <a:lnTo>
                  <a:pt x="62321" y="169168"/>
                </a:lnTo>
                <a:lnTo>
                  <a:pt x="28833" y="149844"/>
                </a:lnTo>
                <a:lnTo>
                  <a:pt x="0" y="104075"/>
                </a:lnTo>
                <a:close/>
              </a:path>
            </a:pathLst>
          </a:custGeom>
          <a:ln w="6610">
            <a:solidFill>
              <a:srgbClr val="000000"/>
            </a:solidFill>
          </a:ln>
        </p:spPr>
        <p:txBody>
          <a:bodyPr wrap="square" lIns="0" tIns="0" rIns="0" bIns="0" rtlCol="0"/>
          <a:lstStyle/>
          <a:p>
            <a:endParaRPr/>
          </a:p>
        </p:txBody>
      </p:sp>
      <p:sp>
        <p:nvSpPr>
          <p:cNvPr id="75" name="object 75"/>
          <p:cNvSpPr txBox="1"/>
          <p:nvPr/>
        </p:nvSpPr>
        <p:spPr>
          <a:xfrm>
            <a:off x="7391619" y="5065523"/>
            <a:ext cx="219710"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Address</a:t>
            </a:r>
            <a:endParaRPr sz="450">
              <a:latin typeface="Calibri"/>
              <a:cs typeface="Calibri"/>
            </a:endParaRPr>
          </a:p>
        </p:txBody>
      </p:sp>
      <p:grpSp>
        <p:nvGrpSpPr>
          <p:cNvPr id="76" name="object 76"/>
          <p:cNvGrpSpPr/>
          <p:nvPr/>
        </p:nvGrpSpPr>
        <p:grpSpPr>
          <a:xfrm>
            <a:off x="6793142" y="4907382"/>
            <a:ext cx="509905" cy="624205"/>
            <a:chOff x="6793142" y="4907382"/>
            <a:chExt cx="509905" cy="624205"/>
          </a:xfrm>
        </p:grpSpPr>
        <p:sp>
          <p:nvSpPr>
            <p:cNvPr id="77" name="object 77"/>
            <p:cNvSpPr/>
            <p:nvPr/>
          </p:nvSpPr>
          <p:spPr>
            <a:xfrm>
              <a:off x="7110945" y="4910875"/>
              <a:ext cx="184785" cy="30480"/>
            </a:xfrm>
            <a:custGeom>
              <a:avLst/>
              <a:gdLst/>
              <a:ahLst/>
              <a:cxnLst/>
              <a:rect l="l" t="t" r="r" b="b"/>
              <a:pathLst>
                <a:path w="184784" h="30479">
                  <a:moveTo>
                    <a:pt x="0" y="30207"/>
                  </a:moveTo>
                  <a:lnTo>
                    <a:pt x="184248" y="0"/>
                  </a:lnTo>
                </a:path>
              </a:pathLst>
            </a:custGeom>
            <a:ln w="6610">
              <a:solidFill>
                <a:srgbClr val="000000"/>
              </a:solidFill>
            </a:ln>
          </p:spPr>
          <p:txBody>
            <a:bodyPr wrap="square" lIns="0" tIns="0" rIns="0" bIns="0" rtlCol="0"/>
            <a:lstStyle/>
            <a:p>
              <a:endParaRPr/>
            </a:p>
          </p:txBody>
        </p:sp>
        <p:sp>
          <p:nvSpPr>
            <p:cNvPr id="78" name="object 78"/>
            <p:cNvSpPr/>
            <p:nvPr/>
          </p:nvSpPr>
          <p:spPr>
            <a:xfrm>
              <a:off x="7110945" y="4986182"/>
              <a:ext cx="188595" cy="54610"/>
            </a:xfrm>
            <a:custGeom>
              <a:avLst/>
              <a:gdLst/>
              <a:ahLst/>
              <a:cxnLst/>
              <a:rect l="l" t="t" r="r" b="b"/>
              <a:pathLst>
                <a:path w="188595" h="54610">
                  <a:moveTo>
                    <a:pt x="0" y="0"/>
                  </a:moveTo>
                  <a:lnTo>
                    <a:pt x="188169" y="54144"/>
                  </a:lnTo>
                </a:path>
              </a:pathLst>
            </a:custGeom>
            <a:ln w="6610">
              <a:solidFill>
                <a:srgbClr val="000000"/>
              </a:solidFill>
            </a:ln>
          </p:spPr>
          <p:txBody>
            <a:bodyPr wrap="square" lIns="0" tIns="0" rIns="0" bIns="0" rtlCol="0"/>
            <a:lstStyle/>
            <a:p>
              <a:endParaRPr/>
            </a:p>
          </p:txBody>
        </p:sp>
        <p:sp>
          <p:nvSpPr>
            <p:cNvPr id="79" name="object 79"/>
            <p:cNvSpPr/>
            <p:nvPr/>
          </p:nvSpPr>
          <p:spPr>
            <a:xfrm>
              <a:off x="6796635" y="5337560"/>
              <a:ext cx="481330" cy="190500"/>
            </a:xfrm>
            <a:custGeom>
              <a:avLst/>
              <a:gdLst/>
              <a:ahLst/>
              <a:cxnLst/>
              <a:rect l="l" t="t" r="r" b="b"/>
              <a:pathLst>
                <a:path w="481329" h="190500">
                  <a:moveTo>
                    <a:pt x="0" y="95028"/>
                  </a:moveTo>
                  <a:lnTo>
                    <a:pt x="20477" y="55833"/>
                  </a:lnTo>
                  <a:lnTo>
                    <a:pt x="73055" y="26452"/>
                  </a:lnTo>
                  <a:lnTo>
                    <a:pt x="148701" y="7109"/>
                  </a:lnTo>
                  <a:lnTo>
                    <a:pt x="193047" y="1670"/>
                  </a:lnTo>
                  <a:lnTo>
                    <a:pt x="240665" y="0"/>
                  </a:lnTo>
                  <a:lnTo>
                    <a:pt x="288283" y="1670"/>
                  </a:lnTo>
                  <a:lnTo>
                    <a:pt x="332636" y="7110"/>
                  </a:lnTo>
                  <a:lnTo>
                    <a:pt x="372875" y="15493"/>
                  </a:lnTo>
                  <a:lnTo>
                    <a:pt x="437309" y="39685"/>
                  </a:lnTo>
                  <a:lnTo>
                    <a:pt x="475588" y="74194"/>
                  </a:lnTo>
                  <a:lnTo>
                    <a:pt x="480918" y="95028"/>
                  </a:lnTo>
                  <a:lnTo>
                    <a:pt x="475588" y="115862"/>
                  </a:lnTo>
                  <a:lnTo>
                    <a:pt x="437309" y="150371"/>
                  </a:lnTo>
                  <a:lnTo>
                    <a:pt x="372875" y="174563"/>
                  </a:lnTo>
                  <a:lnTo>
                    <a:pt x="332636" y="182946"/>
                  </a:lnTo>
                  <a:lnTo>
                    <a:pt x="288283" y="188385"/>
                  </a:lnTo>
                  <a:lnTo>
                    <a:pt x="240665" y="190056"/>
                  </a:lnTo>
                  <a:lnTo>
                    <a:pt x="193047" y="188385"/>
                  </a:lnTo>
                  <a:lnTo>
                    <a:pt x="148701" y="182947"/>
                  </a:lnTo>
                  <a:lnTo>
                    <a:pt x="108037" y="174562"/>
                  </a:lnTo>
                  <a:lnTo>
                    <a:pt x="43623" y="150381"/>
                  </a:lnTo>
                  <a:lnTo>
                    <a:pt x="5329" y="115861"/>
                  </a:lnTo>
                  <a:lnTo>
                    <a:pt x="0" y="95028"/>
                  </a:lnTo>
                  <a:close/>
                </a:path>
                <a:path w="481329" h="190500">
                  <a:moveTo>
                    <a:pt x="13646" y="95028"/>
                  </a:moveTo>
                  <a:lnTo>
                    <a:pt x="50173" y="51225"/>
                  </a:lnTo>
                  <a:lnTo>
                    <a:pt x="111356" y="28308"/>
                  </a:lnTo>
                  <a:lnTo>
                    <a:pt x="150844" y="20166"/>
                  </a:lnTo>
                  <a:lnTo>
                    <a:pt x="194085" y="14863"/>
                  </a:lnTo>
                  <a:lnTo>
                    <a:pt x="240665" y="13228"/>
                  </a:lnTo>
                  <a:lnTo>
                    <a:pt x="287245" y="14863"/>
                  </a:lnTo>
                  <a:lnTo>
                    <a:pt x="330480" y="20165"/>
                  </a:lnTo>
                  <a:lnTo>
                    <a:pt x="369565" y="28308"/>
                  </a:lnTo>
                  <a:lnTo>
                    <a:pt x="430729" y="51215"/>
                  </a:lnTo>
                  <a:lnTo>
                    <a:pt x="463511" y="80331"/>
                  </a:lnTo>
                  <a:lnTo>
                    <a:pt x="467271" y="95028"/>
                  </a:lnTo>
                  <a:lnTo>
                    <a:pt x="463511" y="109725"/>
                  </a:lnTo>
                  <a:lnTo>
                    <a:pt x="430729" y="138841"/>
                  </a:lnTo>
                  <a:lnTo>
                    <a:pt x="369565" y="161748"/>
                  </a:lnTo>
                  <a:lnTo>
                    <a:pt x="330480" y="169891"/>
                  </a:lnTo>
                  <a:lnTo>
                    <a:pt x="287245" y="175193"/>
                  </a:lnTo>
                  <a:lnTo>
                    <a:pt x="240665" y="176827"/>
                  </a:lnTo>
                  <a:lnTo>
                    <a:pt x="194085" y="175193"/>
                  </a:lnTo>
                  <a:lnTo>
                    <a:pt x="150844" y="169890"/>
                  </a:lnTo>
                  <a:lnTo>
                    <a:pt x="111356" y="161748"/>
                  </a:lnTo>
                  <a:lnTo>
                    <a:pt x="50173" y="138830"/>
                  </a:lnTo>
                  <a:lnTo>
                    <a:pt x="17406" y="109725"/>
                  </a:lnTo>
                  <a:lnTo>
                    <a:pt x="13646" y="95028"/>
                  </a:lnTo>
                  <a:close/>
                </a:path>
              </a:pathLst>
            </a:custGeom>
            <a:ln w="6610">
              <a:solidFill>
                <a:srgbClr val="000000"/>
              </a:solidFill>
            </a:ln>
          </p:spPr>
          <p:txBody>
            <a:bodyPr wrap="square" lIns="0" tIns="0" rIns="0" bIns="0" rtlCol="0"/>
            <a:lstStyle/>
            <a:p>
              <a:endParaRPr/>
            </a:p>
          </p:txBody>
        </p:sp>
      </p:grpSp>
      <p:sp>
        <p:nvSpPr>
          <p:cNvPr id="80" name="object 80"/>
          <p:cNvSpPr txBox="1"/>
          <p:nvPr/>
        </p:nvSpPr>
        <p:spPr>
          <a:xfrm>
            <a:off x="6912169" y="5388240"/>
            <a:ext cx="252729" cy="88900"/>
          </a:xfrm>
          <a:prstGeom prst="rect">
            <a:avLst/>
          </a:prstGeom>
        </p:spPr>
        <p:txBody>
          <a:bodyPr vert="horz" wrap="square" lIns="0" tIns="14604" rIns="0" bIns="0" rtlCol="0">
            <a:spAutoFit/>
          </a:bodyPr>
          <a:lstStyle/>
          <a:p>
            <a:pPr marL="12700">
              <a:lnSpc>
                <a:spcPct val="100000"/>
              </a:lnSpc>
              <a:spcBef>
                <a:spcPts val="114"/>
              </a:spcBef>
            </a:pPr>
            <a:r>
              <a:rPr sz="400" spc="5" dirty="0">
                <a:latin typeface="Calibri"/>
                <a:cs typeface="Calibri"/>
              </a:rPr>
              <a:t>Works_On</a:t>
            </a:r>
            <a:endParaRPr sz="400">
              <a:latin typeface="Calibri"/>
              <a:cs typeface="Calibri"/>
            </a:endParaRPr>
          </a:p>
        </p:txBody>
      </p:sp>
      <p:grpSp>
        <p:nvGrpSpPr>
          <p:cNvPr id="81" name="object 81"/>
          <p:cNvGrpSpPr/>
          <p:nvPr/>
        </p:nvGrpSpPr>
        <p:grpSpPr>
          <a:xfrm>
            <a:off x="5606086" y="5130924"/>
            <a:ext cx="1435100" cy="408940"/>
            <a:chOff x="5606086" y="5130924"/>
            <a:chExt cx="1435100" cy="408940"/>
          </a:xfrm>
        </p:grpSpPr>
        <p:sp>
          <p:nvSpPr>
            <p:cNvPr id="82" name="object 82"/>
            <p:cNvSpPr/>
            <p:nvPr/>
          </p:nvSpPr>
          <p:spPr>
            <a:xfrm>
              <a:off x="6838548" y="5134416"/>
              <a:ext cx="198755" cy="210185"/>
            </a:xfrm>
            <a:custGeom>
              <a:avLst/>
              <a:gdLst/>
              <a:ahLst/>
              <a:cxnLst/>
              <a:rect l="l" t="t" r="r" b="b"/>
              <a:pathLst>
                <a:path w="198754" h="210185">
                  <a:moveTo>
                    <a:pt x="0" y="0"/>
                  </a:moveTo>
                  <a:lnTo>
                    <a:pt x="198598" y="209759"/>
                  </a:lnTo>
                </a:path>
              </a:pathLst>
            </a:custGeom>
            <a:ln w="6610">
              <a:solidFill>
                <a:srgbClr val="000000"/>
              </a:solidFill>
            </a:ln>
          </p:spPr>
          <p:txBody>
            <a:bodyPr wrap="square" lIns="0" tIns="0" rIns="0" bIns="0" rtlCol="0"/>
            <a:lstStyle/>
            <a:p>
              <a:endParaRPr/>
            </a:p>
          </p:txBody>
        </p:sp>
        <p:sp>
          <p:nvSpPr>
            <p:cNvPr id="83" name="object 83"/>
            <p:cNvSpPr/>
            <p:nvPr/>
          </p:nvSpPr>
          <p:spPr>
            <a:xfrm>
              <a:off x="5609578" y="5329049"/>
              <a:ext cx="397510" cy="207645"/>
            </a:xfrm>
            <a:custGeom>
              <a:avLst/>
              <a:gdLst/>
              <a:ahLst/>
              <a:cxnLst/>
              <a:rect l="l" t="t" r="r" b="b"/>
              <a:pathLst>
                <a:path w="397510" h="207645">
                  <a:moveTo>
                    <a:pt x="0" y="103620"/>
                  </a:moveTo>
                  <a:lnTo>
                    <a:pt x="38317" y="42423"/>
                  </a:lnTo>
                  <a:lnTo>
                    <a:pt x="81308" y="19992"/>
                  </a:lnTo>
                  <a:lnTo>
                    <a:pt x="135825" y="5282"/>
                  </a:lnTo>
                  <a:lnTo>
                    <a:pt x="198598" y="0"/>
                  </a:lnTo>
                  <a:lnTo>
                    <a:pt x="261370" y="5282"/>
                  </a:lnTo>
                  <a:lnTo>
                    <a:pt x="315888" y="19992"/>
                  </a:lnTo>
                  <a:lnTo>
                    <a:pt x="358878" y="42423"/>
                  </a:lnTo>
                  <a:lnTo>
                    <a:pt x="387072" y="70868"/>
                  </a:lnTo>
                  <a:lnTo>
                    <a:pt x="397196" y="103620"/>
                  </a:lnTo>
                  <a:lnTo>
                    <a:pt x="387072" y="136372"/>
                  </a:lnTo>
                  <a:lnTo>
                    <a:pt x="358878" y="164816"/>
                  </a:lnTo>
                  <a:lnTo>
                    <a:pt x="315888" y="187247"/>
                  </a:lnTo>
                  <a:lnTo>
                    <a:pt x="261370" y="201957"/>
                  </a:lnTo>
                  <a:lnTo>
                    <a:pt x="198598" y="207240"/>
                  </a:lnTo>
                  <a:lnTo>
                    <a:pt x="135825" y="201957"/>
                  </a:lnTo>
                  <a:lnTo>
                    <a:pt x="81308" y="187247"/>
                  </a:lnTo>
                  <a:lnTo>
                    <a:pt x="38317" y="164816"/>
                  </a:lnTo>
                  <a:lnTo>
                    <a:pt x="10124" y="136372"/>
                  </a:lnTo>
                  <a:lnTo>
                    <a:pt x="0" y="103620"/>
                  </a:lnTo>
                  <a:close/>
                </a:path>
              </a:pathLst>
            </a:custGeom>
            <a:ln w="6610">
              <a:solidFill>
                <a:srgbClr val="000000"/>
              </a:solidFill>
            </a:ln>
          </p:spPr>
          <p:txBody>
            <a:bodyPr wrap="square" lIns="0" tIns="0" rIns="0" bIns="0" rtlCol="0"/>
            <a:lstStyle/>
            <a:p>
              <a:endParaRPr/>
            </a:p>
          </p:txBody>
        </p:sp>
      </p:grpSp>
      <p:sp>
        <p:nvSpPr>
          <p:cNvPr id="84" name="object 84"/>
          <p:cNvSpPr txBox="1"/>
          <p:nvPr/>
        </p:nvSpPr>
        <p:spPr>
          <a:xfrm>
            <a:off x="5711157" y="5384272"/>
            <a:ext cx="196850"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FName</a:t>
            </a:r>
            <a:endParaRPr sz="450">
              <a:latin typeface="Calibri"/>
              <a:cs typeface="Calibri"/>
            </a:endParaRPr>
          </a:p>
        </p:txBody>
      </p:sp>
      <p:sp>
        <p:nvSpPr>
          <p:cNvPr id="85" name="object 85"/>
          <p:cNvSpPr/>
          <p:nvPr/>
        </p:nvSpPr>
        <p:spPr>
          <a:xfrm>
            <a:off x="6278101" y="5625460"/>
            <a:ext cx="397510" cy="207645"/>
          </a:xfrm>
          <a:custGeom>
            <a:avLst/>
            <a:gdLst/>
            <a:ahLst/>
            <a:cxnLst/>
            <a:rect l="l" t="t" r="r" b="b"/>
            <a:pathLst>
              <a:path w="397509" h="207645">
                <a:moveTo>
                  <a:pt x="0" y="103620"/>
                </a:moveTo>
                <a:lnTo>
                  <a:pt x="38317" y="42423"/>
                </a:lnTo>
                <a:lnTo>
                  <a:pt x="81308" y="19992"/>
                </a:lnTo>
                <a:lnTo>
                  <a:pt x="135825" y="5282"/>
                </a:lnTo>
                <a:lnTo>
                  <a:pt x="198598" y="0"/>
                </a:lnTo>
                <a:lnTo>
                  <a:pt x="261370" y="5282"/>
                </a:lnTo>
                <a:lnTo>
                  <a:pt x="315888" y="19992"/>
                </a:lnTo>
                <a:lnTo>
                  <a:pt x="358878" y="42423"/>
                </a:lnTo>
                <a:lnTo>
                  <a:pt x="387072" y="70868"/>
                </a:lnTo>
                <a:lnTo>
                  <a:pt x="397196" y="103620"/>
                </a:lnTo>
                <a:lnTo>
                  <a:pt x="387072" y="136372"/>
                </a:lnTo>
                <a:lnTo>
                  <a:pt x="358878" y="164816"/>
                </a:lnTo>
                <a:lnTo>
                  <a:pt x="315888" y="187247"/>
                </a:lnTo>
                <a:lnTo>
                  <a:pt x="261370" y="201957"/>
                </a:lnTo>
                <a:lnTo>
                  <a:pt x="198598" y="207240"/>
                </a:lnTo>
                <a:lnTo>
                  <a:pt x="135825" y="201957"/>
                </a:lnTo>
                <a:lnTo>
                  <a:pt x="81308" y="187247"/>
                </a:lnTo>
                <a:lnTo>
                  <a:pt x="38317" y="164816"/>
                </a:lnTo>
                <a:lnTo>
                  <a:pt x="10124" y="136372"/>
                </a:lnTo>
                <a:lnTo>
                  <a:pt x="0" y="103620"/>
                </a:lnTo>
                <a:close/>
              </a:path>
            </a:pathLst>
          </a:custGeom>
          <a:ln w="6610">
            <a:solidFill>
              <a:srgbClr val="000000"/>
            </a:solidFill>
          </a:ln>
        </p:spPr>
        <p:txBody>
          <a:bodyPr wrap="square" lIns="0" tIns="0" rIns="0" bIns="0" rtlCol="0"/>
          <a:lstStyle/>
          <a:p>
            <a:endParaRPr/>
          </a:p>
        </p:txBody>
      </p:sp>
      <p:sp>
        <p:nvSpPr>
          <p:cNvPr id="86" name="object 86"/>
          <p:cNvSpPr txBox="1"/>
          <p:nvPr/>
        </p:nvSpPr>
        <p:spPr>
          <a:xfrm>
            <a:off x="6380844" y="5680684"/>
            <a:ext cx="194945"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LName</a:t>
            </a:r>
            <a:endParaRPr sz="450">
              <a:latin typeface="Calibri"/>
              <a:cs typeface="Calibri"/>
            </a:endParaRPr>
          </a:p>
        </p:txBody>
      </p:sp>
      <p:sp>
        <p:nvSpPr>
          <p:cNvPr id="87" name="object 87"/>
          <p:cNvSpPr/>
          <p:nvPr/>
        </p:nvSpPr>
        <p:spPr>
          <a:xfrm>
            <a:off x="5609578" y="5625460"/>
            <a:ext cx="397510" cy="207645"/>
          </a:xfrm>
          <a:custGeom>
            <a:avLst/>
            <a:gdLst/>
            <a:ahLst/>
            <a:cxnLst/>
            <a:rect l="l" t="t" r="r" b="b"/>
            <a:pathLst>
              <a:path w="397510" h="207645">
                <a:moveTo>
                  <a:pt x="0" y="103620"/>
                </a:moveTo>
                <a:lnTo>
                  <a:pt x="38317" y="42423"/>
                </a:lnTo>
                <a:lnTo>
                  <a:pt x="81308" y="19992"/>
                </a:lnTo>
                <a:lnTo>
                  <a:pt x="135825" y="5282"/>
                </a:lnTo>
                <a:lnTo>
                  <a:pt x="198598" y="0"/>
                </a:lnTo>
                <a:lnTo>
                  <a:pt x="261370" y="5282"/>
                </a:lnTo>
                <a:lnTo>
                  <a:pt x="315888" y="19992"/>
                </a:lnTo>
                <a:lnTo>
                  <a:pt x="358878" y="42423"/>
                </a:lnTo>
                <a:lnTo>
                  <a:pt x="387072" y="70868"/>
                </a:lnTo>
                <a:lnTo>
                  <a:pt x="397196" y="103620"/>
                </a:lnTo>
                <a:lnTo>
                  <a:pt x="387072" y="136372"/>
                </a:lnTo>
                <a:lnTo>
                  <a:pt x="358878" y="164816"/>
                </a:lnTo>
                <a:lnTo>
                  <a:pt x="315888" y="187247"/>
                </a:lnTo>
                <a:lnTo>
                  <a:pt x="261370" y="201957"/>
                </a:lnTo>
                <a:lnTo>
                  <a:pt x="198598" y="207240"/>
                </a:lnTo>
                <a:lnTo>
                  <a:pt x="135825" y="201957"/>
                </a:lnTo>
                <a:lnTo>
                  <a:pt x="81308" y="187247"/>
                </a:lnTo>
                <a:lnTo>
                  <a:pt x="38317" y="164816"/>
                </a:lnTo>
                <a:lnTo>
                  <a:pt x="10124" y="136372"/>
                </a:lnTo>
                <a:lnTo>
                  <a:pt x="0" y="103620"/>
                </a:lnTo>
                <a:close/>
              </a:path>
            </a:pathLst>
          </a:custGeom>
          <a:ln w="6610">
            <a:solidFill>
              <a:srgbClr val="000000"/>
            </a:solidFill>
          </a:ln>
        </p:spPr>
        <p:txBody>
          <a:bodyPr wrap="square" lIns="0" tIns="0" rIns="0" bIns="0" rtlCol="0"/>
          <a:lstStyle/>
          <a:p>
            <a:endParaRPr/>
          </a:p>
        </p:txBody>
      </p:sp>
      <p:sp>
        <p:nvSpPr>
          <p:cNvPr id="88" name="object 88"/>
          <p:cNvSpPr txBox="1"/>
          <p:nvPr/>
        </p:nvSpPr>
        <p:spPr>
          <a:xfrm>
            <a:off x="5763912" y="5680684"/>
            <a:ext cx="91440" cy="97155"/>
          </a:xfrm>
          <a:prstGeom prst="rect">
            <a:avLst/>
          </a:prstGeom>
        </p:spPr>
        <p:txBody>
          <a:bodyPr vert="horz" wrap="square" lIns="0" tIns="14604" rIns="0" bIns="0" rtlCol="0">
            <a:spAutoFit/>
          </a:bodyPr>
          <a:lstStyle/>
          <a:p>
            <a:pPr marL="12700">
              <a:lnSpc>
                <a:spcPct val="100000"/>
              </a:lnSpc>
              <a:spcBef>
                <a:spcPts val="114"/>
              </a:spcBef>
            </a:pPr>
            <a:r>
              <a:rPr sz="450" spc="10" dirty="0">
                <a:latin typeface="Calibri"/>
                <a:cs typeface="Calibri"/>
              </a:rPr>
              <a:t>MI</a:t>
            </a:r>
            <a:endParaRPr sz="450">
              <a:latin typeface="Calibri"/>
              <a:cs typeface="Calibri"/>
            </a:endParaRPr>
          </a:p>
        </p:txBody>
      </p:sp>
      <p:grpSp>
        <p:nvGrpSpPr>
          <p:cNvPr id="89" name="object 89"/>
          <p:cNvGrpSpPr/>
          <p:nvPr/>
        </p:nvGrpSpPr>
        <p:grpSpPr>
          <a:xfrm>
            <a:off x="5945114" y="5491751"/>
            <a:ext cx="1294130" cy="344805"/>
            <a:chOff x="5945114" y="5491751"/>
            <a:chExt cx="1294130" cy="344805"/>
          </a:xfrm>
        </p:grpSpPr>
        <p:sp>
          <p:nvSpPr>
            <p:cNvPr id="90" name="object 90"/>
            <p:cNvSpPr/>
            <p:nvPr/>
          </p:nvSpPr>
          <p:spPr>
            <a:xfrm>
              <a:off x="6476700" y="5521162"/>
              <a:ext cx="0" cy="104775"/>
            </a:xfrm>
            <a:custGeom>
              <a:avLst/>
              <a:gdLst/>
              <a:ahLst/>
              <a:cxnLst/>
              <a:rect l="l" t="t" r="r" b="b"/>
              <a:pathLst>
                <a:path h="104775">
                  <a:moveTo>
                    <a:pt x="0" y="0"/>
                  </a:moveTo>
                  <a:lnTo>
                    <a:pt x="0" y="104296"/>
                  </a:lnTo>
                </a:path>
              </a:pathLst>
            </a:custGeom>
            <a:ln w="6610">
              <a:solidFill>
                <a:srgbClr val="000000"/>
              </a:solidFill>
            </a:ln>
          </p:spPr>
          <p:txBody>
            <a:bodyPr wrap="square" lIns="0" tIns="0" rIns="0" bIns="0" rtlCol="0"/>
            <a:lstStyle/>
            <a:p>
              <a:endParaRPr/>
            </a:p>
          </p:txBody>
        </p:sp>
        <p:sp>
          <p:nvSpPr>
            <p:cNvPr id="91" name="object 91"/>
            <p:cNvSpPr/>
            <p:nvPr/>
          </p:nvSpPr>
          <p:spPr>
            <a:xfrm>
              <a:off x="5948607" y="5495244"/>
              <a:ext cx="362585" cy="160655"/>
            </a:xfrm>
            <a:custGeom>
              <a:avLst/>
              <a:gdLst/>
              <a:ahLst/>
              <a:cxnLst/>
              <a:rect l="l" t="t" r="r" b="b"/>
              <a:pathLst>
                <a:path w="362585" h="160654">
                  <a:moveTo>
                    <a:pt x="362256" y="0"/>
                  </a:moveTo>
                  <a:lnTo>
                    <a:pt x="0" y="160565"/>
                  </a:lnTo>
                </a:path>
              </a:pathLst>
            </a:custGeom>
            <a:ln w="6610">
              <a:solidFill>
                <a:srgbClr val="000000"/>
              </a:solidFill>
            </a:ln>
          </p:spPr>
          <p:txBody>
            <a:bodyPr wrap="square" lIns="0" tIns="0" rIns="0" bIns="0" rtlCol="0"/>
            <a:lstStyle/>
            <a:p>
              <a:endParaRPr/>
            </a:p>
          </p:txBody>
        </p:sp>
        <p:sp>
          <p:nvSpPr>
            <p:cNvPr id="92" name="object 92"/>
            <p:cNvSpPr/>
            <p:nvPr/>
          </p:nvSpPr>
          <p:spPr>
            <a:xfrm>
              <a:off x="6838548" y="5625459"/>
              <a:ext cx="397510" cy="207645"/>
            </a:xfrm>
            <a:custGeom>
              <a:avLst/>
              <a:gdLst/>
              <a:ahLst/>
              <a:cxnLst/>
              <a:rect l="l" t="t" r="r" b="b"/>
              <a:pathLst>
                <a:path w="397509" h="207645">
                  <a:moveTo>
                    <a:pt x="0" y="103620"/>
                  </a:moveTo>
                  <a:lnTo>
                    <a:pt x="38317" y="42423"/>
                  </a:lnTo>
                  <a:lnTo>
                    <a:pt x="81308" y="19992"/>
                  </a:lnTo>
                  <a:lnTo>
                    <a:pt x="135826" y="5282"/>
                  </a:lnTo>
                  <a:lnTo>
                    <a:pt x="198598" y="0"/>
                  </a:lnTo>
                  <a:lnTo>
                    <a:pt x="261370" y="5282"/>
                  </a:lnTo>
                  <a:lnTo>
                    <a:pt x="315888" y="19992"/>
                  </a:lnTo>
                  <a:lnTo>
                    <a:pt x="358878" y="42423"/>
                  </a:lnTo>
                  <a:lnTo>
                    <a:pt x="387072" y="70868"/>
                  </a:lnTo>
                  <a:lnTo>
                    <a:pt x="397196" y="103620"/>
                  </a:lnTo>
                  <a:lnTo>
                    <a:pt x="387072" y="136372"/>
                  </a:lnTo>
                  <a:lnTo>
                    <a:pt x="358878" y="164816"/>
                  </a:lnTo>
                  <a:lnTo>
                    <a:pt x="315888" y="187247"/>
                  </a:lnTo>
                  <a:lnTo>
                    <a:pt x="261370" y="201957"/>
                  </a:lnTo>
                  <a:lnTo>
                    <a:pt x="198598" y="207240"/>
                  </a:lnTo>
                  <a:lnTo>
                    <a:pt x="135826" y="201957"/>
                  </a:lnTo>
                  <a:lnTo>
                    <a:pt x="81308" y="187247"/>
                  </a:lnTo>
                  <a:lnTo>
                    <a:pt x="38317" y="164816"/>
                  </a:lnTo>
                  <a:lnTo>
                    <a:pt x="10124" y="136372"/>
                  </a:lnTo>
                  <a:lnTo>
                    <a:pt x="0" y="103620"/>
                  </a:lnTo>
                  <a:close/>
                </a:path>
              </a:pathLst>
            </a:custGeom>
            <a:ln w="6610">
              <a:solidFill>
                <a:srgbClr val="000000"/>
              </a:solidFill>
            </a:ln>
          </p:spPr>
          <p:txBody>
            <a:bodyPr wrap="square" lIns="0" tIns="0" rIns="0" bIns="0" rtlCol="0"/>
            <a:lstStyle/>
            <a:p>
              <a:endParaRPr/>
            </a:p>
          </p:txBody>
        </p:sp>
      </p:grpSp>
      <p:sp>
        <p:nvSpPr>
          <p:cNvPr id="93" name="object 93"/>
          <p:cNvSpPr txBox="1"/>
          <p:nvPr/>
        </p:nvSpPr>
        <p:spPr>
          <a:xfrm>
            <a:off x="6953955" y="5680684"/>
            <a:ext cx="169545"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Hours</a:t>
            </a:r>
            <a:endParaRPr sz="450">
              <a:latin typeface="Calibri"/>
              <a:cs typeface="Calibri"/>
            </a:endParaRPr>
          </a:p>
        </p:txBody>
      </p:sp>
      <p:sp>
        <p:nvSpPr>
          <p:cNvPr id="94" name="object 94"/>
          <p:cNvSpPr/>
          <p:nvPr/>
        </p:nvSpPr>
        <p:spPr>
          <a:xfrm>
            <a:off x="7510991" y="5329049"/>
            <a:ext cx="397510" cy="207645"/>
          </a:xfrm>
          <a:custGeom>
            <a:avLst/>
            <a:gdLst/>
            <a:ahLst/>
            <a:cxnLst/>
            <a:rect l="l" t="t" r="r" b="b"/>
            <a:pathLst>
              <a:path w="397509" h="207645">
                <a:moveTo>
                  <a:pt x="0" y="103620"/>
                </a:moveTo>
                <a:lnTo>
                  <a:pt x="38318" y="42423"/>
                </a:lnTo>
                <a:lnTo>
                  <a:pt x="81308" y="19992"/>
                </a:lnTo>
                <a:lnTo>
                  <a:pt x="135826" y="5282"/>
                </a:lnTo>
                <a:lnTo>
                  <a:pt x="198598" y="0"/>
                </a:lnTo>
                <a:lnTo>
                  <a:pt x="261370" y="5282"/>
                </a:lnTo>
                <a:lnTo>
                  <a:pt x="315888" y="19992"/>
                </a:lnTo>
                <a:lnTo>
                  <a:pt x="358878" y="42423"/>
                </a:lnTo>
                <a:lnTo>
                  <a:pt x="387072" y="70868"/>
                </a:lnTo>
                <a:lnTo>
                  <a:pt x="397196" y="103620"/>
                </a:lnTo>
                <a:lnTo>
                  <a:pt x="387072" y="136372"/>
                </a:lnTo>
                <a:lnTo>
                  <a:pt x="358878" y="164816"/>
                </a:lnTo>
                <a:lnTo>
                  <a:pt x="315888" y="187247"/>
                </a:lnTo>
                <a:lnTo>
                  <a:pt x="261370" y="201957"/>
                </a:lnTo>
                <a:lnTo>
                  <a:pt x="198598" y="207240"/>
                </a:lnTo>
                <a:lnTo>
                  <a:pt x="135826" y="201957"/>
                </a:lnTo>
                <a:lnTo>
                  <a:pt x="81308" y="187247"/>
                </a:lnTo>
                <a:lnTo>
                  <a:pt x="38318" y="164816"/>
                </a:lnTo>
                <a:lnTo>
                  <a:pt x="10124" y="136372"/>
                </a:lnTo>
                <a:lnTo>
                  <a:pt x="0" y="103620"/>
                </a:lnTo>
                <a:close/>
              </a:path>
            </a:pathLst>
          </a:custGeom>
          <a:ln w="6610">
            <a:solidFill>
              <a:srgbClr val="000000"/>
            </a:solidFill>
          </a:ln>
        </p:spPr>
        <p:txBody>
          <a:bodyPr wrap="square" lIns="0" tIns="0" rIns="0" bIns="0" rtlCol="0"/>
          <a:lstStyle/>
          <a:p>
            <a:endParaRPr/>
          </a:p>
        </p:txBody>
      </p:sp>
      <p:sp>
        <p:nvSpPr>
          <p:cNvPr id="95" name="object 95"/>
          <p:cNvSpPr txBox="1"/>
          <p:nvPr/>
        </p:nvSpPr>
        <p:spPr>
          <a:xfrm>
            <a:off x="7612369" y="5384272"/>
            <a:ext cx="197485"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Project</a:t>
            </a:r>
            <a:endParaRPr sz="450">
              <a:latin typeface="Calibri"/>
              <a:cs typeface="Calibri"/>
            </a:endParaRPr>
          </a:p>
        </p:txBody>
      </p:sp>
      <p:grpSp>
        <p:nvGrpSpPr>
          <p:cNvPr id="96" name="object 96"/>
          <p:cNvGrpSpPr/>
          <p:nvPr/>
        </p:nvGrpSpPr>
        <p:grpSpPr>
          <a:xfrm>
            <a:off x="5142496" y="4565671"/>
            <a:ext cx="2372360" cy="1063625"/>
            <a:chOff x="5142496" y="4565671"/>
            <a:chExt cx="2372360" cy="1063625"/>
          </a:xfrm>
        </p:grpSpPr>
        <p:sp>
          <p:nvSpPr>
            <p:cNvPr id="97" name="object 97"/>
            <p:cNvSpPr/>
            <p:nvPr/>
          </p:nvSpPr>
          <p:spPr>
            <a:xfrm>
              <a:off x="7270834" y="5432670"/>
              <a:ext cx="240665" cy="0"/>
            </a:xfrm>
            <a:custGeom>
              <a:avLst/>
              <a:gdLst/>
              <a:ahLst/>
              <a:cxnLst/>
              <a:rect l="l" t="t" r="r" b="b"/>
              <a:pathLst>
                <a:path w="240665">
                  <a:moveTo>
                    <a:pt x="240157" y="0"/>
                  </a:moveTo>
                  <a:lnTo>
                    <a:pt x="0" y="0"/>
                  </a:lnTo>
                </a:path>
              </a:pathLst>
            </a:custGeom>
            <a:ln w="6610">
              <a:solidFill>
                <a:srgbClr val="000000"/>
              </a:solidFill>
            </a:ln>
          </p:spPr>
          <p:txBody>
            <a:bodyPr wrap="square" lIns="0" tIns="0" rIns="0" bIns="0" rtlCol="0"/>
            <a:lstStyle/>
            <a:p>
              <a:endParaRPr/>
            </a:p>
          </p:txBody>
        </p:sp>
        <p:sp>
          <p:nvSpPr>
            <p:cNvPr id="98" name="object 98"/>
            <p:cNvSpPr/>
            <p:nvPr/>
          </p:nvSpPr>
          <p:spPr>
            <a:xfrm>
              <a:off x="7037146" y="5521163"/>
              <a:ext cx="0" cy="104775"/>
            </a:xfrm>
            <a:custGeom>
              <a:avLst/>
              <a:gdLst/>
              <a:ahLst/>
              <a:cxnLst/>
              <a:rect l="l" t="t" r="r" b="b"/>
              <a:pathLst>
                <a:path h="104775">
                  <a:moveTo>
                    <a:pt x="0" y="104296"/>
                  </a:moveTo>
                  <a:lnTo>
                    <a:pt x="0" y="0"/>
                  </a:lnTo>
                </a:path>
              </a:pathLst>
            </a:custGeom>
            <a:ln w="6610">
              <a:solidFill>
                <a:srgbClr val="000000"/>
              </a:solidFill>
            </a:ln>
          </p:spPr>
          <p:txBody>
            <a:bodyPr wrap="square" lIns="0" tIns="0" rIns="0" bIns="0" rtlCol="0"/>
            <a:lstStyle/>
            <a:p>
              <a:endParaRPr/>
            </a:p>
          </p:txBody>
        </p:sp>
        <p:sp>
          <p:nvSpPr>
            <p:cNvPr id="99" name="object 99"/>
            <p:cNvSpPr/>
            <p:nvPr/>
          </p:nvSpPr>
          <p:spPr>
            <a:xfrm>
              <a:off x="5145989" y="4569164"/>
              <a:ext cx="296545" cy="834390"/>
            </a:xfrm>
            <a:custGeom>
              <a:avLst/>
              <a:gdLst/>
              <a:ahLst/>
              <a:cxnLst/>
              <a:rect l="l" t="t" r="r" b="b"/>
              <a:pathLst>
                <a:path w="296545" h="834389">
                  <a:moveTo>
                    <a:pt x="148234" y="0"/>
                  </a:moveTo>
                  <a:lnTo>
                    <a:pt x="0" y="417018"/>
                  </a:lnTo>
                  <a:lnTo>
                    <a:pt x="148234" y="834036"/>
                  </a:lnTo>
                  <a:lnTo>
                    <a:pt x="296468" y="417018"/>
                  </a:lnTo>
                  <a:lnTo>
                    <a:pt x="148234" y="0"/>
                  </a:lnTo>
                  <a:close/>
                </a:path>
              </a:pathLst>
            </a:custGeom>
            <a:solidFill>
              <a:srgbClr val="F5F5F5"/>
            </a:solidFill>
          </p:spPr>
          <p:txBody>
            <a:bodyPr wrap="square" lIns="0" tIns="0" rIns="0" bIns="0" rtlCol="0"/>
            <a:lstStyle/>
            <a:p>
              <a:endParaRPr/>
            </a:p>
          </p:txBody>
        </p:sp>
        <p:sp>
          <p:nvSpPr>
            <p:cNvPr id="100" name="object 100"/>
            <p:cNvSpPr/>
            <p:nvPr/>
          </p:nvSpPr>
          <p:spPr>
            <a:xfrm>
              <a:off x="5145989" y="4569163"/>
              <a:ext cx="296545" cy="834390"/>
            </a:xfrm>
            <a:custGeom>
              <a:avLst/>
              <a:gdLst/>
              <a:ahLst/>
              <a:cxnLst/>
              <a:rect l="l" t="t" r="r" b="b"/>
              <a:pathLst>
                <a:path w="296545" h="834389">
                  <a:moveTo>
                    <a:pt x="148234" y="834037"/>
                  </a:moveTo>
                  <a:lnTo>
                    <a:pt x="0" y="417018"/>
                  </a:lnTo>
                  <a:lnTo>
                    <a:pt x="148234" y="0"/>
                  </a:lnTo>
                  <a:lnTo>
                    <a:pt x="296468" y="417018"/>
                  </a:lnTo>
                  <a:lnTo>
                    <a:pt x="148234" y="834037"/>
                  </a:lnTo>
                  <a:close/>
                </a:path>
              </a:pathLst>
            </a:custGeom>
            <a:ln w="6610">
              <a:solidFill>
                <a:srgbClr val="000000"/>
              </a:solidFill>
            </a:ln>
          </p:spPr>
          <p:txBody>
            <a:bodyPr wrap="square" lIns="0" tIns="0" rIns="0" bIns="0" rtlCol="0"/>
            <a:lstStyle/>
            <a:p>
              <a:endParaRPr/>
            </a:p>
          </p:txBody>
        </p:sp>
      </p:grpSp>
      <p:sp>
        <p:nvSpPr>
          <p:cNvPr id="101" name="object 101"/>
          <p:cNvSpPr txBox="1"/>
          <p:nvPr/>
        </p:nvSpPr>
        <p:spPr>
          <a:xfrm>
            <a:off x="5245024" y="4816561"/>
            <a:ext cx="106680" cy="337185"/>
          </a:xfrm>
          <a:prstGeom prst="rect">
            <a:avLst/>
          </a:prstGeom>
        </p:spPr>
        <p:txBody>
          <a:bodyPr vert="vert270" wrap="square" lIns="0" tIns="12065" rIns="0" bIns="0" rtlCol="0">
            <a:spAutoFit/>
          </a:bodyPr>
          <a:lstStyle/>
          <a:p>
            <a:pPr marL="12700">
              <a:lnSpc>
                <a:spcPct val="100000"/>
              </a:lnSpc>
              <a:spcBef>
                <a:spcPts val="95"/>
              </a:spcBef>
            </a:pPr>
            <a:r>
              <a:rPr sz="500" dirty="0">
                <a:latin typeface="Calibri"/>
                <a:cs typeface="Calibri"/>
              </a:rPr>
              <a:t>Sup</a:t>
            </a:r>
            <a:r>
              <a:rPr sz="500" spc="-5" dirty="0">
                <a:latin typeface="Calibri"/>
                <a:cs typeface="Calibri"/>
              </a:rPr>
              <a:t>ervision</a:t>
            </a:r>
            <a:endParaRPr sz="500">
              <a:latin typeface="Calibri"/>
              <a:cs typeface="Calibri"/>
            </a:endParaRPr>
          </a:p>
        </p:txBody>
      </p:sp>
      <p:grpSp>
        <p:nvGrpSpPr>
          <p:cNvPr id="102" name="object 102"/>
          <p:cNvGrpSpPr/>
          <p:nvPr/>
        </p:nvGrpSpPr>
        <p:grpSpPr>
          <a:xfrm>
            <a:off x="5290730" y="4565671"/>
            <a:ext cx="1115695" cy="841375"/>
            <a:chOff x="5290730" y="4565671"/>
            <a:chExt cx="1115695" cy="841375"/>
          </a:xfrm>
        </p:grpSpPr>
        <p:sp>
          <p:nvSpPr>
            <p:cNvPr id="103" name="object 103"/>
            <p:cNvSpPr/>
            <p:nvPr/>
          </p:nvSpPr>
          <p:spPr>
            <a:xfrm>
              <a:off x="5294223" y="4569164"/>
              <a:ext cx="1108710" cy="342265"/>
            </a:xfrm>
            <a:custGeom>
              <a:avLst/>
              <a:gdLst/>
              <a:ahLst/>
              <a:cxnLst/>
              <a:rect l="l" t="t" r="r" b="b"/>
              <a:pathLst>
                <a:path w="1108710" h="342264">
                  <a:moveTo>
                    <a:pt x="0" y="0"/>
                  </a:moveTo>
                  <a:lnTo>
                    <a:pt x="1108676" y="341710"/>
                  </a:lnTo>
                </a:path>
              </a:pathLst>
            </a:custGeom>
            <a:ln w="6610">
              <a:solidFill>
                <a:srgbClr val="000000"/>
              </a:solidFill>
            </a:ln>
          </p:spPr>
          <p:txBody>
            <a:bodyPr wrap="square" lIns="0" tIns="0" rIns="0" bIns="0" rtlCol="0"/>
            <a:lstStyle/>
            <a:p>
              <a:endParaRPr/>
            </a:p>
          </p:txBody>
        </p:sp>
        <p:sp>
          <p:nvSpPr>
            <p:cNvPr id="104" name="object 104"/>
            <p:cNvSpPr/>
            <p:nvPr/>
          </p:nvSpPr>
          <p:spPr>
            <a:xfrm>
              <a:off x="5294223" y="5061490"/>
              <a:ext cx="1108710" cy="342265"/>
            </a:xfrm>
            <a:custGeom>
              <a:avLst/>
              <a:gdLst/>
              <a:ahLst/>
              <a:cxnLst/>
              <a:rect l="l" t="t" r="r" b="b"/>
              <a:pathLst>
                <a:path w="1108710" h="342264">
                  <a:moveTo>
                    <a:pt x="0" y="341710"/>
                  </a:moveTo>
                  <a:lnTo>
                    <a:pt x="1108676" y="0"/>
                  </a:lnTo>
                </a:path>
              </a:pathLst>
            </a:custGeom>
            <a:ln w="6610">
              <a:solidFill>
                <a:srgbClr val="000000"/>
              </a:solidFill>
            </a:ln>
          </p:spPr>
          <p:txBody>
            <a:bodyPr wrap="square" lIns="0" tIns="0" rIns="0" bIns="0" rtlCol="0"/>
            <a:lstStyle/>
            <a:p>
              <a:endParaRPr/>
            </a:p>
          </p:txBody>
        </p:sp>
      </p:grpSp>
      <p:sp>
        <p:nvSpPr>
          <p:cNvPr id="105" name="object 105"/>
          <p:cNvSpPr txBox="1"/>
          <p:nvPr/>
        </p:nvSpPr>
        <p:spPr>
          <a:xfrm>
            <a:off x="5477352" y="4745911"/>
            <a:ext cx="309880" cy="104775"/>
          </a:xfrm>
          <a:prstGeom prst="rect">
            <a:avLst/>
          </a:prstGeom>
        </p:spPr>
        <p:txBody>
          <a:bodyPr vert="horz" wrap="square" lIns="0" tIns="15240" rIns="0" bIns="0" rtlCol="0">
            <a:spAutoFit/>
          </a:bodyPr>
          <a:lstStyle/>
          <a:p>
            <a:pPr marL="12700">
              <a:lnSpc>
                <a:spcPct val="100000"/>
              </a:lnSpc>
              <a:spcBef>
                <a:spcPts val="120"/>
              </a:spcBef>
            </a:pPr>
            <a:r>
              <a:rPr sz="500" spc="10" dirty="0">
                <a:latin typeface="Calibri"/>
                <a:cs typeface="Calibri"/>
              </a:rPr>
              <a:t>Sup</a:t>
            </a:r>
            <a:r>
              <a:rPr sz="500" dirty="0">
                <a:latin typeface="Calibri"/>
                <a:cs typeface="Calibri"/>
              </a:rPr>
              <a:t>erv</a:t>
            </a:r>
            <a:r>
              <a:rPr sz="500" spc="5" dirty="0">
                <a:latin typeface="Calibri"/>
                <a:cs typeface="Calibri"/>
              </a:rPr>
              <a:t>isor</a:t>
            </a:r>
            <a:endParaRPr sz="500">
              <a:latin typeface="Calibri"/>
              <a:cs typeface="Calibri"/>
            </a:endParaRPr>
          </a:p>
        </p:txBody>
      </p:sp>
      <p:sp>
        <p:nvSpPr>
          <p:cNvPr id="106" name="object 106"/>
          <p:cNvSpPr txBox="1"/>
          <p:nvPr/>
        </p:nvSpPr>
        <p:spPr>
          <a:xfrm>
            <a:off x="5477352" y="5093496"/>
            <a:ext cx="318135" cy="104775"/>
          </a:xfrm>
          <a:prstGeom prst="rect">
            <a:avLst/>
          </a:prstGeom>
        </p:spPr>
        <p:txBody>
          <a:bodyPr vert="horz" wrap="square" lIns="0" tIns="15240" rIns="0" bIns="0" rtlCol="0">
            <a:spAutoFit/>
          </a:bodyPr>
          <a:lstStyle/>
          <a:p>
            <a:pPr marL="12700">
              <a:lnSpc>
                <a:spcPct val="100000"/>
              </a:lnSpc>
              <a:spcBef>
                <a:spcPts val="120"/>
              </a:spcBef>
            </a:pPr>
            <a:r>
              <a:rPr sz="500" spc="5" dirty="0">
                <a:latin typeface="Calibri"/>
                <a:cs typeface="Calibri"/>
              </a:rPr>
              <a:t>Supervisee</a:t>
            </a:r>
            <a:endParaRPr sz="500">
              <a:latin typeface="Calibri"/>
              <a:cs typeface="Calibri"/>
            </a:endParaRPr>
          </a:p>
        </p:txBody>
      </p:sp>
      <p:sp>
        <p:nvSpPr>
          <p:cNvPr id="107" name="object 107"/>
          <p:cNvSpPr txBox="1"/>
          <p:nvPr/>
        </p:nvSpPr>
        <p:spPr>
          <a:xfrm>
            <a:off x="5388204" y="4636689"/>
            <a:ext cx="55880"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1</a:t>
            </a:r>
            <a:endParaRPr sz="450">
              <a:latin typeface="Calibri"/>
              <a:cs typeface="Calibri"/>
            </a:endParaRPr>
          </a:p>
        </p:txBody>
      </p:sp>
      <p:sp>
        <p:nvSpPr>
          <p:cNvPr id="108" name="object 108"/>
          <p:cNvSpPr txBox="1"/>
          <p:nvPr/>
        </p:nvSpPr>
        <p:spPr>
          <a:xfrm>
            <a:off x="5994074" y="5093496"/>
            <a:ext cx="260985" cy="104775"/>
          </a:xfrm>
          <a:prstGeom prst="rect">
            <a:avLst/>
          </a:prstGeom>
        </p:spPr>
        <p:txBody>
          <a:bodyPr vert="horz" wrap="square" lIns="0" tIns="15240" rIns="0" bIns="0" rtlCol="0">
            <a:spAutoFit/>
          </a:bodyPr>
          <a:lstStyle/>
          <a:p>
            <a:pPr marL="12700">
              <a:lnSpc>
                <a:spcPct val="100000"/>
              </a:lnSpc>
              <a:spcBef>
                <a:spcPts val="120"/>
              </a:spcBef>
              <a:tabLst>
                <a:tab pos="247650" algn="l"/>
              </a:tabLst>
            </a:pPr>
            <a:r>
              <a:rPr sz="500" u="sng" spc="5" dirty="0">
                <a:uFill>
                  <a:solidFill>
                    <a:srgbClr val="000000"/>
                  </a:solidFill>
                </a:uFill>
                <a:latin typeface="Times New Roman"/>
                <a:cs typeface="Times New Roman"/>
              </a:rPr>
              <a:t> 	</a:t>
            </a:r>
            <a:endParaRPr sz="500">
              <a:latin typeface="Times New Roman"/>
              <a:cs typeface="Times New Roman"/>
            </a:endParaRPr>
          </a:p>
        </p:txBody>
      </p:sp>
      <p:sp>
        <p:nvSpPr>
          <p:cNvPr id="109" name="object 109"/>
          <p:cNvSpPr txBox="1"/>
          <p:nvPr/>
        </p:nvSpPr>
        <p:spPr>
          <a:xfrm>
            <a:off x="5388204" y="5204551"/>
            <a:ext cx="64135" cy="97155"/>
          </a:xfrm>
          <a:prstGeom prst="rect">
            <a:avLst/>
          </a:prstGeom>
        </p:spPr>
        <p:txBody>
          <a:bodyPr vert="horz" wrap="square" lIns="0" tIns="14604" rIns="0" bIns="0" rtlCol="0">
            <a:spAutoFit/>
          </a:bodyPr>
          <a:lstStyle/>
          <a:p>
            <a:pPr marL="12700">
              <a:lnSpc>
                <a:spcPct val="100000"/>
              </a:lnSpc>
              <a:spcBef>
                <a:spcPts val="114"/>
              </a:spcBef>
            </a:pPr>
            <a:r>
              <a:rPr sz="450" spc="10" dirty="0">
                <a:latin typeface="Calibri"/>
                <a:cs typeface="Calibri"/>
              </a:rPr>
              <a:t>N</a:t>
            </a:r>
            <a:endParaRPr sz="450">
              <a:latin typeface="Calibri"/>
              <a:cs typeface="Calibri"/>
            </a:endParaRPr>
          </a:p>
        </p:txBody>
      </p:sp>
      <p:grpSp>
        <p:nvGrpSpPr>
          <p:cNvPr id="110" name="object 110"/>
          <p:cNvGrpSpPr/>
          <p:nvPr/>
        </p:nvGrpSpPr>
        <p:grpSpPr>
          <a:xfrm>
            <a:off x="7979335" y="5962493"/>
            <a:ext cx="833119" cy="360680"/>
            <a:chOff x="7979335" y="5962493"/>
            <a:chExt cx="833119" cy="360680"/>
          </a:xfrm>
        </p:grpSpPr>
        <p:sp>
          <p:nvSpPr>
            <p:cNvPr id="111" name="object 111"/>
            <p:cNvSpPr/>
            <p:nvPr/>
          </p:nvSpPr>
          <p:spPr>
            <a:xfrm>
              <a:off x="7989438" y="5972597"/>
              <a:ext cx="813435" cy="340360"/>
            </a:xfrm>
            <a:custGeom>
              <a:avLst/>
              <a:gdLst/>
              <a:ahLst/>
              <a:cxnLst/>
              <a:rect l="l" t="t" r="r" b="b"/>
              <a:pathLst>
                <a:path w="813434" h="340360">
                  <a:moveTo>
                    <a:pt x="812851" y="0"/>
                  </a:moveTo>
                  <a:lnTo>
                    <a:pt x="0" y="0"/>
                  </a:lnTo>
                  <a:lnTo>
                    <a:pt x="0" y="340351"/>
                  </a:lnTo>
                  <a:lnTo>
                    <a:pt x="812851" y="340351"/>
                  </a:lnTo>
                  <a:lnTo>
                    <a:pt x="812851" y="0"/>
                  </a:lnTo>
                  <a:close/>
                </a:path>
              </a:pathLst>
            </a:custGeom>
            <a:solidFill>
              <a:srgbClr val="E0E0E0"/>
            </a:solidFill>
          </p:spPr>
          <p:txBody>
            <a:bodyPr wrap="square" lIns="0" tIns="0" rIns="0" bIns="0" rtlCol="0"/>
            <a:lstStyle/>
            <a:p>
              <a:endParaRPr/>
            </a:p>
          </p:txBody>
        </p:sp>
        <p:sp>
          <p:nvSpPr>
            <p:cNvPr id="112" name="object 112"/>
            <p:cNvSpPr/>
            <p:nvPr/>
          </p:nvSpPr>
          <p:spPr>
            <a:xfrm>
              <a:off x="7982827" y="5965986"/>
              <a:ext cx="826135" cy="353695"/>
            </a:xfrm>
            <a:custGeom>
              <a:avLst/>
              <a:gdLst/>
              <a:ahLst/>
              <a:cxnLst/>
              <a:rect l="l" t="t" r="r" b="b"/>
              <a:pathLst>
                <a:path w="826134" h="353695">
                  <a:moveTo>
                    <a:pt x="0" y="6610"/>
                  </a:moveTo>
                  <a:lnTo>
                    <a:pt x="0" y="2959"/>
                  </a:lnTo>
                  <a:lnTo>
                    <a:pt x="2959" y="0"/>
                  </a:lnTo>
                  <a:lnTo>
                    <a:pt x="6610" y="0"/>
                  </a:lnTo>
                  <a:lnTo>
                    <a:pt x="819274" y="0"/>
                  </a:lnTo>
                  <a:lnTo>
                    <a:pt x="822925" y="0"/>
                  </a:lnTo>
                  <a:lnTo>
                    <a:pt x="825885" y="2959"/>
                  </a:lnTo>
                  <a:lnTo>
                    <a:pt x="825885" y="6610"/>
                  </a:lnTo>
                  <a:lnTo>
                    <a:pt x="825885" y="347045"/>
                  </a:lnTo>
                  <a:lnTo>
                    <a:pt x="825885" y="350696"/>
                  </a:lnTo>
                  <a:lnTo>
                    <a:pt x="822925" y="353655"/>
                  </a:lnTo>
                  <a:lnTo>
                    <a:pt x="819274" y="353655"/>
                  </a:lnTo>
                  <a:lnTo>
                    <a:pt x="6610" y="353655"/>
                  </a:lnTo>
                  <a:lnTo>
                    <a:pt x="2959" y="353655"/>
                  </a:lnTo>
                  <a:lnTo>
                    <a:pt x="0" y="350696"/>
                  </a:lnTo>
                  <a:lnTo>
                    <a:pt x="0" y="347045"/>
                  </a:lnTo>
                  <a:lnTo>
                    <a:pt x="0" y="6610"/>
                  </a:lnTo>
                  <a:close/>
                </a:path>
              </a:pathLst>
            </a:custGeom>
            <a:ln w="6610">
              <a:solidFill>
                <a:srgbClr val="000000"/>
              </a:solidFill>
            </a:ln>
          </p:spPr>
          <p:txBody>
            <a:bodyPr wrap="square" lIns="0" tIns="0" rIns="0" bIns="0" rtlCol="0"/>
            <a:lstStyle/>
            <a:p>
              <a:endParaRPr/>
            </a:p>
          </p:txBody>
        </p:sp>
      </p:grpSp>
      <p:sp>
        <p:nvSpPr>
          <p:cNvPr id="113" name="object 113"/>
          <p:cNvSpPr txBox="1"/>
          <p:nvPr/>
        </p:nvSpPr>
        <p:spPr>
          <a:xfrm>
            <a:off x="7996048" y="5979207"/>
            <a:ext cx="799465" cy="327660"/>
          </a:xfrm>
          <a:prstGeom prst="rect">
            <a:avLst/>
          </a:prstGeom>
          <a:ln w="6610">
            <a:solidFill>
              <a:srgbClr val="000000"/>
            </a:solidFill>
          </a:ln>
        </p:spPr>
        <p:txBody>
          <a:bodyPr vert="horz" wrap="square" lIns="0" tIns="1905" rIns="0" bIns="0" rtlCol="0">
            <a:spAutoFit/>
          </a:bodyPr>
          <a:lstStyle/>
          <a:p>
            <a:pPr>
              <a:lnSpc>
                <a:spcPct val="100000"/>
              </a:lnSpc>
              <a:spcBef>
                <a:spcPts val="15"/>
              </a:spcBef>
            </a:pPr>
            <a:endParaRPr sz="850">
              <a:latin typeface="Times New Roman"/>
              <a:cs typeface="Times New Roman"/>
            </a:endParaRPr>
          </a:p>
          <a:p>
            <a:pPr marL="236220">
              <a:lnSpc>
                <a:spcPct val="100000"/>
              </a:lnSpc>
            </a:pPr>
            <a:r>
              <a:rPr sz="500" spc="5" dirty="0">
                <a:latin typeface="Calibri"/>
                <a:cs typeface="Calibri"/>
              </a:rPr>
              <a:t>DEPENDENT</a:t>
            </a:r>
            <a:endParaRPr sz="500">
              <a:latin typeface="Calibri"/>
              <a:cs typeface="Calibri"/>
            </a:endParaRPr>
          </a:p>
        </p:txBody>
      </p:sp>
      <p:sp>
        <p:nvSpPr>
          <p:cNvPr id="114" name="object 114"/>
          <p:cNvSpPr/>
          <p:nvPr/>
        </p:nvSpPr>
        <p:spPr>
          <a:xfrm>
            <a:off x="8167868" y="5492009"/>
            <a:ext cx="456565" cy="238125"/>
          </a:xfrm>
          <a:custGeom>
            <a:avLst/>
            <a:gdLst/>
            <a:ahLst/>
            <a:cxnLst/>
            <a:rect l="l" t="t" r="r" b="b"/>
            <a:pathLst>
              <a:path w="456565" h="238125">
                <a:moveTo>
                  <a:pt x="0" y="118958"/>
                </a:moveTo>
                <a:lnTo>
                  <a:pt x="31127" y="58917"/>
                </a:lnTo>
                <a:lnTo>
                  <a:pt x="66778" y="34842"/>
                </a:lnTo>
                <a:lnTo>
                  <a:pt x="112921" y="16241"/>
                </a:lnTo>
                <a:lnTo>
                  <a:pt x="167384" y="4249"/>
                </a:lnTo>
                <a:lnTo>
                  <a:pt x="227994" y="0"/>
                </a:lnTo>
                <a:lnTo>
                  <a:pt x="288604" y="4249"/>
                </a:lnTo>
                <a:lnTo>
                  <a:pt x="343068" y="16241"/>
                </a:lnTo>
                <a:lnTo>
                  <a:pt x="389211" y="34842"/>
                </a:lnTo>
                <a:lnTo>
                  <a:pt x="424861" y="58917"/>
                </a:lnTo>
                <a:lnTo>
                  <a:pt x="455989" y="118958"/>
                </a:lnTo>
                <a:lnTo>
                  <a:pt x="447845" y="150582"/>
                </a:lnTo>
                <a:lnTo>
                  <a:pt x="389211" y="203074"/>
                </a:lnTo>
                <a:lnTo>
                  <a:pt x="343068" y="221675"/>
                </a:lnTo>
                <a:lnTo>
                  <a:pt x="288604" y="233667"/>
                </a:lnTo>
                <a:lnTo>
                  <a:pt x="227994" y="237916"/>
                </a:lnTo>
                <a:lnTo>
                  <a:pt x="167384" y="233667"/>
                </a:lnTo>
                <a:lnTo>
                  <a:pt x="112921" y="221675"/>
                </a:lnTo>
                <a:lnTo>
                  <a:pt x="66778" y="203074"/>
                </a:lnTo>
                <a:lnTo>
                  <a:pt x="31127" y="178998"/>
                </a:lnTo>
                <a:lnTo>
                  <a:pt x="0" y="118958"/>
                </a:lnTo>
                <a:close/>
              </a:path>
            </a:pathLst>
          </a:custGeom>
          <a:ln w="6610">
            <a:solidFill>
              <a:srgbClr val="000000"/>
            </a:solidFill>
          </a:ln>
        </p:spPr>
        <p:txBody>
          <a:bodyPr wrap="square" lIns="0" tIns="0" rIns="0" bIns="0" rtlCol="0"/>
          <a:lstStyle/>
          <a:p>
            <a:endParaRPr/>
          </a:p>
        </p:txBody>
      </p:sp>
      <p:sp>
        <p:nvSpPr>
          <p:cNvPr id="115" name="object 115"/>
          <p:cNvSpPr txBox="1"/>
          <p:nvPr/>
        </p:nvSpPr>
        <p:spPr>
          <a:xfrm>
            <a:off x="8343458" y="5562572"/>
            <a:ext cx="108585"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S</a:t>
            </a:r>
            <a:r>
              <a:rPr sz="450" dirty="0">
                <a:latin typeface="Calibri"/>
                <a:cs typeface="Calibri"/>
              </a:rPr>
              <a:t>e</a:t>
            </a:r>
            <a:r>
              <a:rPr sz="450" spc="5" dirty="0">
                <a:latin typeface="Calibri"/>
                <a:cs typeface="Calibri"/>
              </a:rPr>
              <a:t>x</a:t>
            </a:r>
            <a:endParaRPr sz="450">
              <a:latin typeface="Calibri"/>
              <a:cs typeface="Calibri"/>
            </a:endParaRPr>
          </a:p>
        </p:txBody>
      </p:sp>
      <p:grpSp>
        <p:nvGrpSpPr>
          <p:cNvPr id="116" name="object 116"/>
          <p:cNvGrpSpPr/>
          <p:nvPr/>
        </p:nvGrpSpPr>
        <p:grpSpPr>
          <a:xfrm>
            <a:off x="8123126" y="5726433"/>
            <a:ext cx="546100" cy="1034415"/>
            <a:chOff x="8123126" y="5726433"/>
            <a:chExt cx="546100" cy="1034415"/>
          </a:xfrm>
        </p:grpSpPr>
        <p:sp>
          <p:nvSpPr>
            <p:cNvPr id="117" name="object 117"/>
            <p:cNvSpPr/>
            <p:nvPr/>
          </p:nvSpPr>
          <p:spPr>
            <a:xfrm>
              <a:off x="8395863" y="5729925"/>
              <a:ext cx="0" cy="243204"/>
            </a:xfrm>
            <a:custGeom>
              <a:avLst/>
              <a:gdLst/>
              <a:ahLst/>
              <a:cxnLst/>
              <a:rect l="l" t="t" r="r" b="b"/>
              <a:pathLst>
                <a:path h="243204">
                  <a:moveTo>
                    <a:pt x="0" y="242670"/>
                  </a:moveTo>
                  <a:lnTo>
                    <a:pt x="0" y="0"/>
                  </a:lnTo>
                </a:path>
              </a:pathLst>
            </a:custGeom>
            <a:ln w="6610">
              <a:solidFill>
                <a:srgbClr val="000000"/>
              </a:solidFill>
            </a:ln>
          </p:spPr>
          <p:txBody>
            <a:bodyPr wrap="square" lIns="0" tIns="0" rIns="0" bIns="0" rtlCol="0"/>
            <a:lstStyle/>
            <a:p>
              <a:endParaRPr/>
            </a:p>
          </p:txBody>
        </p:sp>
        <p:sp>
          <p:nvSpPr>
            <p:cNvPr id="118" name="object 118"/>
            <p:cNvSpPr/>
            <p:nvPr/>
          </p:nvSpPr>
          <p:spPr>
            <a:xfrm>
              <a:off x="8126619" y="6553756"/>
              <a:ext cx="539115" cy="203200"/>
            </a:xfrm>
            <a:custGeom>
              <a:avLst/>
              <a:gdLst/>
              <a:ahLst/>
              <a:cxnLst/>
              <a:rect l="l" t="t" r="r" b="b"/>
              <a:pathLst>
                <a:path w="539115" h="203200">
                  <a:moveTo>
                    <a:pt x="0" y="101592"/>
                  </a:moveTo>
                  <a:lnTo>
                    <a:pt x="27366" y="56914"/>
                  </a:lnTo>
                  <a:lnTo>
                    <a:pt x="100845" y="22318"/>
                  </a:lnTo>
                  <a:lnTo>
                    <a:pt x="150837" y="10326"/>
                  </a:lnTo>
                  <a:lnTo>
                    <a:pt x="207508" y="2683"/>
                  </a:lnTo>
                  <a:lnTo>
                    <a:pt x="269244" y="0"/>
                  </a:lnTo>
                  <a:lnTo>
                    <a:pt x="330979" y="2683"/>
                  </a:lnTo>
                  <a:lnTo>
                    <a:pt x="387650" y="10326"/>
                  </a:lnTo>
                  <a:lnTo>
                    <a:pt x="437642" y="22318"/>
                  </a:lnTo>
                  <a:lnTo>
                    <a:pt x="479338" y="38051"/>
                  </a:lnTo>
                  <a:lnTo>
                    <a:pt x="531377" y="78298"/>
                  </a:lnTo>
                  <a:lnTo>
                    <a:pt x="538488" y="101592"/>
                  </a:lnTo>
                  <a:lnTo>
                    <a:pt x="531377" y="124887"/>
                  </a:lnTo>
                  <a:lnTo>
                    <a:pt x="479338" y="165133"/>
                  </a:lnTo>
                  <a:lnTo>
                    <a:pt x="437642" y="180866"/>
                  </a:lnTo>
                  <a:lnTo>
                    <a:pt x="387650" y="192859"/>
                  </a:lnTo>
                  <a:lnTo>
                    <a:pt x="330979" y="200502"/>
                  </a:lnTo>
                  <a:lnTo>
                    <a:pt x="269244" y="203185"/>
                  </a:lnTo>
                  <a:lnTo>
                    <a:pt x="207508" y="200502"/>
                  </a:lnTo>
                  <a:lnTo>
                    <a:pt x="150837" y="192859"/>
                  </a:lnTo>
                  <a:lnTo>
                    <a:pt x="100845" y="180866"/>
                  </a:lnTo>
                  <a:lnTo>
                    <a:pt x="59149" y="165133"/>
                  </a:lnTo>
                  <a:lnTo>
                    <a:pt x="7110" y="124887"/>
                  </a:lnTo>
                  <a:lnTo>
                    <a:pt x="0" y="101592"/>
                  </a:lnTo>
                  <a:close/>
                </a:path>
              </a:pathLst>
            </a:custGeom>
            <a:ln w="6610">
              <a:solidFill>
                <a:srgbClr val="000000"/>
              </a:solidFill>
            </a:ln>
          </p:spPr>
          <p:txBody>
            <a:bodyPr wrap="square" lIns="0" tIns="0" rIns="0" bIns="0" rtlCol="0"/>
            <a:lstStyle/>
            <a:p>
              <a:endParaRPr/>
            </a:p>
          </p:txBody>
        </p:sp>
      </p:grpSp>
      <p:sp>
        <p:nvSpPr>
          <p:cNvPr id="119" name="object 119"/>
          <p:cNvSpPr txBox="1"/>
          <p:nvPr/>
        </p:nvSpPr>
        <p:spPr>
          <a:xfrm>
            <a:off x="8294248" y="6606952"/>
            <a:ext cx="206375" cy="97155"/>
          </a:xfrm>
          <a:prstGeom prst="rect">
            <a:avLst/>
          </a:prstGeom>
        </p:spPr>
        <p:txBody>
          <a:bodyPr vert="horz" wrap="square" lIns="0" tIns="14604" rIns="0" bIns="0" rtlCol="0">
            <a:spAutoFit/>
          </a:bodyPr>
          <a:lstStyle/>
          <a:p>
            <a:pPr marL="12700">
              <a:lnSpc>
                <a:spcPct val="100000"/>
              </a:lnSpc>
              <a:spcBef>
                <a:spcPts val="114"/>
              </a:spcBef>
            </a:pPr>
            <a:r>
              <a:rPr sz="450" u="sng" spc="10" dirty="0">
                <a:uFill>
                  <a:solidFill>
                    <a:srgbClr val="000000"/>
                  </a:solidFill>
                </a:uFill>
                <a:latin typeface="Calibri"/>
                <a:cs typeface="Calibri"/>
              </a:rPr>
              <a:t>DNa</a:t>
            </a:r>
            <a:r>
              <a:rPr sz="450" u="sng" spc="5" dirty="0">
                <a:uFill>
                  <a:solidFill>
                    <a:srgbClr val="000000"/>
                  </a:solidFill>
                </a:uFill>
                <a:latin typeface="Calibri"/>
                <a:cs typeface="Calibri"/>
              </a:rPr>
              <a:t>me</a:t>
            </a:r>
            <a:endParaRPr sz="450">
              <a:latin typeface="Calibri"/>
              <a:cs typeface="Calibri"/>
            </a:endParaRPr>
          </a:p>
        </p:txBody>
      </p:sp>
      <p:grpSp>
        <p:nvGrpSpPr>
          <p:cNvPr id="120" name="object 120"/>
          <p:cNvGrpSpPr/>
          <p:nvPr/>
        </p:nvGrpSpPr>
        <p:grpSpPr>
          <a:xfrm>
            <a:off x="8392372" y="6020882"/>
            <a:ext cx="1185545" cy="536575"/>
            <a:chOff x="8392372" y="6020882"/>
            <a:chExt cx="1185545" cy="536575"/>
          </a:xfrm>
        </p:grpSpPr>
        <p:sp>
          <p:nvSpPr>
            <p:cNvPr id="121" name="object 121"/>
            <p:cNvSpPr/>
            <p:nvPr/>
          </p:nvSpPr>
          <p:spPr>
            <a:xfrm>
              <a:off x="8395864" y="6312948"/>
              <a:ext cx="0" cy="241300"/>
            </a:xfrm>
            <a:custGeom>
              <a:avLst/>
              <a:gdLst/>
              <a:ahLst/>
              <a:cxnLst/>
              <a:rect l="l" t="t" r="r" b="b"/>
              <a:pathLst>
                <a:path h="241300">
                  <a:moveTo>
                    <a:pt x="0" y="240807"/>
                  </a:moveTo>
                  <a:lnTo>
                    <a:pt x="0" y="0"/>
                  </a:lnTo>
                </a:path>
              </a:pathLst>
            </a:custGeom>
            <a:ln w="6610">
              <a:solidFill>
                <a:srgbClr val="000000"/>
              </a:solidFill>
            </a:ln>
          </p:spPr>
          <p:txBody>
            <a:bodyPr wrap="square" lIns="0" tIns="0" rIns="0" bIns="0" rtlCol="0"/>
            <a:lstStyle/>
            <a:p>
              <a:endParaRPr/>
            </a:p>
          </p:txBody>
        </p:sp>
        <p:sp>
          <p:nvSpPr>
            <p:cNvPr id="122" name="object 122"/>
            <p:cNvSpPr/>
            <p:nvPr/>
          </p:nvSpPr>
          <p:spPr>
            <a:xfrm>
              <a:off x="8922926" y="6024374"/>
              <a:ext cx="651510" cy="236854"/>
            </a:xfrm>
            <a:custGeom>
              <a:avLst/>
              <a:gdLst/>
              <a:ahLst/>
              <a:cxnLst/>
              <a:rect l="l" t="t" r="r" b="b"/>
              <a:pathLst>
                <a:path w="651509" h="236854">
                  <a:moveTo>
                    <a:pt x="0" y="118399"/>
                  </a:moveTo>
                  <a:lnTo>
                    <a:pt x="25592" y="72313"/>
                  </a:lnTo>
                  <a:lnTo>
                    <a:pt x="95387" y="34678"/>
                  </a:lnTo>
                  <a:lnTo>
                    <a:pt x="143585" y="20220"/>
                  </a:lnTo>
                  <a:lnTo>
                    <a:pt x="198906" y="9304"/>
                  </a:lnTo>
                  <a:lnTo>
                    <a:pt x="260038" y="2405"/>
                  </a:lnTo>
                  <a:lnTo>
                    <a:pt x="325672" y="0"/>
                  </a:lnTo>
                  <a:lnTo>
                    <a:pt x="391306" y="2405"/>
                  </a:lnTo>
                  <a:lnTo>
                    <a:pt x="452438" y="9304"/>
                  </a:lnTo>
                  <a:lnTo>
                    <a:pt x="507758" y="20220"/>
                  </a:lnTo>
                  <a:lnTo>
                    <a:pt x="555957" y="34678"/>
                  </a:lnTo>
                  <a:lnTo>
                    <a:pt x="595725" y="52201"/>
                  </a:lnTo>
                  <a:lnTo>
                    <a:pt x="644728" y="94538"/>
                  </a:lnTo>
                  <a:lnTo>
                    <a:pt x="651344" y="118399"/>
                  </a:lnTo>
                  <a:lnTo>
                    <a:pt x="644728" y="142261"/>
                  </a:lnTo>
                  <a:lnTo>
                    <a:pt x="595725" y="184598"/>
                  </a:lnTo>
                  <a:lnTo>
                    <a:pt x="555957" y="202121"/>
                  </a:lnTo>
                  <a:lnTo>
                    <a:pt x="507758" y="216578"/>
                  </a:lnTo>
                  <a:lnTo>
                    <a:pt x="452438" y="227495"/>
                  </a:lnTo>
                  <a:lnTo>
                    <a:pt x="391306" y="234394"/>
                  </a:lnTo>
                  <a:lnTo>
                    <a:pt x="325672" y="236799"/>
                  </a:lnTo>
                  <a:lnTo>
                    <a:pt x="260038" y="234394"/>
                  </a:lnTo>
                  <a:lnTo>
                    <a:pt x="198906" y="227495"/>
                  </a:lnTo>
                  <a:lnTo>
                    <a:pt x="143585" y="216578"/>
                  </a:lnTo>
                  <a:lnTo>
                    <a:pt x="95387" y="202121"/>
                  </a:lnTo>
                  <a:lnTo>
                    <a:pt x="55619" y="184598"/>
                  </a:lnTo>
                  <a:lnTo>
                    <a:pt x="6616" y="142261"/>
                  </a:lnTo>
                  <a:lnTo>
                    <a:pt x="0" y="118399"/>
                  </a:lnTo>
                  <a:close/>
                </a:path>
              </a:pathLst>
            </a:custGeom>
            <a:ln w="6610">
              <a:solidFill>
                <a:srgbClr val="000000"/>
              </a:solidFill>
            </a:ln>
          </p:spPr>
          <p:txBody>
            <a:bodyPr wrap="square" lIns="0" tIns="0" rIns="0" bIns="0" rtlCol="0"/>
            <a:lstStyle/>
            <a:p>
              <a:endParaRPr/>
            </a:p>
          </p:txBody>
        </p:sp>
      </p:grpSp>
      <p:sp>
        <p:nvSpPr>
          <p:cNvPr id="123" name="object 123"/>
          <p:cNvSpPr txBox="1"/>
          <p:nvPr/>
        </p:nvSpPr>
        <p:spPr>
          <a:xfrm>
            <a:off x="9105556" y="6094376"/>
            <a:ext cx="289560"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DBirthdate</a:t>
            </a:r>
            <a:endParaRPr sz="450">
              <a:latin typeface="Calibri"/>
              <a:cs typeface="Calibri"/>
            </a:endParaRPr>
          </a:p>
        </p:txBody>
      </p:sp>
      <p:grpSp>
        <p:nvGrpSpPr>
          <p:cNvPr id="124" name="object 124"/>
          <p:cNvGrpSpPr/>
          <p:nvPr/>
        </p:nvGrpSpPr>
        <p:grpSpPr>
          <a:xfrm>
            <a:off x="8798797" y="6139280"/>
            <a:ext cx="779145" cy="418465"/>
            <a:chOff x="8798797" y="6139280"/>
            <a:chExt cx="779145" cy="418465"/>
          </a:xfrm>
        </p:grpSpPr>
        <p:sp>
          <p:nvSpPr>
            <p:cNvPr id="125" name="object 125"/>
            <p:cNvSpPr/>
            <p:nvPr/>
          </p:nvSpPr>
          <p:spPr>
            <a:xfrm>
              <a:off x="8802290" y="6142772"/>
              <a:ext cx="120650" cy="0"/>
            </a:xfrm>
            <a:custGeom>
              <a:avLst/>
              <a:gdLst/>
              <a:ahLst/>
              <a:cxnLst/>
              <a:rect l="l" t="t" r="r" b="b"/>
              <a:pathLst>
                <a:path w="120650">
                  <a:moveTo>
                    <a:pt x="0" y="0"/>
                  </a:moveTo>
                  <a:lnTo>
                    <a:pt x="120635" y="0"/>
                  </a:lnTo>
                </a:path>
              </a:pathLst>
            </a:custGeom>
            <a:ln w="6610">
              <a:solidFill>
                <a:srgbClr val="000000"/>
              </a:solidFill>
            </a:ln>
          </p:spPr>
          <p:txBody>
            <a:bodyPr wrap="square" lIns="0" tIns="0" rIns="0" bIns="0" rtlCol="0"/>
            <a:lstStyle/>
            <a:p>
              <a:endParaRPr/>
            </a:p>
          </p:txBody>
        </p:sp>
        <p:sp>
          <p:nvSpPr>
            <p:cNvPr id="126" name="object 126"/>
            <p:cNvSpPr/>
            <p:nvPr/>
          </p:nvSpPr>
          <p:spPr>
            <a:xfrm>
              <a:off x="8922926" y="6316957"/>
              <a:ext cx="651510" cy="236854"/>
            </a:xfrm>
            <a:custGeom>
              <a:avLst/>
              <a:gdLst/>
              <a:ahLst/>
              <a:cxnLst/>
              <a:rect l="l" t="t" r="r" b="b"/>
              <a:pathLst>
                <a:path w="651509" h="236854">
                  <a:moveTo>
                    <a:pt x="0" y="118399"/>
                  </a:moveTo>
                  <a:lnTo>
                    <a:pt x="25592" y="72313"/>
                  </a:lnTo>
                  <a:lnTo>
                    <a:pt x="95387" y="34678"/>
                  </a:lnTo>
                  <a:lnTo>
                    <a:pt x="143585" y="20220"/>
                  </a:lnTo>
                  <a:lnTo>
                    <a:pt x="198906" y="9304"/>
                  </a:lnTo>
                  <a:lnTo>
                    <a:pt x="260038" y="2405"/>
                  </a:lnTo>
                  <a:lnTo>
                    <a:pt x="325672" y="0"/>
                  </a:lnTo>
                  <a:lnTo>
                    <a:pt x="391306" y="2405"/>
                  </a:lnTo>
                  <a:lnTo>
                    <a:pt x="452438" y="9304"/>
                  </a:lnTo>
                  <a:lnTo>
                    <a:pt x="507758" y="20220"/>
                  </a:lnTo>
                  <a:lnTo>
                    <a:pt x="555957" y="34678"/>
                  </a:lnTo>
                  <a:lnTo>
                    <a:pt x="595725" y="52201"/>
                  </a:lnTo>
                  <a:lnTo>
                    <a:pt x="644728" y="94538"/>
                  </a:lnTo>
                  <a:lnTo>
                    <a:pt x="651344" y="118399"/>
                  </a:lnTo>
                  <a:lnTo>
                    <a:pt x="644728" y="142261"/>
                  </a:lnTo>
                  <a:lnTo>
                    <a:pt x="595725" y="184598"/>
                  </a:lnTo>
                  <a:lnTo>
                    <a:pt x="555957" y="202121"/>
                  </a:lnTo>
                  <a:lnTo>
                    <a:pt x="507758" y="216578"/>
                  </a:lnTo>
                  <a:lnTo>
                    <a:pt x="452438" y="227495"/>
                  </a:lnTo>
                  <a:lnTo>
                    <a:pt x="391306" y="234394"/>
                  </a:lnTo>
                  <a:lnTo>
                    <a:pt x="325672" y="236799"/>
                  </a:lnTo>
                  <a:lnTo>
                    <a:pt x="260038" y="234394"/>
                  </a:lnTo>
                  <a:lnTo>
                    <a:pt x="198906" y="227495"/>
                  </a:lnTo>
                  <a:lnTo>
                    <a:pt x="143585" y="216578"/>
                  </a:lnTo>
                  <a:lnTo>
                    <a:pt x="95387" y="202121"/>
                  </a:lnTo>
                  <a:lnTo>
                    <a:pt x="55619" y="184598"/>
                  </a:lnTo>
                  <a:lnTo>
                    <a:pt x="6616" y="142261"/>
                  </a:lnTo>
                  <a:lnTo>
                    <a:pt x="0" y="118399"/>
                  </a:lnTo>
                  <a:close/>
                </a:path>
              </a:pathLst>
            </a:custGeom>
            <a:ln w="6610">
              <a:solidFill>
                <a:srgbClr val="000000"/>
              </a:solidFill>
            </a:ln>
          </p:spPr>
          <p:txBody>
            <a:bodyPr wrap="square" lIns="0" tIns="0" rIns="0" bIns="0" rtlCol="0"/>
            <a:lstStyle/>
            <a:p>
              <a:endParaRPr/>
            </a:p>
          </p:txBody>
        </p:sp>
      </p:grpSp>
      <p:sp>
        <p:nvSpPr>
          <p:cNvPr id="127" name="object 127"/>
          <p:cNvSpPr txBox="1"/>
          <p:nvPr/>
        </p:nvSpPr>
        <p:spPr>
          <a:xfrm>
            <a:off x="9087836" y="6386960"/>
            <a:ext cx="325120" cy="97155"/>
          </a:xfrm>
          <a:prstGeom prst="rect">
            <a:avLst/>
          </a:prstGeom>
        </p:spPr>
        <p:txBody>
          <a:bodyPr vert="horz" wrap="square" lIns="0" tIns="14604" rIns="0" bIns="0" rtlCol="0">
            <a:spAutoFit/>
          </a:bodyPr>
          <a:lstStyle/>
          <a:p>
            <a:pPr marL="12700">
              <a:lnSpc>
                <a:spcPct val="100000"/>
              </a:lnSpc>
              <a:spcBef>
                <a:spcPts val="114"/>
              </a:spcBef>
            </a:pPr>
            <a:r>
              <a:rPr sz="450" spc="10" dirty="0">
                <a:latin typeface="Calibri"/>
                <a:cs typeface="Calibri"/>
              </a:rPr>
              <a:t>R</a:t>
            </a:r>
            <a:r>
              <a:rPr sz="450" dirty="0">
                <a:latin typeface="Calibri"/>
                <a:cs typeface="Calibri"/>
              </a:rPr>
              <a:t>el</a:t>
            </a:r>
            <a:r>
              <a:rPr sz="450" spc="75" dirty="0">
                <a:latin typeface="Calibri"/>
                <a:cs typeface="Calibri"/>
              </a:rPr>
              <a:t>aI</a:t>
            </a:r>
            <a:r>
              <a:rPr sz="450" spc="5" dirty="0">
                <a:latin typeface="Calibri"/>
                <a:cs typeface="Calibri"/>
              </a:rPr>
              <a:t>onship</a:t>
            </a:r>
            <a:endParaRPr sz="450">
              <a:latin typeface="Calibri"/>
              <a:cs typeface="Calibri"/>
            </a:endParaRPr>
          </a:p>
        </p:txBody>
      </p:sp>
      <p:grpSp>
        <p:nvGrpSpPr>
          <p:cNvPr id="128" name="object 128"/>
          <p:cNvGrpSpPr/>
          <p:nvPr/>
        </p:nvGrpSpPr>
        <p:grpSpPr>
          <a:xfrm>
            <a:off x="6295717" y="5982256"/>
            <a:ext cx="2726690" cy="373380"/>
            <a:chOff x="6295717" y="5982256"/>
            <a:chExt cx="2726690" cy="373380"/>
          </a:xfrm>
        </p:grpSpPr>
        <p:sp>
          <p:nvSpPr>
            <p:cNvPr id="129" name="object 129"/>
            <p:cNvSpPr/>
            <p:nvPr/>
          </p:nvSpPr>
          <p:spPr>
            <a:xfrm>
              <a:off x="8802288" y="6261171"/>
              <a:ext cx="216535" cy="90805"/>
            </a:xfrm>
            <a:custGeom>
              <a:avLst/>
              <a:gdLst/>
              <a:ahLst/>
              <a:cxnLst/>
              <a:rect l="l" t="t" r="r" b="b"/>
              <a:pathLst>
                <a:path w="216534" h="90804">
                  <a:moveTo>
                    <a:pt x="216022" y="90463"/>
                  </a:moveTo>
                  <a:lnTo>
                    <a:pt x="0" y="0"/>
                  </a:lnTo>
                </a:path>
              </a:pathLst>
            </a:custGeom>
            <a:ln w="6610">
              <a:solidFill>
                <a:srgbClr val="000000"/>
              </a:solidFill>
            </a:ln>
          </p:spPr>
          <p:txBody>
            <a:bodyPr wrap="square" lIns="0" tIns="0" rIns="0" bIns="0" rtlCol="0"/>
            <a:lstStyle/>
            <a:p>
              <a:endParaRPr/>
            </a:p>
          </p:txBody>
        </p:sp>
        <p:sp>
          <p:nvSpPr>
            <p:cNvPr id="130" name="object 130"/>
            <p:cNvSpPr/>
            <p:nvPr/>
          </p:nvSpPr>
          <p:spPr>
            <a:xfrm>
              <a:off x="6306636" y="5992718"/>
              <a:ext cx="897890" cy="300355"/>
            </a:xfrm>
            <a:custGeom>
              <a:avLst/>
              <a:gdLst/>
              <a:ahLst/>
              <a:cxnLst/>
              <a:rect l="l" t="t" r="r" b="b"/>
              <a:pathLst>
                <a:path w="897890" h="300354">
                  <a:moveTo>
                    <a:pt x="448683" y="0"/>
                  </a:moveTo>
                  <a:lnTo>
                    <a:pt x="0" y="150054"/>
                  </a:lnTo>
                  <a:lnTo>
                    <a:pt x="448683" y="300108"/>
                  </a:lnTo>
                  <a:lnTo>
                    <a:pt x="897368" y="150054"/>
                  </a:lnTo>
                  <a:lnTo>
                    <a:pt x="448683" y="0"/>
                  </a:lnTo>
                  <a:close/>
                </a:path>
              </a:pathLst>
            </a:custGeom>
            <a:solidFill>
              <a:srgbClr val="F5F5F5"/>
            </a:solidFill>
          </p:spPr>
          <p:txBody>
            <a:bodyPr wrap="square" lIns="0" tIns="0" rIns="0" bIns="0" rtlCol="0"/>
            <a:lstStyle/>
            <a:p>
              <a:endParaRPr/>
            </a:p>
          </p:txBody>
        </p:sp>
        <p:sp>
          <p:nvSpPr>
            <p:cNvPr id="131" name="object 131"/>
            <p:cNvSpPr/>
            <p:nvPr/>
          </p:nvSpPr>
          <p:spPr>
            <a:xfrm>
              <a:off x="6299210" y="5985748"/>
              <a:ext cx="912494" cy="314325"/>
            </a:xfrm>
            <a:custGeom>
              <a:avLst/>
              <a:gdLst/>
              <a:ahLst/>
              <a:cxnLst/>
              <a:rect l="l" t="t" r="r" b="b"/>
              <a:pathLst>
                <a:path w="912495" h="314325">
                  <a:moveTo>
                    <a:pt x="5331" y="163212"/>
                  </a:moveTo>
                  <a:lnTo>
                    <a:pt x="1868" y="162055"/>
                  </a:lnTo>
                  <a:lnTo>
                    <a:pt x="0" y="158309"/>
                  </a:lnTo>
                  <a:lnTo>
                    <a:pt x="1157" y="154847"/>
                  </a:lnTo>
                  <a:lnTo>
                    <a:pt x="1815" y="152877"/>
                  </a:lnTo>
                  <a:lnTo>
                    <a:pt x="3361" y="151331"/>
                  </a:lnTo>
                  <a:lnTo>
                    <a:pt x="5331" y="150673"/>
                  </a:lnTo>
                  <a:lnTo>
                    <a:pt x="456106" y="0"/>
                  </a:lnTo>
                  <a:lnTo>
                    <a:pt x="906882" y="150673"/>
                  </a:lnTo>
                  <a:lnTo>
                    <a:pt x="910345" y="151830"/>
                  </a:lnTo>
                  <a:lnTo>
                    <a:pt x="912213" y="155576"/>
                  </a:lnTo>
                  <a:lnTo>
                    <a:pt x="911056" y="159038"/>
                  </a:lnTo>
                  <a:lnTo>
                    <a:pt x="910397" y="161008"/>
                  </a:lnTo>
                  <a:lnTo>
                    <a:pt x="908851" y="162554"/>
                  </a:lnTo>
                  <a:lnTo>
                    <a:pt x="906882" y="163212"/>
                  </a:lnTo>
                  <a:lnTo>
                    <a:pt x="456106" y="313886"/>
                  </a:lnTo>
                  <a:lnTo>
                    <a:pt x="5331" y="163212"/>
                  </a:lnTo>
                  <a:close/>
                </a:path>
                <a:path w="912495" h="314325">
                  <a:moveTo>
                    <a:pt x="28278" y="156943"/>
                  </a:moveTo>
                  <a:lnTo>
                    <a:pt x="456106" y="13939"/>
                  </a:lnTo>
                  <a:lnTo>
                    <a:pt x="883934" y="156943"/>
                  </a:lnTo>
                  <a:lnTo>
                    <a:pt x="456106" y="299946"/>
                  </a:lnTo>
                  <a:lnTo>
                    <a:pt x="28278" y="156943"/>
                  </a:lnTo>
                  <a:close/>
                </a:path>
              </a:pathLst>
            </a:custGeom>
            <a:ln w="6610">
              <a:solidFill>
                <a:srgbClr val="000000"/>
              </a:solidFill>
            </a:ln>
          </p:spPr>
          <p:txBody>
            <a:bodyPr wrap="square" lIns="0" tIns="0" rIns="0" bIns="0" rtlCol="0"/>
            <a:lstStyle/>
            <a:p>
              <a:endParaRPr/>
            </a:p>
          </p:txBody>
        </p:sp>
      </p:grpSp>
      <p:sp>
        <p:nvSpPr>
          <p:cNvPr id="132" name="object 132"/>
          <p:cNvSpPr txBox="1"/>
          <p:nvPr/>
        </p:nvSpPr>
        <p:spPr>
          <a:xfrm>
            <a:off x="6579003" y="6050748"/>
            <a:ext cx="355600" cy="184150"/>
          </a:xfrm>
          <a:prstGeom prst="rect">
            <a:avLst/>
          </a:prstGeom>
        </p:spPr>
        <p:txBody>
          <a:bodyPr vert="horz" wrap="square" lIns="0" tIns="15240" rIns="0" bIns="0" rtlCol="0">
            <a:spAutoFit/>
          </a:bodyPr>
          <a:lstStyle/>
          <a:p>
            <a:pPr algn="ctr">
              <a:lnSpc>
                <a:spcPct val="100000"/>
              </a:lnSpc>
              <a:spcBef>
                <a:spcPts val="120"/>
              </a:spcBef>
            </a:pPr>
            <a:r>
              <a:rPr sz="500" spc="5" dirty="0">
                <a:latin typeface="Calibri"/>
                <a:cs typeface="Calibri"/>
              </a:rPr>
              <a:t>DEPENDENT</a:t>
            </a:r>
            <a:endParaRPr sz="500">
              <a:latin typeface="Calibri"/>
              <a:cs typeface="Calibri"/>
            </a:endParaRPr>
          </a:p>
          <a:p>
            <a:pPr algn="ctr">
              <a:lnSpc>
                <a:spcPct val="100000"/>
              </a:lnSpc>
              <a:spcBef>
                <a:spcPts val="25"/>
              </a:spcBef>
            </a:pPr>
            <a:r>
              <a:rPr sz="500" spc="10" dirty="0">
                <a:latin typeface="Calibri"/>
                <a:cs typeface="Calibri"/>
              </a:rPr>
              <a:t>_OF</a:t>
            </a:r>
            <a:endParaRPr sz="500">
              <a:latin typeface="Calibri"/>
              <a:cs typeface="Calibri"/>
            </a:endParaRPr>
          </a:p>
        </p:txBody>
      </p:sp>
      <p:grpSp>
        <p:nvGrpSpPr>
          <p:cNvPr id="133" name="object 133"/>
          <p:cNvGrpSpPr/>
          <p:nvPr/>
        </p:nvGrpSpPr>
        <p:grpSpPr>
          <a:xfrm>
            <a:off x="6752014" y="5131111"/>
            <a:ext cx="1237615" cy="1015365"/>
            <a:chOff x="6752014" y="5131111"/>
            <a:chExt cx="1237615" cy="1015365"/>
          </a:xfrm>
        </p:grpSpPr>
        <p:sp>
          <p:nvSpPr>
            <p:cNvPr id="134" name="object 134"/>
            <p:cNvSpPr/>
            <p:nvPr/>
          </p:nvSpPr>
          <p:spPr>
            <a:xfrm>
              <a:off x="6755320" y="5134417"/>
              <a:ext cx="1905" cy="858519"/>
            </a:xfrm>
            <a:custGeom>
              <a:avLst/>
              <a:gdLst/>
              <a:ahLst/>
              <a:cxnLst/>
              <a:rect l="l" t="t" r="r" b="b"/>
              <a:pathLst>
                <a:path w="1904" h="858520">
                  <a:moveTo>
                    <a:pt x="0" y="858301"/>
                  </a:moveTo>
                  <a:lnTo>
                    <a:pt x="1603" y="0"/>
                  </a:lnTo>
                </a:path>
              </a:pathLst>
            </a:custGeom>
            <a:ln w="6610">
              <a:solidFill>
                <a:srgbClr val="000000"/>
              </a:solidFill>
            </a:ln>
          </p:spPr>
          <p:txBody>
            <a:bodyPr wrap="square" lIns="0" tIns="0" rIns="0" bIns="0" rtlCol="0"/>
            <a:lstStyle/>
            <a:p>
              <a:endParaRPr/>
            </a:p>
          </p:txBody>
        </p:sp>
        <p:sp>
          <p:nvSpPr>
            <p:cNvPr id="135" name="object 135"/>
            <p:cNvSpPr/>
            <p:nvPr/>
          </p:nvSpPr>
          <p:spPr>
            <a:xfrm>
              <a:off x="7204004" y="6142773"/>
              <a:ext cx="785495" cy="0"/>
            </a:xfrm>
            <a:custGeom>
              <a:avLst/>
              <a:gdLst/>
              <a:ahLst/>
              <a:cxnLst/>
              <a:rect l="l" t="t" r="r" b="b"/>
              <a:pathLst>
                <a:path w="785495">
                  <a:moveTo>
                    <a:pt x="0" y="0"/>
                  </a:moveTo>
                  <a:lnTo>
                    <a:pt x="785433" y="0"/>
                  </a:lnTo>
                </a:path>
              </a:pathLst>
            </a:custGeom>
            <a:ln w="6610">
              <a:solidFill>
                <a:srgbClr val="000000"/>
              </a:solidFill>
            </a:ln>
          </p:spPr>
          <p:txBody>
            <a:bodyPr wrap="square" lIns="0" tIns="0" rIns="0" bIns="0" rtlCol="0"/>
            <a:lstStyle/>
            <a:p>
              <a:endParaRPr/>
            </a:p>
          </p:txBody>
        </p:sp>
      </p:grpSp>
      <p:sp>
        <p:nvSpPr>
          <p:cNvPr id="136" name="object 136"/>
          <p:cNvSpPr txBox="1"/>
          <p:nvPr/>
        </p:nvSpPr>
        <p:spPr>
          <a:xfrm>
            <a:off x="7883133" y="6033420"/>
            <a:ext cx="64135" cy="97155"/>
          </a:xfrm>
          <a:prstGeom prst="rect">
            <a:avLst/>
          </a:prstGeom>
        </p:spPr>
        <p:txBody>
          <a:bodyPr vert="horz" wrap="square" lIns="0" tIns="14604" rIns="0" bIns="0" rtlCol="0">
            <a:spAutoFit/>
          </a:bodyPr>
          <a:lstStyle/>
          <a:p>
            <a:pPr marL="12700">
              <a:lnSpc>
                <a:spcPct val="100000"/>
              </a:lnSpc>
              <a:spcBef>
                <a:spcPts val="114"/>
              </a:spcBef>
            </a:pPr>
            <a:r>
              <a:rPr sz="450" spc="10" dirty="0">
                <a:latin typeface="Calibri"/>
                <a:cs typeface="Calibri"/>
              </a:rPr>
              <a:t>N</a:t>
            </a:r>
            <a:endParaRPr sz="450">
              <a:latin typeface="Calibri"/>
              <a:cs typeface="Calibri"/>
            </a:endParaRPr>
          </a:p>
        </p:txBody>
      </p:sp>
      <p:sp>
        <p:nvSpPr>
          <p:cNvPr id="137" name="object 137"/>
          <p:cNvSpPr txBox="1"/>
          <p:nvPr/>
        </p:nvSpPr>
        <p:spPr>
          <a:xfrm>
            <a:off x="6759230" y="5145514"/>
            <a:ext cx="55880" cy="97155"/>
          </a:xfrm>
          <a:prstGeom prst="rect">
            <a:avLst/>
          </a:prstGeom>
        </p:spPr>
        <p:txBody>
          <a:bodyPr vert="horz" wrap="square" lIns="0" tIns="14604" rIns="0" bIns="0" rtlCol="0">
            <a:spAutoFit/>
          </a:bodyPr>
          <a:lstStyle/>
          <a:p>
            <a:pPr marL="12700">
              <a:lnSpc>
                <a:spcPct val="100000"/>
              </a:lnSpc>
              <a:spcBef>
                <a:spcPts val="114"/>
              </a:spcBef>
            </a:pPr>
            <a:r>
              <a:rPr sz="450" spc="5" dirty="0">
                <a:latin typeface="Calibri"/>
                <a:cs typeface="Calibri"/>
              </a:rPr>
              <a:t>1</a:t>
            </a:r>
            <a:endParaRPr sz="45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372488" y="2594241"/>
            <a:ext cx="6570980" cy="2910840"/>
            <a:chOff x="372488" y="2594241"/>
            <a:chExt cx="6570980" cy="2910840"/>
          </a:xfrm>
        </p:grpSpPr>
        <p:sp>
          <p:nvSpPr>
            <p:cNvPr id="6" name="object 6"/>
            <p:cNvSpPr/>
            <p:nvPr/>
          </p:nvSpPr>
          <p:spPr>
            <a:xfrm>
              <a:off x="5486847" y="2888595"/>
              <a:ext cx="1452245" cy="2611755"/>
            </a:xfrm>
            <a:custGeom>
              <a:avLst/>
              <a:gdLst/>
              <a:ahLst/>
              <a:cxnLst/>
              <a:rect l="l" t="t" r="r" b="b"/>
              <a:pathLst>
                <a:path w="1452245" h="2611754">
                  <a:moveTo>
                    <a:pt x="0" y="2611733"/>
                  </a:moveTo>
                  <a:lnTo>
                    <a:pt x="834954" y="2611733"/>
                  </a:lnTo>
                </a:path>
                <a:path w="1452245" h="2611754">
                  <a:moveTo>
                    <a:pt x="1452104" y="0"/>
                  </a:moveTo>
                  <a:lnTo>
                    <a:pt x="1452104" y="2343365"/>
                  </a:lnTo>
                </a:path>
              </a:pathLst>
            </a:custGeom>
            <a:ln w="8467">
              <a:solidFill>
                <a:srgbClr val="000000"/>
              </a:solidFill>
            </a:ln>
          </p:spPr>
          <p:txBody>
            <a:bodyPr wrap="square" lIns="0" tIns="0" rIns="0" bIns="0" rtlCol="0"/>
            <a:lstStyle/>
            <a:p>
              <a:endParaRPr/>
            </a:p>
          </p:txBody>
        </p:sp>
        <p:sp>
          <p:nvSpPr>
            <p:cNvPr id="7" name="object 7"/>
            <p:cNvSpPr/>
            <p:nvPr/>
          </p:nvSpPr>
          <p:spPr>
            <a:xfrm>
              <a:off x="4427512" y="4100027"/>
              <a:ext cx="367030" cy="1049020"/>
            </a:xfrm>
            <a:custGeom>
              <a:avLst/>
              <a:gdLst/>
              <a:ahLst/>
              <a:cxnLst/>
              <a:rect l="l" t="t" r="r" b="b"/>
              <a:pathLst>
                <a:path w="367029" h="1049020">
                  <a:moveTo>
                    <a:pt x="0" y="0"/>
                  </a:moveTo>
                  <a:lnTo>
                    <a:pt x="366892" y="1048851"/>
                  </a:lnTo>
                </a:path>
              </a:pathLst>
            </a:custGeom>
            <a:ln w="8466">
              <a:solidFill>
                <a:srgbClr val="000000"/>
              </a:solidFill>
            </a:ln>
          </p:spPr>
          <p:txBody>
            <a:bodyPr wrap="square" lIns="0" tIns="0" rIns="0" bIns="0" rtlCol="0"/>
            <a:lstStyle/>
            <a:p>
              <a:endParaRPr/>
            </a:p>
          </p:txBody>
        </p:sp>
        <p:sp>
          <p:nvSpPr>
            <p:cNvPr id="8" name="object 8"/>
            <p:cNvSpPr/>
            <p:nvPr/>
          </p:nvSpPr>
          <p:spPr>
            <a:xfrm>
              <a:off x="2349864" y="2598686"/>
              <a:ext cx="737870" cy="1192530"/>
            </a:xfrm>
            <a:custGeom>
              <a:avLst/>
              <a:gdLst/>
              <a:ahLst/>
              <a:cxnLst/>
              <a:rect l="l" t="t" r="r" b="b"/>
              <a:pathLst>
                <a:path w="737869" h="1192529">
                  <a:moveTo>
                    <a:pt x="737685" y="0"/>
                  </a:moveTo>
                  <a:lnTo>
                    <a:pt x="0" y="1192067"/>
                  </a:lnTo>
                </a:path>
              </a:pathLst>
            </a:custGeom>
            <a:ln w="8466">
              <a:solidFill>
                <a:srgbClr val="000000"/>
              </a:solidFill>
            </a:ln>
          </p:spPr>
          <p:txBody>
            <a:bodyPr wrap="square" lIns="0" tIns="0" rIns="0" bIns="0" rtlCol="0"/>
            <a:lstStyle/>
            <a:p>
              <a:endParaRPr/>
            </a:p>
          </p:txBody>
        </p:sp>
        <p:sp>
          <p:nvSpPr>
            <p:cNvPr id="9" name="object 9"/>
            <p:cNvSpPr/>
            <p:nvPr/>
          </p:nvSpPr>
          <p:spPr>
            <a:xfrm>
              <a:off x="2366536" y="4394646"/>
              <a:ext cx="0" cy="878840"/>
            </a:xfrm>
            <a:custGeom>
              <a:avLst/>
              <a:gdLst/>
              <a:ahLst/>
              <a:cxnLst/>
              <a:rect l="l" t="t" r="r" b="b"/>
              <a:pathLst>
                <a:path h="878839">
                  <a:moveTo>
                    <a:pt x="0" y="878259"/>
                  </a:moveTo>
                  <a:lnTo>
                    <a:pt x="1" y="0"/>
                  </a:lnTo>
                </a:path>
              </a:pathLst>
            </a:custGeom>
            <a:ln w="8466">
              <a:solidFill>
                <a:srgbClr val="000000"/>
              </a:solidFill>
            </a:ln>
          </p:spPr>
          <p:txBody>
            <a:bodyPr wrap="square" lIns="0" tIns="0" rIns="0" bIns="0" rtlCol="0"/>
            <a:lstStyle/>
            <a:p>
              <a:endParaRPr/>
            </a:p>
          </p:txBody>
        </p:sp>
        <p:sp>
          <p:nvSpPr>
            <p:cNvPr id="10" name="object 10"/>
            <p:cNvSpPr/>
            <p:nvPr/>
          </p:nvSpPr>
          <p:spPr>
            <a:xfrm>
              <a:off x="376933" y="3776887"/>
              <a:ext cx="977900" cy="617855"/>
            </a:xfrm>
            <a:custGeom>
              <a:avLst/>
              <a:gdLst/>
              <a:ahLst/>
              <a:cxnLst/>
              <a:rect l="l" t="t" r="r" b="b"/>
              <a:pathLst>
                <a:path w="977900" h="617854">
                  <a:moveTo>
                    <a:pt x="0" y="308878"/>
                  </a:moveTo>
                  <a:lnTo>
                    <a:pt x="12907" y="238055"/>
                  </a:lnTo>
                  <a:lnTo>
                    <a:pt x="49673" y="173041"/>
                  </a:lnTo>
                  <a:lnTo>
                    <a:pt x="76087" y="143292"/>
                  </a:lnTo>
                  <a:lnTo>
                    <a:pt x="107365" y="115690"/>
                  </a:lnTo>
                  <a:lnTo>
                    <a:pt x="143142" y="90468"/>
                  </a:lnTo>
                  <a:lnTo>
                    <a:pt x="183049" y="67857"/>
                  </a:lnTo>
                  <a:lnTo>
                    <a:pt x="226721" y="48088"/>
                  </a:lnTo>
                  <a:lnTo>
                    <a:pt x="273792" y="31394"/>
                  </a:lnTo>
                  <a:lnTo>
                    <a:pt x="323893" y="18007"/>
                  </a:lnTo>
                  <a:lnTo>
                    <a:pt x="376659" y="8157"/>
                  </a:lnTo>
                  <a:lnTo>
                    <a:pt x="431723" y="2078"/>
                  </a:lnTo>
                  <a:lnTo>
                    <a:pt x="488717" y="0"/>
                  </a:lnTo>
                  <a:lnTo>
                    <a:pt x="545712" y="2078"/>
                  </a:lnTo>
                  <a:lnTo>
                    <a:pt x="600776" y="8157"/>
                  </a:lnTo>
                  <a:lnTo>
                    <a:pt x="653542" y="18007"/>
                  </a:lnTo>
                  <a:lnTo>
                    <a:pt x="703643" y="31394"/>
                  </a:lnTo>
                  <a:lnTo>
                    <a:pt x="750713" y="48088"/>
                  </a:lnTo>
                  <a:lnTo>
                    <a:pt x="794385" y="67857"/>
                  </a:lnTo>
                  <a:lnTo>
                    <a:pt x="834293" y="90468"/>
                  </a:lnTo>
                  <a:lnTo>
                    <a:pt x="870069" y="115690"/>
                  </a:lnTo>
                  <a:lnTo>
                    <a:pt x="901348" y="143292"/>
                  </a:lnTo>
                  <a:lnTo>
                    <a:pt x="927761" y="173041"/>
                  </a:lnTo>
                  <a:lnTo>
                    <a:pt x="964528" y="238055"/>
                  </a:lnTo>
                  <a:lnTo>
                    <a:pt x="977435" y="308878"/>
                  </a:lnTo>
                  <a:lnTo>
                    <a:pt x="974147" y="344900"/>
                  </a:lnTo>
                  <a:lnTo>
                    <a:pt x="948944" y="413051"/>
                  </a:lnTo>
                  <a:lnTo>
                    <a:pt x="901348" y="474465"/>
                  </a:lnTo>
                  <a:lnTo>
                    <a:pt x="870069" y="502066"/>
                  </a:lnTo>
                  <a:lnTo>
                    <a:pt x="834293" y="527289"/>
                  </a:lnTo>
                  <a:lnTo>
                    <a:pt x="794385" y="549900"/>
                  </a:lnTo>
                  <a:lnTo>
                    <a:pt x="750713" y="569669"/>
                  </a:lnTo>
                  <a:lnTo>
                    <a:pt x="703643" y="586363"/>
                  </a:lnTo>
                  <a:lnTo>
                    <a:pt x="653542" y="599750"/>
                  </a:lnTo>
                  <a:lnTo>
                    <a:pt x="600776" y="609600"/>
                  </a:lnTo>
                  <a:lnTo>
                    <a:pt x="545712" y="615679"/>
                  </a:lnTo>
                  <a:lnTo>
                    <a:pt x="488717" y="617757"/>
                  </a:lnTo>
                  <a:lnTo>
                    <a:pt x="431723" y="615679"/>
                  </a:lnTo>
                  <a:lnTo>
                    <a:pt x="376659" y="609600"/>
                  </a:lnTo>
                  <a:lnTo>
                    <a:pt x="323893" y="599750"/>
                  </a:lnTo>
                  <a:lnTo>
                    <a:pt x="273792" y="586363"/>
                  </a:lnTo>
                  <a:lnTo>
                    <a:pt x="226721" y="569669"/>
                  </a:lnTo>
                  <a:lnTo>
                    <a:pt x="183049" y="549900"/>
                  </a:lnTo>
                  <a:lnTo>
                    <a:pt x="143142" y="527289"/>
                  </a:lnTo>
                  <a:lnTo>
                    <a:pt x="107365" y="502066"/>
                  </a:lnTo>
                  <a:lnTo>
                    <a:pt x="76087" y="474465"/>
                  </a:lnTo>
                  <a:lnTo>
                    <a:pt x="49673" y="444716"/>
                  </a:lnTo>
                  <a:lnTo>
                    <a:pt x="12907" y="379702"/>
                  </a:lnTo>
                  <a:lnTo>
                    <a:pt x="0" y="308878"/>
                  </a:lnTo>
                  <a:close/>
                </a:path>
              </a:pathLst>
            </a:custGeom>
            <a:ln w="8466">
              <a:solidFill>
                <a:srgbClr val="000000"/>
              </a:solidFill>
            </a:ln>
          </p:spPr>
          <p:txBody>
            <a:bodyPr wrap="square" lIns="0" tIns="0" rIns="0" bIns="0" rtlCol="0"/>
            <a:lstStyle/>
            <a:p>
              <a:endParaRPr/>
            </a:p>
          </p:txBody>
        </p:sp>
      </p:grpSp>
      <p:sp>
        <p:nvSpPr>
          <p:cNvPr id="11" name="object 11"/>
          <p:cNvSpPr txBox="1"/>
          <p:nvPr/>
        </p:nvSpPr>
        <p:spPr>
          <a:xfrm>
            <a:off x="664144" y="4000500"/>
            <a:ext cx="403860" cy="157480"/>
          </a:xfrm>
          <a:prstGeom prst="rect">
            <a:avLst/>
          </a:prstGeom>
        </p:spPr>
        <p:txBody>
          <a:bodyPr vert="horz" wrap="square" lIns="0" tIns="14604" rIns="0" bIns="0" rtlCol="0">
            <a:spAutoFit/>
          </a:bodyPr>
          <a:lstStyle/>
          <a:p>
            <a:pPr marL="12700">
              <a:lnSpc>
                <a:spcPct val="100000"/>
              </a:lnSpc>
              <a:spcBef>
                <a:spcPts val="114"/>
              </a:spcBef>
            </a:pPr>
            <a:r>
              <a:rPr sz="850" dirty="0">
                <a:latin typeface="Calibri"/>
                <a:cs typeface="Calibri"/>
              </a:rPr>
              <a:t>Lo</a:t>
            </a:r>
            <a:r>
              <a:rPr sz="850" spc="-5" dirty="0">
                <a:latin typeface="Calibri"/>
                <a:cs typeface="Calibri"/>
              </a:rPr>
              <a:t>c</a:t>
            </a:r>
            <a:r>
              <a:rPr sz="850" dirty="0">
                <a:latin typeface="Calibri"/>
                <a:cs typeface="Calibri"/>
              </a:rPr>
              <a:t>a</a:t>
            </a:r>
            <a:r>
              <a:rPr sz="850" spc="-5" dirty="0">
                <a:latin typeface="Calibri"/>
                <a:cs typeface="Calibri"/>
              </a:rPr>
              <a:t>t</a:t>
            </a:r>
            <a:r>
              <a:rPr sz="850" dirty="0">
                <a:latin typeface="Calibri"/>
                <a:cs typeface="Calibri"/>
              </a:rPr>
              <a:t>io</a:t>
            </a:r>
            <a:r>
              <a:rPr sz="850" spc="5" dirty="0">
                <a:latin typeface="Calibri"/>
                <a:cs typeface="Calibri"/>
              </a:rPr>
              <a:t>n</a:t>
            </a:r>
            <a:endParaRPr sz="850">
              <a:latin typeface="Calibri"/>
              <a:cs typeface="Calibri"/>
            </a:endParaRPr>
          </a:p>
        </p:txBody>
      </p:sp>
      <p:sp>
        <p:nvSpPr>
          <p:cNvPr id="12" name="object 12"/>
          <p:cNvSpPr txBox="1"/>
          <p:nvPr/>
        </p:nvSpPr>
        <p:spPr>
          <a:xfrm>
            <a:off x="1576318" y="3776887"/>
            <a:ext cx="1475740" cy="617855"/>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500">
              <a:latin typeface="Times New Roman"/>
              <a:cs typeface="Times New Roman"/>
            </a:endParaRPr>
          </a:p>
          <a:p>
            <a:pPr algn="ctr">
              <a:lnSpc>
                <a:spcPct val="100000"/>
              </a:lnSpc>
              <a:spcBef>
                <a:spcPts val="5"/>
              </a:spcBef>
            </a:pPr>
            <a:r>
              <a:rPr sz="1050" spc="5" dirty="0">
                <a:latin typeface="Calibri"/>
                <a:cs typeface="Calibri"/>
              </a:rPr>
              <a:t>PROJECT</a:t>
            </a:r>
            <a:endParaRPr sz="1050">
              <a:latin typeface="Calibri"/>
              <a:cs typeface="Calibri"/>
            </a:endParaRPr>
          </a:p>
        </p:txBody>
      </p:sp>
      <p:grpSp>
        <p:nvGrpSpPr>
          <p:cNvPr id="13" name="object 13"/>
          <p:cNvGrpSpPr/>
          <p:nvPr/>
        </p:nvGrpSpPr>
        <p:grpSpPr>
          <a:xfrm>
            <a:off x="1146890" y="4081321"/>
            <a:ext cx="836930" cy="1019810"/>
            <a:chOff x="1146890" y="4081321"/>
            <a:chExt cx="836930" cy="1019810"/>
          </a:xfrm>
        </p:grpSpPr>
        <p:sp>
          <p:nvSpPr>
            <p:cNvPr id="14" name="object 14"/>
            <p:cNvSpPr/>
            <p:nvPr/>
          </p:nvSpPr>
          <p:spPr>
            <a:xfrm>
              <a:off x="1354368" y="4085766"/>
              <a:ext cx="222250" cy="0"/>
            </a:xfrm>
            <a:custGeom>
              <a:avLst/>
              <a:gdLst/>
              <a:ahLst/>
              <a:cxnLst/>
              <a:rect l="l" t="t" r="r" b="b"/>
              <a:pathLst>
                <a:path w="222250">
                  <a:moveTo>
                    <a:pt x="0" y="0"/>
                  </a:moveTo>
                  <a:lnTo>
                    <a:pt x="221949" y="1"/>
                  </a:lnTo>
                </a:path>
              </a:pathLst>
            </a:custGeom>
            <a:ln w="8466">
              <a:solidFill>
                <a:srgbClr val="000000"/>
              </a:solidFill>
            </a:ln>
          </p:spPr>
          <p:txBody>
            <a:bodyPr wrap="square" lIns="0" tIns="0" rIns="0" bIns="0" rtlCol="0"/>
            <a:lstStyle/>
            <a:p>
              <a:endParaRPr/>
            </a:p>
          </p:txBody>
        </p:sp>
        <p:sp>
          <p:nvSpPr>
            <p:cNvPr id="15" name="object 15"/>
            <p:cNvSpPr/>
            <p:nvPr/>
          </p:nvSpPr>
          <p:spPr>
            <a:xfrm>
              <a:off x="1151335" y="4664292"/>
              <a:ext cx="828040" cy="432434"/>
            </a:xfrm>
            <a:custGeom>
              <a:avLst/>
              <a:gdLst/>
              <a:ahLst/>
              <a:cxnLst/>
              <a:rect l="l" t="t" r="r" b="b"/>
              <a:pathLst>
                <a:path w="828039" h="432435">
                  <a:moveTo>
                    <a:pt x="0" y="215915"/>
                  </a:moveTo>
                  <a:lnTo>
                    <a:pt x="17520" y="153556"/>
                  </a:lnTo>
                  <a:lnTo>
                    <a:pt x="66669" y="98347"/>
                  </a:lnTo>
                  <a:lnTo>
                    <a:pt x="101503" y="74259"/>
                  </a:lnTo>
                  <a:lnTo>
                    <a:pt x="142324" y="52960"/>
                  </a:lnTo>
                  <a:lnTo>
                    <a:pt x="188492" y="34785"/>
                  </a:lnTo>
                  <a:lnTo>
                    <a:pt x="239365" y="20067"/>
                  </a:lnTo>
                  <a:lnTo>
                    <a:pt x="294305" y="9141"/>
                  </a:lnTo>
                  <a:lnTo>
                    <a:pt x="352671" y="2341"/>
                  </a:lnTo>
                  <a:lnTo>
                    <a:pt x="413823" y="0"/>
                  </a:lnTo>
                  <a:lnTo>
                    <a:pt x="474975" y="2341"/>
                  </a:lnTo>
                  <a:lnTo>
                    <a:pt x="533341" y="9141"/>
                  </a:lnTo>
                  <a:lnTo>
                    <a:pt x="588280" y="20067"/>
                  </a:lnTo>
                  <a:lnTo>
                    <a:pt x="639154" y="34785"/>
                  </a:lnTo>
                  <a:lnTo>
                    <a:pt x="685322" y="52960"/>
                  </a:lnTo>
                  <a:lnTo>
                    <a:pt x="726142" y="74259"/>
                  </a:lnTo>
                  <a:lnTo>
                    <a:pt x="760977" y="98347"/>
                  </a:lnTo>
                  <a:lnTo>
                    <a:pt x="789185" y="124891"/>
                  </a:lnTo>
                  <a:lnTo>
                    <a:pt x="823160" y="184009"/>
                  </a:lnTo>
                  <a:lnTo>
                    <a:pt x="827646" y="215915"/>
                  </a:lnTo>
                  <a:lnTo>
                    <a:pt x="823160" y="247822"/>
                  </a:lnTo>
                  <a:lnTo>
                    <a:pt x="789185" y="306940"/>
                  </a:lnTo>
                  <a:lnTo>
                    <a:pt x="760977" y="333484"/>
                  </a:lnTo>
                  <a:lnTo>
                    <a:pt x="726142" y="357572"/>
                  </a:lnTo>
                  <a:lnTo>
                    <a:pt x="685322" y="378870"/>
                  </a:lnTo>
                  <a:lnTo>
                    <a:pt x="639154" y="397046"/>
                  </a:lnTo>
                  <a:lnTo>
                    <a:pt x="588280" y="411763"/>
                  </a:lnTo>
                  <a:lnTo>
                    <a:pt x="533341" y="422689"/>
                  </a:lnTo>
                  <a:lnTo>
                    <a:pt x="474975" y="429490"/>
                  </a:lnTo>
                  <a:lnTo>
                    <a:pt x="413823" y="431831"/>
                  </a:lnTo>
                  <a:lnTo>
                    <a:pt x="352671" y="429490"/>
                  </a:lnTo>
                  <a:lnTo>
                    <a:pt x="294305" y="422689"/>
                  </a:lnTo>
                  <a:lnTo>
                    <a:pt x="239365" y="411763"/>
                  </a:lnTo>
                  <a:lnTo>
                    <a:pt x="188492" y="397046"/>
                  </a:lnTo>
                  <a:lnTo>
                    <a:pt x="142324" y="378870"/>
                  </a:lnTo>
                  <a:lnTo>
                    <a:pt x="101503" y="357572"/>
                  </a:lnTo>
                  <a:lnTo>
                    <a:pt x="66669" y="333484"/>
                  </a:lnTo>
                  <a:lnTo>
                    <a:pt x="38461" y="306940"/>
                  </a:lnTo>
                  <a:lnTo>
                    <a:pt x="4486" y="247822"/>
                  </a:lnTo>
                  <a:lnTo>
                    <a:pt x="0" y="215915"/>
                  </a:lnTo>
                  <a:close/>
                </a:path>
              </a:pathLst>
            </a:custGeom>
            <a:ln w="8466">
              <a:solidFill>
                <a:srgbClr val="000000"/>
              </a:solidFill>
            </a:ln>
          </p:spPr>
          <p:txBody>
            <a:bodyPr wrap="square" lIns="0" tIns="0" rIns="0" bIns="0" rtlCol="0"/>
            <a:lstStyle/>
            <a:p>
              <a:endParaRPr/>
            </a:p>
          </p:txBody>
        </p:sp>
      </p:grpSp>
      <p:sp>
        <p:nvSpPr>
          <p:cNvPr id="16" name="object 16"/>
          <p:cNvSpPr txBox="1"/>
          <p:nvPr/>
        </p:nvSpPr>
        <p:spPr>
          <a:xfrm>
            <a:off x="1371272" y="4796365"/>
            <a:ext cx="389255" cy="157480"/>
          </a:xfrm>
          <a:prstGeom prst="rect">
            <a:avLst/>
          </a:prstGeom>
        </p:spPr>
        <p:txBody>
          <a:bodyPr vert="horz" wrap="square" lIns="0" tIns="14604" rIns="0" bIns="0" rtlCol="0">
            <a:spAutoFit/>
          </a:bodyPr>
          <a:lstStyle/>
          <a:p>
            <a:pPr marL="12700">
              <a:lnSpc>
                <a:spcPct val="100000"/>
              </a:lnSpc>
              <a:spcBef>
                <a:spcPts val="114"/>
              </a:spcBef>
            </a:pPr>
            <a:r>
              <a:rPr sz="850" u="sng" spc="-5" dirty="0">
                <a:uFill>
                  <a:solidFill>
                    <a:srgbClr val="000000"/>
                  </a:solidFill>
                </a:uFill>
                <a:latin typeface="Calibri"/>
                <a:cs typeface="Calibri"/>
              </a:rPr>
              <a:t>N</a:t>
            </a:r>
            <a:r>
              <a:rPr sz="850" u="sng" dirty="0">
                <a:uFill>
                  <a:solidFill>
                    <a:srgbClr val="000000"/>
                  </a:solidFill>
                </a:uFill>
                <a:latin typeface="Calibri"/>
                <a:cs typeface="Calibri"/>
              </a:rPr>
              <a:t>u</a:t>
            </a:r>
            <a:r>
              <a:rPr sz="850" u="sng" spc="-5" dirty="0">
                <a:uFill>
                  <a:solidFill>
                    <a:srgbClr val="000000"/>
                  </a:solidFill>
                </a:uFill>
                <a:latin typeface="Calibri"/>
                <a:cs typeface="Calibri"/>
              </a:rPr>
              <a:t>m</a:t>
            </a:r>
            <a:r>
              <a:rPr sz="850" u="sng" dirty="0">
                <a:uFill>
                  <a:solidFill>
                    <a:srgbClr val="000000"/>
                  </a:solidFill>
                </a:uFill>
                <a:latin typeface="Calibri"/>
                <a:cs typeface="Calibri"/>
              </a:rPr>
              <a:t>be</a:t>
            </a:r>
            <a:r>
              <a:rPr sz="850" u="sng" spc="5" dirty="0">
                <a:uFill>
                  <a:solidFill>
                    <a:srgbClr val="000000"/>
                  </a:solidFill>
                </a:uFill>
                <a:latin typeface="Calibri"/>
                <a:cs typeface="Calibri"/>
              </a:rPr>
              <a:t>r</a:t>
            </a:r>
            <a:endParaRPr sz="850">
              <a:latin typeface="Calibri"/>
              <a:cs typeface="Calibri"/>
            </a:endParaRPr>
          </a:p>
        </p:txBody>
      </p:sp>
      <p:sp>
        <p:nvSpPr>
          <p:cNvPr id="17" name="object 17"/>
          <p:cNvSpPr/>
          <p:nvPr/>
        </p:nvSpPr>
        <p:spPr>
          <a:xfrm>
            <a:off x="1151336" y="2904594"/>
            <a:ext cx="828040" cy="432434"/>
          </a:xfrm>
          <a:custGeom>
            <a:avLst/>
            <a:gdLst/>
            <a:ahLst/>
            <a:cxnLst/>
            <a:rect l="l" t="t" r="r" b="b"/>
            <a:pathLst>
              <a:path w="828039" h="432435">
                <a:moveTo>
                  <a:pt x="0" y="215915"/>
                </a:moveTo>
                <a:lnTo>
                  <a:pt x="17520" y="153556"/>
                </a:lnTo>
                <a:lnTo>
                  <a:pt x="66669" y="98347"/>
                </a:lnTo>
                <a:lnTo>
                  <a:pt x="101503" y="74259"/>
                </a:lnTo>
                <a:lnTo>
                  <a:pt x="142324" y="52960"/>
                </a:lnTo>
                <a:lnTo>
                  <a:pt x="188492" y="34785"/>
                </a:lnTo>
                <a:lnTo>
                  <a:pt x="239365" y="20067"/>
                </a:lnTo>
                <a:lnTo>
                  <a:pt x="294305" y="9141"/>
                </a:lnTo>
                <a:lnTo>
                  <a:pt x="352671" y="2341"/>
                </a:lnTo>
                <a:lnTo>
                  <a:pt x="413823" y="0"/>
                </a:lnTo>
                <a:lnTo>
                  <a:pt x="474975" y="2341"/>
                </a:lnTo>
                <a:lnTo>
                  <a:pt x="533341" y="9141"/>
                </a:lnTo>
                <a:lnTo>
                  <a:pt x="588280" y="20067"/>
                </a:lnTo>
                <a:lnTo>
                  <a:pt x="639154" y="34785"/>
                </a:lnTo>
                <a:lnTo>
                  <a:pt x="685322" y="52960"/>
                </a:lnTo>
                <a:lnTo>
                  <a:pt x="726142" y="74259"/>
                </a:lnTo>
                <a:lnTo>
                  <a:pt x="760977" y="98347"/>
                </a:lnTo>
                <a:lnTo>
                  <a:pt x="789185" y="124891"/>
                </a:lnTo>
                <a:lnTo>
                  <a:pt x="823160" y="184009"/>
                </a:lnTo>
                <a:lnTo>
                  <a:pt x="827646" y="215915"/>
                </a:lnTo>
                <a:lnTo>
                  <a:pt x="823160" y="247822"/>
                </a:lnTo>
                <a:lnTo>
                  <a:pt x="789185" y="306940"/>
                </a:lnTo>
                <a:lnTo>
                  <a:pt x="760977" y="333484"/>
                </a:lnTo>
                <a:lnTo>
                  <a:pt x="726142" y="357572"/>
                </a:lnTo>
                <a:lnTo>
                  <a:pt x="685322" y="378870"/>
                </a:lnTo>
                <a:lnTo>
                  <a:pt x="639154" y="397046"/>
                </a:lnTo>
                <a:lnTo>
                  <a:pt x="588280" y="411763"/>
                </a:lnTo>
                <a:lnTo>
                  <a:pt x="533341" y="422689"/>
                </a:lnTo>
                <a:lnTo>
                  <a:pt x="474975" y="429490"/>
                </a:lnTo>
                <a:lnTo>
                  <a:pt x="413823" y="431831"/>
                </a:lnTo>
                <a:lnTo>
                  <a:pt x="352671" y="429490"/>
                </a:lnTo>
                <a:lnTo>
                  <a:pt x="294305" y="422689"/>
                </a:lnTo>
                <a:lnTo>
                  <a:pt x="239365" y="411763"/>
                </a:lnTo>
                <a:lnTo>
                  <a:pt x="188492" y="397046"/>
                </a:lnTo>
                <a:lnTo>
                  <a:pt x="142324" y="378870"/>
                </a:lnTo>
                <a:lnTo>
                  <a:pt x="101503" y="357572"/>
                </a:lnTo>
                <a:lnTo>
                  <a:pt x="66669" y="333484"/>
                </a:lnTo>
                <a:lnTo>
                  <a:pt x="38461" y="306940"/>
                </a:lnTo>
                <a:lnTo>
                  <a:pt x="4486" y="247822"/>
                </a:lnTo>
                <a:lnTo>
                  <a:pt x="0" y="215915"/>
                </a:lnTo>
                <a:close/>
              </a:path>
            </a:pathLst>
          </a:custGeom>
          <a:ln w="8466">
            <a:solidFill>
              <a:srgbClr val="000000"/>
            </a:solidFill>
          </a:ln>
        </p:spPr>
        <p:txBody>
          <a:bodyPr wrap="square" lIns="0" tIns="0" rIns="0" bIns="0" rtlCol="0"/>
          <a:lstStyle/>
          <a:p>
            <a:endParaRPr/>
          </a:p>
        </p:txBody>
      </p:sp>
      <p:sp>
        <p:nvSpPr>
          <p:cNvPr id="18" name="object 18"/>
          <p:cNvSpPr txBox="1"/>
          <p:nvPr/>
        </p:nvSpPr>
        <p:spPr>
          <a:xfrm>
            <a:off x="1421226" y="3035299"/>
            <a:ext cx="288925" cy="157480"/>
          </a:xfrm>
          <a:prstGeom prst="rect">
            <a:avLst/>
          </a:prstGeom>
        </p:spPr>
        <p:txBody>
          <a:bodyPr vert="horz" wrap="square" lIns="0" tIns="14604" rIns="0" bIns="0" rtlCol="0">
            <a:spAutoFit/>
          </a:bodyPr>
          <a:lstStyle/>
          <a:p>
            <a:pPr marL="12700">
              <a:lnSpc>
                <a:spcPct val="100000"/>
              </a:lnSpc>
              <a:spcBef>
                <a:spcPts val="114"/>
              </a:spcBef>
            </a:pPr>
            <a:r>
              <a:rPr sz="850" u="sng" spc="-5" dirty="0">
                <a:uFill>
                  <a:solidFill>
                    <a:srgbClr val="000000"/>
                  </a:solidFill>
                </a:uFill>
                <a:latin typeface="Calibri"/>
                <a:cs typeface="Calibri"/>
              </a:rPr>
              <a:t>N</a:t>
            </a:r>
            <a:r>
              <a:rPr sz="850" u="sng" dirty="0">
                <a:uFill>
                  <a:solidFill>
                    <a:srgbClr val="000000"/>
                  </a:solidFill>
                </a:uFill>
                <a:latin typeface="Calibri"/>
                <a:cs typeface="Calibri"/>
              </a:rPr>
              <a:t>a</a:t>
            </a:r>
            <a:r>
              <a:rPr sz="850" u="sng" spc="-5" dirty="0">
                <a:uFill>
                  <a:solidFill>
                    <a:srgbClr val="000000"/>
                  </a:solidFill>
                </a:uFill>
                <a:latin typeface="Calibri"/>
                <a:cs typeface="Calibri"/>
              </a:rPr>
              <a:t>m</a:t>
            </a:r>
            <a:r>
              <a:rPr sz="850" u="sng" spc="5" dirty="0">
                <a:uFill>
                  <a:solidFill>
                    <a:srgbClr val="000000"/>
                  </a:solidFill>
                </a:uFill>
                <a:latin typeface="Calibri"/>
                <a:cs typeface="Calibri"/>
              </a:rPr>
              <a:t>e</a:t>
            </a:r>
            <a:endParaRPr sz="850">
              <a:latin typeface="Calibri"/>
              <a:cs typeface="Calibri"/>
            </a:endParaRPr>
          </a:p>
        </p:txBody>
      </p:sp>
      <p:grpSp>
        <p:nvGrpSpPr>
          <p:cNvPr id="19" name="object 19"/>
          <p:cNvGrpSpPr/>
          <p:nvPr/>
        </p:nvGrpSpPr>
        <p:grpSpPr>
          <a:xfrm>
            <a:off x="1560714" y="3331980"/>
            <a:ext cx="2260600" cy="3434715"/>
            <a:chOff x="1560714" y="3331980"/>
            <a:chExt cx="2260600" cy="3434715"/>
          </a:xfrm>
        </p:grpSpPr>
        <p:sp>
          <p:nvSpPr>
            <p:cNvPr id="20" name="object 20"/>
            <p:cNvSpPr/>
            <p:nvPr/>
          </p:nvSpPr>
          <p:spPr>
            <a:xfrm>
              <a:off x="1565159" y="3336425"/>
              <a:ext cx="414020" cy="440690"/>
            </a:xfrm>
            <a:custGeom>
              <a:avLst/>
              <a:gdLst/>
              <a:ahLst/>
              <a:cxnLst/>
              <a:rect l="l" t="t" r="r" b="b"/>
              <a:pathLst>
                <a:path w="414019" h="440689">
                  <a:moveTo>
                    <a:pt x="0" y="0"/>
                  </a:moveTo>
                  <a:lnTo>
                    <a:pt x="413822" y="440461"/>
                  </a:lnTo>
                </a:path>
              </a:pathLst>
            </a:custGeom>
            <a:ln w="8466">
              <a:solidFill>
                <a:srgbClr val="000000"/>
              </a:solidFill>
            </a:ln>
          </p:spPr>
          <p:txBody>
            <a:bodyPr wrap="square" lIns="0" tIns="0" rIns="0" bIns="0" rtlCol="0"/>
            <a:lstStyle/>
            <a:p>
              <a:endParaRPr/>
            </a:p>
          </p:txBody>
        </p:sp>
        <p:sp>
          <p:nvSpPr>
            <p:cNvPr id="21" name="object 21"/>
            <p:cNvSpPr/>
            <p:nvPr/>
          </p:nvSpPr>
          <p:spPr>
            <a:xfrm>
              <a:off x="1565159" y="4394644"/>
              <a:ext cx="414020" cy="269875"/>
            </a:xfrm>
            <a:custGeom>
              <a:avLst/>
              <a:gdLst/>
              <a:ahLst/>
              <a:cxnLst/>
              <a:rect l="l" t="t" r="r" b="b"/>
              <a:pathLst>
                <a:path w="414019" h="269875">
                  <a:moveTo>
                    <a:pt x="413823" y="0"/>
                  </a:moveTo>
                  <a:lnTo>
                    <a:pt x="0" y="269647"/>
                  </a:lnTo>
                </a:path>
              </a:pathLst>
            </a:custGeom>
            <a:ln w="8466">
              <a:solidFill>
                <a:srgbClr val="000000"/>
              </a:solidFill>
            </a:ln>
          </p:spPr>
          <p:txBody>
            <a:bodyPr wrap="square" lIns="0" tIns="0" rIns="0" bIns="0" rtlCol="0"/>
            <a:lstStyle/>
            <a:p>
              <a:endParaRPr/>
            </a:p>
          </p:txBody>
        </p:sp>
        <p:sp>
          <p:nvSpPr>
            <p:cNvPr id="22" name="object 22"/>
            <p:cNvSpPr/>
            <p:nvPr/>
          </p:nvSpPr>
          <p:spPr>
            <a:xfrm>
              <a:off x="2802909" y="6107960"/>
              <a:ext cx="1018540" cy="658495"/>
            </a:xfrm>
            <a:custGeom>
              <a:avLst/>
              <a:gdLst/>
              <a:ahLst/>
              <a:cxnLst/>
              <a:rect l="l" t="t" r="r" b="b"/>
              <a:pathLst>
                <a:path w="1018539" h="658495">
                  <a:moveTo>
                    <a:pt x="508410" y="0"/>
                  </a:moveTo>
                  <a:lnTo>
                    <a:pt x="457139" y="1677"/>
                  </a:lnTo>
                  <a:lnTo>
                    <a:pt x="406652" y="6644"/>
                  </a:lnTo>
                  <a:lnTo>
                    <a:pt x="312234" y="25361"/>
                  </a:lnTo>
                  <a:lnTo>
                    <a:pt x="228254" y="54171"/>
                  </a:lnTo>
                  <a:lnTo>
                    <a:pt x="151881" y="94095"/>
                  </a:lnTo>
                  <a:lnTo>
                    <a:pt x="118823" y="117193"/>
                  </a:lnTo>
                  <a:lnTo>
                    <a:pt x="89156" y="142410"/>
                  </a:lnTo>
                  <a:lnTo>
                    <a:pt x="41163" y="198775"/>
                  </a:lnTo>
                  <a:lnTo>
                    <a:pt x="11066" y="260219"/>
                  </a:lnTo>
                  <a:lnTo>
                    <a:pt x="0" y="328648"/>
                  </a:lnTo>
                  <a:lnTo>
                    <a:pt x="85" y="330807"/>
                  </a:lnTo>
                  <a:lnTo>
                    <a:pt x="10756" y="397192"/>
                  </a:lnTo>
                  <a:lnTo>
                    <a:pt x="42585" y="461736"/>
                  </a:lnTo>
                  <a:lnTo>
                    <a:pt x="90689" y="517405"/>
                  </a:lnTo>
                  <a:lnTo>
                    <a:pt x="120338" y="542347"/>
                  </a:lnTo>
                  <a:lnTo>
                    <a:pt x="154087" y="565616"/>
                  </a:lnTo>
                  <a:lnTo>
                    <a:pt x="227319" y="603803"/>
                  </a:lnTo>
                  <a:lnTo>
                    <a:pt x="314915" y="633733"/>
                  </a:lnTo>
                  <a:lnTo>
                    <a:pt x="408614" y="652018"/>
                  </a:lnTo>
                  <a:lnTo>
                    <a:pt x="458442" y="656781"/>
                  </a:lnTo>
                  <a:lnTo>
                    <a:pt x="509706" y="658376"/>
                  </a:lnTo>
                  <a:lnTo>
                    <a:pt x="560978" y="656699"/>
                  </a:lnTo>
                  <a:lnTo>
                    <a:pt x="611464" y="651732"/>
                  </a:lnTo>
                  <a:lnTo>
                    <a:pt x="646245" y="644837"/>
                  </a:lnTo>
                  <a:lnTo>
                    <a:pt x="509275" y="644837"/>
                  </a:lnTo>
                  <a:lnTo>
                    <a:pt x="458873" y="643242"/>
                  </a:lnTo>
                  <a:lnTo>
                    <a:pt x="409915" y="638534"/>
                  </a:lnTo>
                  <a:lnTo>
                    <a:pt x="317524" y="620440"/>
                  </a:lnTo>
                  <a:lnTo>
                    <a:pt x="233613" y="591722"/>
                  </a:lnTo>
                  <a:lnTo>
                    <a:pt x="160351" y="553604"/>
                  </a:lnTo>
                  <a:lnTo>
                    <a:pt x="128073" y="531224"/>
                  </a:lnTo>
                  <a:lnTo>
                    <a:pt x="74443" y="481112"/>
                  </a:lnTo>
                  <a:lnTo>
                    <a:pt x="36451" y="424434"/>
                  </a:lnTo>
                  <a:lnTo>
                    <a:pt x="16196" y="362014"/>
                  </a:lnTo>
                  <a:lnTo>
                    <a:pt x="13589" y="328648"/>
                  </a:lnTo>
                  <a:lnTo>
                    <a:pt x="16140" y="296713"/>
                  </a:lnTo>
                  <a:lnTo>
                    <a:pt x="36038" y="234784"/>
                  </a:lnTo>
                  <a:lnTo>
                    <a:pt x="73939" y="177852"/>
                  </a:lnTo>
                  <a:lnTo>
                    <a:pt x="127567" y="127539"/>
                  </a:lnTo>
                  <a:lnTo>
                    <a:pt x="159616" y="105216"/>
                  </a:lnTo>
                  <a:lnTo>
                    <a:pt x="232981" y="66898"/>
                  </a:lnTo>
                  <a:lnTo>
                    <a:pt x="316630" y="38176"/>
                  </a:lnTo>
                  <a:lnTo>
                    <a:pt x="409261" y="19937"/>
                  </a:lnTo>
                  <a:lnTo>
                    <a:pt x="458439" y="15162"/>
                  </a:lnTo>
                  <a:lnTo>
                    <a:pt x="508843" y="13539"/>
                  </a:lnTo>
                  <a:lnTo>
                    <a:pt x="646300" y="13539"/>
                  </a:lnTo>
                  <a:lnTo>
                    <a:pt x="609503" y="6358"/>
                  </a:lnTo>
                  <a:lnTo>
                    <a:pt x="559676" y="1595"/>
                  </a:lnTo>
                  <a:lnTo>
                    <a:pt x="508410" y="0"/>
                  </a:lnTo>
                  <a:close/>
                </a:path>
                <a:path w="1018539" h="658495">
                  <a:moveTo>
                    <a:pt x="646300" y="13539"/>
                  </a:moveTo>
                  <a:lnTo>
                    <a:pt x="508843" y="13539"/>
                  </a:lnTo>
                  <a:lnTo>
                    <a:pt x="559243" y="15134"/>
                  </a:lnTo>
                  <a:lnTo>
                    <a:pt x="608202" y="19842"/>
                  </a:lnTo>
                  <a:lnTo>
                    <a:pt x="700594" y="37936"/>
                  </a:lnTo>
                  <a:lnTo>
                    <a:pt x="784827" y="66765"/>
                  </a:lnTo>
                  <a:lnTo>
                    <a:pt x="857766" y="104772"/>
                  </a:lnTo>
                  <a:lnTo>
                    <a:pt x="890043" y="127152"/>
                  </a:lnTo>
                  <a:lnTo>
                    <a:pt x="943674" y="177264"/>
                  </a:lnTo>
                  <a:lnTo>
                    <a:pt x="981666" y="233942"/>
                  </a:lnTo>
                  <a:lnTo>
                    <a:pt x="1001920" y="296362"/>
                  </a:lnTo>
                  <a:lnTo>
                    <a:pt x="1004528" y="328648"/>
                  </a:lnTo>
                  <a:lnTo>
                    <a:pt x="1004442" y="330807"/>
                  </a:lnTo>
                  <a:lnTo>
                    <a:pt x="994352" y="393355"/>
                  </a:lnTo>
                  <a:lnTo>
                    <a:pt x="965231" y="452812"/>
                  </a:lnTo>
                  <a:lnTo>
                    <a:pt x="919194" y="506578"/>
                  </a:lnTo>
                  <a:lnTo>
                    <a:pt x="858502" y="553159"/>
                  </a:lnTo>
                  <a:lnTo>
                    <a:pt x="785437" y="591322"/>
                  </a:lnTo>
                  <a:lnTo>
                    <a:pt x="701488" y="620200"/>
                  </a:lnTo>
                  <a:lnTo>
                    <a:pt x="608857" y="638439"/>
                  </a:lnTo>
                  <a:lnTo>
                    <a:pt x="559677" y="643214"/>
                  </a:lnTo>
                  <a:lnTo>
                    <a:pt x="509275" y="644837"/>
                  </a:lnTo>
                  <a:lnTo>
                    <a:pt x="646245" y="644837"/>
                  </a:lnTo>
                  <a:lnTo>
                    <a:pt x="705883" y="633014"/>
                  </a:lnTo>
                  <a:lnTo>
                    <a:pt x="789864" y="604205"/>
                  </a:lnTo>
                  <a:lnTo>
                    <a:pt x="866235" y="564281"/>
                  </a:lnTo>
                  <a:lnTo>
                    <a:pt x="899294" y="541183"/>
                  </a:lnTo>
                  <a:lnTo>
                    <a:pt x="928960" y="515966"/>
                  </a:lnTo>
                  <a:lnTo>
                    <a:pt x="976955" y="459601"/>
                  </a:lnTo>
                  <a:lnTo>
                    <a:pt x="1007051" y="398157"/>
                  </a:lnTo>
                  <a:lnTo>
                    <a:pt x="1018032" y="330807"/>
                  </a:lnTo>
                  <a:lnTo>
                    <a:pt x="1018118" y="328648"/>
                  </a:lnTo>
                  <a:lnTo>
                    <a:pt x="1015424" y="294927"/>
                  </a:lnTo>
                  <a:lnTo>
                    <a:pt x="993388" y="227154"/>
                  </a:lnTo>
                  <a:lnTo>
                    <a:pt x="953441" y="167876"/>
                  </a:lnTo>
                  <a:lnTo>
                    <a:pt x="897778" y="116029"/>
                  </a:lnTo>
                  <a:lnTo>
                    <a:pt x="864030" y="92760"/>
                  </a:lnTo>
                  <a:lnTo>
                    <a:pt x="790795" y="54571"/>
                  </a:lnTo>
                  <a:lnTo>
                    <a:pt x="703201" y="24643"/>
                  </a:lnTo>
                  <a:lnTo>
                    <a:pt x="646300" y="13539"/>
                  </a:lnTo>
                  <a:close/>
                </a:path>
                <a:path w="1018539" h="658495">
                  <a:moveTo>
                    <a:pt x="509275" y="27078"/>
                  </a:moveTo>
                  <a:lnTo>
                    <a:pt x="459741" y="28646"/>
                  </a:lnTo>
                  <a:lnTo>
                    <a:pt x="411869" y="33232"/>
                  </a:lnTo>
                  <a:lnTo>
                    <a:pt x="321025" y="50989"/>
                  </a:lnTo>
                  <a:lnTo>
                    <a:pt x="238492" y="79302"/>
                  </a:lnTo>
                  <a:lnTo>
                    <a:pt x="167350" y="116339"/>
                  </a:lnTo>
                  <a:lnTo>
                    <a:pt x="108689" y="161184"/>
                  </a:lnTo>
                  <a:lnTo>
                    <a:pt x="64608" y="212352"/>
                  </a:lnTo>
                  <a:lnTo>
                    <a:pt x="36734" y="269021"/>
                  </a:lnTo>
                  <a:lnTo>
                    <a:pt x="27179" y="328648"/>
                  </a:lnTo>
                  <a:lnTo>
                    <a:pt x="27150" y="329368"/>
                  </a:lnTo>
                  <a:lnTo>
                    <a:pt x="29573" y="359698"/>
                  </a:lnTo>
                  <a:lnTo>
                    <a:pt x="48174" y="417645"/>
                  </a:lnTo>
                  <a:lnTo>
                    <a:pt x="84209" y="471724"/>
                  </a:lnTo>
                  <a:lnTo>
                    <a:pt x="135807" y="520103"/>
                  </a:lnTo>
                  <a:lnTo>
                    <a:pt x="238492" y="579074"/>
                  </a:lnTo>
                  <a:lnTo>
                    <a:pt x="320131" y="607147"/>
                  </a:lnTo>
                  <a:lnTo>
                    <a:pt x="411215" y="625049"/>
                  </a:lnTo>
                  <a:lnTo>
                    <a:pt x="459306" y="629702"/>
                  </a:lnTo>
                  <a:lnTo>
                    <a:pt x="508843" y="631297"/>
                  </a:lnTo>
                  <a:lnTo>
                    <a:pt x="558377" y="629730"/>
                  </a:lnTo>
                  <a:lnTo>
                    <a:pt x="606248" y="625146"/>
                  </a:lnTo>
                  <a:lnTo>
                    <a:pt x="644046" y="617757"/>
                  </a:lnTo>
                  <a:lnTo>
                    <a:pt x="508410" y="617757"/>
                  </a:lnTo>
                  <a:lnTo>
                    <a:pt x="459738" y="616163"/>
                  </a:lnTo>
                  <a:lnTo>
                    <a:pt x="412516" y="611565"/>
                  </a:lnTo>
                  <a:lnTo>
                    <a:pt x="322740" y="593854"/>
                  </a:lnTo>
                  <a:lnTo>
                    <a:pt x="243851" y="566591"/>
                  </a:lnTo>
                  <a:lnTo>
                    <a:pt x="172878" y="529581"/>
                  </a:lnTo>
                  <a:lnTo>
                    <a:pt x="116923" y="486366"/>
                  </a:lnTo>
                  <a:lnTo>
                    <a:pt x="74908" y="437099"/>
                  </a:lnTo>
                  <a:lnTo>
                    <a:pt x="49665" y="385189"/>
                  </a:lnTo>
                  <a:lnTo>
                    <a:pt x="40740" y="329368"/>
                  </a:lnTo>
                  <a:lnTo>
                    <a:pt x="40769" y="328648"/>
                  </a:lnTo>
                  <a:lnTo>
                    <a:pt x="49665" y="273187"/>
                  </a:lnTo>
                  <a:lnTo>
                    <a:pt x="76330" y="219142"/>
                  </a:lnTo>
                  <a:lnTo>
                    <a:pt x="118455" y="170572"/>
                  </a:lnTo>
                  <a:lnTo>
                    <a:pt x="175084" y="127461"/>
                  </a:lnTo>
                  <a:lnTo>
                    <a:pt x="243851" y="91785"/>
                  </a:lnTo>
                  <a:lnTo>
                    <a:pt x="325420" y="63803"/>
                  </a:lnTo>
                  <a:lnTo>
                    <a:pt x="414477" y="46525"/>
                  </a:lnTo>
                  <a:lnTo>
                    <a:pt x="461041" y="42130"/>
                  </a:lnTo>
                  <a:lnTo>
                    <a:pt x="509706" y="40619"/>
                  </a:lnTo>
                  <a:lnTo>
                    <a:pt x="644005" y="40619"/>
                  </a:lnTo>
                  <a:lnTo>
                    <a:pt x="606902" y="33327"/>
                  </a:lnTo>
                  <a:lnTo>
                    <a:pt x="558811" y="28674"/>
                  </a:lnTo>
                  <a:lnTo>
                    <a:pt x="509275" y="27078"/>
                  </a:lnTo>
                  <a:close/>
                </a:path>
                <a:path w="1018539" h="658495">
                  <a:moveTo>
                    <a:pt x="644005" y="40619"/>
                  </a:moveTo>
                  <a:lnTo>
                    <a:pt x="509706" y="40619"/>
                  </a:lnTo>
                  <a:lnTo>
                    <a:pt x="558379" y="42213"/>
                  </a:lnTo>
                  <a:lnTo>
                    <a:pt x="605602" y="46810"/>
                  </a:lnTo>
                  <a:lnTo>
                    <a:pt x="695378" y="64522"/>
                  </a:lnTo>
                  <a:lnTo>
                    <a:pt x="774265" y="91785"/>
                  </a:lnTo>
                  <a:lnTo>
                    <a:pt x="845239" y="128795"/>
                  </a:lnTo>
                  <a:lnTo>
                    <a:pt x="901194" y="172011"/>
                  </a:lnTo>
                  <a:lnTo>
                    <a:pt x="943209" y="221277"/>
                  </a:lnTo>
                  <a:lnTo>
                    <a:pt x="968452" y="273187"/>
                  </a:lnTo>
                  <a:lnTo>
                    <a:pt x="977348" y="328648"/>
                  </a:lnTo>
                  <a:lnTo>
                    <a:pt x="977377" y="329368"/>
                  </a:lnTo>
                  <a:lnTo>
                    <a:pt x="975125" y="357555"/>
                  </a:lnTo>
                  <a:lnTo>
                    <a:pt x="956983" y="413382"/>
                  </a:lnTo>
                  <a:lnTo>
                    <a:pt x="922630" y="464101"/>
                  </a:lnTo>
                  <a:lnTo>
                    <a:pt x="873060" y="510145"/>
                  </a:lnTo>
                  <a:lnTo>
                    <a:pt x="774265" y="566591"/>
                  </a:lnTo>
                  <a:lnTo>
                    <a:pt x="692696" y="594573"/>
                  </a:lnTo>
                  <a:lnTo>
                    <a:pt x="603641" y="611851"/>
                  </a:lnTo>
                  <a:lnTo>
                    <a:pt x="557076" y="616245"/>
                  </a:lnTo>
                  <a:lnTo>
                    <a:pt x="508410" y="617757"/>
                  </a:lnTo>
                  <a:lnTo>
                    <a:pt x="644046" y="617757"/>
                  </a:lnTo>
                  <a:lnTo>
                    <a:pt x="697091" y="607387"/>
                  </a:lnTo>
                  <a:lnTo>
                    <a:pt x="779626" y="579074"/>
                  </a:lnTo>
                  <a:lnTo>
                    <a:pt x="850767" y="542037"/>
                  </a:lnTo>
                  <a:lnTo>
                    <a:pt x="909427" y="497192"/>
                  </a:lnTo>
                  <a:lnTo>
                    <a:pt x="953509" y="446024"/>
                  </a:lnTo>
                  <a:lnTo>
                    <a:pt x="981382" y="389355"/>
                  </a:lnTo>
                  <a:lnTo>
                    <a:pt x="990967" y="329368"/>
                  </a:lnTo>
                  <a:lnTo>
                    <a:pt x="990939" y="328648"/>
                  </a:lnTo>
                  <a:lnTo>
                    <a:pt x="981382" y="269021"/>
                  </a:lnTo>
                  <a:lnTo>
                    <a:pt x="953984" y="213065"/>
                  </a:lnTo>
                  <a:lnTo>
                    <a:pt x="909939" y="161664"/>
                  </a:lnTo>
                  <a:lnTo>
                    <a:pt x="851503" y="116784"/>
                  </a:lnTo>
                  <a:lnTo>
                    <a:pt x="779626" y="79302"/>
                  </a:lnTo>
                  <a:lnTo>
                    <a:pt x="697985" y="51229"/>
                  </a:lnTo>
                  <a:lnTo>
                    <a:pt x="644005" y="40619"/>
                  </a:lnTo>
                  <a:close/>
                </a:path>
              </a:pathLst>
            </a:custGeom>
            <a:solidFill>
              <a:srgbClr val="000000"/>
            </a:solidFill>
          </p:spPr>
          <p:txBody>
            <a:bodyPr wrap="square" lIns="0" tIns="0" rIns="0" bIns="0" rtlCol="0"/>
            <a:lstStyle/>
            <a:p>
              <a:endParaRPr/>
            </a:p>
          </p:txBody>
        </p:sp>
      </p:grpSp>
      <p:sp>
        <p:nvSpPr>
          <p:cNvPr id="23" name="object 23"/>
          <p:cNvSpPr txBox="1"/>
          <p:nvPr/>
        </p:nvSpPr>
        <p:spPr>
          <a:xfrm>
            <a:off x="3110461" y="6354233"/>
            <a:ext cx="403860" cy="157480"/>
          </a:xfrm>
          <a:prstGeom prst="rect">
            <a:avLst/>
          </a:prstGeom>
        </p:spPr>
        <p:txBody>
          <a:bodyPr vert="horz" wrap="square" lIns="0" tIns="14604" rIns="0" bIns="0" rtlCol="0">
            <a:spAutoFit/>
          </a:bodyPr>
          <a:lstStyle/>
          <a:p>
            <a:pPr marL="12700">
              <a:lnSpc>
                <a:spcPct val="100000"/>
              </a:lnSpc>
              <a:spcBef>
                <a:spcPts val="114"/>
              </a:spcBef>
            </a:pPr>
            <a:r>
              <a:rPr sz="850" dirty="0">
                <a:latin typeface="Calibri"/>
                <a:cs typeface="Calibri"/>
              </a:rPr>
              <a:t>Lo</a:t>
            </a:r>
            <a:r>
              <a:rPr sz="850" spc="-5" dirty="0">
                <a:latin typeface="Calibri"/>
                <a:cs typeface="Calibri"/>
              </a:rPr>
              <a:t>c</a:t>
            </a:r>
            <a:r>
              <a:rPr sz="850" dirty="0">
                <a:latin typeface="Calibri"/>
                <a:cs typeface="Calibri"/>
              </a:rPr>
              <a:t>a</a:t>
            </a:r>
            <a:r>
              <a:rPr sz="850" spc="-5" dirty="0">
                <a:latin typeface="Calibri"/>
                <a:cs typeface="Calibri"/>
              </a:rPr>
              <a:t>t</a:t>
            </a:r>
            <a:r>
              <a:rPr sz="850" dirty="0">
                <a:latin typeface="Calibri"/>
                <a:cs typeface="Calibri"/>
              </a:rPr>
              <a:t>io</a:t>
            </a:r>
            <a:r>
              <a:rPr sz="850" spc="5" dirty="0">
                <a:latin typeface="Calibri"/>
                <a:cs typeface="Calibri"/>
              </a:rPr>
              <a:t>n</a:t>
            </a:r>
            <a:endParaRPr sz="850">
              <a:latin typeface="Calibri"/>
              <a:cs typeface="Calibri"/>
            </a:endParaRPr>
          </a:p>
        </p:txBody>
      </p:sp>
      <p:sp>
        <p:nvSpPr>
          <p:cNvPr id="24" name="object 24"/>
          <p:cNvSpPr/>
          <p:nvPr/>
        </p:nvSpPr>
        <p:spPr>
          <a:xfrm>
            <a:off x="3657543" y="5755761"/>
            <a:ext cx="654685" cy="463550"/>
          </a:xfrm>
          <a:custGeom>
            <a:avLst/>
            <a:gdLst/>
            <a:ahLst/>
            <a:cxnLst/>
            <a:rect l="l" t="t" r="r" b="b"/>
            <a:pathLst>
              <a:path w="654685" h="463550">
                <a:moveTo>
                  <a:pt x="0" y="462978"/>
                </a:moveTo>
                <a:lnTo>
                  <a:pt x="654509" y="0"/>
                </a:lnTo>
              </a:path>
            </a:pathLst>
          </a:custGeom>
          <a:ln w="8466">
            <a:solidFill>
              <a:srgbClr val="000000"/>
            </a:solidFill>
          </a:ln>
        </p:spPr>
        <p:txBody>
          <a:bodyPr wrap="square" lIns="0" tIns="0" rIns="0" bIns="0" rtlCol="0"/>
          <a:lstStyle/>
          <a:p>
            <a:endParaRPr/>
          </a:p>
        </p:txBody>
      </p:sp>
      <p:sp>
        <p:nvSpPr>
          <p:cNvPr id="25" name="object 25"/>
          <p:cNvSpPr txBox="1"/>
          <p:nvPr/>
        </p:nvSpPr>
        <p:spPr>
          <a:xfrm>
            <a:off x="4011476" y="5138002"/>
            <a:ext cx="1475740" cy="617855"/>
          </a:xfrm>
          <a:prstGeom prst="rect">
            <a:avLst/>
          </a:prstGeom>
          <a:solidFill>
            <a:srgbClr val="D9D9D9"/>
          </a:solidFill>
          <a:ln w="10159">
            <a:solidFill>
              <a:srgbClr val="000000"/>
            </a:solidFill>
          </a:ln>
        </p:spPr>
        <p:txBody>
          <a:bodyPr vert="horz" wrap="square" lIns="0" tIns="4445" rIns="0" bIns="0" rtlCol="0">
            <a:spAutoFit/>
          </a:bodyPr>
          <a:lstStyle/>
          <a:p>
            <a:pPr>
              <a:lnSpc>
                <a:spcPct val="100000"/>
              </a:lnSpc>
              <a:spcBef>
                <a:spcPts val="35"/>
              </a:spcBef>
            </a:pPr>
            <a:endParaRPr sz="1500">
              <a:latin typeface="Times New Roman"/>
              <a:cs typeface="Times New Roman"/>
            </a:endParaRPr>
          </a:p>
          <a:p>
            <a:pPr marL="352425">
              <a:lnSpc>
                <a:spcPct val="100000"/>
              </a:lnSpc>
            </a:pPr>
            <a:r>
              <a:rPr sz="1050" spc="5" dirty="0">
                <a:latin typeface="Calibri"/>
                <a:cs typeface="Calibri"/>
              </a:rPr>
              <a:t>DEPARTMENT</a:t>
            </a:r>
            <a:endParaRPr sz="1050">
              <a:latin typeface="Calibri"/>
              <a:cs typeface="Calibri"/>
            </a:endParaRPr>
          </a:p>
        </p:txBody>
      </p:sp>
      <p:sp>
        <p:nvSpPr>
          <p:cNvPr id="26" name="object 26"/>
          <p:cNvSpPr/>
          <p:nvPr/>
        </p:nvSpPr>
        <p:spPr>
          <a:xfrm>
            <a:off x="5628561" y="6128270"/>
            <a:ext cx="828040" cy="432434"/>
          </a:xfrm>
          <a:custGeom>
            <a:avLst/>
            <a:gdLst/>
            <a:ahLst/>
            <a:cxnLst/>
            <a:rect l="l" t="t" r="r" b="b"/>
            <a:pathLst>
              <a:path w="828039" h="432434">
                <a:moveTo>
                  <a:pt x="0" y="215915"/>
                </a:moveTo>
                <a:lnTo>
                  <a:pt x="17520" y="153556"/>
                </a:lnTo>
                <a:lnTo>
                  <a:pt x="66669" y="98347"/>
                </a:lnTo>
                <a:lnTo>
                  <a:pt x="101503" y="74259"/>
                </a:lnTo>
                <a:lnTo>
                  <a:pt x="142324" y="52960"/>
                </a:lnTo>
                <a:lnTo>
                  <a:pt x="188492" y="34785"/>
                </a:lnTo>
                <a:lnTo>
                  <a:pt x="239365" y="20067"/>
                </a:lnTo>
                <a:lnTo>
                  <a:pt x="294305" y="9141"/>
                </a:lnTo>
                <a:lnTo>
                  <a:pt x="352671" y="2341"/>
                </a:lnTo>
                <a:lnTo>
                  <a:pt x="413823" y="0"/>
                </a:lnTo>
                <a:lnTo>
                  <a:pt x="474975" y="2341"/>
                </a:lnTo>
                <a:lnTo>
                  <a:pt x="533341" y="9141"/>
                </a:lnTo>
                <a:lnTo>
                  <a:pt x="588280" y="20067"/>
                </a:lnTo>
                <a:lnTo>
                  <a:pt x="639154" y="34785"/>
                </a:lnTo>
                <a:lnTo>
                  <a:pt x="685322" y="52960"/>
                </a:lnTo>
                <a:lnTo>
                  <a:pt x="726142" y="74259"/>
                </a:lnTo>
                <a:lnTo>
                  <a:pt x="760977" y="98347"/>
                </a:lnTo>
                <a:lnTo>
                  <a:pt x="789185" y="124891"/>
                </a:lnTo>
                <a:lnTo>
                  <a:pt x="823160" y="184009"/>
                </a:lnTo>
                <a:lnTo>
                  <a:pt x="827646" y="215915"/>
                </a:lnTo>
                <a:lnTo>
                  <a:pt x="823160" y="247822"/>
                </a:lnTo>
                <a:lnTo>
                  <a:pt x="789185" y="306940"/>
                </a:lnTo>
                <a:lnTo>
                  <a:pt x="760977" y="333484"/>
                </a:lnTo>
                <a:lnTo>
                  <a:pt x="726142" y="357572"/>
                </a:lnTo>
                <a:lnTo>
                  <a:pt x="685322" y="378870"/>
                </a:lnTo>
                <a:lnTo>
                  <a:pt x="639154" y="397046"/>
                </a:lnTo>
                <a:lnTo>
                  <a:pt x="588280" y="411763"/>
                </a:lnTo>
                <a:lnTo>
                  <a:pt x="533341" y="422689"/>
                </a:lnTo>
                <a:lnTo>
                  <a:pt x="474975" y="429490"/>
                </a:lnTo>
                <a:lnTo>
                  <a:pt x="413823" y="431831"/>
                </a:lnTo>
                <a:lnTo>
                  <a:pt x="352671" y="429490"/>
                </a:lnTo>
                <a:lnTo>
                  <a:pt x="294305" y="422689"/>
                </a:lnTo>
                <a:lnTo>
                  <a:pt x="239365" y="411763"/>
                </a:lnTo>
                <a:lnTo>
                  <a:pt x="188492" y="397046"/>
                </a:lnTo>
                <a:lnTo>
                  <a:pt x="142324" y="378870"/>
                </a:lnTo>
                <a:lnTo>
                  <a:pt x="101503" y="357572"/>
                </a:lnTo>
                <a:lnTo>
                  <a:pt x="66669" y="333484"/>
                </a:lnTo>
                <a:lnTo>
                  <a:pt x="38461" y="306940"/>
                </a:lnTo>
                <a:lnTo>
                  <a:pt x="4486" y="247822"/>
                </a:lnTo>
                <a:lnTo>
                  <a:pt x="0" y="215915"/>
                </a:lnTo>
                <a:close/>
              </a:path>
            </a:pathLst>
          </a:custGeom>
          <a:ln w="8466">
            <a:solidFill>
              <a:srgbClr val="000000"/>
            </a:solidFill>
          </a:ln>
        </p:spPr>
        <p:txBody>
          <a:bodyPr wrap="square" lIns="0" tIns="0" rIns="0" bIns="0" rtlCol="0"/>
          <a:lstStyle/>
          <a:p>
            <a:endParaRPr/>
          </a:p>
        </p:txBody>
      </p:sp>
      <p:sp>
        <p:nvSpPr>
          <p:cNvPr id="27" name="object 27"/>
          <p:cNvSpPr txBox="1"/>
          <p:nvPr/>
        </p:nvSpPr>
        <p:spPr>
          <a:xfrm>
            <a:off x="5848498" y="6261103"/>
            <a:ext cx="389255" cy="157480"/>
          </a:xfrm>
          <a:prstGeom prst="rect">
            <a:avLst/>
          </a:prstGeom>
        </p:spPr>
        <p:txBody>
          <a:bodyPr vert="horz" wrap="square" lIns="0" tIns="14604" rIns="0" bIns="0" rtlCol="0">
            <a:spAutoFit/>
          </a:bodyPr>
          <a:lstStyle/>
          <a:p>
            <a:pPr marL="12700">
              <a:lnSpc>
                <a:spcPct val="100000"/>
              </a:lnSpc>
              <a:spcBef>
                <a:spcPts val="114"/>
              </a:spcBef>
            </a:pPr>
            <a:r>
              <a:rPr sz="850" u="sng" spc="-5" dirty="0">
                <a:uFill>
                  <a:solidFill>
                    <a:srgbClr val="000000"/>
                  </a:solidFill>
                </a:uFill>
                <a:latin typeface="Calibri"/>
                <a:cs typeface="Calibri"/>
              </a:rPr>
              <a:t>N</a:t>
            </a:r>
            <a:r>
              <a:rPr sz="850" u="sng" dirty="0">
                <a:uFill>
                  <a:solidFill>
                    <a:srgbClr val="000000"/>
                  </a:solidFill>
                </a:uFill>
                <a:latin typeface="Calibri"/>
                <a:cs typeface="Calibri"/>
              </a:rPr>
              <a:t>u</a:t>
            </a:r>
            <a:r>
              <a:rPr sz="850" u="sng" spc="-5" dirty="0">
                <a:uFill>
                  <a:solidFill>
                    <a:srgbClr val="000000"/>
                  </a:solidFill>
                </a:uFill>
                <a:latin typeface="Calibri"/>
                <a:cs typeface="Calibri"/>
              </a:rPr>
              <a:t>m</a:t>
            </a:r>
            <a:r>
              <a:rPr sz="850" u="sng" dirty="0">
                <a:uFill>
                  <a:solidFill>
                    <a:srgbClr val="000000"/>
                  </a:solidFill>
                </a:uFill>
                <a:latin typeface="Calibri"/>
                <a:cs typeface="Calibri"/>
              </a:rPr>
              <a:t>be</a:t>
            </a:r>
            <a:r>
              <a:rPr sz="850" u="sng" spc="5" dirty="0">
                <a:uFill>
                  <a:solidFill>
                    <a:srgbClr val="000000"/>
                  </a:solidFill>
                </a:uFill>
                <a:latin typeface="Calibri"/>
                <a:cs typeface="Calibri"/>
              </a:rPr>
              <a:t>r</a:t>
            </a:r>
            <a:endParaRPr sz="850">
              <a:latin typeface="Calibri"/>
              <a:cs typeface="Calibri"/>
            </a:endParaRPr>
          </a:p>
        </p:txBody>
      </p:sp>
      <p:sp>
        <p:nvSpPr>
          <p:cNvPr id="28" name="object 28"/>
          <p:cNvSpPr/>
          <p:nvPr/>
        </p:nvSpPr>
        <p:spPr>
          <a:xfrm>
            <a:off x="4335338" y="6128270"/>
            <a:ext cx="828040" cy="432434"/>
          </a:xfrm>
          <a:custGeom>
            <a:avLst/>
            <a:gdLst/>
            <a:ahLst/>
            <a:cxnLst/>
            <a:rect l="l" t="t" r="r" b="b"/>
            <a:pathLst>
              <a:path w="828039" h="432434">
                <a:moveTo>
                  <a:pt x="0" y="215915"/>
                </a:moveTo>
                <a:lnTo>
                  <a:pt x="17520" y="153556"/>
                </a:lnTo>
                <a:lnTo>
                  <a:pt x="66669" y="98347"/>
                </a:lnTo>
                <a:lnTo>
                  <a:pt x="101503" y="74259"/>
                </a:lnTo>
                <a:lnTo>
                  <a:pt x="142324" y="52960"/>
                </a:lnTo>
                <a:lnTo>
                  <a:pt x="188492" y="34785"/>
                </a:lnTo>
                <a:lnTo>
                  <a:pt x="239365" y="20067"/>
                </a:lnTo>
                <a:lnTo>
                  <a:pt x="294305" y="9141"/>
                </a:lnTo>
                <a:lnTo>
                  <a:pt x="352671" y="2341"/>
                </a:lnTo>
                <a:lnTo>
                  <a:pt x="413823" y="0"/>
                </a:lnTo>
                <a:lnTo>
                  <a:pt x="474975" y="2341"/>
                </a:lnTo>
                <a:lnTo>
                  <a:pt x="533341" y="9141"/>
                </a:lnTo>
                <a:lnTo>
                  <a:pt x="588280" y="20067"/>
                </a:lnTo>
                <a:lnTo>
                  <a:pt x="639154" y="34785"/>
                </a:lnTo>
                <a:lnTo>
                  <a:pt x="685322" y="52960"/>
                </a:lnTo>
                <a:lnTo>
                  <a:pt x="726142" y="74259"/>
                </a:lnTo>
                <a:lnTo>
                  <a:pt x="760977" y="98347"/>
                </a:lnTo>
                <a:lnTo>
                  <a:pt x="789185" y="124891"/>
                </a:lnTo>
                <a:lnTo>
                  <a:pt x="823160" y="184009"/>
                </a:lnTo>
                <a:lnTo>
                  <a:pt x="827646" y="215915"/>
                </a:lnTo>
                <a:lnTo>
                  <a:pt x="823160" y="247822"/>
                </a:lnTo>
                <a:lnTo>
                  <a:pt x="789185" y="306940"/>
                </a:lnTo>
                <a:lnTo>
                  <a:pt x="760977" y="333484"/>
                </a:lnTo>
                <a:lnTo>
                  <a:pt x="726142" y="357572"/>
                </a:lnTo>
                <a:lnTo>
                  <a:pt x="685322" y="378870"/>
                </a:lnTo>
                <a:lnTo>
                  <a:pt x="639154" y="397046"/>
                </a:lnTo>
                <a:lnTo>
                  <a:pt x="588280" y="411763"/>
                </a:lnTo>
                <a:lnTo>
                  <a:pt x="533341" y="422689"/>
                </a:lnTo>
                <a:lnTo>
                  <a:pt x="474975" y="429490"/>
                </a:lnTo>
                <a:lnTo>
                  <a:pt x="413823" y="431831"/>
                </a:lnTo>
                <a:lnTo>
                  <a:pt x="352671" y="429490"/>
                </a:lnTo>
                <a:lnTo>
                  <a:pt x="294305" y="422689"/>
                </a:lnTo>
                <a:lnTo>
                  <a:pt x="239365" y="411763"/>
                </a:lnTo>
                <a:lnTo>
                  <a:pt x="188492" y="397046"/>
                </a:lnTo>
                <a:lnTo>
                  <a:pt x="142324" y="378870"/>
                </a:lnTo>
                <a:lnTo>
                  <a:pt x="101503" y="357572"/>
                </a:lnTo>
                <a:lnTo>
                  <a:pt x="66669" y="333484"/>
                </a:lnTo>
                <a:lnTo>
                  <a:pt x="38461" y="306940"/>
                </a:lnTo>
                <a:lnTo>
                  <a:pt x="4486" y="247822"/>
                </a:lnTo>
                <a:lnTo>
                  <a:pt x="0" y="215915"/>
                </a:lnTo>
                <a:close/>
              </a:path>
            </a:pathLst>
          </a:custGeom>
          <a:ln w="8466">
            <a:solidFill>
              <a:srgbClr val="000000"/>
            </a:solidFill>
          </a:ln>
        </p:spPr>
        <p:txBody>
          <a:bodyPr wrap="square" lIns="0" tIns="0" rIns="0" bIns="0" rtlCol="0"/>
          <a:lstStyle/>
          <a:p>
            <a:endParaRPr/>
          </a:p>
        </p:txBody>
      </p:sp>
      <p:sp>
        <p:nvSpPr>
          <p:cNvPr id="29" name="object 29"/>
          <p:cNvSpPr txBox="1"/>
          <p:nvPr/>
        </p:nvSpPr>
        <p:spPr>
          <a:xfrm>
            <a:off x="4605228" y="6261103"/>
            <a:ext cx="288925" cy="157480"/>
          </a:xfrm>
          <a:prstGeom prst="rect">
            <a:avLst/>
          </a:prstGeom>
        </p:spPr>
        <p:txBody>
          <a:bodyPr vert="horz" wrap="square" lIns="0" tIns="14604" rIns="0" bIns="0" rtlCol="0">
            <a:spAutoFit/>
          </a:bodyPr>
          <a:lstStyle/>
          <a:p>
            <a:pPr marL="12700">
              <a:lnSpc>
                <a:spcPct val="100000"/>
              </a:lnSpc>
              <a:spcBef>
                <a:spcPts val="114"/>
              </a:spcBef>
            </a:pPr>
            <a:r>
              <a:rPr sz="850" u="sng" spc="-5" dirty="0">
                <a:uFill>
                  <a:solidFill>
                    <a:srgbClr val="000000"/>
                  </a:solidFill>
                </a:uFill>
                <a:latin typeface="Calibri"/>
                <a:cs typeface="Calibri"/>
              </a:rPr>
              <a:t>N</a:t>
            </a:r>
            <a:r>
              <a:rPr sz="850" u="sng" dirty="0">
                <a:uFill>
                  <a:solidFill>
                    <a:srgbClr val="000000"/>
                  </a:solidFill>
                </a:uFill>
                <a:latin typeface="Calibri"/>
                <a:cs typeface="Calibri"/>
              </a:rPr>
              <a:t>a</a:t>
            </a:r>
            <a:r>
              <a:rPr sz="850" u="sng" spc="-5" dirty="0">
                <a:uFill>
                  <a:solidFill>
                    <a:srgbClr val="000000"/>
                  </a:solidFill>
                </a:uFill>
                <a:latin typeface="Calibri"/>
                <a:cs typeface="Calibri"/>
              </a:rPr>
              <a:t>m</a:t>
            </a:r>
            <a:r>
              <a:rPr sz="850" u="sng" spc="5" dirty="0">
                <a:uFill>
                  <a:solidFill>
                    <a:srgbClr val="000000"/>
                  </a:solidFill>
                </a:uFill>
                <a:latin typeface="Calibri"/>
                <a:cs typeface="Calibri"/>
              </a:rPr>
              <a:t>e</a:t>
            </a:r>
            <a:endParaRPr sz="850">
              <a:latin typeface="Calibri"/>
              <a:cs typeface="Calibri"/>
            </a:endParaRPr>
          </a:p>
        </p:txBody>
      </p:sp>
      <p:grpSp>
        <p:nvGrpSpPr>
          <p:cNvPr id="30" name="object 30"/>
          <p:cNvGrpSpPr/>
          <p:nvPr/>
        </p:nvGrpSpPr>
        <p:grpSpPr>
          <a:xfrm>
            <a:off x="1385331" y="5132922"/>
            <a:ext cx="4369435" cy="1063625"/>
            <a:chOff x="1385331" y="5132922"/>
            <a:chExt cx="4369435" cy="1063625"/>
          </a:xfrm>
        </p:grpSpPr>
        <p:sp>
          <p:nvSpPr>
            <p:cNvPr id="31" name="object 31"/>
            <p:cNvSpPr/>
            <p:nvPr/>
          </p:nvSpPr>
          <p:spPr>
            <a:xfrm>
              <a:off x="4749161" y="5755761"/>
              <a:ext cx="0" cy="372745"/>
            </a:xfrm>
            <a:custGeom>
              <a:avLst/>
              <a:gdLst/>
              <a:ahLst/>
              <a:cxnLst/>
              <a:rect l="l" t="t" r="r" b="b"/>
              <a:pathLst>
                <a:path h="372745">
                  <a:moveTo>
                    <a:pt x="0" y="372509"/>
                  </a:moveTo>
                  <a:lnTo>
                    <a:pt x="1" y="0"/>
                  </a:lnTo>
                </a:path>
              </a:pathLst>
            </a:custGeom>
            <a:ln w="8466">
              <a:solidFill>
                <a:srgbClr val="000000"/>
              </a:solidFill>
            </a:ln>
          </p:spPr>
          <p:txBody>
            <a:bodyPr wrap="square" lIns="0" tIns="0" rIns="0" bIns="0" rtlCol="0"/>
            <a:lstStyle/>
            <a:p>
              <a:endParaRPr/>
            </a:p>
          </p:txBody>
        </p:sp>
        <p:sp>
          <p:nvSpPr>
            <p:cNvPr id="32" name="object 32"/>
            <p:cNvSpPr/>
            <p:nvPr/>
          </p:nvSpPr>
          <p:spPr>
            <a:xfrm>
              <a:off x="5171743" y="5755760"/>
              <a:ext cx="578485" cy="436245"/>
            </a:xfrm>
            <a:custGeom>
              <a:avLst/>
              <a:gdLst/>
              <a:ahLst/>
              <a:cxnLst/>
              <a:rect l="l" t="t" r="r" b="b"/>
              <a:pathLst>
                <a:path w="578485" h="436245">
                  <a:moveTo>
                    <a:pt x="0" y="0"/>
                  </a:moveTo>
                  <a:lnTo>
                    <a:pt x="578023" y="435750"/>
                  </a:lnTo>
                </a:path>
              </a:pathLst>
            </a:custGeom>
            <a:ln w="8466">
              <a:solidFill>
                <a:srgbClr val="000000"/>
              </a:solidFill>
            </a:ln>
          </p:spPr>
          <p:txBody>
            <a:bodyPr wrap="square" lIns="0" tIns="0" rIns="0" bIns="0" rtlCol="0"/>
            <a:lstStyle/>
            <a:p>
              <a:endParaRPr/>
            </a:p>
          </p:txBody>
        </p:sp>
        <p:sp>
          <p:nvSpPr>
            <p:cNvPr id="33" name="object 33"/>
            <p:cNvSpPr/>
            <p:nvPr/>
          </p:nvSpPr>
          <p:spPr>
            <a:xfrm>
              <a:off x="1390411" y="5138002"/>
              <a:ext cx="1847214" cy="617855"/>
            </a:xfrm>
            <a:custGeom>
              <a:avLst/>
              <a:gdLst/>
              <a:ahLst/>
              <a:cxnLst/>
              <a:rect l="l" t="t" r="r" b="b"/>
              <a:pathLst>
                <a:path w="1847214" h="617854">
                  <a:moveTo>
                    <a:pt x="923593" y="0"/>
                  </a:moveTo>
                  <a:lnTo>
                    <a:pt x="0" y="308879"/>
                  </a:lnTo>
                  <a:lnTo>
                    <a:pt x="923593" y="617758"/>
                  </a:lnTo>
                  <a:lnTo>
                    <a:pt x="1847185" y="308879"/>
                  </a:lnTo>
                  <a:lnTo>
                    <a:pt x="923593" y="0"/>
                  </a:lnTo>
                  <a:close/>
                </a:path>
              </a:pathLst>
            </a:custGeom>
            <a:solidFill>
              <a:srgbClr val="F2F2F2"/>
            </a:solidFill>
          </p:spPr>
          <p:txBody>
            <a:bodyPr wrap="square" lIns="0" tIns="0" rIns="0" bIns="0" rtlCol="0"/>
            <a:lstStyle/>
            <a:p>
              <a:endParaRPr/>
            </a:p>
          </p:txBody>
        </p:sp>
        <p:sp>
          <p:nvSpPr>
            <p:cNvPr id="34" name="object 34"/>
            <p:cNvSpPr/>
            <p:nvPr/>
          </p:nvSpPr>
          <p:spPr>
            <a:xfrm>
              <a:off x="1390411" y="5138002"/>
              <a:ext cx="1847214" cy="617855"/>
            </a:xfrm>
            <a:custGeom>
              <a:avLst/>
              <a:gdLst/>
              <a:ahLst/>
              <a:cxnLst/>
              <a:rect l="l" t="t" r="r" b="b"/>
              <a:pathLst>
                <a:path w="1847214" h="617854">
                  <a:moveTo>
                    <a:pt x="0" y="308878"/>
                  </a:moveTo>
                  <a:lnTo>
                    <a:pt x="923592" y="0"/>
                  </a:lnTo>
                  <a:lnTo>
                    <a:pt x="1847185" y="308878"/>
                  </a:lnTo>
                  <a:lnTo>
                    <a:pt x="923592" y="617757"/>
                  </a:lnTo>
                  <a:lnTo>
                    <a:pt x="0" y="308878"/>
                  </a:lnTo>
                  <a:close/>
                </a:path>
              </a:pathLst>
            </a:custGeom>
            <a:ln w="10159">
              <a:solidFill>
                <a:srgbClr val="000000"/>
              </a:solidFill>
            </a:ln>
          </p:spPr>
          <p:txBody>
            <a:bodyPr wrap="square" lIns="0" tIns="0" rIns="0" bIns="0" rtlCol="0"/>
            <a:lstStyle/>
            <a:p>
              <a:endParaRPr/>
            </a:p>
          </p:txBody>
        </p:sp>
      </p:grpSp>
      <p:sp>
        <p:nvSpPr>
          <p:cNvPr id="35" name="object 35"/>
          <p:cNvSpPr txBox="1"/>
          <p:nvPr/>
        </p:nvSpPr>
        <p:spPr>
          <a:xfrm>
            <a:off x="2001584" y="5346700"/>
            <a:ext cx="624840" cy="187960"/>
          </a:xfrm>
          <a:prstGeom prst="rect">
            <a:avLst/>
          </a:prstGeom>
        </p:spPr>
        <p:txBody>
          <a:bodyPr vert="horz" wrap="square" lIns="0" tIns="14604" rIns="0" bIns="0" rtlCol="0">
            <a:spAutoFit/>
          </a:bodyPr>
          <a:lstStyle/>
          <a:p>
            <a:pPr marL="12700">
              <a:lnSpc>
                <a:spcPct val="100000"/>
              </a:lnSpc>
              <a:spcBef>
                <a:spcPts val="114"/>
              </a:spcBef>
            </a:pPr>
            <a:r>
              <a:rPr sz="1050" spc="5" dirty="0">
                <a:latin typeface="Calibri"/>
                <a:cs typeface="Calibri"/>
              </a:rPr>
              <a:t>CONTROLS</a:t>
            </a:r>
            <a:endParaRPr sz="1050">
              <a:latin typeface="Calibri"/>
              <a:cs typeface="Calibri"/>
            </a:endParaRPr>
          </a:p>
        </p:txBody>
      </p:sp>
      <p:grpSp>
        <p:nvGrpSpPr>
          <p:cNvPr id="36" name="object 36"/>
          <p:cNvGrpSpPr/>
          <p:nvPr/>
        </p:nvGrpSpPr>
        <p:grpSpPr>
          <a:xfrm>
            <a:off x="2309559" y="4390200"/>
            <a:ext cx="1706880" cy="1061720"/>
            <a:chOff x="2309559" y="4390200"/>
            <a:chExt cx="1706880" cy="1061720"/>
          </a:xfrm>
        </p:grpSpPr>
        <p:sp>
          <p:nvSpPr>
            <p:cNvPr id="37" name="object 37"/>
            <p:cNvSpPr/>
            <p:nvPr/>
          </p:nvSpPr>
          <p:spPr>
            <a:xfrm>
              <a:off x="2314004" y="4394645"/>
              <a:ext cx="0" cy="743585"/>
            </a:xfrm>
            <a:custGeom>
              <a:avLst/>
              <a:gdLst/>
              <a:ahLst/>
              <a:cxnLst/>
              <a:rect l="l" t="t" r="r" b="b"/>
              <a:pathLst>
                <a:path h="743585">
                  <a:moveTo>
                    <a:pt x="0" y="743356"/>
                  </a:moveTo>
                  <a:lnTo>
                    <a:pt x="1" y="0"/>
                  </a:lnTo>
                </a:path>
              </a:pathLst>
            </a:custGeom>
            <a:ln w="8466">
              <a:solidFill>
                <a:srgbClr val="000000"/>
              </a:solidFill>
            </a:ln>
          </p:spPr>
          <p:txBody>
            <a:bodyPr wrap="square" lIns="0" tIns="0" rIns="0" bIns="0" rtlCol="0"/>
            <a:lstStyle/>
            <a:p>
              <a:endParaRPr/>
            </a:p>
          </p:txBody>
        </p:sp>
        <p:sp>
          <p:nvSpPr>
            <p:cNvPr id="38" name="object 38"/>
            <p:cNvSpPr/>
            <p:nvPr/>
          </p:nvSpPr>
          <p:spPr>
            <a:xfrm>
              <a:off x="3237597" y="5446881"/>
              <a:ext cx="774065" cy="0"/>
            </a:xfrm>
            <a:custGeom>
              <a:avLst/>
              <a:gdLst/>
              <a:ahLst/>
              <a:cxnLst/>
              <a:rect l="l" t="t" r="r" b="b"/>
              <a:pathLst>
                <a:path w="774064">
                  <a:moveTo>
                    <a:pt x="773879" y="0"/>
                  </a:moveTo>
                  <a:lnTo>
                    <a:pt x="0" y="1"/>
                  </a:lnTo>
                </a:path>
              </a:pathLst>
            </a:custGeom>
            <a:ln w="8466">
              <a:solidFill>
                <a:srgbClr val="000000"/>
              </a:solidFill>
            </a:ln>
          </p:spPr>
          <p:txBody>
            <a:bodyPr wrap="square" lIns="0" tIns="0" rIns="0" bIns="0" rtlCol="0"/>
            <a:lstStyle/>
            <a:p>
              <a:endParaRPr/>
            </a:p>
          </p:txBody>
        </p:sp>
      </p:grpSp>
      <p:sp>
        <p:nvSpPr>
          <p:cNvPr id="39" name="object 39"/>
          <p:cNvSpPr txBox="1"/>
          <p:nvPr/>
        </p:nvSpPr>
        <p:spPr>
          <a:xfrm>
            <a:off x="3864056" y="5194300"/>
            <a:ext cx="81280" cy="157480"/>
          </a:xfrm>
          <a:prstGeom prst="rect">
            <a:avLst/>
          </a:prstGeom>
        </p:spPr>
        <p:txBody>
          <a:bodyPr vert="horz" wrap="square" lIns="0" tIns="14604" rIns="0" bIns="0" rtlCol="0">
            <a:spAutoFit/>
          </a:bodyPr>
          <a:lstStyle/>
          <a:p>
            <a:pPr marL="12700">
              <a:lnSpc>
                <a:spcPct val="100000"/>
              </a:lnSpc>
              <a:spcBef>
                <a:spcPts val="114"/>
              </a:spcBef>
            </a:pPr>
            <a:r>
              <a:rPr sz="850" spc="5" dirty="0">
                <a:latin typeface="Calibri"/>
                <a:cs typeface="Calibri"/>
              </a:rPr>
              <a:t>1</a:t>
            </a:r>
            <a:endParaRPr sz="850">
              <a:latin typeface="Calibri"/>
              <a:cs typeface="Calibri"/>
            </a:endParaRPr>
          </a:p>
        </p:txBody>
      </p:sp>
      <p:sp>
        <p:nvSpPr>
          <p:cNvPr id="40" name="object 40"/>
          <p:cNvSpPr txBox="1"/>
          <p:nvPr/>
        </p:nvSpPr>
        <p:spPr>
          <a:xfrm>
            <a:off x="2451373" y="4423833"/>
            <a:ext cx="96520" cy="157480"/>
          </a:xfrm>
          <a:prstGeom prst="rect">
            <a:avLst/>
          </a:prstGeom>
        </p:spPr>
        <p:txBody>
          <a:bodyPr vert="horz" wrap="square" lIns="0" tIns="14604" rIns="0" bIns="0" rtlCol="0">
            <a:spAutoFit/>
          </a:bodyPr>
          <a:lstStyle/>
          <a:p>
            <a:pPr marL="12700">
              <a:lnSpc>
                <a:spcPct val="100000"/>
              </a:lnSpc>
              <a:spcBef>
                <a:spcPts val="114"/>
              </a:spcBef>
            </a:pPr>
            <a:r>
              <a:rPr sz="850" spc="10" dirty="0">
                <a:latin typeface="Calibri"/>
                <a:cs typeface="Calibri"/>
              </a:rPr>
              <a:t>N</a:t>
            </a:r>
            <a:endParaRPr sz="850">
              <a:latin typeface="Calibri"/>
              <a:cs typeface="Calibri"/>
            </a:endParaRPr>
          </a:p>
        </p:txBody>
      </p:sp>
      <p:sp>
        <p:nvSpPr>
          <p:cNvPr id="41" name="object 41"/>
          <p:cNvSpPr txBox="1"/>
          <p:nvPr/>
        </p:nvSpPr>
        <p:spPr>
          <a:xfrm>
            <a:off x="6167845" y="2281043"/>
            <a:ext cx="1451610" cy="607695"/>
          </a:xfrm>
          <a:prstGeom prst="rect">
            <a:avLst/>
          </a:prstGeom>
          <a:solidFill>
            <a:srgbClr val="D9D9D9"/>
          </a:solidFill>
          <a:ln w="10159">
            <a:solidFill>
              <a:srgbClr val="000000"/>
            </a:solidFill>
          </a:ln>
        </p:spPr>
        <p:txBody>
          <a:bodyPr vert="horz" wrap="square" lIns="0" tIns="6985" rIns="0" bIns="0" rtlCol="0">
            <a:spAutoFit/>
          </a:bodyPr>
          <a:lstStyle/>
          <a:p>
            <a:pPr>
              <a:lnSpc>
                <a:spcPct val="100000"/>
              </a:lnSpc>
              <a:spcBef>
                <a:spcPts val="55"/>
              </a:spcBef>
            </a:pPr>
            <a:endParaRPr sz="1450">
              <a:latin typeface="Times New Roman"/>
              <a:cs typeface="Times New Roman"/>
            </a:endParaRPr>
          </a:p>
          <a:p>
            <a:pPr marL="427355">
              <a:lnSpc>
                <a:spcPct val="100000"/>
              </a:lnSpc>
            </a:pPr>
            <a:r>
              <a:rPr sz="1050" spc="5" dirty="0">
                <a:latin typeface="Calibri"/>
                <a:cs typeface="Calibri"/>
              </a:rPr>
              <a:t>EMPLOYEE</a:t>
            </a:r>
            <a:endParaRPr sz="1050">
              <a:latin typeface="Calibri"/>
              <a:cs typeface="Calibri"/>
            </a:endParaRPr>
          </a:p>
        </p:txBody>
      </p:sp>
      <p:sp>
        <p:nvSpPr>
          <p:cNvPr id="42" name="object 42"/>
          <p:cNvSpPr/>
          <p:nvPr/>
        </p:nvSpPr>
        <p:spPr>
          <a:xfrm>
            <a:off x="8253502" y="2377573"/>
            <a:ext cx="814069" cy="424815"/>
          </a:xfrm>
          <a:custGeom>
            <a:avLst/>
            <a:gdLst/>
            <a:ahLst/>
            <a:cxnLst/>
            <a:rect l="l" t="t" r="r" b="b"/>
            <a:pathLst>
              <a:path w="814070" h="424814">
                <a:moveTo>
                  <a:pt x="0" y="212348"/>
                </a:moveTo>
                <a:lnTo>
                  <a:pt x="17231" y="151019"/>
                </a:lnTo>
                <a:lnTo>
                  <a:pt x="65568" y="96722"/>
                </a:lnTo>
                <a:lnTo>
                  <a:pt x="99827" y="73032"/>
                </a:lnTo>
                <a:lnTo>
                  <a:pt x="139973" y="52085"/>
                </a:lnTo>
                <a:lnTo>
                  <a:pt x="185378" y="34210"/>
                </a:lnTo>
                <a:lnTo>
                  <a:pt x="235411" y="19736"/>
                </a:lnTo>
                <a:lnTo>
                  <a:pt x="289443" y="8990"/>
                </a:lnTo>
                <a:lnTo>
                  <a:pt x="346845" y="2302"/>
                </a:lnTo>
                <a:lnTo>
                  <a:pt x="406987" y="0"/>
                </a:lnTo>
                <a:lnTo>
                  <a:pt x="467128" y="2302"/>
                </a:lnTo>
                <a:lnTo>
                  <a:pt x="524530" y="8990"/>
                </a:lnTo>
                <a:lnTo>
                  <a:pt x="578562" y="19736"/>
                </a:lnTo>
                <a:lnTo>
                  <a:pt x="628595" y="34210"/>
                </a:lnTo>
                <a:lnTo>
                  <a:pt x="674000" y="52085"/>
                </a:lnTo>
                <a:lnTo>
                  <a:pt x="714147" y="73032"/>
                </a:lnTo>
                <a:lnTo>
                  <a:pt x="748406" y="96722"/>
                </a:lnTo>
                <a:lnTo>
                  <a:pt x="796742" y="151019"/>
                </a:lnTo>
                <a:lnTo>
                  <a:pt x="813974" y="212348"/>
                </a:lnTo>
                <a:lnTo>
                  <a:pt x="809561" y="243728"/>
                </a:lnTo>
                <a:lnTo>
                  <a:pt x="776147" y="301869"/>
                </a:lnTo>
                <a:lnTo>
                  <a:pt x="714147" y="351665"/>
                </a:lnTo>
                <a:lnTo>
                  <a:pt x="674000" y="372612"/>
                </a:lnTo>
                <a:lnTo>
                  <a:pt x="628595" y="390486"/>
                </a:lnTo>
                <a:lnTo>
                  <a:pt x="578562" y="404961"/>
                </a:lnTo>
                <a:lnTo>
                  <a:pt x="524530" y="415706"/>
                </a:lnTo>
                <a:lnTo>
                  <a:pt x="467128" y="422395"/>
                </a:lnTo>
                <a:lnTo>
                  <a:pt x="406987" y="424697"/>
                </a:lnTo>
                <a:lnTo>
                  <a:pt x="346845" y="422395"/>
                </a:lnTo>
                <a:lnTo>
                  <a:pt x="289443" y="415706"/>
                </a:lnTo>
                <a:lnTo>
                  <a:pt x="235411" y="404961"/>
                </a:lnTo>
                <a:lnTo>
                  <a:pt x="185378" y="390486"/>
                </a:lnTo>
                <a:lnTo>
                  <a:pt x="139973" y="372612"/>
                </a:lnTo>
                <a:lnTo>
                  <a:pt x="99827" y="351665"/>
                </a:lnTo>
                <a:lnTo>
                  <a:pt x="65568" y="327974"/>
                </a:lnTo>
                <a:lnTo>
                  <a:pt x="17231" y="273677"/>
                </a:lnTo>
                <a:lnTo>
                  <a:pt x="0" y="212348"/>
                </a:lnTo>
                <a:close/>
              </a:path>
            </a:pathLst>
          </a:custGeom>
          <a:ln w="8466">
            <a:solidFill>
              <a:srgbClr val="000000"/>
            </a:solidFill>
          </a:ln>
        </p:spPr>
        <p:txBody>
          <a:bodyPr wrap="square" lIns="0" tIns="0" rIns="0" bIns="0" rtlCol="0"/>
          <a:lstStyle/>
          <a:p>
            <a:endParaRPr/>
          </a:p>
        </p:txBody>
      </p:sp>
      <p:sp>
        <p:nvSpPr>
          <p:cNvPr id="43" name="object 43"/>
          <p:cNvSpPr txBox="1"/>
          <p:nvPr/>
        </p:nvSpPr>
        <p:spPr>
          <a:xfrm>
            <a:off x="8552963" y="2493433"/>
            <a:ext cx="215265" cy="167640"/>
          </a:xfrm>
          <a:prstGeom prst="rect">
            <a:avLst/>
          </a:prstGeom>
        </p:spPr>
        <p:txBody>
          <a:bodyPr vert="horz" wrap="square" lIns="0" tIns="16510" rIns="0" bIns="0" rtlCol="0">
            <a:spAutoFit/>
          </a:bodyPr>
          <a:lstStyle/>
          <a:p>
            <a:pPr marL="12700">
              <a:lnSpc>
                <a:spcPct val="100000"/>
              </a:lnSpc>
              <a:spcBef>
                <a:spcPts val="130"/>
              </a:spcBef>
            </a:pPr>
            <a:r>
              <a:rPr sz="900" u="sng" spc="25" dirty="0">
                <a:uFill>
                  <a:solidFill>
                    <a:srgbClr val="000000"/>
                  </a:solidFill>
                </a:uFill>
                <a:latin typeface="Calibri"/>
                <a:cs typeface="Calibri"/>
              </a:rPr>
              <a:t>SSN</a:t>
            </a:r>
            <a:endParaRPr sz="900">
              <a:latin typeface="Calibri"/>
              <a:cs typeface="Calibri"/>
            </a:endParaRPr>
          </a:p>
        </p:txBody>
      </p:sp>
      <p:sp>
        <p:nvSpPr>
          <p:cNvPr id="44" name="object 44"/>
          <p:cNvSpPr/>
          <p:nvPr/>
        </p:nvSpPr>
        <p:spPr>
          <a:xfrm>
            <a:off x="7618843" y="2584820"/>
            <a:ext cx="635000" cy="5715"/>
          </a:xfrm>
          <a:custGeom>
            <a:avLst/>
            <a:gdLst/>
            <a:ahLst/>
            <a:cxnLst/>
            <a:rect l="l" t="t" r="r" b="b"/>
            <a:pathLst>
              <a:path w="635000" h="5714">
                <a:moveTo>
                  <a:pt x="634659" y="5101"/>
                </a:moveTo>
                <a:lnTo>
                  <a:pt x="0" y="0"/>
                </a:lnTo>
              </a:path>
            </a:pathLst>
          </a:custGeom>
          <a:ln w="8466">
            <a:solidFill>
              <a:srgbClr val="000000"/>
            </a:solidFill>
          </a:ln>
        </p:spPr>
        <p:txBody>
          <a:bodyPr wrap="square" lIns="0" tIns="0" rIns="0" bIns="0" rtlCol="0"/>
          <a:lstStyle/>
          <a:p>
            <a:endParaRPr/>
          </a:p>
        </p:txBody>
      </p:sp>
      <p:grpSp>
        <p:nvGrpSpPr>
          <p:cNvPr id="45" name="object 45"/>
          <p:cNvGrpSpPr/>
          <p:nvPr/>
        </p:nvGrpSpPr>
        <p:grpSpPr>
          <a:xfrm>
            <a:off x="3046609" y="2270860"/>
            <a:ext cx="1857375" cy="628015"/>
            <a:chOff x="3046609" y="2270860"/>
            <a:chExt cx="1857375" cy="628015"/>
          </a:xfrm>
        </p:grpSpPr>
        <p:sp>
          <p:nvSpPr>
            <p:cNvPr id="46" name="object 46"/>
            <p:cNvSpPr/>
            <p:nvPr/>
          </p:nvSpPr>
          <p:spPr>
            <a:xfrm>
              <a:off x="3051689" y="2275940"/>
              <a:ext cx="1847214" cy="617855"/>
            </a:xfrm>
            <a:custGeom>
              <a:avLst/>
              <a:gdLst/>
              <a:ahLst/>
              <a:cxnLst/>
              <a:rect l="l" t="t" r="r" b="b"/>
              <a:pathLst>
                <a:path w="1847214" h="617855">
                  <a:moveTo>
                    <a:pt x="923592" y="0"/>
                  </a:moveTo>
                  <a:lnTo>
                    <a:pt x="0" y="308879"/>
                  </a:lnTo>
                  <a:lnTo>
                    <a:pt x="923592" y="617758"/>
                  </a:lnTo>
                  <a:lnTo>
                    <a:pt x="1847185" y="308879"/>
                  </a:lnTo>
                  <a:lnTo>
                    <a:pt x="923592" y="0"/>
                  </a:lnTo>
                  <a:close/>
                </a:path>
              </a:pathLst>
            </a:custGeom>
            <a:solidFill>
              <a:srgbClr val="F2F2F2"/>
            </a:solidFill>
          </p:spPr>
          <p:txBody>
            <a:bodyPr wrap="square" lIns="0" tIns="0" rIns="0" bIns="0" rtlCol="0"/>
            <a:lstStyle/>
            <a:p>
              <a:endParaRPr/>
            </a:p>
          </p:txBody>
        </p:sp>
        <p:sp>
          <p:nvSpPr>
            <p:cNvPr id="47" name="object 47"/>
            <p:cNvSpPr/>
            <p:nvPr/>
          </p:nvSpPr>
          <p:spPr>
            <a:xfrm>
              <a:off x="3051689" y="2275940"/>
              <a:ext cx="1847214" cy="617855"/>
            </a:xfrm>
            <a:custGeom>
              <a:avLst/>
              <a:gdLst/>
              <a:ahLst/>
              <a:cxnLst/>
              <a:rect l="l" t="t" r="r" b="b"/>
              <a:pathLst>
                <a:path w="1847214" h="617855">
                  <a:moveTo>
                    <a:pt x="0" y="308878"/>
                  </a:moveTo>
                  <a:lnTo>
                    <a:pt x="923592" y="0"/>
                  </a:lnTo>
                  <a:lnTo>
                    <a:pt x="1847185" y="308878"/>
                  </a:lnTo>
                  <a:lnTo>
                    <a:pt x="923592" y="617757"/>
                  </a:lnTo>
                  <a:lnTo>
                    <a:pt x="0" y="308878"/>
                  </a:lnTo>
                  <a:close/>
                </a:path>
              </a:pathLst>
            </a:custGeom>
            <a:ln w="10159">
              <a:solidFill>
                <a:srgbClr val="000000"/>
              </a:solidFill>
            </a:ln>
          </p:spPr>
          <p:txBody>
            <a:bodyPr wrap="square" lIns="0" tIns="0" rIns="0" bIns="0" rtlCol="0"/>
            <a:lstStyle/>
            <a:p>
              <a:endParaRPr/>
            </a:p>
          </p:txBody>
        </p:sp>
      </p:grpSp>
      <p:sp>
        <p:nvSpPr>
          <p:cNvPr id="48" name="object 48"/>
          <p:cNvSpPr txBox="1"/>
          <p:nvPr/>
        </p:nvSpPr>
        <p:spPr>
          <a:xfrm>
            <a:off x="3631535" y="2484965"/>
            <a:ext cx="687705" cy="187960"/>
          </a:xfrm>
          <a:prstGeom prst="rect">
            <a:avLst/>
          </a:prstGeom>
        </p:spPr>
        <p:txBody>
          <a:bodyPr vert="horz" wrap="square" lIns="0" tIns="14604" rIns="0" bIns="0" rtlCol="0">
            <a:spAutoFit/>
          </a:bodyPr>
          <a:lstStyle/>
          <a:p>
            <a:pPr marL="12700">
              <a:lnSpc>
                <a:spcPct val="100000"/>
              </a:lnSpc>
              <a:spcBef>
                <a:spcPts val="114"/>
              </a:spcBef>
            </a:pPr>
            <a:r>
              <a:rPr sz="1050" spc="5" dirty="0">
                <a:latin typeface="Calibri"/>
                <a:cs typeface="Calibri"/>
              </a:rPr>
              <a:t>WORKS_ON</a:t>
            </a:r>
            <a:endParaRPr sz="1050">
              <a:latin typeface="Calibri"/>
              <a:cs typeface="Calibri"/>
            </a:endParaRPr>
          </a:p>
        </p:txBody>
      </p:sp>
      <p:grpSp>
        <p:nvGrpSpPr>
          <p:cNvPr id="49" name="object 49"/>
          <p:cNvGrpSpPr/>
          <p:nvPr/>
        </p:nvGrpSpPr>
        <p:grpSpPr>
          <a:xfrm>
            <a:off x="2309559" y="2580374"/>
            <a:ext cx="3863340" cy="1201420"/>
            <a:chOff x="2309559" y="2580374"/>
            <a:chExt cx="3863340" cy="1201420"/>
          </a:xfrm>
        </p:grpSpPr>
        <p:sp>
          <p:nvSpPr>
            <p:cNvPr id="50" name="object 50"/>
            <p:cNvSpPr/>
            <p:nvPr/>
          </p:nvSpPr>
          <p:spPr>
            <a:xfrm>
              <a:off x="2314004" y="2584819"/>
              <a:ext cx="737870" cy="1192530"/>
            </a:xfrm>
            <a:custGeom>
              <a:avLst/>
              <a:gdLst/>
              <a:ahLst/>
              <a:cxnLst/>
              <a:rect l="l" t="t" r="r" b="b"/>
              <a:pathLst>
                <a:path w="737869" h="1192529">
                  <a:moveTo>
                    <a:pt x="737685" y="0"/>
                  </a:moveTo>
                  <a:lnTo>
                    <a:pt x="0" y="1192067"/>
                  </a:lnTo>
                </a:path>
              </a:pathLst>
            </a:custGeom>
            <a:ln w="8466">
              <a:solidFill>
                <a:srgbClr val="000000"/>
              </a:solidFill>
            </a:ln>
          </p:spPr>
          <p:txBody>
            <a:bodyPr wrap="square" lIns="0" tIns="0" rIns="0" bIns="0" rtlCol="0"/>
            <a:lstStyle/>
            <a:p>
              <a:endParaRPr/>
            </a:p>
          </p:txBody>
        </p:sp>
        <p:sp>
          <p:nvSpPr>
            <p:cNvPr id="51" name="object 51"/>
            <p:cNvSpPr/>
            <p:nvPr/>
          </p:nvSpPr>
          <p:spPr>
            <a:xfrm>
              <a:off x="4898875" y="2584819"/>
              <a:ext cx="1269365" cy="0"/>
            </a:xfrm>
            <a:custGeom>
              <a:avLst/>
              <a:gdLst/>
              <a:ahLst/>
              <a:cxnLst/>
              <a:rect l="l" t="t" r="r" b="b"/>
              <a:pathLst>
                <a:path w="1269364">
                  <a:moveTo>
                    <a:pt x="0" y="0"/>
                  </a:moveTo>
                  <a:lnTo>
                    <a:pt x="1268970" y="1"/>
                  </a:lnTo>
                </a:path>
              </a:pathLst>
            </a:custGeom>
            <a:ln w="8466">
              <a:solidFill>
                <a:srgbClr val="000000"/>
              </a:solidFill>
            </a:ln>
          </p:spPr>
          <p:txBody>
            <a:bodyPr wrap="square" lIns="0" tIns="0" rIns="0" bIns="0" rtlCol="0"/>
            <a:lstStyle/>
            <a:p>
              <a:endParaRPr/>
            </a:p>
          </p:txBody>
        </p:sp>
      </p:grpSp>
      <p:sp>
        <p:nvSpPr>
          <p:cNvPr id="52" name="object 52"/>
          <p:cNvSpPr txBox="1"/>
          <p:nvPr/>
        </p:nvSpPr>
        <p:spPr>
          <a:xfrm>
            <a:off x="2585180" y="3577166"/>
            <a:ext cx="96520" cy="157480"/>
          </a:xfrm>
          <a:prstGeom prst="rect">
            <a:avLst/>
          </a:prstGeom>
        </p:spPr>
        <p:txBody>
          <a:bodyPr vert="horz" wrap="square" lIns="0" tIns="14604" rIns="0" bIns="0" rtlCol="0">
            <a:spAutoFit/>
          </a:bodyPr>
          <a:lstStyle/>
          <a:p>
            <a:pPr marL="12700">
              <a:lnSpc>
                <a:spcPct val="100000"/>
              </a:lnSpc>
              <a:spcBef>
                <a:spcPts val="114"/>
              </a:spcBef>
            </a:pPr>
            <a:r>
              <a:rPr sz="850" spc="10" dirty="0">
                <a:latin typeface="Calibri"/>
                <a:cs typeface="Calibri"/>
              </a:rPr>
              <a:t>N</a:t>
            </a:r>
            <a:endParaRPr sz="850">
              <a:latin typeface="Calibri"/>
              <a:cs typeface="Calibri"/>
            </a:endParaRPr>
          </a:p>
        </p:txBody>
      </p:sp>
      <p:sp>
        <p:nvSpPr>
          <p:cNvPr id="53" name="object 53"/>
          <p:cNvSpPr txBox="1"/>
          <p:nvPr/>
        </p:nvSpPr>
        <p:spPr>
          <a:xfrm>
            <a:off x="5957815" y="2391832"/>
            <a:ext cx="120014" cy="157480"/>
          </a:xfrm>
          <a:prstGeom prst="rect">
            <a:avLst/>
          </a:prstGeom>
        </p:spPr>
        <p:txBody>
          <a:bodyPr vert="horz" wrap="square" lIns="0" tIns="14604" rIns="0" bIns="0" rtlCol="0">
            <a:spAutoFit/>
          </a:bodyPr>
          <a:lstStyle/>
          <a:p>
            <a:pPr marL="12700">
              <a:lnSpc>
                <a:spcPct val="100000"/>
              </a:lnSpc>
              <a:spcBef>
                <a:spcPts val="114"/>
              </a:spcBef>
            </a:pPr>
            <a:r>
              <a:rPr sz="850" spc="10" dirty="0">
                <a:latin typeface="Calibri"/>
                <a:cs typeface="Calibri"/>
              </a:rPr>
              <a:t>M</a:t>
            </a:r>
            <a:endParaRPr sz="850">
              <a:latin typeface="Calibri"/>
              <a:cs typeface="Calibri"/>
            </a:endParaRPr>
          </a:p>
        </p:txBody>
      </p:sp>
      <p:sp>
        <p:nvSpPr>
          <p:cNvPr id="54" name="object 54"/>
          <p:cNvSpPr/>
          <p:nvPr/>
        </p:nvSpPr>
        <p:spPr>
          <a:xfrm>
            <a:off x="3568294" y="1585076"/>
            <a:ext cx="814069" cy="424815"/>
          </a:xfrm>
          <a:custGeom>
            <a:avLst/>
            <a:gdLst/>
            <a:ahLst/>
            <a:cxnLst/>
            <a:rect l="l" t="t" r="r" b="b"/>
            <a:pathLst>
              <a:path w="814070" h="424814">
                <a:moveTo>
                  <a:pt x="0" y="212348"/>
                </a:moveTo>
                <a:lnTo>
                  <a:pt x="17231" y="151019"/>
                </a:lnTo>
                <a:lnTo>
                  <a:pt x="65568" y="96722"/>
                </a:lnTo>
                <a:lnTo>
                  <a:pt x="99827" y="73032"/>
                </a:lnTo>
                <a:lnTo>
                  <a:pt x="139973" y="52085"/>
                </a:lnTo>
                <a:lnTo>
                  <a:pt x="185378" y="34210"/>
                </a:lnTo>
                <a:lnTo>
                  <a:pt x="235411" y="19736"/>
                </a:lnTo>
                <a:lnTo>
                  <a:pt x="289443" y="8990"/>
                </a:lnTo>
                <a:lnTo>
                  <a:pt x="346845" y="2302"/>
                </a:lnTo>
                <a:lnTo>
                  <a:pt x="406987" y="0"/>
                </a:lnTo>
                <a:lnTo>
                  <a:pt x="467128" y="2302"/>
                </a:lnTo>
                <a:lnTo>
                  <a:pt x="524530" y="8990"/>
                </a:lnTo>
                <a:lnTo>
                  <a:pt x="578562" y="19736"/>
                </a:lnTo>
                <a:lnTo>
                  <a:pt x="628595" y="34210"/>
                </a:lnTo>
                <a:lnTo>
                  <a:pt x="674000" y="52085"/>
                </a:lnTo>
                <a:lnTo>
                  <a:pt x="714147" y="73032"/>
                </a:lnTo>
                <a:lnTo>
                  <a:pt x="748406" y="96722"/>
                </a:lnTo>
                <a:lnTo>
                  <a:pt x="796742" y="151019"/>
                </a:lnTo>
                <a:lnTo>
                  <a:pt x="813974" y="212348"/>
                </a:lnTo>
                <a:lnTo>
                  <a:pt x="809561" y="243728"/>
                </a:lnTo>
                <a:lnTo>
                  <a:pt x="776147" y="301869"/>
                </a:lnTo>
                <a:lnTo>
                  <a:pt x="714147" y="351665"/>
                </a:lnTo>
                <a:lnTo>
                  <a:pt x="674000" y="372612"/>
                </a:lnTo>
                <a:lnTo>
                  <a:pt x="628595" y="390486"/>
                </a:lnTo>
                <a:lnTo>
                  <a:pt x="578562" y="404961"/>
                </a:lnTo>
                <a:lnTo>
                  <a:pt x="524530" y="415706"/>
                </a:lnTo>
                <a:lnTo>
                  <a:pt x="467128" y="422395"/>
                </a:lnTo>
                <a:lnTo>
                  <a:pt x="406987" y="424697"/>
                </a:lnTo>
                <a:lnTo>
                  <a:pt x="346845" y="422395"/>
                </a:lnTo>
                <a:lnTo>
                  <a:pt x="289443" y="415706"/>
                </a:lnTo>
                <a:lnTo>
                  <a:pt x="235411" y="404961"/>
                </a:lnTo>
                <a:lnTo>
                  <a:pt x="185378" y="390486"/>
                </a:lnTo>
                <a:lnTo>
                  <a:pt x="139973" y="372612"/>
                </a:lnTo>
                <a:lnTo>
                  <a:pt x="99827" y="351665"/>
                </a:lnTo>
                <a:lnTo>
                  <a:pt x="65568" y="327974"/>
                </a:lnTo>
                <a:lnTo>
                  <a:pt x="17231" y="273677"/>
                </a:lnTo>
                <a:lnTo>
                  <a:pt x="0" y="212348"/>
                </a:lnTo>
                <a:close/>
              </a:path>
            </a:pathLst>
          </a:custGeom>
          <a:ln w="8466">
            <a:solidFill>
              <a:srgbClr val="000000"/>
            </a:solidFill>
          </a:ln>
        </p:spPr>
        <p:txBody>
          <a:bodyPr wrap="square" lIns="0" tIns="0" rIns="0" bIns="0" rtlCol="0"/>
          <a:lstStyle/>
          <a:p>
            <a:endParaRPr/>
          </a:p>
        </p:txBody>
      </p:sp>
      <p:sp>
        <p:nvSpPr>
          <p:cNvPr id="55" name="object 55"/>
          <p:cNvSpPr txBox="1"/>
          <p:nvPr/>
        </p:nvSpPr>
        <p:spPr>
          <a:xfrm>
            <a:off x="3815261" y="1706033"/>
            <a:ext cx="319405" cy="167640"/>
          </a:xfrm>
          <a:prstGeom prst="rect">
            <a:avLst/>
          </a:prstGeom>
        </p:spPr>
        <p:txBody>
          <a:bodyPr vert="horz" wrap="square" lIns="0" tIns="16510" rIns="0" bIns="0" rtlCol="0">
            <a:spAutoFit/>
          </a:bodyPr>
          <a:lstStyle/>
          <a:p>
            <a:pPr marL="12700">
              <a:lnSpc>
                <a:spcPct val="100000"/>
              </a:lnSpc>
              <a:spcBef>
                <a:spcPts val="130"/>
              </a:spcBef>
            </a:pPr>
            <a:r>
              <a:rPr sz="900" spc="35" dirty="0">
                <a:latin typeface="Calibri"/>
                <a:cs typeface="Calibri"/>
              </a:rPr>
              <a:t>H</a:t>
            </a:r>
            <a:r>
              <a:rPr sz="900" spc="25" dirty="0">
                <a:latin typeface="Calibri"/>
                <a:cs typeface="Calibri"/>
              </a:rPr>
              <a:t>o</a:t>
            </a:r>
            <a:r>
              <a:rPr sz="900" spc="30" dirty="0">
                <a:latin typeface="Calibri"/>
                <a:cs typeface="Calibri"/>
              </a:rPr>
              <a:t>u</a:t>
            </a:r>
            <a:r>
              <a:rPr sz="900" spc="15" dirty="0">
                <a:latin typeface="Calibri"/>
                <a:cs typeface="Calibri"/>
              </a:rPr>
              <a:t>r</a:t>
            </a:r>
            <a:r>
              <a:rPr sz="900" spc="10" dirty="0">
                <a:latin typeface="Calibri"/>
                <a:cs typeface="Calibri"/>
              </a:rPr>
              <a:t>s</a:t>
            </a:r>
            <a:endParaRPr sz="900">
              <a:latin typeface="Calibri"/>
              <a:cs typeface="Calibri"/>
            </a:endParaRPr>
          </a:p>
        </p:txBody>
      </p:sp>
      <p:grpSp>
        <p:nvGrpSpPr>
          <p:cNvPr id="56" name="object 56"/>
          <p:cNvGrpSpPr/>
          <p:nvPr/>
        </p:nvGrpSpPr>
        <p:grpSpPr>
          <a:xfrm>
            <a:off x="3970836" y="1470940"/>
            <a:ext cx="3840479" cy="809625"/>
            <a:chOff x="3970836" y="1470940"/>
            <a:chExt cx="3840479" cy="809625"/>
          </a:xfrm>
        </p:grpSpPr>
        <p:sp>
          <p:nvSpPr>
            <p:cNvPr id="57" name="object 57"/>
            <p:cNvSpPr/>
            <p:nvPr/>
          </p:nvSpPr>
          <p:spPr>
            <a:xfrm>
              <a:off x="3975281" y="2009773"/>
              <a:ext cx="0" cy="266700"/>
            </a:xfrm>
            <a:custGeom>
              <a:avLst/>
              <a:gdLst/>
              <a:ahLst/>
              <a:cxnLst/>
              <a:rect l="l" t="t" r="r" b="b"/>
              <a:pathLst>
                <a:path h="266700">
                  <a:moveTo>
                    <a:pt x="0" y="0"/>
                  </a:moveTo>
                  <a:lnTo>
                    <a:pt x="1" y="266166"/>
                  </a:lnTo>
                </a:path>
              </a:pathLst>
            </a:custGeom>
            <a:ln w="8466">
              <a:solidFill>
                <a:srgbClr val="000000"/>
              </a:solidFill>
            </a:ln>
          </p:spPr>
          <p:txBody>
            <a:bodyPr wrap="square" lIns="0" tIns="0" rIns="0" bIns="0" rtlCol="0"/>
            <a:lstStyle/>
            <a:p>
              <a:endParaRPr/>
            </a:p>
          </p:txBody>
        </p:sp>
        <p:sp>
          <p:nvSpPr>
            <p:cNvPr id="58" name="object 58"/>
            <p:cNvSpPr/>
            <p:nvPr/>
          </p:nvSpPr>
          <p:spPr>
            <a:xfrm>
              <a:off x="5980681" y="1476020"/>
              <a:ext cx="1825625" cy="624840"/>
            </a:xfrm>
            <a:custGeom>
              <a:avLst/>
              <a:gdLst/>
              <a:ahLst/>
              <a:cxnLst/>
              <a:rect l="l" t="t" r="r" b="b"/>
              <a:pathLst>
                <a:path w="1825625" h="624839">
                  <a:moveTo>
                    <a:pt x="912662" y="0"/>
                  </a:moveTo>
                  <a:lnTo>
                    <a:pt x="0" y="312262"/>
                  </a:lnTo>
                  <a:lnTo>
                    <a:pt x="912662" y="624526"/>
                  </a:lnTo>
                  <a:lnTo>
                    <a:pt x="1825326" y="312262"/>
                  </a:lnTo>
                  <a:lnTo>
                    <a:pt x="912662" y="0"/>
                  </a:lnTo>
                  <a:close/>
                </a:path>
              </a:pathLst>
            </a:custGeom>
            <a:solidFill>
              <a:srgbClr val="F2F2F2"/>
            </a:solidFill>
          </p:spPr>
          <p:txBody>
            <a:bodyPr wrap="square" lIns="0" tIns="0" rIns="0" bIns="0" rtlCol="0"/>
            <a:lstStyle/>
            <a:p>
              <a:endParaRPr/>
            </a:p>
          </p:txBody>
        </p:sp>
        <p:sp>
          <p:nvSpPr>
            <p:cNvPr id="59" name="object 59"/>
            <p:cNvSpPr/>
            <p:nvPr/>
          </p:nvSpPr>
          <p:spPr>
            <a:xfrm>
              <a:off x="5980681" y="1476020"/>
              <a:ext cx="1825625" cy="624840"/>
            </a:xfrm>
            <a:custGeom>
              <a:avLst/>
              <a:gdLst/>
              <a:ahLst/>
              <a:cxnLst/>
              <a:rect l="l" t="t" r="r" b="b"/>
              <a:pathLst>
                <a:path w="1825625" h="624839">
                  <a:moveTo>
                    <a:pt x="0" y="312262"/>
                  </a:moveTo>
                  <a:lnTo>
                    <a:pt x="912662" y="0"/>
                  </a:lnTo>
                  <a:lnTo>
                    <a:pt x="1825325" y="312262"/>
                  </a:lnTo>
                  <a:lnTo>
                    <a:pt x="912662" y="624525"/>
                  </a:lnTo>
                  <a:lnTo>
                    <a:pt x="0" y="312262"/>
                  </a:lnTo>
                  <a:close/>
                </a:path>
              </a:pathLst>
            </a:custGeom>
            <a:ln w="10159">
              <a:solidFill>
                <a:srgbClr val="000000"/>
              </a:solidFill>
            </a:ln>
          </p:spPr>
          <p:txBody>
            <a:bodyPr wrap="square" lIns="0" tIns="0" rIns="0" bIns="0" rtlCol="0"/>
            <a:lstStyle/>
            <a:p>
              <a:endParaRPr/>
            </a:p>
          </p:txBody>
        </p:sp>
      </p:grpSp>
      <p:sp>
        <p:nvSpPr>
          <p:cNvPr id="60" name="object 60"/>
          <p:cNvSpPr txBox="1"/>
          <p:nvPr/>
        </p:nvSpPr>
        <p:spPr>
          <a:xfrm>
            <a:off x="6562297" y="1689099"/>
            <a:ext cx="662305" cy="187960"/>
          </a:xfrm>
          <a:prstGeom prst="rect">
            <a:avLst/>
          </a:prstGeom>
        </p:spPr>
        <p:txBody>
          <a:bodyPr vert="horz" wrap="square" lIns="0" tIns="14604" rIns="0" bIns="0" rtlCol="0">
            <a:spAutoFit/>
          </a:bodyPr>
          <a:lstStyle/>
          <a:p>
            <a:pPr marL="12700">
              <a:lnSpc>
                <a:spcPct val="100000"/>
              </a:lnSpc>
              <a:spcBef>
                <a:spcPts val="114"/>
              </a:spcBef>
            </a:pPr>
            <a:r>
              <a:rPr sz="1050" dirty="0">
                <a:latin typeface="Calibri"/>
                <a:cs typeface="Calibri"/>
              </a:rPr>
              <a:t>Supervision</a:t>
            </a:r>
            <a:endParaRPr sz="1050">
              <a:latin typeface="Calibri"/>
              <a:cs typeface="Calibri"/>
            </a:endParaRPr>
          </a:p>
        </p:txBody>
      </p:sp>
      <p:grpSp>
        <p:nvGrpSpPr>
          <p:cNvPr id="61" name="object 61"/>
          <p:cNvGrpSpPr/>
          <p:nvPr/>
        </p:nvGrpSpPr>
        <p:grpSpPr>
          <a:xfrm>
            <a:off x="5976235" y="1783838"/>
            <a:ext cx="1834514" cy="501650"/>
            <a:chOff x="5976235" y="1783838"/>
            <a:chExt cx="1834514" cy="501650"/>
          </a:xfrm>
        </p:grpSpPr>
        <p:sp>
          <p:nvSpPr>
            <p:cNvPr id="62" name="object 62"/>
            <p:cNvSpPr/>
            <p:nvPr/>
          </p:nvSpPr>
          <p:spPr>
            <a:xfrm>
              <a:off x="5980680" y="1788283"/>
              <a:ext cx="475615" cy="487680"/>
            </a:xfrm>
            <a:custGeom>
              <a:avLst/>
              <a:gdLst/>
              <a:ahLst/>
              <a:cxnLst/>
              <a:rect l="l" t="t" r="r" b="b"/>
              <a:pathLst>
                <a:path w="475614" h="487680">
                  <a:moveTo>
                    <a:pt x="475526" y="487656"/>
                  </a:moveTo>
                  <a:lnTo>
                    <a:pt x="0" y="0"/>
                  </a:lnTo>
                </a:path>
              </a:pathLst>
            </a:custGeom>
            <a:ln w="8466">
              <a:solidFill>
                <a:srgbClr val="000000"/>
              </a:solidFill>
            </a:ln>
          </p:spPr>
          <p:txBody>
            <a:bodyPr wrap="square" lIns="0" tIns="0" rIns="0" bIns="0" rtlCol="0"/>
            <a:lstStyle/>
            <a:p>
              <a:endParaRPr/>
            </a:p>
          </p:txBody>
        </p:sp>
        <p:sp>
          <p:nvSpPr>
            <p:cNvPr id="63" name="object 63"/>
            <p:cNvSpPr/>
            <p:nvPr/>
          </p:nvSpPr>
          <p:spPr>
            <a:xfrm>
              <a:off x="7306176" y="1788284"/>
              <a:ext cx="500380" cy="492759"/>
            </a:xfrm>
            <a:custGeom>
              <a:avLst/>
              <a:gdLst/>
              <a:ahLst/>
              <a:cxnLst/>
              <a:rect l="l" t="t" r="r" b="b"/>
              <a:pathLst>
                <a:path w="500379" h="492760">
                  <a:moveTo>
                    <a:pt x="499830" y="0"/>
                  </a:moveTo>
                  <a:lnTo>
                    <a:pt x="0" y="492759"/>
                  </a:lnTo>
                </a:path>
              </a:pathLst>
            </a:custGeom>
            <a:ln w="8466">
              <a:solidFill>
                <a:srgbClr val="000000"/>
              </a:solidFill>
            </a:ln>
          </p:spPr>
          <p:txBody>
            <a:bodyPr wrap="square" lIns="0" tIns="0" rIns="0" bIns="0" rtlCol="0"/>
            <a:lstStyle/>
            <a:p>
              <a:endParaRPr/>
            </a:p>
          </p:txBody>
        </p:sp>
      </p:grpSp>
      <p:sp>
        <p:nvSpPr>
          <p:cNvPr id="64" name="object 64"/>
          <p:cNvSpPr txBox="1"/>
          <p:nvPr/>
        </p:nvSpPr>
        <p:spPr>
          <a:xfrm>
            <a:off x="4113105" y="487189"/>
            <a:ext cx="2211070" cy="1266825"/>
          </a:xfrm>
          <a:prstGeom prst="rect">
            <a:avLst/>
          </a:prstGeom>
        </p:spPr>
        <p:txBody>
          <a:bodyPr vert="horz" wrap="square" lIns="0" tIns="256540" rIns="0" bIns="0" rtlCol="0">
            <a:spAutoFit/>
          </a:bodyPr>
          <a:lstStyle/>
          <a:p>
            <a:pPr marL="12700">
              <a:lnSpc>
                <a:spcPct val="100000"/>
              </a:lnSpc>
              <a:spcBef>
                <a:spcPts val="2020"/>
              </a:spcBef>
            </a:pPr>
            <a:r>
              <a:rPr sz="4150" spc="20" dirty="0">
                <a:latin typeface="Arial"/>
                <a:cs typeface="Arial"/>
              </a:rPr>
              <a:t>Answer</a:t>
            </a:r>
            <a:endParaRPr sz="4150">
              <a:latin typeface="Arial"/>
              <a:cs typeface="Arial"/>
            </a:endParaRPr>
          </a:p>
          <a:p>
            <a:pPr marL="1671955">
              <a:lnSpc>
                <a:spcPct val="100000"/>
              </a:lnSpc>
              <a:spcBef>
                <a:spcPts val="459"/>
              </a:spcBef>
            </a:pPr>
            <a:r>
              <a:rPr sz="900" spc="20" dirty="0">
                <a:latin typeface="Calibri"/>
                <a:cs typeface="Calibri"/>
              </a:rPr>
              <a:t>Supervisor</a:t>
            </a:r>
            <a:endParaRPr sz="900">
              <a:latin typeface="Calibri"/>
              <a:cs typeface="Calibri"/>
            </a:endParaRPr>
          </a:p>
          <a:p>
            <a:pPr marL="1671955">
              <a:lnSpc>
                <a:spcPct val="100000"/>
              </a:lnSpc>
              <a:spcBef>
                <a:spcPts val="305"/>
              </a:spcBef>
            </a:pPr>
            <a:r>
              <a:rPr sz="850" spc="5" dirty="0">
                <a:latin typeface="Calibri"/>
                <a:cs typeface="Calibri"/>
              </a:rPr>
              <a:t>1</a:t>
            </a:r>
            <a:endParaRPr sz="850">
              <a:latin typeface="Calibri"/>
              <a:cs typeface="Calibri"/>
            </a:endParaRPr>
          </a:p>
        </p:txBody>
      </p:sp>
      <p:sp>
        <p:nvSpPr>
          <p:cNvPr id="65" name="object 65"/>
          <p:cNvSpPr txBox="1"/>
          <p:nvPr/>
        </p:nvSpPr>
        <p:spPr>
          <a:xfrm>
            <a:off x="7420249" y="1379871"/>
            <a:ext cx="567055" cy="374015"/>
          </a:xfrm>
          <a:prstGeom prst="rect">
            <a:avLst/>
          </a:prstGeom>
        </p:spPr>
        <p:txBody>
          <a:bodyPr vert="horz" wrap="square" lIns="0" tIns="55244" rIns="0" bIns="0" rtlCol="0">
            <a:spAutoFit/>
          </a:bodyPr>
          <a:lstStyle/>
          <a:p>
            <a:pPr marL="12700">
              <a:lnSpc>
                <a:spcPct val="100000"/>
              </a:lnSpc>
              <a:spcBef>
                <a:spcPts val="434"/>
              </a:spcBef>
            </a:pPr>
            <a:r>
              <a:rPr sz="900" spc="25" dirty="0">
                <a:latin typeface="Calibri"/>
                <a:cs typeface="Calibri"/>
              </a:rPr>
              <a:t>S</a:t>
            </a:r>
            <a:r>
              <a:rPr sz="900" spc="30" dirty="0">
                <a:latin typeface="Calibri"/>
                <a:cs typeface="Calibri"/>
              </a:rPr>
              <a:t>upe</a:t>
            </a:r>
            <a:r>
              <a:rPr sz="900" spc="15" dirty="0">
                <a:latin typeface="Calibri"/>
                <a:cs typeface="Calibri"/>
              </a:rPr>
              <a:t>r</a:t>
            </a:r>
            <a:r>
              <a:rPr sz="900" spc="30" dirty="0">
                <a:latin typeface="Calibri"/>
                <a:cs typeface="Calibri"/>
              </a:rPr>
              <a:t>v</a:t>
            </a:r>
            <a:r>
              <a:rPr sz="900" spc="15" dirty="0">
                <a:latin typeface="Calibri"/>
                <a:cs typeface="Calibri"/>
              </a:rPr>
              <a:t>is</a:t>
            </a:r>
            <a:r>
              <a:rPr sz="900" spc="30" dirty="0">
                <a:latin typeface="Calibri"/>
                <a:cs typeface="Calibri"/>
              </a:rPr>
              <a:t>e</a:t>
            </a:r>
            <a:r>
              <a:rPr sz="900" spc="15" dirty="0">
                <a:latin typeface="Calibri"/>
                <a:cs typeface="Calibri"/>
              </a:rPr>
              <a:t>e</a:t>
            </a:r>
            <a:endParaRPr sz="900">
              <a:latin typeface="Calibri"/>
              <a:cs typeface="Calibri"/>
            </a:endParaRPr>
          </a:p>
          <a:p>
            <a:pPr marR="5080" algn="r">
              <a:lnSpc>
                <a:spcPct val="100000"/>
              </a:lnSpc>
              <a:spcBef>
                <a:spcPts val="300"/>
              </a:spcBef>
            </a:pPr>
            <a:r>
              <a:rPr sz="850" spc="10" dirty="0">
                <a:latin typeface="Calibri"/>
                <a:cs typeface="Calibri"/>
              </a:rPr>
              <a:t>N</a:t>
            </a:r>
            <a:endParaRPr sz="850">
              <a:latin typeface="Calibri"/>
              <a:cs typeface="Calibri"/>
            </a:endParaRPr>
          </a:p>
        </p:txBody>
      </p:sp>
      <p:grpSp>
        <p:nvGrpSpPr>
          <p:cNvPr id="66" name="object 66"/>
          <p:cNvGrpSpPr/>
          <p:nvPr/>
        </p:nvGrpSpPr>
        <p:grpSpPr>
          <a:xfrm>
            <a:off x="4377188" y="3771808"/>
            <a:ext cx="1835785" cy="635000"/>
            <a:chOff x="4377188" y="3771808"/>
            <a:chExt cx="1835785" cy="635000"/>
          </a:xfrm>
        </p:grpSpPr>
        <p:sp>
          <p:nvSpPr>
            <p:cNvPr id="67" name="object 67"/>
            <p:cNvSpPr/>
            <p:nvPr/>
          </p:nvSpPr>
          <p:spPr>
            <a:xfrm>
              <a:off x="4382268" y="3776888"/>
              <a:ext cx="1825625" cy="624840"/>
            </a:xfrm>
            <a:custGeom>
              <a:avLst/>
              <a:gdLst/>
              <a:ahLst/>
              <a:cxnLst/>
              <a:rect l="l" t="t" r="r" b="b"/>
              <a:pathLst>
                <a:path w="1825625" h="624839">
                  <a:moveTo>
                    <a:pt x="912663" y="0"/>
                  </a:moveTo>
                  <a:lnTo>
                    <a:pt x="0" y="312262"/>
                  </a:lnTo>
                  <a:lnTo>
                    <a:pt x="912663" y="624525"/>
                  </a:lnTo>
                  <a:lnTo>
                    <a:pt x="1825326" y="312262"/>
                  </a:lnTo>
                  <a:lnTo>
                    <a:pt x="912663" y="0"/>
                  </a:lnTo>
                  <a:close/>
                </a:path>
              </a:pathLst>
            </a:custGeom>
            <a:solidFill>
              <a:srgbClr val="F2F2F2"/>
            </a:solidFill>
          </p:spPr>
          <p:txBody>
            <a:bodyPr wrap="square" lIns="0" tIns="0" rIns="0" bIns="0" rtlCol="0"/>
            <a:lstStyle/>
            <a:p>
              <a:endParaRPr/>
            </a:p>
          </p:txBody>
        </p:sp>
        <p:sp>
          <p:nvSpPr>
            <p:cNvPr id="68" name="object 68"/>
            <p:cNvSpPr/>
            <p:nvPr/>
          </p:nvSpPr>
          <p:spPr>
            <a:xfrm>
              <a:off x="4382268" y="3776888"/>
              <a:ext cx="1825625" cy="624840"/>
            </a:xfrm>
            <a:custGeom>
              <a:avLst/>
              <a:gdLst/>
              <a:ahLst/>
              <a:cxnLst/>
              <a:rect l="l" t="t" r="r" b="b"/>
              <a:pathLst>
                <a:path w="1825625" h="624839">
                  <a:moveTo>
                    <a:pt x="0" y="312262"/>
                  </a:moveTo>
                  <a:lnTo>
                    <a:pt x="912662" y="0"/>
                  </a:lnTo>
                  <a:lnTo>
                    <a:pt x="1825325" y="312262"/>
                  </a:lnTo>
                  <a:lnTo>
                    <a:pt x="912662" y="624525"/>
                  </a:lnTo>
                  <a:lnTo>
                    <a:pt x="0" y="312262"/>
                  </a:lnTo>
                  <a:close/>
                </a:path>
              </a:pathLst>
            </a:custGeom>
            <a:ln w="10159">
              <a:solidFill>
                <a:srgbClr val="000000"/>
              </a:solidFill>
            </a:ln>
          </p:spPr>
          <p:txBody>
            <a:bodyPr wrap="square" lIns="0" tIns="0" rIns="0" bIns="0" rtlCol="0"/>
            <a:lstStyle/>
            <a:p>
              <a:endParaRPr/>
            </a:p>
          </p:txBody>
        </p:sp>
      </p:grpSp>
      <p:sp>
        <p:nvSpPr>
          <p:cNvPr id="69" name="object 69"/>
          <p:cNvSpPr txBox="1"/>
          <p:nvPr/>
        </p:nvSpPr>
        <p:spPr>
          <a:xfrm>
            <a:off x="5032465" y="3983566"/>
            <a:ext cx="525780" cy="187960"/>
          </a:xfrm>
          <a:prstGeom prst="rect">
            <a:avLst/>
          </a:prstGeom>
        </p:spPr>
        <p:txBody>
          <a:bodyPr vert="horz" wrap="square" lIns="0" tIns="14604" rIns="0" bIns="0" rtlCol="0">
            <a:spAutoFit/>
          </a:bodyPr>
          <a:lstStyle/>
          <a:p>
            <a:pPr marL="12700">
              <a:lnSpc>
                <a:spcPct val="100000"/>
              </a:lnSpc>
              <a:spcBef>
                <a:spcPts val="114"/>
              </a:spcBef>
            </a:pPr>
            <a:r>
              <a:rPr sz="1050" dirty="0">
                <a:latin typeface="Calibri"/>
                <a:cs typeface="Calibri"/>
              </a:rPr>
              <a:t>Mana</a:t>
            </a:r>
            <a:r>
              <a:rPr sz="1050" spc="5" dirty="0">
                <a:latin typeface="Calibri"/>
                <a:cs typeface="Calibri"/>
              </a:rPr>
              <a:t>ges</a:t>
            </a:r>
            <a:endParaRPr sz="1050">
              <a:latin typeface="Calibri"/>
              <a:cs typeface="Calibri"/>
            </a:endParaRPr>
          </a:p>
        </p:txBody>
      </p:sp>
      <p:grpSp>
        <p:nvGrpSpPr>
          <p:cNvPr id="70" name="object 70"/>
          <p:cNvGrpSpPr/>
          <p:nvPr/>
        </p:nvGrpSpPr>
        <p:grpSpPr>
          <a:xfrm>
            <a:off x="4377823" y="2884152"/>
            <a:ext cx="2083435" cy="2258695"/>
            <a:chOff x="4377823" y="2884152"/>
            <a:chExt cx="2083435" cy="2258695"/>
          </a:xfrm>
        </p:grpSpPr>
        <p:sp>
          <p:nvSpPr>
            <p:cNvPr id="71" name="object 71"/>
            <p:cNvSpPr/>
            <p:nvPr/>
          </p:nvSpPr>
          <p:spPr>
            <a:xfrm>
              <a:off x="4382268" y="4089151"/>
              <a:ext cx="367030" cy="1049020"/>
            </a:xfrm>
            <a:custGeom>
              <a:avLst/>
              <a:gdLst/>
              <a:ahLst/>
              <a:cxnLst/>
              <a:rect l="l" t="t" r="r" b="b"/>
              <a:pathLst>
                <a:path w="367029" h="1049020">
                  <a:moveTo>
                    <a:pt x="0" y="0"/>
                  </a:moveTo>
                  <a:lnTo>
                    <a:pt x="366892" y="1048851"/>
                  </a:lnTo>
                </a:path>
              </a:pathLst>
            </a:custGeom>
            <a:ln w="8466">
              <a:solidFill>
                <a:srgbClr val="000000"/>
              </a:solidFill>
            </a:ln>
          </p:spPr>
          <p:txBody>
            <a:bodyPr wrap="square" lIns="0" tIns="0" rIns="0" bIns="0" rtlCol="0"/>
            <a:lstStyle/>
            <a:p>
              <a:endParaRPr/>
            </a:p>
          </p:txBody>
        </p:sp>
        <p:sp>
          <p:nvSpPr>
            <p:cNvPr id="72" name="object 72"/>
            <p:cNvSpPr/>
            <p:nvPr/>
          </p:nvSpPr>
          <p:spPr>
            <a:xfrm>
              <a:off x="6207594" y="2888597"/>
              <a:ext cx="248920" cy="1200785"/>
            </a:xfrm>
            <a:custGeom>
              <a:avLst/>
              <a:gdLst/>
              <a:ahLst/>
              <a:cxnLst/>
              <a:rect l="l" t="t" r="r" b="b"/>
              <a:pathLst>
                <a:path w="248920" h="1200785">
                  <a:moveTo>
                    <a:pt x="248613" y="0"/>
                  </a:moveTo>
                  <a:lnTo>
                    <a:pt x="0" y="1200554"/>
                  </a:lnTo>
                </a:path>
              </a:pathLst>
            </a:custGeom>
            <a:ln w="8466">
              <a:solidFill>
                <a:srgbClr val="000000"/>
              </a:solidFill>
            </a:ln>
          </p:spPr>
          <p:txBody>
            <a:bodyPr wrap="square" lIns="0" tIns="0" rIns="0" bIns="0" rtlCol="0"/>
            <a:lstStyle/>
            <a:p>
              <a:endParaRPr/>
            </a:p>
          </p:txBody>
        </p:sp>
      </p:grpSp>
      <p:sp>
        <p:nvSpPr>
          <p:cNvPr id="73" name="object 73"/>
          <p:cNvSpPr txBox="1"/>
          <p:nvPr/>
        </p:nvSpPr>
        <p:spPr>
          <a:xfrm>
            <a:off x="4467105" y="4923365"/>
            <a:ext cx="81280" cy="157480"/>
          </a:xfrm>
          <a:prstGeom prst="rect">
            <a:avLst/>
          </a:prstGeom>
        </p:spPr>
        <p:txBody>
          <a:bodyPr vert="horz" wrap="square" lIns="0" tIns="14604" rIns="0" bIns="0" rtlCol="0">
            <a:spAutoFit/>
          </a:bodyPr>
          <a:lstStyle/>
          <a:p>
            <a:pPr marL="12700">
              <a:lnSpc>
                <a:spcPct val="100000"/>
              </a:lnSpc>
              <a:spcBef>
                <a:spcPts val="114"/>
              </a:spcBef>
            </a:pPr>
            <a:r>
              <a:rPr sz="850" spc="5" dirty="0">
                <a:latin typeface="Calibri"/>
                <a:cs typeface="Calibri"/>
              </a:rPr>
              <a:t>1</a:t>
            </a:r>
            <a:endParaRPr sz="850">
              <a:latin typeface="Calibri"/>
              <a:cs typeface="Calibri"/>
            </a:endParaRPr>
          </a:p>
        </p:txBody>
      </p:sp>
      <p:sp>
        <p:nvSpPr>
          <p:cNvPr id="74" name="object 74"/>
          <p:cNvSpPr/>
          <p:nvPr/>
        </p:nvSpPr>
        <p:spPr>
          <a:xfrm>
            <a:off x="3657543" y="3238695"/>
            <a:ext cx="814069" cy="424815"/>
          </a:xfrm>
          <a:custGeom>
            <a:avLst/>
            <a:gdLst/>
            <a:ahLst/>
            <a:cxnLst/>
            <a:rect l="l" t="t" r="r" b="b"/>
            <a:pathLst>
              <a:path w="814070" h="424814">
                <a:moveTo>
                  <a:pt x="0" y="212348"/>
                </a:moveTo>
                <a:lnTo>
                  <a:pt x="17231" y="151019"/>
                </a:lnTo>
                <a:lnTo>
                  <a:pt x="65568" y="96722"/>
                </a:lnTo>
                <a:lnTo>
                  <a:pt x="99827" y="73032"/>
                </a:lnTo>
                <a:lnTo>
                  <a:pt x="139973" y="52085"/>
                </a:lnTo>
                <a:lnTo>
                  <a:pt x="185378" y="34210"/>
                </a:lnTo>
                <a:lnTo>
                  <a:pt x="235411" y="19736"/>
                </a:lnTo>
                <a:lnTo>
                  <a:pt x="289443" y="8990"/>
                </a:lnTo>
                <a:lnTo>
                  <a:pt x="346845" y="2302"/>
                </a:lnTo>
                <a:lnTo>
                  <a:pt x="406987" y="0"/>
                </a:lnTo>
                <a:lnTo>
                  <a:pt x="467128" y="2302"/>
                </a:lnTo>
                <a:lnTo>
                  <a:pt x="524530" y="8990"/>
                </a:lnTo>
                <a:lnTo>
                  <a:pt x="578562" y="19736"/>
                </a:lnTo>
                <a:lnTo>
                  <a:pt x="628595" y="34210"/>
                </a:lnTo>
                <a:lnTo>
                  <a:pt x="674000" y="52085"/>
                </a:lnTo>
                <a:lnTo>
                  <a:pt x="714147" y="73032"/>
                </a:lnTo>
                <a:lnTo>
                  <a:pt x="748406" y="96722"/>
                </a:lnTo>
                <a:lnTo>
                  <a:pt x="796742" y="151019"/>
                </a:lnTo>
                <a:lnTo>
                  <a:pt x="813974" y="212348"/>
                </a:lnTo>
                <a:lnTo>
                  <a:pt x="809561" y="243728"/>
                </a:lnTo>
                <a:lnTo>
                  <a:pt x="776147" y="301869"/>
                </a:lnTo>
                <a:lnTo>
                  <a:pt x="714147" y="351665"/>
                </a:lnTo>
                <a:lnTo>
                  <a:pt x="674000" y="372612"/>
                </a:lnTo>
                <a:lnTo>
                  <a:pt x="628595" y="390486"/>
                </a:lnTo>
                <a:lnTo>
                  <a:pt x="578562" y="404961"/>
                </a:lnTo>
                <a:lnTo>
                  <a:pt x="524530" y="415706"/>
                </a:lnTo>
                <a:lnTo>
                  <a:pt x="467128" y="422395"/>
                </a:lnTo>
                <a:lnTo>
                  <a:pt x="406987" y="424697"/>
                </a:lnTo>
                <a:lnTo>
                  <a:pt x="346845" y="422395"/>
                </a:lnTo>
                <a:lnTo>
                  <a:pt x="289443" y="415706"/>
                </a:lnTo>
                <a:lnTo>
                  <a:pt x="235411" y="404961"/>
                </a:lnTo>
                <a:lnTo>
                  <a:pt x="185378" y="390486"/>
                </a:lnTo>
                <a:lnTo>
                  <a:pt x="139973" y="372612"/>
                </a:lnTo>
                <a:lnTo>
                  <a:pt x="99827" y="351665"/>
                </a:lnTo>
                <a:lnTo>
                  <a:pt x="65568" y="327974"/>
                </a:lnTo>
                <a:lnTo>
                  <a:pt x="17231" y="273677"/>
                </a:lnTo>
                <a:lnTo>
                  <a:pt x="0" y="212348"/>
                </a:lnTo>
                <a:close/>
              </a:path>
            </a:pathLst>
          </a:custGeom>
          <a:ln w="8466">
            <a:solidFill>
              <a:srgbClr val="000000"/>
            </a:solidFill>
          </a:ln>
        </p:spPr>
        <p:txBody>
          <a:bodyPr wrap="square" lIns="0" tIns="0" rIns="0" bIns="0" rtlCol="0"/>
          <a:lstStyle/>
          <a:p>
            <a:endParaRPr/>
          </a:p>
        </p:txBody>
      </p:sp>
      <p:sp>
        <p:nvSpPr>
          <p:cNvPr id="75" name="object 75"/>
          <p:cNvSpPr txBox="1"/>
          <p:nvPr/>
        </p:nvSpPr>
        <p:spPr>
          <a:xfrm>
            <a:off x="3904510" y="3270673"/>
            <a:ext cx="318135" cy="330200"/>
          </a:xfrm>
          <a:prstGeom prst="rect">
            <a:avLst/>
          </a:prstGeom>
        </p:spPr>
        <p:txBody>
          <a:bodyPr vert="horz" wrap="square" lIns="0" tIns="26670" rIns="0" bIns="0" rtlCol="0">
            <a:spAutoFit/>
          </a:bodyPr>
          <a:lstStyle/>
          <a:p>
            <a:pPr marL="41275">
              <a:lnSpc>
                <a:spcPct val="100000"/>
              </a:lnSpc>
              <a:spcBef>
                <a:spcPts val="210"/>
              </a:spcBef>
            </a:pPr>
            <a:r>
              <a:rPr sz="900" spc="15" dirty="0">
                <a:latin typeface="Calibri"/>
                <a:cs typeface="Calibri"/>
              </a:rPr>
              <a:t>Start</a:t>
            </a:r>
            <a:endParaRPr sz="900">
              <a:latin typeface="Calibri"/>
              <a:cs typeface="Calibri"/>
            </a:endParaRPr>
          </a:p>
          <a:p>
            <a:pPr marL="12700">
              <a:lnSpc>
                <a:spcPct val="100000"/>
              </a:lnSpc>
              <a:spcBef>
                <a:spcPts val="120"/>
              </a:spcBef>
            </a:pPr>
            <a:r>
              <a:rPr sz="900" spc="30" dirty="0">
                <a:latin typeface="Calibri"/>
                <a:cs typeface="Calibri"/>
              </a:rPr>
              <a:t>_D</a:t>
            </a:r>
            <a:r>
              <a:rPr sz="900" spc="15" dirty="0">
                <a:latin typeface="Calibri"/>
                <a:cs typeface="Calibri"/>
              </a:rPr>
              <a:t>ate</a:t>
            </a:r>
            <a:endParaRPr sz="900">
              <a:latin typeface="Calibri"/>
              <a:cs typeface="Calibri"/>
            </a:endParaRPr>
          </a:p>
        </p:txBody>
      </p:sp>
      <p:grpSp>
        <p:nvGrpSpPr>
          <p:cNvPr id="76" name="object 76"/>
          <p:cNvGrpSpPr/>
          <p:nvPr/>
        </p:nvGrpSpPr>
        <p:grpSpPr>
          <a:xfrm>
            <a:off x="4467072" y="3446599"/>
            <a:ext cx="3344545" cy="2321560"/>
            <a:chOff x="4467072" y="3446599"/>
            <a:chExt cx="3344545" cy="2321560"/>
          </a:xfrm>
        </p:grpSpPr>
        <p:sp>
          <p:nvSpPr>
            <p:cNvPr id="77" name="object 77"/>
            <p:cNvSpPr/>
            <p:nvPr/>
          </p:nvSpPr>
          <p:spPr>
            <a:xfrm>
              <a:off x="4471517" y="3451044"/>
              <a:ext cx="823594" cy="326390"/>
            </a:xfrm>
            <a:custGeom>
              <a:avLst/>
              <a:gdLst/>
              <a:ahLst/>
              <a:cxnLst/>
              <a:rect l="l" t="t" r="r" b="b"/>
              <a:pathLst>
                <a:path w="823595" h="326389">
                  <a:moveTo>
                    <a:pt x="0" y="0"/>
                  </a:moveTo>
                  <a:lnTo>
                    <a:pt x="823414" y="325843"/>
                  </a:lnTo>
                </a:path>
              </a:pathLst>
            </a:custGeom>
            <a:ln w="8466">
              <a:solidFill>
                <a:srgbClr val="000000"/>
              </a:solidFill>
            </a:ln>
          </p:spPr>
          <p:txBody>
            <a:bodyPr wrap="square" lIns="0" tIns="0" rIns="0" bIns="0" rtlCol="0"/>
            <a:lstStyle/>
            <a:p>
              <a:endParaRPr/>
            </a:p>
          </p:txBody>
        </p:sp>
        <p:sp>
          <p:nvSpPr>
            <p:cNvPr id="78" name="object 78"/>
            <p:cNvSpPr/>
            <p:nvPr/>
          </p:nvSpPr>
          <p:spPr>
            <a:xfrm>
              <a:off x="5980681" y="5138002"/>
              <a:ext cx="1825625" cy="624840"/>
            </a:xfrm>
            <a:custGeom>
              <a:avLst/>
              <a:gdLst/>
              <a:ahLst/>
              <a:cxnLst/>
              <a:rect l="l" t="t" r="r" b="b"/>
              <a:pathLst>
                <a:path w="1825625" h="624839">
                  <a:moveTo>
                    <a:pt x="912662" y="0"/>
                  </a:moveTo>
                  <a:lnTo>
                    <a:pt x="0" y="312263"/>
                  </a:lnTo>
                  <a:lnTo>
                    <a:pt x="912662" y="624526"/>
                  </a:lnTo>
                  <a:lnTo>
                    <a:pt x="1825326" y="312263"/>
                  </a:lnTo>
                  <a:lnTo>
                    <a:pt x="912662" y="0"/>
                  </a:lnTo>
                  <a:close/>
                </a:path>
              </a:pathLst>
            </a:custGeom>
            <a:solidFill>
              <a:srgbClr val="F2F2F2"/>
            </a:solidFill>
          </p:spPr>
          <p:txBody>
            <a:bodyPr wrap="square" lIns="0" tIns="0" rIns="0" bIns="0" rtlCol="0"/>
            <a:lstStyle/>
            <a:p>
              <a:endParaRPr/>
            </a:p>
          </p:txBody>
        </p:sp>
        <p:sp>
          <p:nvSpPr>
            <p:cNvPr id="79" name="object 79"/>
            <p:cNvSpPr/>
            <p:nvPr/>
          </p:nvSpPr>
          <p:spPr>
            <a:xfrm>
              <a:off x="5980681" y="5138002"/>
              <a:ext cx="1825625" cy="624840"/>
            </a:xfrm>
            <a:custGeom>
              <a:avLst/>
              <a:gdLst/>
              <a:ahLst/>
              <a:cxnLst/>
              <a:rect l="l" t="t" r="r" b="b"/>
              <a:pathLst>
                <a:path w="1825625" h="624839">
                  <a:moveTo>
                    <a:pt x="0" y="312262"/>
                  </a:moveTo>
                  <a:lnTo>
                    <a:pt x="912662" y="0"/>
                  </a:lnTo>
                  <a:lnTo>
                    <a:pt x="1825325" y="312262"/>
                  </a:lnTo>
                  <a:lnTo>
                    <a:pt x="912662" y="624525"/>
                  </a:lnTo>
                  <a:lnTo>
                    <a:pt x="0" y="312262"/>
                  </a:lnTo>
                  <a:close/>
                </a:path>
              </a:pathLst>
            </a:custGeom>
            <a:ln w="10159">
              <a:solidFill>
                <a:srgbClr val="000000"/>
              </a:solidFill>
            </a:ln>
          </p:spPr>
          <p:txBody>
            <a:bodyPr wrap="square" lIns="0" tIns="0" rIns="0" bIns="0" rtlCol="0"/>
            <a:lstStyle/>
            <a:p>
              <a:endParaRPr/>
            </a:p>
          </p:txBody>
        </p:sp>
      </p:grpSp>
      <p:sp>
        <p:nvSpPr>
          <p:cNvPr id="80" name="object 80"/>
          <p:cNvSpPr txBox="1"/>
          <p:nvPr/>
        </p:nvSpPr>
        <p:spPr>
          <a:xfrm>
            <a:off x="6580078" y="5346700"/>
            <a:ext cx="626745" cy="187960"/>
          </a:xfrm>
          <a:prstGeom prst="rect">
            <a:avLst/>
          </a:prstGeom>
        </p:spPr>
        <p:txBody>
          <a:bodyPr vert="horz" wrap="square" lIns="0" tIns="14604" rIns="0" bIns="0" rtlCol="0">
            <a:spAutoFit/>
          </a:bodyPr>
          <a:lstStyle/>
          <a:p>
            <a:pPr marL="12700">
              <a:lnSpc>
                <a:spcPct val="100000"/>
              </a:lnSpc>
              <a:spcBef>
                <a:spcPts val="114"/>
              </a:spcBef>
            </a:pPr>
            <a:r>
              <a:rPr sz="1050" dirty="0">
                <a:latin typeface="Calibri"/>
                <a:cs typeface="Calibri"/>
              </a:rPr>
              <a:t>Works_For</a:t>
            </a:r>
            <a:endParaRPr sz="1050">
              <a:latin typeface="Calibri"/>
              <a:cs typeface="Calibri"/>
            </a:endParaRPr>
          </a:p>
        </p:txBody>
      </p:sp>
      <p:grpSp>
        <p:nvGrpSpPr>
          <p:cNvPr id="81" name="object 81"/>
          <p:cNvGrpSpPr/>
          <p:nvPr/>
        </p:nvGrpSpPr>
        <p:grpSpPr>
          <a:xfrm>
            <a:off x="5482613" y="2888596"/>
            <a:ext cx="1415415" cy="2566035"/>
            <a:chOff x="5482613" y="2888596"/>
            <a:chExt cx="1415415" cy="2566035"/>
          </a:xfrm>
        </p:grpSpPr>
        <p:sp>
          <p:nvSpPr>
            <p:cNvPr id="82" name="object 82"/>
            <p:cNvSpPr/>
            <p:nvPr/>
          </p:nvSpPr>
          <p:spPr>
            <a:xfrm>
              <a:off x="6893345" y="2888596"/>
              <a:ext cx="0" cy="2249805"/>
            </a:xfrm>
            <a:custGeom>
              <a:avLst/>
              <a:gdLst/>
              <a:ahLst/>
              <a:cxnLst/>
              <a:rect l="l" t="t" r="r" b="b"/>
              <a:pathLst>
                <a:path h="2249804">
                  <a:moveTo>
                    <a:pt x="0" y="2249405"/>
                  </a:moveTo>
                  <a:lnTo>
                    <a:pt x="1" y="0"/>
                  </a:lnTo>
                </a:path>
              </a:pathLst>
            </a:custGeom>
            <a:ln w="8466">
              <a:solidFill>
                <a:srgbClr val="000000"/>
              </a:solidFill>
            </a:ln>
          </p:spPr>
          <p:txBody>
            <a:bodyPr wrap="square" lIns="0" tIns="0" rIns="0" bIns="0" rtlCol="0"/>
            <a:lstStyle/>
            <a:p>
              <a:endParaRPr/>
            </a:p>
          </p:txBody>
        </p:sp>
        <p:sp>
          <p:nvSpPr>
            <p:cNvPr id="83" name="object 83"/>
            <p:cNvSpPr/>
            <p:nvPr/>
          </p:nvSpPr>
          <p:spPr>
            <a:xfrm>
              <a:off x="5486847" y="5446881"/>
              <a:ext cx="494030" cy="3810"/>
            </a:xfrm>
            <a:custGeom>
              <a:avLst/>
              <a:gdLst/>
              <a:ahLst/>
              <a:cxnLst/>
              <a:rect l="l" t="t" r="r" b="b"/>
              <a:pathLst>
                <a:path w="494029" h="3810">
                  <a:moveTo>
                    <a:pt x="0" y="0"/>
                  </a:moveTo>
                  <a:lnTo>
                    <a:pt x="493834" y="3384"/>
                  </a:lnTo>
                </a:path>
              </a:pathLst>
            </a:custGeom>
            <a:ln w="8466">
              <a:solidFill>
                <a:srgbClr val="000000"/>
              </a:solidFill>
            </a:ln>
          </p:spPr>
          <p:txBody>
            <a:bodyPr wrap="square" lIns="0" tIns="0" rIns="0" bIns="0" rtlCol="0"/>
            <a:lstStyle/>
            <a:p>
              <a:endParaRPr/>
            </a:p>
          </p:txBody>
        </p:sp>
      </p:grpSp>
      <p:sp>
        <p:nvSpPr>
          <p:cNvPr id="84" name="object 84"/>
          <p:cNvSpPr txBox="1"/>
          <p:nvPr/>
        </p:nvSpPr>
        <p:spPr>
          <a:xfrm>
            <a:off x="6252682" y="2916765"/>
            <a:ext cx="868044" cy="157480"/>
          </a:xfrm>
          <a:prstGeom prst="rect">
            <a:avLst/>
          </a:prstGeom>
        </p:spPr>
        <p:txBody>
          <a:bodyPr vert="horz" wrap="square" lIns="0" tIns="14604" rIns="0" bIns="0" rtlCol="0">
            <a:spAutoFit/>
          </a:bodyPr>
          <a:lstStyle/>
          <a:p>
            <a:pPr marL="12700">
              <a:lnSpc>
                <a:spcPct val="100000"/>
              </a:lnSpc>
              <a:spcBef>
                <a:spcPts val="114"/>
              </a:spcBef>
              <a:tabLst>
                <a:tab pos="783590" algn="l"/>
              </a:tabLst>
            </a:pPr>
            <a:r>
              <a:rPr sz="850" spc="5" dirty="0">
                <a:latin typeface="Calibri"/>
                <a:cs typeface="Calibri"/>
              </a:rPr>
              <a:t>1	</a:t>
            </a:r>
            <a:r>
              <a:rPr sz="850" spc="10" dirty="0">
                <a:latin typeface="Calibri"/>
                <a:cs typeface="Calibri"/>
              </a:rPr>
              <a:t>N</a:t>
            </a:r>
            <a:endParaRPr sz="850">
              <a:latin typeface="Calibri"/>
              <a:cs typeface="Calibri"/>
            </a:endParaRPr>
          </a:p>
        </p:txBody>
      </p:sp>
      <p:sp>
        <p:nvSpPr>
          <p:cNvPr id="89" name="Title 88">
            <a:extLst>
              <a:ext uri="{FF2B5EF4-FFF2-40B4-BE49-F238E27FC236}">
                <a16:creationId xmlns:a16="http://schemas.microsoft.com/office/drawing/2014/main" id="{543A9128-791E-4B94-AD90-41A293F84F91}"/>
              </a:ext>
            </a:extLst>
          </p:cNvPr>
          <p:cNvSpPr>
            <a:spLocks noGrp="1"/>
          </p:cNvSpPr>
          <p:nvPr>
            <p:ph type="title"/>
          </p:nvPr>
        </p:nvSpPr>
        <p:spPr/>
        <p:txBody>
          <a:bodyPr/>
          <a:lstStyle/>
          <a:p>
            <a:endParaRPr lang="en-US" dirty="0"/>
          </a:p>
        </p:txBody>
      </p:sp>
      <p:sp>
        <p:nvSpPr>
          <p:cNvPr id="87" name="object 87"/>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43</a:t>
            </a:fld>
            <a:endParaRPr spc="5" dirty="0"/>
          </a:p>
        </p:txBody>
      </p:sp>
      <p:sp>
        <p:nvSpPr>
          <p:cNvPr id="85" name="object 85"/>
          <p:cNvSpPr txBox="1"/>
          <p:nvPr/>
        </p:nvSpPr>
        <p:spPr>
          <a:xfrm>
            <a:off x="5587177" y="5245100"/>
            <a:ext cx="81280" cy="157480"/>
          </a:xfrm>
          <a:prstGeom prst="rect">
            <a:avLst/>
          </a:prstGeom>
        </p:spPr>
        <p:txBody>
          <a:bodyPr vert="horz" wrap="square" lIns="0" tIns="14604" rIns="0" bIns="0" rtlCol="0">
            <a:spAutoFit/>
          </a:bodyPr>
          <a:lstStyle/>
          <a:p>
            <a:pPr marL="12700">
              <a:lnSpc>
                <a:spcPct val="100000"/>
              </a:lnSpc>
              <a:spcBef>
                <a:spcPts val="114"/>
              </a:spcBef>
            </a:pPr>
            <a:r>
              <a:rPr sz="850" spc="5" dirty="0">
                <a:latin typeface="Calibri"/>
                <a:cs typeface="Calibri"/>
              </a:rPr>
              <a:t>1</a:t>
            </a:r>
            <a:endParaRPr sz="85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887573" y="727137"/>
            <a:ext cx="4283710" cy="662940"/>
          </a:xfrm>
          <a:prstGeom prst="rect">
            <a:avLst/>
          </a:prstGeom>
        </p:spPr>
        <p:txBody>
          <a:bodyPr vert="horz" wrap="square" lIns="0" tIns="16510" rIns="0" bIns="0" rtlCol="0">
            <a:spAutoFit/>
          </a:bodyPr>
          <a:lstStyle/>
          <a:p>
            <a:pPr marL="12700">
              <a:lnSpc>
                <a:spcPct val="100000"/>
              </a:lnSpc>
              <a:spcBef>
                <a:spcPts val="130"/>
              </a:spcBef>
            </a:pPr>
            <a:r>
              <a:rPr spc="-65" dirty="0"/>
              <a:t>All </a:t>
            </a:r>
            <a:r>
              <a:rPr spc="-35" dirty="0"/>
              <a:t>Together</a:t>
            </a:r>
            <a:r>
              <a:rPr spc="560" dirty="0"/>
              <a:t> </a:t>
            </a:r>
            <a:r>
              <a:rPr spc="100" dirty="0"/>
              <a:t>Now!</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44</a:t>
            </a:fld>
            <a:endParaRPr spc="5" dirty="0"/>
          </a:p>
        </p:txBody>
      </p:sp>
      <p:sp>
        <p:nvSpPr>
          <p:cNvPr id="6" name="object 6"/>
          <p:cNvSpPr/>
          <p:nvPr/>
        </p:nvSpPr>
        <p:spPr>
          <a:xfrm>
            <a:off x="635000" y="1591734"/>
            <a:ext cx="8788400" cy="51731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12147" y="727137"/>
            <a:ext cx="7016750" cy="662940"/>
          </a:xfrm>
          <a:prstGeom prst="rect">
            <a:avLst/>
          </a:prstGeom>
        </p:spPr>
        <p:txBody>
          <a:bodyPr vert="horz" wrap="square" lIns="0" tIns="16510" rIns="0" bIns="0" rtlCol="0">
            <a:spAutoFit/>
          </a:bodyPr>
          <a:lstStyle/>
          <a:p>
            <a:pPr marL="12700">
              <a:lnSpc>
                <a:spcPct val="100000"/>
              </a:lnSpc>
              <a:spcBef>
                <a:spcPts val="130"/>
              </a:spcBef>
            </a:pPr>
            <a:r>
              <a:rPr spc="50" dirty="0"/>
              <a:t>Specialization/Generalization</a:t>
            </a:r>
          </a:p>
        </p:txBody>
      </p:sp>
      <p:sp>
        <p:nvSpPr>
          <p:cNvPr id="12" name="object 12"/>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45</a:t>
            </a:fld>
            <a:endParaRPr spc="5" dirty="0"/>
          </a:p>
        </p:txBody>
      </p:sp>
      <p:sp>
        <p:nvSpPr>
          <p:cNvPr id="6" name="object 6"/>
          <p:cNvSpPr/>
          <p:nvPr/>
        </p:nvSpPr>
        <p:spPr>
          <a:xfrm>
            <a:off x="4459802" y="3147533"/>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7" name="object 7"/>
          <p:cNvSpPr txBox="1"/>
          <p:nvPr/>
        </p:nvSpPr>
        <p:spPr>
          <a:xfrm>
            <a:off x="724916" y="1623525"/>
            <a:ext cx="8296909" cy="1930400"/>
          </a:xfrm>
          <a:prstGeom prst="rect">
            <a:avLst/>
          </a:prstGeom>
        </p:spPr>
        <p:txBody>
          <a:bodyPr vert="horz" wrap="square" lIns="0" tIns="16510" rIns="0" bIns="0" rtlCol="0">
            <a:spAutoFit/>
          </a:bodyPr>
          <a:lstStyle/>
          <a:p>
            <a:pPr marL="12700" marR="5080">
              <a:lnSpc>
                <a:spcPts val="4130"/>
              </a:lnSpc>
              <a:spcBef>
                <a:spcPts val="130"/>
              </a:spcBef>
            </a:pPr>
            <a:r>
              <a:rPr sz="3300" spc="-10" dirty="0">
                <a:latin typeface="Arial"/>
                <a:cs typeface="Arial"/>
              </a:rPr>
              <a:t>Only </a:t>
            </a:r>
            <a:r>
              <a:rPr sz="3300" spc="-140" dirty="0">
                <a:latin typeface="Arial"/>
                <a:cs typeface="Arial"/>
              </a:rPr>
              <a:t>a </a:t>
            </a:r>
            <a:r>
              <a:rPr sz="3300" spc="50" dirty="0">
                <a:latin typeface="Arial"/>
                <a:cs typeface="Arial"/>
              </a:rPr>
              <a:t>subset </a:t>
            </a:r>
            <a:r>
              <a:rPr sz="3300" spc="10" dirty="0">
                <a:latin typeface="Arial"/>
                <a:cs typeface="Arial"/>
              </a:rPr>
              <a:t>of </a:t>
            </a:r>
            <a:r>
              <a:rPr sz="3300" spc="50" dirty="0">
                <a:latin typeface="Arial"/>
                <a:cs typeface="Arial"/>
              </a:rPr>
              <a:t>entities </a:t>
            </a:r>
            <a:r>
              <a:rPr sz="3300" spc="65" dirty="0">
                <a:latin typeface="Arial"/>
                <a:cs typeface="Arial"/>
              </a:rPr>
              <a:t>within </a:t>
            </a:r>
            <a:r>
              <a:rPr sz="3300" spc="-140" dirty="0">
                <a:latin typeface="Arial"/>
                <a:cs typeface="Arial"/>
              </a:rPr>
              <a:t>a </a:t>
            </a:r>
            <a:r>
              <a:rPr sz="3300" spc="80" dirty="0">
                <a:latin typeface="Arial"/>
                <a:cs typeface="Arial"/>
              </a:rPr>
              <a:t>type </a:t>
            </a:r>
            <a:r>
              <a:rPr sz="3300" spc="5" dirty="0">
                <a:latin typeface="Arial"/>
                <a:cs typeface="Arial"/>
              </a:rPr>
              <a:t>have  </a:t>
            </a:r>
            <a:r>
              <a:rPr sz="3300" spc="40" dirty="0">
                <a:latin typeface="Arial"/>
                <a:cs typeface="Arial"/>
              </a:rPr>
              <a:t>certain </a:t>
            </a:r>
            <a:r>
              <a:rPr sz="3300" spc="70" dirty="0">
                <a:latin typeface="Arial"/>
                <a:cs typeface="Arial"/>
              </a:rPr>
              <a:t>attributes </a:t>
            </a:r>
            <a:r>
              <a:rPr sz="3300" spc="-20" dirty="0">
                <a:latin typeface="Arial"/>
                <a:cs typeface="Arial"/>
              </a:rPr>
              <a:t>or </a:t>
            </a:r>
            <a:r>
              <a:rPr sz="3300" spc="75" dirty="0">
                <a:latin typeface="Arial"/>
                <a:cs typeface="Arial"/>
              </a:rPr>
              <a:t>participate </a:t>
            </a:r>
            <a:r>
              <a:rPr sz="3300" spc="-25" dirty="0">
                <a:latin typeface="Arial"/>
                <a:cs typeface="Arial"/>
              </a:rPr>
              <a:t>in</a:t>
            </a:r>
            <a:r>
              <a:rPr sz="3300" spc="560" dirty="0">
                <a:latin typeface="Arial"/>
                <a:cs typeface="Arial"/>
              </a:rPr>
              <a:t> </a:t>
            </a:r>
            <a:r>
              <a:rPr sz="3300" spc="40" dirty="0">
                <a:latin typeface="Arial"/>
                <a:cs typeface="Arial"/>
              </a:rPr>
              <a:t>certain</a:t>
            </a:r>
            <a:endParaRPr sz="3300">
              <a:latin typeface="Arial"/>
              <a:cs typeface="Arial"/>
            </a:endParaRPr>
          </a:p>
          <a:p>
            <a:pPr marL="12700">
              <a:lnSpc>
                <a:spcPts val="3904"/>
              </a:lnSpc>
            </a:pPr>
            <a:r>
              <a:rPr sz="3300" spc="45" dirty="0">
                <a:latin typeface="Arial"/>
                <a:cs typeface="Arial"/>
              </a:rPr>
              <a:t>relationships</a:t>
            </a:r>
            <a:endParaRPr sz="3300">
              <a:latin typeface="Arial"/>
              <a:cs typeface="Arial"/>
            </a:endParaRPr>
          </a:p>
          <a:p>
            <a:pPr marL="327660" algn="ctr">
              <a:lnSpc>
                <a:spcPct val="100000"/>
              </a:lnSpc>
              <a:spcBef>
                <a:spcPts val="1120"/>
              </a:spcBef>
            </a:pPr>
            <a:r>
              <a:rPr sz="1400" u="sng" spc="-10" dirty="0">
                <a:uFill>
                  <a:solidFill>
                    <a:srgbClr val="000000"/>
                  </a:solidFill>
                </a:uFill>
                <a:latin typeface="Calibri"/>
                <a:cs typeface="Calibri"/>
              </a:rPr>
              <a:t>ID</a:t>
            </a:r>
            <a:endParaRPr sz="1400">
              <a:latin typeface="Calibri"/>
              <a:cs typeface="Calibri"/>
            </a:endParaRPr>
          </a:p>
        </p:txBody>
      </p:sp>
      <p:sp>
        <p:nvSpPr>
          <p:cNvPr id="8" name="object 8"/>
          <p:cNvSpPr/>
          <p:nvPr/>
        </p:nvSpPr>
        <p:spPr>
          <a:xfrm>
            <a:off x="7078770" y="5684831"/>
            <a:ext cx="1195070" cy="643255"/>
          </a:xfrm>
          <a:custGeom>
            <a:avLst/>
            <a:gdLst/>
            <a:ahLst/>
            <a:cxnLst/>
            <a:rect l="l" t="t" r="r" b="b"/>
            <a:pathLst>
              <a:path w="1195070" h="643254">
                <a:moveTo>
                  <a:pt x="596283" y="0"/>
                </a:moveTo>
                <a:lnTo>
                  <a:pt x="477817" y="6350"/>
                </a:lnTo>
                <a:lnTo>
                  <a:pt x="367220" y="24399"/>
                </a:lnTo>
                <a:lnTo>
                  <a:pt x="267359" y="52777"/>
                </a:lnTo>
                <a:lnTo>
                  <a:pt x="221619" y="70678"/>
                </a:lnTo>
                <a:lnTo>
                  <a:pt x="179233" y="90846"/>
                </a:lnTo>
                <a:lnTo>
                  <a:pt x="140483" y="113183"/>
                </a:lnTo>
                <a:lnTo>
                  <a:pt x="105654" y="137609"/>
                </a:lnTo>
                <a:lnTo>
                  <a:pt x="75063" y="164062"/>
                </a:lnTo>
                <a:lnTo>
                  <a:pt x="49059" y="192493"/>
                </a:lnTo>
                <a:lnTo>
                  <a:pt x="13328" y="252745"/>
                </a:lnTo>
                <a:lnTo>
                  <a:pt x="0" y="320690"/>
                </a:lnTo>
                <a:lnTo>
                  <a:pt x="125" y="323303"/>
                </a:lnTo>
                <a:lnTo>
                  <a:pt x="12900" y="388851"/>
                </a:lnTo>
                <a:lnTo>
                  <a:pt x="50765" y="452315"/>
                </a:lnTo>
                <a:lnTo>
                  <a:pt x="76753" y="480261"/>
                </a:lnTo>
                <a:lnTo>
                  <a:pt x="107266" y="506333"/>
                </a:lnTo>
                <a:lnTo>
                  <a:pt x="141993" y="530467"/>
                </a:lnTo>
                <a:lnTo>
                  <a:pt x="180644" y="552584"/>
                </a:lnTo>
                <a:lnTo>
                  <a:pt x="222940" y="572585"/>
                </a:lnTo>
                <a:lnTo>
                  <a:pt x="269208" y="590537"/>
                </a:lnTo>
                <a:lnTo>
                  <a:pt x="369508" y="618801"/>
                </a:lnTo>
                <a:lnTo>
                  <a:pt x="479998" y="636577"/>
                </a:lnTo>
                <a:lnTo>
                  <a:pt x="598418" y="642693"/>
                </a:lnTo>
                <a:lnTo>
                  <a:pt x="716885" y="636343"/>
                </a:lnTo>
                <a:lnTo>
                  <a:pt x="760869" y="629165"/>
                </a:lnTo>
                <a:lnTo>
                  <a:pt x="597707" y="629165"/>
                </a:lnTo>
                <a:lnTo>
                  <a:pt x="480710" y="623049"/>
                </a:lnTo>
                <a:lnTo>
                  <a:pt x="371674" y="605429"/>
                </a:lnTo>
                <a:lnTo>
                  <a:pt x="272900" y="577503"/>
                </a:lnTo>
                <a:lnTo>
                  <a:pt x="227864" y="559964"/>
                </a:lnTo>
                <a:lnTo>
                  <a:pt x="186448" y="540344"/>
                </a:lnTo>
                <a:lnTo>
                  <a:pt x="148738" y="518720"/>
                </a:lnTo>
                <a:lnTo>
                  <a:pt x="115017" y="495222"/>
                </a:lnTo>
                <a:lnTo>
                  <a:pt x="85578" y="469985"/>
                </a:lnTo>
                <a:lnTo>
                  <a:pt x="40548" y="414475"/>
                </a:lnTo>
                <a:lnTo>
                  <a:pt x="16710" y="353621"/>
                </a:lnTo>
                <a:lnTo>
                  <a:pt x="13609" y="322002"/>
                </a:lnTo>
                <a:lnTo>
                  <a:pt x="13609" y="320690"/>
                </a:lnTo>
                <a:lnTo>
                  <a:pt x="25683" y="258396"/>
                </a:lnTo>
                <a:lnTo>
                  <a:pt x="60149" y="200272"/>
                </a:lnTo>
                <a:lnTo>
                  <a:pt x="114481" y="147886"/>
                </a:lnTo>
                <a:lnTo>
                  <a:pt x="148234" y="124293"/>
                </a:lnTo>
                <a:lnTo>
                  <a:pt x="185978" y="102595"/>
                </a:lnTo>
                <a:lnTo>
                  <a:pt x="227423" y="82918"/>
                </a:lnTo>
                <a:lnTo>
                  <a:pt x="272284" y="65397"/>
                </a:lnTo>
                <a:lnTo>
                  <a:pt x="370910" y="37433"/>
                </a:lnTo>
                <a:lnTo>
                  <a:pt x="479983" y="19723"/>
                </a:lnTo>
                <a:lnTo>
                  <a:pt x="596996" y="13528"/>
                </a:lnTo>
                <a:lnTo>
                  <a:pt x="760773" y="13528"/>
                </a:lnTo>
                <a:lnTo>
                  <a:pt x="714705" y="6116"/>
                </a:lnTo>
                <a:lnTo>
                  <a:pt x="596283" y="0"/>
                </a:lnTo>
                <a:close/>
              </a:path>
              <a:path w="1195070" h="643254">
                <a:moveTo>
                  <a:pt x="760773" y="13528"/>
                </a:moveTo>
                <a:lnTo>
                  <a:pt x="596996" y="13528"/>
                </a:lnTo>
                <a:lnTo>
                  <a:pt x="713992" y="19644"/>
                </a:lnTo>
                <a:lnTo>
                  <a:pt x="823028" y="37264"/>
                </a:lnTo>
                <a:lnTo>
                  <a:pt x="921803" y="65190"/>
                </a:lnTo>
                <a:lnTo>
                  <a:pt x="966839" y="82729"/>
                </a:lnTo>
                <a:lnTo>
                  <a:pt x="1008254" y="102349"/>
                </a:lnTo>
                <a:lnTo>
                  <a:pt x="1045965" y="123973"/>
                </a:lnTo>
                <a:lnTo>
                  <a:pt x="1079686" y="147471"/>
                </a:lnTo>
                <a:lnTo>
                  <a:pt x="1109123" y="172708"/>
                </a:lnTo>
                <a:lnTo>
                  <a:pt x="1154156" y="228217"/>
                </a:lnTo>
                <a:lnTo>
                  <a:pt x="1177993" y="289072"/>
                </a:lnTo>
                <a:lnTo>
                  <a:pt x="1181093" y="322002"/>
                </a:lnTo>
                <a:lnTo>
                  <a:pt x="1178114" y="352780"/>
                </a:lnTo>
                <a:lnTo>
                  <a:pt x="1154333" y="414177"/>
                </a:lnTo>
                <a:lnTo>
                  <a:pt x="1109687" y="469441"/>
                </a:lnTo>
                <a:lnTo>
                  <a:pt x="1080222" y="494807"/>
                </a:lnTo>
                <a:lnTo>
                  <a:pt x="1046468" y="518400"/>
                </a:lnTo>
                <a:lnTo>
                  <a:pt x="1008724" y="540099"/>
                </a:lnTo>
                <a:lnTo>
                  <a:pt x="967278" y="559775"/>
                </a:lnTo>
                <a:lnTo>
                  <a:pt x="922419" y="577296"/>
                </a:lnTo>
                <a:lnTo>
                  <a:pt x="823791" y="605260"/>
                </a:lnTo>
                <a:lnTo>
                  <a:pt x="714720" y="622970"/>
                </a:lnTo>
                <a:lnTo>
                  <a:pt x="597707" y="629165"/>
                </a:lnTo>
                <a:lnTo>
                  <a:pt x="760869" y="629165"/>
                </a:lnTo>
                <a:lnTo>
                  <a:pt x="827482" y="618294"/>
                </a:lnTo>
                <a:lnTo>
                  <a:pt x="927343" y="589916"/>
                </a:lnTo>
                <a:lnTo>
                  <a:pt x="973084" y="572015"/>
                </a:lnTo>
                <a:lnTo>
                  <a:pt x="1015469" y="551846"/>
                </a:lnTo>
                <a:lnTo>
                  <a:pt x="1054220" y="529509"/>
                </a:lnTo>
                <a:lnTo>
                  <a:pt x="1089047" y="505084"/>
                </a:lnTo>
                <a:lnTo>
                  <a:pt x="1119640" y="478631"/>
                </a:lnTo>
                <a:lnTo>
                  <a:pt x="1145642" y="450199"/>
                </a:lnTo>
                <a:lnTo>
                  <a:pt x="1181375" y="389948"/>
                </a:lnTo>
                <a:lnTo>
                  <a:pt x="1194577" y="323303"/>
                </a:lnTo>
                <a:lnTo>
                  <a:pt x="1194702" y="320690"/>
                </a:lnTo>
                <a:lnTo>
                  <a:pt x="1191475" y="287340"/>
                </a:lnTo>
                <a:lnTo>
                  <a:pt x="1166176" y="221904"/>
                </a:lnTo>
                <a:lnTo>
                  <a:pt x="1143938" y="190378"/>
                </a:lnTo>
                <a:lnTo>
                  <a:pt x="1117950" y="162431"/>
                </a:lnTo>
                <a:lnTo>
                  <a:pt x="1087436" y="136359"/>
                </a:lnTo>
                <a:lnTo>
                  <a:pt x="1052709" y="112226"/>
                </a:lnTo>
                <a:lnTo>
                  <a:pt x="1014059" y="90109"/>
                </a:lnTo>
                <a:lnTo>
                  <a:pt x="971763" y="70109"/>
                </a:lnTo>
                <a:lnTo>
                  <a:pt x="925494" y="52156"/>
                </a:lnTo>
                <a:lnTo>
                  <a:pt x="825195" y="23892"/>
                </a:lnTo>
                <a:lnTo>
                  <a:pt x="760773" y="13528"/>
                </a:lnTo>
                <a:close/>
              </a:path>
              <a:path w="1195070" h="643254">
                <a:moveTo>
                  <a:pt x="597707" y="27056"/>
                </a:moveTo>
                <a:lnTo>
                  <a:pt x="482149" y="33094"/>
                </a:lnTo>
                <a:lnTo>
                  <a:pt x="374602" y="50467"/>
                </a:lnTo>
                <a:lnTo>
                  <a:pt x="277207" y="78017"/>
                </a:lnTo>
                <a:lnTo>
                  <a:pt x="233227" y="95158"/>
                </a:lnTo>
                <a:lnTo>
                  <a:pt x="192723" y="114343"/>
                </a:lnTo>
                <a:lnTo>
                  <a:pt x="155986" y="135403"/>
                </a:lnTo>
                <a:lnTo>
                  <a:pt x="123306" y="158163"/>
                </a:lnTo>
                <a:lnTo>
                  <a:pt x="71240" y="208052"/>
                </a:lnTo>
                <a:lnTo>
                  <a:pt x="38409" y="263140"/>
                </a:lnTo>
                <a:lnTo>
                  <a:pt x="27219" y="320690"/>
                </a:lnTo>
                <a:lnTo>
                  <a:pt x="27219" y="322002"/>
                </a:lnTo>
                <a:lnTo>
                  <a:pt x="30011" y="350840"/>
                </a:lnTo>
                <a:lnTo>
                  <a:pt x="52137" y="407408"/>
                </a:lnTo>
                <a:lnTo>
                  <a:pt x="94405" y="459708"/>
                </a:lnTo>
                <a:lnTo>
                  <a:pt x="155482" y="506971"/>
                </a:lnTo>
                <a:lnTo>
                  <a:pt x="192253" y="528104"/>
                </a:lnTo>
                <a:lnTo>
                  <a:pt x="232788" y="547344"/>
                </a:lnTo>
                <a:lnTo>
                  <a:pt x="276590" y="564469"/>
                </a:lnTo>
                <a:lnTo>
                  <a:pt x="373839" y="592056"/>
                </a:lnTo>
                <a:lnTo>
                  <a:pt x="481421" y="609521"/>
                </a:lnTo>
                <a:lnTo>
                  <a:pt x="596996" y="615637"/>
                </a:lnTo>
                <a:lnTo>
                  <a:pt x="712554" y="609598"/>
                </a:lnTo>
                <a:lnTo>
                  <a:pt x="758917" y="602109"/>
                </a:lnTo>
                <a:lnTo>
                  <a:pt x="596283" y="602109"/>
                </a:lnTo>
                <a:lnTo>
                  <a:pt x="482133" y="595993"/>
                </a:lnTo>
                <a:lnTo>
                  <a:pt x="376006" y="578684"/>
                </a:lnTo>
                <a:lnTo>
                  <a:pt x="280282" y="551435"/>
                </a:lnTo>
                <a:lnTo>
                  <a:pt x="237712" y="534724"/>
                </a:lnTo>
                <a:lnTo>
                  <a:pt x="198057" y="515863"/>
                </a:lnTo>
                <a:lnTo>
                  <a:pt x="162227" y="495222"/>
                </a:lnTo>
                <a:lnTo>
                  <a:pt x="130521" y="473005"/>
                </a:lnTo>
                <a:lnTo>
                  <a:pt x="80624" y="424746"/>
                </a:lnTo>
                <a:lnTo>
                  <a:pt x="51081" y="374620"/>
                </a:lnTo>
                <a:lnTo>
                  <a:pt x="40830" y="322002"/>
                </a:lnTo>
                <a:lnTo>
                  <a:pt x="40830" y="320690"/>
                </a:lnTo>
                <a:lnTo>
                  <a:pt x="51081" y="268072"/>
                </a:lnTo>
                <a:lnTo>
                  <a:pt x="82330" y="215832"/>
                </a:lnTo>
                <a:lnTo>
                  <a:pt x="132133" y="168440"/>
                </a:lnTo>
                <a:lnTo>
                  <a:pt x="163738" y="146512"/>
                </a:lnTo>
                <a:lnTo>
                  <a:pt x="199467" y="126091"/>
                </a:lnTo>
                <a:lnTo>
                  <a:pt x="239032" y="107398"/>
                </a:lnTo>
                <a:lnTo>
                  <a:pt x="282131" y="90637"/>
                </a:lnTo>
                <a:lnTo>
                  <a:pt x="378293" y="63501"/>
                </a:lnTo>
                <a:lnTo>
                  <a:pt x="484314" y="46468"/>
                </a:lnTo>
                <a:lnTo>
                  <a:pt x="598418" y="40584"/>
                </a:lnTo>
                <a:lnTo>
                  <a:pt x="758936" y="40584"/>
                </a:lnTo>
                <a:lnTo>
                  <a:pt x="713281" y="33172"/>
                </a:lnTo>
                <a:lnTo>
                  <a:pt x="597707" y="27056"/>
                </a:lnTo>
                <a:close/>
              </a:path>
              <a:path w="1195070" h="643254">
                <a:moveTo>
                  <a:pt x="758936" y="40584"/>
                </a:moveTo>
                <a:lnTo>
                  <a:pt x="598418" y="40584"/>
                </a:lnTo>
                <a:lnTo>
                  <a:pt x="712570" y="46700"/>
                </a:lnTo>
                <a:lnTo>
                  <a:pt x="818697" y="64009"/>
                </a:lnTo>
                <a:lnTo>
                  <a:pt x="914421" y="91258"/>
                </a:lnTo>
                <a:lnTo>
                  <a:pt x="956991" y="107969"/>
                </a:lnTo>
                <a:lnTo>
                  <a:pt x="996646" y="126829"/>
                </a:lnTo>
                <a:lnTo>
                  <a:pt x="1032475" y="147471"/>
                </a:lnTo>
                <a:lnTo>
                  <a:pt x="1064181" y="169688"/>
                </a:lnTo>
                <a:lnTo>
                  <a:pt x="1114078" y="217947"/>
                </a:lnTo>
                <a:lnTo>
                  <a:pt x="1143622" y="268072"/>
                </a:lnTo>
                <a:lnTo>
                  <a:pt x="1153873" y="320690"/>
                </a:lnTo>
                <a:lnTo>
                  <a:pt x="1153873" y="322002"/>
                </a:lnTo>
                <a:lnTo>
                  <a:pt x="1151332" y="348263"/>
                </a:lnTo>
                <a:lnTo>
                  <a:pt x="1130876" y="400484"/>
                </a:lnTo>
                <a:lnTo>
                  <a:pt x="1089780" y="451063"/>
                </a:lnTo>
                <a:lnTo>
                  <a:pt x="1030965" y="496181"/>
                </a:lnTo>
                <a:lnTo>
                  <a:pt x="995235" y="516601"/>
                </a:lnTo>
                <a:lnTo>
                  <a:pt x="955671" y="535294"/>
                </a:lnTo>
                <a:lnTo>
                  <a:pt x="912572" y="552056"/>
                </a:lnTo>
                <a:lnTo>
                  <a:pt x="816409" y="579192"/>
                </a:lnTo>
                <a:lnTo>
                  <a:pt x="710388" y="596226"/>
                </a:lnTo>
                <a:lnTo>
                  <a:pt x="596283" y="602109"/>
                </a:lnTo>
                <a:lnTo>
                  <a:pt x="758917" y="602109"/>
                </a:lnTo>
                <a:lnTo>
                  <a:pt x="820099" y="592226"/>
                </a:lnTo>
                <a:lnTo>
                  <a:pt x="917496" y="564676"/>
                </a:lnTo>
                <a:lnTo>
                  <a:pt x="961474" y="547535"/>
                </a:lnTo>
                <a:lnTo>
                  <a:pt x="1001980" y="528350"/>
                </a:lnTo>
                <a:lnTo>
                  <a:pt x="1038717" y="507290"/>
                </a:lnTo>
                <a:lnTo>
                  <a:pt x="1071396" y="484530"/>
                </a:lnTo>
                <a:lnTo>
                  <a:pt x="1123463" y="434640"/>
                </a:lnTo>
                <a:lnTo>
                  <a:pt x="1156292" y="379553"/>
                </a:lnTo>
                <a:lnTo>
                  <a:pt x="1167483" y="322002"/>
                </a:lnTo>
                <a:lnTo>
                  <a:pt x="1167482" y="320690"/>
                </a:lnTo>
                <a:lnTo>
                  <a:pt x="1156292" y="263140"/>
                </a:lnTo>
                <a:lnTo>
                  <a:pt x="1124031" y="208757"/>
                </a:lnTo>
                <a:lnTo>
                  <a:pt x="1071933" y="158579"/>
                </a:lnTo>
                <a:lnTo>
                  <a:pt x="1039220" y="135722"/>
                </a:lnTo>
                <a:lnTo>
                  <a:pt x="1002450" y="114589"/>
                </a:lnTo>
                <a:lnTo>
                  <a:pt x="961915" y="95349"/>
                </a:lnTo>
                <a:lnTo>
                  <a:pt x="918112" y="78224"/>
                </a:lnTo>
                <a:lnTo>
                  <a:pt x="820863" y="50637"/>
                </a:lnTo>
                <a:lnTo>
                  <a:pt x="758936" y="40584"/>
                </a:lnTo>
                <a:close/>
              </a:path>
            </a:pathLst>
          </a:custGeom>
          <a:solidFill>
            <a:srgbClr val="000000"/>
          </a:solidFill>
        </p:spPr>
        <p:txBody>
          <a:bodyPr wrap="square" lIns="0" tIns="0" rIns="0" bIns="0" rtlCol="0"/>
          <a:lstStyle/>
          <a:p>
            <a:endParaRPr/>
          </a:p>
        </p:txBody>
      </p:sp>
      <p:sp>
        <p:nvSpPr>
          <p:cNvPr id="9" name="object 9"/>
          <p:cNvSpPr txBox="1"/>
          <p:nvPr/>
        </p:nvSpPr>
        <p:spPr>
          <a:xfrm>
            <a:off x="7371627" y="5871628"/>
            <a:ext cx="60960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D</a:t>
            </a:r>
            <a:r>
              <a:rPr sz="1400" spc="-5" dirty="0">
                <a:latin typeface="Calibri"/>
                <a:cs typeface="Calibri"/>
              </a:rPr>
              <a:t>e</a:t>
            </a:r>
            <a:r>
              <a:rPr sz="1400" spc="-10" dirty="0">
                <a:latin typeface="Calibri"/>
                <a:cs typeface="Calibri"/>
              </a:rPr>
              <a:t>g</a:t>
            </a:r>
            <a:r>
              <a:rPr sz="1400" spc="-30" dirty="0">
                <a:latin typeface="Calibri"/>
                <a:cs typeface="Calibri"/>
              </a:rPr>
              <a:t>r</a:t>
            </a:r>
            <a:r>
              <a:rPr sz="1400" spc="-5" dirty="0">
                <a:latin typeface="Calibri"/>
                <a:cs typeface="Calibri"/>
              </a:rPr>
              <a:t>ee</a:t>
            </a:r>
            <a:r>
              <a:rPr sz="1400" dirty="0">
                <a:latin typeface="Calibri"/>
                <a:cs typeface="Calibri"/>
              </a:rPr>
              <a:t>s</a:t>
            </a:r>
            <a:endParaRPr sz="1400">
              <a:latin typeface="Calibri"/>
              <a:cs typeface="Calibri"/>
            </a:endParaRPr>
          </a:p>
        </p:txBody>
      </p:sp>
      <p:graphicFrame>
        <p:nvGraphicFramePr>
          <p:cNvPr id="10" name="object 10"/>
          <p:cNvGraphicFramePr>
            <a:graphicFrameLocks noGrp="1"/>
          </p:cNvGraphicFramePr>
          <p:nvPr/>
        </p:nvGraphicFramePr>
        <p:xfrm>
          <a:off x="4003157" y="3749642"/>
          <a:ext cx="3210560" cy="2687208"/>
        </p:xfrm>
        <a:graphic>
          <a:graphicData uri="http://schemas.openxmlformats.org/drawingml/2006/table">
            <a:tbl>
              <a:tblPr firstRow="1" bandRow="1">
                <a:tableStyleId>{2D5ABB26-0587-4C30-8999-92F81FD0307C}</a:tableStyleId>
              </a:tblPr>
              <a:tblGrid>
                <a:gridCol w="114808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33780">
                  <a:extLst>
                    <a:ext uri="{9D8B030D-6E8A-4147-A177-3AD203B41FA5}">
                      <a16:colId xmlns:a16="http://schemas.microsoft.com/office/drawing/2014/main" val="20002"/>
                    </a:ext>
                  </a:extLst>
                </a:gridCol>
              </a:tblGrid>
              <a:tr h="168246">
                <a:tc>
                  <a:txBody>
                    <a:bodyPr/>
                    <a:lstStyle/>
                    <a:p>
                      <a:pPr marR="113030">
                        <a:lnSpc>
                          <a:spcPct val="100000"/>
                        </a:lnSpc>
                      </a:pPr>
                      <a:endParaRPr sz="900">
                        <a:latin typeface="Times New Roman"/>
                        <a:cs typeface="Times New Roman"/>
                      </a:endParaRPr>
                    </a:p>
                  </a:txBody>
                  <a:tcPr marL="0" marR="0" marT="0" marB="0">
                    <a:lnR w="9525">
                      <a:solidFill>
                        <a:srgbClr val="000000"/>
                      </a:solidFill>
                      <a:prstDash val="solid"/>
                    </a:lnR>
                    <a:lnB w="12700">
                      <a:solidFill>
                        <a:srgbClr val="000000"/>
                      </a:solidFill>
                      <a:prstDash val="solid"/>
                    </a:lnB>
                  </a:tcPr>
                </a:tc>
                <a:tc gridSpan="2">
                  <a:txBody>
                    <a:bodyPr/>
                    <a:lstStyle/>
                    <a:p>
                      <a:pPr>
                        <a:lnSpc>
                          <a:spcPct val="100000"/>
                        </a:lnSpc>
                      </a:pPr>
                      <a:endParaRPr sz="900">
                        <a:latin typeface="Times New Roman"/>
                        <a:cs typeface="Times New Roman"/>
                      </a:endParaRPr>
                    </a:p>
                  </a:txBody>
                  <a:tcPr marL="0" marR="0" marT="0" marB="0">
                    <a:lnL w="9525">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0"/>
                  </a:ext>
                </a:extLst>
              </a:tr>
              <a:tr h="861349">
                <a:tc gridSpan="2">
                  <a:txBody>
                    <a:bodyPr/>
                    <a:lstStyle/>
                    <a:p>
                      <a:pPr>
                        <a:lnSpc>
                          <a:spcPct val="100000"/>
                        </a:lnSpc>
                        <a:spcBef>
                          <a:spcPts val="45"/>
                        </a:spcBef>
                      </a:pPr>
                      <a:endParaRPr sz="1800">
                        <a:latin typeface="Times New Roman"/>
                        <a:cs typeface="Times New Roman"/>
                      </a:endParaRPr>
                    </a:p>
                    <a:p>
                      <a:pPr marL="563245">
                        <a:lnSpc>
                          <a:spcPct val="100000"/>
                        </a:lnSpc>
                      </a:pPr>
                      <a:r>
                        <a:rPr sz="1900" spc="5" dirty="0">
                          <a:latin typeface="Calibri"/>
                          <a:cs typeface="Calibri"/>
                        </a:rPr>
                        <a:t>STUDENT</a:t>
                      </a:r>
                      <a:endParaRPr sz="1900">
                        <a:latin typeface="Calibri"/>
                        <a:cs typeface="Calibri"/>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a:txBody>
                    <a:bodyPr/>
                    <a:lstStyle/>
                    <a:p>
                      <a:endParaRPr/>
                    </a:p>
                  </a:txBody>
                  <a:tcPr marL="0" marR="0" marT="0" marB="0"/>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tcPr>
                </a:tc>
                <a:extLst>
                  <a:ext uri="{0D108BD9-81ED-4DB2-BD59-A6C34878D82A}">
                    <a16:rowId xmlns:a16="http://schemas.microsoft.com/office/drawing/2014/main" val="10001"/>
                  </a:ext>
                </a:extLst>
              </a:tr>
              <a:tr h="796264">
                <a:tc>
                  <a:txBody>
                    <a:bodyPr/>
                    <a:lstStyle/>
                    <a:p>
                      <a:pPr algn="r">
                        <a:lnSpc>
                          <a:spcPct val="100000"/>
                        </a:lnSpc>
                        <a:spcBef>
                          <a:spcPts val="1035"/>
                        </a:spcBef>
                      </a:pPr>
                      <a:r>
                        <a:rPr sz="2800" dirty="0">
                          <a:latin typeface="Calibri"/>
                          <a:cs typeface="Calibri"/>
                        </a:rPr>
                        <a:t>U</a:t>
                      </a:r>
                      <a:endParaRPr sz="2800">
                        <a:latin typeface="Calibri"/>
                        <a:cs typeface="Calibri"/>
                      </a:endParaRPr>
                    </a:p>
                  </a:txBody>
                  <a:tcPr marL="0" marR="0" marT="131445" marB="0">
                    <a:lnR w="9525">
                      <a:solidFill>
                        <a:srgbClr val="000000"/>
                      </a:solidFill>
                      <a:prstDash val="solid"/>
                    </a:lnR>
                    <a:lnT w="12700">
                      <a:solidFill>
                        <a:srgbClr val="000000"/>
                      </a:solidFill>
                      <a:prstDash val="solid"/>
                    </a:lnT>
                    <a:lnB w="12700">
                      <a:solidFill>
                        <a:srgbClr val="000000"/>
                      </a:solidFill>
                      <a:prstDash val="solid"/>
                    </a:lnB>
                  </a:tcPr>
                </a:tc>
                <a:tc gridSpan="2">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tcPr>
                </a:tc>
                <a:tc hMerge="1">
                  <a:txBody>
                    <a:bodyPr/>
                    <a:lstStyle/>
                    <a:p>
                      <a:endParaRPr/>
                    </a:p>
                  </a:txBody>
                  <a:tcPr marL="0" marR="0" marT="0" marB="0"/>
                </a:tc>
                <a:extLst>
                  <a:ext uri="{0D108BD9-81ED-4DB2-BD59-A6C34878D82A}">
                    <a16:rowId xmlns:a16="http://schemas.microsoft.com/office/drawing/2014/main" val="10002"/>
                  </a:ext>
                </a:extLst>
              </a:tr>
              <a:tr h="430675">
                <a:tc rowSpan="2" gridSpan="2">
                  <a:txBody>
                    <a:bodyPr/>
                    <a:lstStyle/>
                    <a:p>
                      <a:pPr>
                        <a:lnSpc>
                          <a:spcPct val="100000"/>
                        </a:lnSpc>
                      </a:pPr>
                      <a:endParaRPr sz="1850">
                        <a:latin typeface="Times New Roman"/>
                        <a:cs typeface="Times New Roman"/>
                      </a:endParaRPr>
                    </a:p>
                    <a:p>
                      <a:pPr marL="213995">
                        <a:lnSpc>
                          <a:spcPct val="100000"/>
                        </a:lnSpc>
                        <a:spcBef>
                          <a:spcPts val="5"/>
                        </a:spcBef>
                      </a:pPr>
                      <a:r>
                        <a:rPr sz="1900" spc="5" dirty="0">
                          <a:latin typeface="Calibri"/>
                          <a:cs typeface="Calibri"/>
                        </a:rPr>
                        <a:t>GRAD_STUDENT</a:t>
                      </a:r>
                      <a:endParaRPr sz="19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rowSpan="2" hMerge="1">
                  <a:txBody>
                    <a:bodyPr/>
                    <a:lstStyle/>
                    <a:p>
                      <a:endParaRPr/>
                    </a:p>
                  </a:txBody>
                  <a:tcPr marL="0" marR="0" marT="0" marB="0"/>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B w="9525">
                      <a:solidFill>
                        <a:srgbClr val="000000"/>
                      </a:solidFill>
                      <a:prstDash val="solid"/>
                    </a:lnB>
                  </a:tcPr>
                </a:tc>
                <a:extLst>
                  <a:ext uri="{0D108BD9-81ED-4DB2-BD59-A6C34878D82A}">
                    <a16:rowId xmlns:a16="http://schemas.microsoft.com/office/drawing/2014/main" val="10003"/>
                  </a:ext>
                </a:extLst>
              </a:tr>
              <a:tr h="430674">
                <a:tc gridSpan="2"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tc hMerge="1" vMerge="1">
                  <a:txBody>
                    <a:bodyPr/>
                    <a:lstStyle/>
                    <a:p>
                      <a:endParaRPr/>
                    </a:p>
                  </a:txBody>
                  <a:tcPr marL="0" marR="0" marT="0" marB="0"/>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T w="9525">
                      <a:solidFill>
                        <a:srgbClr val="000000"/>
                      </a:solidFill>
                      <a:prstDash val="solid"/>
                    </a:lnT>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09319" y="727137"/>
            <a:ext cx="8230234" cy="662940"/>
          </a:xfrm>
          <a:prstGeom prst="rect">
            <a:avLst/>
          </a:prstGeom>
        </p:spPr>
        <p:txBody>
          <a:bodyPr vert="horz" wrap="square" lIns="0" tIns="16510" rIns="0" bIns="0" rtlCol="0">
            <a:spAutoFit/>
          </a:bodyPr>
          <a:lstStyle/>
          <a:p>
            <a:pPr marL="12700">
              <a:lnSpc>
                <a:spcPct val="100000"/>
              </a:lnSpc>
              <a:spcBef>
                <a:spcPts val="130"/>
              </a:spcBef>
            </a:pPr>
            <a:r>
              <a:rPr spc="85" dirty="0"/>
              <a:t>Multiple </a:t>
            </a:r>
            <a:r>
              <a:rPr spc="90" dirty="0"/>
              <a:t>Subtypes:</a:t>
            </a:r>
            <a:r>
              <a:rPr spc="55" dirty="0"/>
              <a:t> Disjointedness</a:t>
            </a:r>
          </a:p>
        </p:txBody>
      </p:sp>
      <p:sp>
        <p:nvSpPr>
          <p:cNvPr id="29" name="object 29"/>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46</a:t>
            </a:fld>
            <a:endParaRPr spc="5" dirty="0"/>
          </a:p>
        </p:txBody>
      </p:sp>
      <p:sp>
        <p:nvSpPr>
          <p:cNvPr id="6" name="object 6"/>
          <p:cNvSpPr txBox="1"/>
          <p:nvPr/>
        </p:nvSpPr>
        <p:spPr>
          <a:xfrm>
            <a:off x="4008238" y="3569562"/>
            <a:ext cx="2057400" cy="861694"/>
          </a:xfrm>
          <a:prstGeom prst="rect">
            <a:avLst/>
          </a:prstGeom>
          <a:solidFill>
            <a:srgbClr val="D9D9D9"/>
          </a:solidFill>
          <a:ln w="10159">
            <a:solidFill>
              <a:srgbClr val="000000"/>
            </a:solidFill>
          </a:ln>
        </p:spPr>
        <p:txBody>
          <a:bodyPr vert="horz" wrap="square" lIns="0" tIns="6985" rIns="0" bIns="0" rtlCol="0">
            <a:spAutoFit/>
          </a:bodyPr>
          <a:lstStyle/>
          <a:p>
            <a:pPr>
              <a:lnSpc>
                <a:spcPct val="100000"/>
              </a:lnSpc>
              <a:spcBef>
                <a:spcPts val="55"/>
              </a:spcBef>
            </a:pPr>
            <a:endParaRPr sz="1800">
              <a:latin typeface="Times New Roman"/>
              <a:cs typeface="Times New Roman"/>
            </a:endParaRPr>
          </a:p>
          <a:p>
            <a:pPr marL="626745">
              <a:lnSpc>
                <a:spcPct val="100000"/>
              </a:lnSpc>
            </a:pPr>
            <a:r>
              <a:rPr sz="1900" dirty="0">
                <a:latin typeface="Calibri"/>
                <a:cs typeface="Calibri"/>
              </a:rPr>
              <a:t>PERSON</a:t>
            </a:r>
            <a:endParaRPr sz="1900">
              <a:latin typeface="Calibri"/>
              <a:cs typeface="Calibri"/>
            </a:endParaRPr>
          </a:p>
        </p:txBody>
      </p:sp>
      <p:sp>
        <p:nvSpPr>
          <p:cNvPr id="7" name="object 7"/>
          <p:cNvSpPr/>
          <p:nvPr/>
        </p:nvSpPr>
        <p:spPr>
          <a:xfrm>
            <a:off x="4459802" y="2799207"/>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8" name="object 8"/>
          <p:cNvSpPr txBox="1"/>
          <p:nvPr/>
        </p:nvSpPr>
        <p:spPr>
          <a:xfrm>
            <a:off x="724916" y="1533809"/>
            <a:ext cx="8242300" cy="1672589"/>
          </a:xfrm>
          <a:prstGeom prst="rect">
            <a:avLst/>
          </a:prstGeom>
        </p:spPr>
        <p:txBody>
          <a:bodyPr vert="horz" wrap="square" lIns="0" tIns="106680" rIns="0" bIns="0" rtlCol="0">
            <a:spAutoFit/>
          </a:bodyPr>
          <a:lstStyle/>
          <a:p>
            <a:pPr marL="12700">
              <a:lnSpc>
                <a:spcPct val="100000"/>
              </a:lnSpc>
              <a:spcBef>
                <a:spcPts val="840"/>
              </a:spcBef>
            </a:pPr>
            <a:r>
              <a:rPr sz="3300" spc="-5" dirty="0">
                <a:latin typeface="Arial"/>
                <a:cs typeface="Arial"/>
              </a:rPr>
              <a:t>(o)verlap: </a:t>
            </a:r>
            <a:r>
              <a:rPr sz="3300" dirty="0">
                <a:latin typeface="Arial"/>
                <a:cs typeface="Arial"/>
              </a:rPr>
              <a:t>may </a:t>
            </a:r>
            <a:r>
              <a:rPr sz="3300" spc="55" dirty="0">
                <a:latin typeface="Arial"/>
                <a:cs typeface="Arial"/>
              </a:rPr>
              <a:t>be </a:t>
            </a:r>
            <a:r>
              <a:rPr sz="3300" spc="40" dirty="0">
                <a:latin typeface="Arial"/>
                <a:cs typeface="Arial"/>
              </a:rPr>
              <a:t>more </a:t>
            </a:r>
            <a:r>
              <a:rPr sz="3300" spc="30" dirty="0">
                <a:latin typeface="Arial"/>
                <a:cs typeface="Arial"/>
              </a:rPr>
              <a:t>than</a:t>
            </a:r>
            <a:r>
              <a:rPr sz="3300" spc="495" dirty="0">
                <a:latin typeface="Arial"/>
                <a:cs typeface="Arial"/>
              </a:rPr>
              <a:t> </a:t>
            </a:r>
            <a:r>
              <a:rPr sz="3300" spc="30" dirty="0">
                <a:latin typeface="Arial"/>
                <a:cs typeface="Arial"/>
              </a:rPr>
              <a:t>one</a:t>
            </a:r>
            <a:endParaRPr sz="3300">
              <a:latin typeface="Arial"/>
              <a:cs typeface="Arial"/>
            </a:endParaRPr>
          </a:p>
          <a:p>
            <a:pPr marL="12700">
              <a:lnSpc>
                <a:spcPct val="100000"/>
              </a:lnSpc>
              <a:spcBef>
                <a:spcPts val="770"/>
              </a:spcBef>
            </a:pPr>
            <a:r>
              <a:rPr sz="3300" spc="20" dirty="0">
                <a:latin typeface="Arial"/>
                <a:cs typeface="Arial"/>
              </a:rPr>
              <a:t>(d)isjoint: </a:t>
            </a:r>
            <a:r>
              <a:rPr sz="3300" spc="45" dirty="0">
                <a:latin typeface="Arial"/>
                <a:cs typeface="Arial"/>
              </a:rPr>
              <a:t>entities </a:t>
            </a:r>
            <a:r>
              <a:rPr sz="3300" dirty="0">
                <a:latin typeface="Arial"/>
                <a:cs typeface="Arial"/>
              </a:rPr>
              <a:t>may </a:t>
            </a:r>
            <a:r>
              <a:rPr sz="3500" i="1" spc="-80" dirty="0">
                <a:latin typeface="Arial"/>
                <a:cs typeface="Arial"/>
              </a:rPr>
              <a:t>only </a:t>
            </a:r>
            <a:r>
              <a:rPr sz="3500" i="1" spc="-55" dirty="0">
                <a:latin typeface="Arial"/>
                <a:cs typeface="Arial"/>
              </a:rPr>
              <a:t>be </a:t>
            </a:r>
            <a:r>
              <a:rPr sz="3500" i="1" spc="-80" dirty="0">
                <a:latin typeface="Arial"/>
                <a:cs typeface="Arial"/>
              </a:rPr>
              <a:t>one</a:t>
            </a:r>
            <a:r>
              <a:rPr sz="3500" i="1" spc="590" dirty="0">
                <a:latin typeface="Arial"/>
                <a:cs typeface="Arial"/>
              </a:rPr>
              <a:t> </a:t>
            </a:r>
            <a:r>
              <a:rPr sz="3300" spc="90" dirty="0">
                <a:latin typeface="Arial"/>
                <a:cs typeface="Arial"/>
              </a:rPr>
              <a:t>subtype</a:t>
            </a:r>
            <a:endParaRPr sz="3300">
              <a:latin typeface="Arial"/>
              <a:cs typeface="Arial"/>
            </a:endParaRPr>
          </a:p>
          <a:p>
            <a:pPr marL="382270" algn="ctr">
              <a:lnSpc>
                <a:spcPct val="100000"/>
              </a:lnSpc>
              <a:spcBef>
                <a:spcPts val="1620"/>
              </a:spcBef>
            </a:pPr>
            <a:r>
              <a:rPr sz="1400" u="sng" spc="-5" dirty="0">
                <a:uFill>
                  <a:solidFill>
                    <a:srgbClr val="000000"/>
                  </a:solidFill>
                </a:uFill>
                <a:latin typeface="Calibri"/>
                <a:cs typeface="Calibri"/>
              </a:rPr>
              <a:t>SSN</a:t>
            </a:r>
            <a:endParaRPr sz="1400">
              <a:latin typeface="Calibri"/>
              <a:cs typeface="Calibri"/>
            </a:endParaRPr>
          </a:p>
        </p:txBody>
      </p:sp>
      <p:sp>
        <p:nvSpPr>
          <p:cNvPr id="9" name="object 9"/>
          <p:cNvSpPr/>
          <p:nvPr/>
        </p:nvSpPr>
        <p:spPr>
          <a:xfrm>
            <a:off x="5036803" y="3401316"/>
            <a:ext cx="0" cy="168275"/>
          </a:xfrm>
          <a:custGeom>
            <a:avLst/>
            <a:gdLst/>
            <a:ahLst/>
            <a:cxnLst/>
            <a:rect l="l" t="t" r="r" b="b"/>
            <a:pathLst>
              <a:path h="168275">
                <a:moveTo>
                  <a:pt x="0" y="168246"/>
                </a:moveTo>
                <a:lnTo>
                  <a:pt x="1" y="0"/>
                </a:lnTo>
              </a:path>
            </a:pathLst>
          </a:custGeom>
          <a:ln w="8466">
            <a:solidFill>
              <a:srgbClr val="000000"/>
            </a:solidFill>
          </a:ln>
        </p:spPr>
        <p:txBody>
          <a:bodyPr wrap="square" lIns="0" tIns="0" rIns="0" bIns="0" rtlCol="0"/>
          <a:lstStyle/>
          <a:p>
            <a:endParaRPr/>
          </a:p>
        </p:txBody>
      </p:sp>
      <p:sp>
        <p:nvSpPr>
          <p:cNvPr id="10" name="object 10"/>
          <p:cNvSpPr txBox="1"/>
          <p:nvPr/>
        </p:nvSpPr>
        <p:spPr>
          <a:xfrm>
            <a:off x="640080" y="5541553"/>
            <a:ext cx="2057400" cy="861694"/>
          </a:xfrm>
          <a:prstGeom prst="rect">
            <a:avLst/>
          </a:prstGeom>
          <a:solidFill>
            <a:srgbClr val="D9D9D9"/>
          </a:solidFill>
          <a:ln w="10159">
            <a:solidFill>
              <a:srgbClr val="000000"/>
            </a:solidFill>
          </a:ln>
        </p:spPr>
        <p:txBody>
          <a:bodyPr vert="horz" wrap="square" lIns="0" tIns="635" rIns="0" bIns="0" rtlCol="0">
            <a:spAutoFit/>
          </a:bodyPr>
          <a:lstStyle/>
          <a:p>
            <a:pPr>
              <a:lnSpc>
                <a:spcPct val="100000"/>
              </a:lnSpc>
              <a:spcBef>
                <a:spcPts val="5"/>
              </a:spcBef>
            </a:pPr>
            <a:endParaRPr sz="1850">
              <a:latin typeface="Times New Roman"/>
              <a:cs typeface="Times New Roman"/>
            </a:endParaRPr>
          </a:p>
          <a:p>
            <a:pPr marL="498475">
              <a:lnSpc>
                <a:spcPct val="100000"/>
              </a:lnSpc>
            </a:pPr>
            <a:r>
              <a:rPr sz="1900" spc="-10" dirty="0">
                <a:latin typeface="Calibri"/>
                <a:cs typeface="Calibri"/>
              </a:rPr>
              <a:t>EMPLOYEE</a:t>
            </a:r>
            <a:endParaRPr sz="1900">
              <a:latin typeface="Calibri"/>
              <a:cs typeface="Calibri"/>
            </a:endParaRPr>
          </a:p>
        </p:txBody>
      </p:sp>
      <p:sp>
        <p:nvSpPr>
          <p:cNvPr id="11" name="object 11"/>
          <p:cNvSpPr/>
          <p:nvPr/>
        </p:nvSpPr>
        <p:spPr>
          <a:xfrm>
            <a:off x="4008238" y="5541553"/>
            <a:ext cx="2057400" cy="861694"/>
          </a:xfrm>
          <a:custGeom>
            <a:avLst/>
            <a:gdLst/>
            <a:ahLst/>
            <a:cxnLst/>
            <a:rect l="l" t="t" r="r" b="b"/>
            <a:pathLst>
              <a:path w="2057400" h="861695">
                <a:moveTo>
                  <a:pt x="2057130" y="0"/>
                </a:moveTo>
                <a:lnTo>
                  <a:pt x="0" y="0"/>
                </a:lnTo>
                <a:lnTo>
                  <a:pt x="0" y="861349"/>
                </a:lnTo>
                <a:lnTo>
                  <a:pt x="2057130" y="861349"/>
                </a:lnTo>
                <a:lnTo>
                  <a:pt x="2057130" y="0"/>
                </a:lnTo>
                <a:close/>
              </a:path>
            </a:pathLst>
          </a:custGeom>
          <a:solidFill>
            <a:srgbClr val="D9D9D9"/>
          </a:solidFill>
        </p:spPr>
        <p:txBody>
          <a:bodyPr wrap="square" lIns="0" tIns="0" rIns="0" bIns="0" rtlCol="0"/>
          <a:lstStyle/>
          <a:p>
            <a:endParaRPr/>
          </a:p>
        </p:txBody>
      </p:sp>
      <p:sp>
        <p:nvSpPr>
          <p:cNvPr id="12" name="object 12"/>
          <p:cNvSpPr txBox="1"/>
          <p:nvPr/>
        </p:nvSpPr>
        <p:spPr>
          <a:xfrm>
            <a:off x="4008238" y="5541553"/>
            <a:ext cx="2057400" cy="861694"/>
          </a:xfrm>
          <a:prstGeom prst="rect">
            <a:avLst/>
          </a:prstGeom>
          <a:ln w="10159">
            <a:solidFill>
              <a:srgbClr val="000000"/>
            </a:solidFill>
          </a:ln>
        </p:spPr>
        <p:txBody>
          <a:bodyPr vert="horz" wrap="square" lIns="0" tIns="635" rIns="0" bIns="0" rtlCol="0">
            <a:spAutoFit/>
          </a:bodyPr>
          <a:lstStyle/>
          <a:p>
            <a:pPr>
              <a:lnSpc>
                <a:spcPct val="100000"/>
              </a:lnSpc>
              <a:spcBef>
                <a:spcPts val="5"/>
              </a:spcBef>
            </a:pPr>
            <a:endParaRPr sz="1850">
              <a:latin typeface="Times New Roman"/>
              <a:cs typeface="Times New Roman"/>
            </a:endParaRPr>
          </a:p>
          <a:p>
            <a:pPr marL="514350">
              <a:lnSpc>
                <a:spcPct val="100000"/>
              </a:lnSpc>
            </a:pPr>
            <a:r>
              <a:rPr sz="1900" dirty="0">
                <a:latin typeface="Calibri"/>
                <a:cs typeface="Calibri"/>
              </a:rPr>
              <a:t>ALUMNUS</a:t>
            </a:r>
            <a:endParaRPr sz="1900">
              <a:latin typeface="Calibri"/>
              <a:cs typeface="Calibri"/>
            </a:endParaRPr>
          </a:p>
        </p:txBody>
      </p:sp>
      <p:sp>
        <p:nvSpPr>
          <p:cNvPr id="13" name="object 13"/>
          <p:cNvSpPr txBox="1"/>
          <p:nvPr/>
        </p:nvSpPr>
        <p:spPr>
          <a:xfrm>
            <a:off x="7361189" y="5583086"/>
            <a:ext cx="2057400" cy="861694"/>
          </a:xfrm>
          <a:prstGeom prst="rect">
            <a:avLst/>
          </a:prstGeom>
          <a:solidFill>
            <a:srgbClr val="D9D9D9"/>
          </a:solidFill>
          <a:ln w="10159">
            <a:solidFill>
              <a:srgbClr val="000000"/>
            </a:solidFill>
          </a:ln>
        </p:spPr>
        <p:txBody>
          <a:bodyPr vert="horz" wrap="square" lIns="0" tIns="1270" rIns="0" bIns="0" rtlCol="0">
            <a:spAutoFit/>
          </a:bodyPr>
          <a:lstStyle/>
          <a:p>
            <a:pPr>
              <a:lnSpc>
                <a:spcPct val="100000"/>
              </a:lnSpc>
              <a:spcBef>
                <a:spcPts val="10"/>
              </a:spcBef>
            </a:pPr>
            <a:endParaRPr sz="1850">
              <a:latin typeface="Times New Roman"/>
              <a:cs typeface="Times New Roman"/>
            </a:endParaRPr>
          </a:p>
          <a:p>
            <a:pPr marL="563245">
              <a:lnSpc>
                <a:spcPct val="100000"/>
              </a:lnSpc>
            </a:pPr>
            <a:r>
              <a:rPr sz="1900" spc="5" dirty="0">
                <a:latin typeface="Calibri"/>
                <a:cs typeface="Calibri"/>
              </a:rPr>
              <a:t>STUDENT</a:t>
            </a:r>
            <a:endParaRPr sz="1900">
              <a:latin typeface="Calibri"/>
              <a:cs typeface="Calibri"/>
            </a:endParaRPr>
          </a:p>
        </p:txBody>
      </p:sp>
      <p:grpSp>
        <p:nvGrpSpPr>
          <p:cNvPr id="14" name="object 14"/>
          <p:cNvGrpSpPr/>
          <p:nvPr/>
        </p:nvGrpSpPr>
        <p:grpSpPr>
          <a:xfrm>
            <a:off x="4858866" y="4426466"/>
            <a:ext cx="3535679" cy="1161415"/>
            <a:chOff x="4858866" y="4426466"/>
            <a:chExt cx="3535679" cy="1161415"/>
          </a:xfrm>
        </p:grpSpPr>
        <p:sp>
          <p:nvSpPr>
            <p:cNvPr id="15" name="object 15"/>
            <p:cNvSpPr/>
            <p:nvPr/>
          </p:nvSpPr>
          <p:spPr>
            <a:xfrm>
              <a:off x="4863311" y="4584392"/>
              <a:ext cx="347345" cy="345440"/>
            </a:xfrm>
            <a:custGeom>
              <a:avLst/>
              <a:gdLst/>
              <a:ahLst/>
              <a:cxnLst/>
              <a:rect l="l" t="t" r="r" b="b"/>
              <a:pathLst>
                <a:path w="347345" h="345439">
                  <a:moveTo>
                    <a:pt x="0" y="172666"/>
                  </a:moveTo>
                  <a:lnTo>
                    <a:pt x="6197" y="126765"/>
                  </a:lnTo>
                  <a:lnTo>
                    <a:pt x="23686" y="85518"/>
                  </a:lnTo>
                  <a:lnTo>
                    <a:pt x="50814" y="50572"/>
                  </a:lnTo>
                  <a:lnTo>
                    <a:pt x="85927" y="23574"/>
                  </a:lnTo>
                  <a:lnTo>
                    <a:pt x="127371" y="6167"/>
                  </a:lnTo>
                  <a:lnTo>
                    <a:pt x="173492" y="0"/>
                  </a:lnTo>
                  <a:lnTo>
                    <a:pt x="219613" y="6167"/>
                  </a:lnTo>
                  <a:lnTo>
                    <a:pt x="261057" y="23574"/>
                  </a:lnTo>
                  <a:lnTo>
                    <a:pt x="296169" y="50572"/>
                  </a:lnTo>
                  <a:lnTo>
                    <a:pt x="323297" y="85518"/>
                  </a:lnTo>
                  <a:lnTo>
                    <a:pt x="340787" y="126765"/>
                  </a:lnTo>
                  <a:lnTo>
                    <a:pt x="346984" y="172666"/>
                  </a:lnTo>
                  <a:lnTo>
                    <a:pt x="340787" y="218568"/>
                  </a:lnTo>
                  <a:lnTo>
                    <a:pt x="323297" y="259814"/>
                  </a:lnTo>
                  <a:lnTo>
                    <a:pt x="296169" y="294760"/>
                  </a:lnTo>
                  <a:lnTo>
                    <a:pt x="261057" y="321759"/>
                  </a:lnTo>
                  <a:lnTo>
                    <a:pt x="219613" y="339165"/>
                  </a:lnTo>
                  <a:lnTo>
                    <a:pt x="173492" y="345333"/>
                  </a:lnTo>
                  <a:lnTo>
                    <a:pt x="127371" y="339165"/>
                  </a:lnTo>
                  <a:lnTo>
                    <a:pt x="85927" y="321759"/>
                  </a:lnTo>
                  <a:lnTo>
                    <a:pt x="50814" y="294760"/>
                  </a:lnTo>
                  <a:lnTo>
                    <a:pt x="23686" y="259814"/>
                  </a:lnTo>
                  <a:lnTo>
                    <a:pt x="6197" y="218568"/>
                  </a:lnTo>
                  <a:lnTo>
                    <a:pt x="0" y="172666"/>
                  </a:lnTo>
                  <a:close/>
                </a:path>
              </a:pathLst>
            </a:custGeom>
            <a:ln w="8466">
              <a:solidFill>
                <a:srgbClr val="000000"/>
              </a:solidFill>
            </a:ln>
          </p:spPr>
          <p:txBody>
            <a:bodyPr wrap="square" lIns="0" tIns="0" rIns="0" bIns="0" rtlCol="0"/>
            <a:lstStyle/>
            <a:p>
              <a:endParaRPr/>
            </a:p>
          </p:txBody>
        </p:sp>
        <p:sp>
          <p:nvSpPr>
            <p:cNvPr id="16" name="object 16"/>
            <p:cNvSpPr/>
            <p:nvPr/>
          </p:nvSpPr>
          <p:spPr>
            <a:xfrm>
              <a:off x="5036803" y="4430911"/>
              <a:ext cx="0" cy="153670"/>
            </a:xfrm>
            <a:custGeom>
              <a:avLst/>
              <a:gdLst/>
              <a:ahLst/>
              <a:cxnLst/>
              <a:rect l="l" t="t" r="r" b="b"/>
              <a:pathLst>
                <a:path h="153670">
                  <a:moveTo>
                    <a:pt x="1" y="153481"/>
                  </a:moveTo>
                  <a:lnTo>
                    <a:pt x="0" y="0"/>
                  </a:lnTo>
                </a:path>
              </a:pathLst>
            </a:custGeom>
            <a:ln w="8466">
              <a:solidFill>
                <a:srgbClr val="000000"/>
              </a:solidFill>
            </a:ln>
          </p:spPr>
          <p:txBody>
            <a:bodyPr wrap="square" lIns="0" tIns="0" rIns="0" bIns="0" rtlCol="0"/>
            <a:lstStyle/>
            <a:p>
              <a:endParaRPr/>
            </a:p>
          </p:txBody>
        </p:sp>
        <p:sp>
          <p:nvSpPr>
            <p:cNvPr id="17" name="object 17"/>
            <p:cNvSpPr/>
            <p:nvPr/>
          </p:nvSpPr>
          <p:spPr>
            <a:xfrm>
              <a:off x="5210296" y="4757059"/>
              <a:ext cx="3180080" cy="826135"/>
            </a:xfrm>
            <a:custGeom>
              <a:avLst/>
              <a:gdLst/>
              <a:ahLst/>
              <a:cxnLst/>
              <a:rect l="l" t="t" r="r" b="b"/>
              <a:pathLst>
                <a:path w="3180079" h="826135">
                  <a:moveTo>
                    <a:pt x="3179458" y="826026"/>
                  </a:moveTo>
                  <a:lnTo>
                    <a:pt x="0" y="0"/>
                  </a:lnTo>
                </a:path>
              </a:pathLst>
            </a:custGeom>
            <a:ln w="8466">
              <a:solidFill>
                <a:srgbClr val="000000"/>
              </a:solidFill>
            </a:ln>
          </p:spPr>
          <p:txBody>
            <a:bodyPr wrap="square" lIns="0" tIns="0" rIns="0" bIns="0" rtlCol="0"/>
            <a:lstStyle/>
            <a:p>
              <a:endParaRPr/>
            </a:p>
          </p:txBody>
        </p:sp>
      </p:grpSp>
      <p:sp>
        <p:nvSpPr>
          <p:cNvPr id="18" name="object 18"/>
          <p:cNvSpPr txBox="1"/>
          <p:nvPr/>
        </p:nvSpPr>
        <p:spPr>
          <a:xfrm rot="16980000">
            <a:off x="6243782" y="4899267"/>
            <a:ext cx="422740" cy="355600"/>
          </a:xfrm>
          <a:prstGeom prst="rect">
            <a:avLst/>
          </a:prstGeom>
        </p:spPr>
        <p:txBody>
          <a:bodyPr vert="horz" wrap="square" lIns="0" tIns="0" rIns="0" bIns="0" rtlCol="0">
            <a:spAutoFit/>
          </a:bodyPr>
          <a:lstStyle/>
          <a:p>
            <a:pPr>
              <a:lnSpc>
                <a:spcPts val="2800"/>
              </a:lnSpc>
            </a:pPr>
            <a:r>
              <a:rPr sz="2800" dirty="0">
                <a:latin typeface="Calibri"/>
                <a:cs typeface="Calibri"/>
              </a:rPr>
              <a:t>U</a:t>
            </a:r>
            <a:endParaRPr sz="2800">
              <a:latin typeface="Calibri"/>
              <a:cs typeface="Calibri"/>
            </a:endParaRPr>
          </a:p>
        </p:txBody>
      </p:sp>
      <p:grpSp>
        <p:nvGrpSpPr>
          <p:cNvPr id="19" name="object 19"/>
          <p:cNvGrpSpPr/>
          <p:nvPr/>
        </p:nvGrpSpPr>
        <p:grpSpPr>
          <a:xfrm>
            <a:off x="1664200" y="4752614"/>
            <a:ext cx="3377565" cy="793750"/>
            <a:chOff x="1664200" y="4752614"/>
            <a:chExt cx="3377565" cy="793750"/>
          </a:xfrm>
        </p:grpSpPr>
        <p:sp>
          <p:nvSpPr>
            <p:cNvPr id="20" name="object 20"/>
            <p:cNvSpPr/>
            <p:nvPr/>
          </p:nvSpPr>
          <p:spPr>
            <a:xfrm>
              <a:off x="5036803" y="4929726"/>
              <a:ext cx="0" cy="612140"/>
            </a:xfrm>
            <a:custGeom>
              <a:avLst/>
              <a:gdLst/>
              <a:ahLst/>
              <a:cxnLst/>
              <a:rect l="l" t="t" r="r" b="b"/>
              <a:pathLst>
                <a:path h="612139">
                  <a:moveTo>
                    <a:pt x="0" y="611827"/>
                  </a:moveTo>
                  <a:lnTo>
                    <a:pt x="1" y="0"/>
                  </a:lnTo>
                </a:path>
              </a:pathLst>
            </a:custGeom>
            <a:ln w="8466">
              <a:solidFill>
                <a:srgbClr val="000000"/>
              </a:solidFill>
            </a:ln>
          </p:spPr>
          <p:txBody>
            <a:bodyPr wrap="square" lIns="0" tIns="0" rIns="0" bIns="0" rtlCol="0"/>
            <a:lstStyle/>
            <a:p>
              <a:endParaRPr/>
            </a:p>
          </p:txBody>
        </p:sp>
        <p:sp>
          <p:nvSpPr>
            <p:cNvPr id="21" name="object 21"/>
            <p:cNvSpPr/>
            <p:nvPr/>
          </p:nvSpPr>
          <p:spPr>
            <a:xfrm>
              <a:off x="1668645" y="4757059"/>
              <a:ext cx="3194685" cy="784860"/>
            </a:xfrm>
            <a:custGeom>
              <a:avLst/>
              <a:gdLst/>
              <a:ahLst/>
              <a:cxnLst/>
              <a:rect l="l" t="t" r="r" b="b"/>
              <a:pathLst>
                <a:path w="3194685" h="784860">
                  <a:moveTo>
                    <a:pt x="0" y="784493"/>
                  </a:moveTo>
                  <a:lnTo>
                    <a:pt x="3194666" y="0"/>
                  </a:lnTo>
                </a:path>
              </a:pathLst>
            </a:custGeom>
            <a:ln w="8466">
              <a:solidFill>
                <a:srgbClr val="000000"/>
              </a:solidFill>
            </a:ln>
          </p:spPr>
          <p:txBody>
            <a:bodyPr wrap="square" lIns="0" tIns="0" rIns="0" bIns="0" rtlCol="0"/>
            <a:lstStyle/>
            <a:p>
              <a:endParaRPr/>
            </a:p>
          </p:txBody>
        </p:sp>
      </p:grpSp>
      <p:sp>
        <p:nvSpPr>
          <p:cNvPr id="22" name="object 22"/>
          <p:cNvSpPr txBox="1"/>
          <p:nvPr/>
        </p:nvSpPr>
        <p:spPr>
          <a:xfrm rot="4620000">
            <a:off x="3358273" y="4901493"/>
            <a:ext cx="422740" cy="355600"/>
          </a:xfrm>
          <a:prstGeom prst="rect">
            <a:avLst/>
          </a:prstGeom>
        </p:spPr>
        <p:txBody>
          <a:bodyPr vert="horz" wrap="square" lIns="0" tIns="0" rIns="0" bIns="0" rtlCol="0">
            <a:spAutoFit/>
          </a:bodyPr>
          <a:lstStyle/>
          <a:p>
            <a:pPr>
              <a:lnSpc>
                <a:spcPts val="2800"/>
              </a:lnSpc>
            </a:pPr>
            <a:r>
              <a:rPr sz="2800" dirty="0">
                <a:latin typeface="Calibri"/>
                <a:cs typeface="Calibri"/>
              </a:rPr>
              <a:t>U</a:t>
            </a:r>
            <a:endParaRPr sz="2800">
              <a:latin typeface="Calibri"/>
              <a:cs typeface="Calibri"/>
            </a:endParaRPr>
          </a:p>
        </p:txBody>
      </p:sp>
      <p:sp>
        <p:nvSpPr>
          <p:cNvPr id="23" name="object 23"/>
          <p:cNvSpPr txBox="1"/>
          <p:nvPr/>
        </p:nvSpPr>
        <p:spPr>
          <a:xfrm>
            <a:off x="4909058" y="4471044"/>
            <a:ext cx="254000" cy="921385"/>
          </a:xfrm>
          <a:prstGeom prst="rect">
            <a:avLst/>
          </a:prstGeom>
        </p:spPr>
        <p:txBody>
          <a:bodyPr vert="horz" wrap="square" lIns="0" tIns="88265" rIns="0" bIns="0" rtlCol="0">
            <a:spAutoFit/>
          </a:bodyPr>
          <a:lstStyle/>
          <a:p>
            <a:pPr marL="71120">
              <a:lnSpc>
                <a:spcPct val="100000"/>
              </a:lnSpc>
              <a:spcBef>
                <a:spcPts val="695"/>
              </a:spcBef>
            </a:pPr>
            <a:r>
              <a:rPr sz="1900" spc="15" dirty="0">
                <a:latin typeface="Calibri"/>
                <a:cs typeface="Calibri"/>
              </a:rPr>
              <a:t>o</a:t>
            </a:r>
            <a:endParaRPr sz="1900">
              <a:latin typeface="Calibri"/>
              <a:cs typeface="Calibri"/>
            </a:endParaRPr>
          </a:p>
          <a:p>
            <a:pPr marL="12700">
              <a:lnSpc>
                <a:spcPct val="100000"/>
              </a:lnSpc>
              <a:spcBef>
                <a:spcPts val="820"/>
              </a:spcBef>
            </a:pPr>
            <a:r>
              <a:rPr sz="2800" dirty="0">
                <a:latin typeface="Calibri"/>
                <a:cs typeface="Calibri"/>
              </a:rPr>
              <a:t>U</a:t>
            </a:r>
            <a:endParaRPr sz="2800">
              <a:latin typeface="Calibri"/>
              <a:cs typeface="Calibri"/>
            </a:endParaRPr>
          </a:p>
        </p:txBody>
      </p:sp>
      <p:grpSp>
        <p:nvGrpSpPr>
          <p:cNvPr id="24" name="object 24"/>
          <p:cNvGrpSpPr/>
          <p:nvPr/>
        </p:nvGrpSpPr>
        <p:grpSpPr>
          <a:xfrm>
            <a:off x="467844" y="3050177"/>
            <a:ext cx="2630170" cy="1878964"/>
            <a:chOff x="467844" y="3050177"/>
            <a:chExt cx="2630170" cy="1878964"/>
          </a:xfrm>
        </p:grpSpPr>
        <p:sp>
          <p:nvSpPr>
            <p:cNvPr id="25" name="object 25"/>
            <p:cNvSpPr/>
            <p:nvPr/>
          </p:nvSpPr>
          <p:spPr>
            <a:xfrm>
              <a:off x="481390" y="3063723"/>
              <a:ext cx="2602865" cy="1851660"/>
            </a:xfrm>
            <a:custGeom>
              <a:avLst/>
              <a:gdLst/>
              <a:ahLst/>
              <a:cxnLst/>
              <a:rect l="l" t="t" r="r" b="b"/>
              <a:pathLst>
                <a:path w="2602865" h="1851660">
                  <a:moveTo>
                    <a:pt x="2293904" y="0"/>
                  </a:moveTo>
                  <a:lnTo>
                    <a:pt x="308607" y="0"/>
                  </a:lnTo>
                  <a:lnTo>
                    <a:pt x="263003" y="3346"/>
                  </a:lnTo>
                  <a:lnTo>
                    <a:pt x="219477" y="13066"/>
                  </a:lnTo>
                  <a:lnTo>
                    <a:pt x="178506" y="28682"/>
                  </a:lnTo>
                  <a:lnTo>
                    <a:pt x="140567" y="49718"/>
                  </a:lnTo>
                  <a:lnTo>
                    <a:pt x="106138" y="75696"/>
                  </a:lnTo>
                  <a:lnTo>
                    <a:pt x="75696" y="106138"/>
                  </a:lnTo>
                  <a:lnTo>
                    <a:pt x="49718" y="140567"/>
                  </a:lnTo>
                  <a:lnTo>
                    <a:pt x="28682" y="178506"/>
                  </a:lnTo>
                  <a:lnTo>
                    <a:pt x="13066" y="219477"/>
                  </a:lnTo>
                  <a:lnTo>
                    <a:pt x="3346" y="263003"/>
                  </a:lnTo>
                  <a:lnTo>
                    <a:pt x="0" y="308607"/>
                  </a:lnTo>
                  <a:lnTo>
                    <a:pt x="0" y="1543003"/>
                  </a:lnTo>
                  <a:lnTo>
                    <a:pt x="3346" y="1588606"/>
                  </a:lnTo>
                  <a:lnTo>
                    <a:pt x="13066" y="1632132"/>
                  </a:lnTo>
                  <a:lnTo>
                    <a:pt x="28682" y="1673104"/>
                  </a:lnTo>
                  <a:lnTo>
                    <a:pt x="49718" y="1711042"/>
                  </a:lnTo>
                  <a:lnTo>
                    <a:pt x="75696" y="1745472"/>
                  </a:lnTo>
                  <a:lnTo>
                    <a:pt x="106138" y="1775914"/>
                  </a:lnTo>
                  <a:lnTo>
                    <a:pt x="140567" y="1801891"/>
                  </a:lnTo>
                  <a:lnTo>
                    <a:pt x="178506" y="1822927"/>
                  </a:lnTo>
                  <a:lnTo>
                    <a:pt x="219477" y="1838544"/>
                  </a:lnTo>
                  <a:lnTo>
                    <a:pt x="263003" y="1848264"/>
                  </a:lnTo>
                  <a:lnTo>
                    <a:pt x="308607" y="1851610"/>
                  </a:lnTo>
                  <a:lnTo>
                    <a:pt x="2293904" y="1851610"/>
                  </a:lnTo>
                  <a:lnTo>
                    <a:pt x="2339508" y="1848264"/>
                  </a:lnTo>
                  <a:lnTo>
                    <a:pt x="2383034" y="1838544"/>
                  </a:lnTo>
                  <a:lnTo>
                    <a:pt x="2424005" y="1822927"/>
                  </a:lnTo>
                  <a:lnTo>
                    <a:pt x="2461944" y="1801891"/>
                  </a:lnTo>
                  <a:lnTo>
                    <a:pt x="2496373" y="1775914"/>
                  </a:lnTo>
                  <a:lnTo>
                    <a:pt x="2526815" y="1745472"/>
                  </a:lnTo>
                  <a:lnTo>
                    <a:pt x="2552793" y="1711042"/>
                  </a:lnTo>
                  <a:lnTo>
                    <a:pt x="2573829" y="1673104"/>
                  </a:lnTo>
                  <a:lnTo>
                    <a:pt x="2589445" y="1632132"/>
                  </a:lnTo>
                  <a:lnTo>
                    <a:pt x="2599165" y="1588606"/>
                  </a:lnTo>
                  <a:lnTo>
                    <a:pt x="2602511" y="1543003"/>
                  </a:lnTo>
                  <a:lnTo>
                    <a:pt x="2602511" y="308607"/>
                  </a:lnTo>
                  <a:lnTo>
                    <a:pt x="2599165" y="263003"/>
                  </a:lnTo>
                  <a:lnTo>
                    <a:pt x="2589445" y="219477"/>
                  </a:lnTo>
                  <a:lnTo>
                    <a:pt x="2573829" y="178506"/>
                  </a:lnTo>
                  <a:lnTo>
                    <a:pt x="2552793" y="140567"/>
                  </a:lnTo>
                  <a:lnTo>
                    <a:pt x="2526815" y="106138"/>
                  </a:lnTo>
                  <a:lnTo>
                    <a:pt x="2496373" y="75696"/>
                  </a:lnTo>
                  <a:lnTo>
                    <a:pt x="2461944" y="49718"/>
                  </a:lnTo>
                  <a:lnTo>
                    <a:pt x="2424005" y="28682"/>
                  </a:lnTo>
                  <a:lnTo>
                    <a:pt x="2383034" y="13066"/>
                  </a:lnTo>
                  <a:lnTo>
                    <a:pt x="2339508" y="3346"/>
                  </a:lnTo>
                  <a:lnTo>
                    <a:pt x="2293904" y="0"/>
                  </a:lnTo>
                  <a:close/>
                </a:path>
              </a:pathLst>
            </a:custGeom>
            <a:solidFill>
              <a:srgbClr val="8064A2"/>
            </a:solidFill>
          </p:spPr>
          <p:txBody>
            <a:bodyPr wrap="square" lIns="0" tIns="0" rIns="0" bIns="0" rtlCol="0"/>
            <a:lstStyle/>
            <a:p>
              <a:endParaRPr/>
            </a:p>
          </p:txBody>
        </p:sp>
        <p:sp>
          <p:nvSpPr>
            <p:cNvPr id="26" name="object 26"/>
            <p:cNvSpPr/>
            <p:nvPr/>
          </p:nvSpPr>
          <p:spPr>
            <a:xfrm>
              <a:off x="481390" y="3063723"/>
              <a:ext cx="2602865" cy="1851660"/>
            </a:xfrm>
            <a:custGeom>
              <a:avLst/>
              <a:gdLst/>
              <a:ahLst/>
              <a:cxnLst/>
              <a:rect l="l" t="t" r="r" b="b"/>
              <a:pathLst>
                <a:path w="2602865" h="1851660">
                  <a:moveTo>
                    <a:pt x="0" y="308607"/>
                  </a:moveTo>
                  <a:lnTo>
                    <a:pt x="3346" y="263003"/>
                  </a:lnTo>
                  <a:lnTo>
                    <a:pt x="13066" y="219477"/>
                  </a:lnTo>
                  <a:lnTo>
                    <a:pt x="28682" y="178506"/>
                  </a:lnTo>
                  <a:lnTo>
                    <a:pt x="49718" y="140567"/>
                  </a:lnTo>
                  <a:lnTo>
                    <a:pt x="75696" y="106138"/>
                  </a:lnTo>
                  <a:lnTo>
                    <a:pt x="106138" y="75696"/>
                  </a:lnTo>
                  <a:lnTo>
                    <a:pt x="140567" y="49718"/>
                  </a:lnTo>
                  <a:lnTo>
                    <a:pt x="178506" y="28682"/>
                  </a:lnTo>
                  <a:lnTo>
                    <a:pt x="219477" y="13066"/>
                  </a:lnTo>
                  <a:lnTo>
                    <a:pt x="263003" y="3346"/>
                  </a:lnTo>
                  <a:lnTo>
                    <a:pt x="308607" y="0"/>
                  </a:lnTo>
                  <a:lnTo>
                    <a:pt x="2293905" y="0"/>
                  </a:lnTo>
                  <a:lnTo>
                    <a:pt x="2339508" y="3346"/>
                  </a:lnTo>
                  <a:lnTo>
                    <a:pt x="2383034" y="13066"/>
                  </a:lnTo>
                  <a:lnTo>
                    <a:pt x="2424005" y="28682"/>
                  </a:lnTo>
                  <a:lnTo>
                    <a:pt x="2461944" y="49718"/>
                  </a:lnTo>
                  <a:lnTo>
                    <a:pt x="2496373" y="75696"/>
                  </a:lnTo>
                  <a:lnTo>
                    <a:pt x="2526815" y="106138"/>
                  </a:lnTo>
                  <a:lnTo>
                    <a:pt x="2552793" y="140567"/>
                  </a:lnTo>
                  <a:lnTo>
                    <a:pt x="2573829" y="178506"/>
                  </a:lnTo>
                  <a:lnTo>
                    <a:pt x="2589445" y="219477"/>
                  </a:lnTo>
                  <a:lnTo>
                    <a:pt x="2599165" y="263003"/>
                  </a:lnTo>
                  <a:lnTo>
                    <a:pt x="2602511" y="308607"/>
                  </a:lnTo>
                  <a:lnTo>
                    <a:pt x="2602511" y="1543002"/>
                  </a:lnTo>
                  <a:lnTo>
                    <a:pt x="2599165" y="1588606"/>
                  </a:lnTo>
                  <a:lnTo>
                    <a:pt x="2589445" y="1632132"/>
                  </a:lnTo>
                  <a:lnTo>
                    <a:pt x="2573829" y="1673103"/>
                  </a:lnTo>
                  <a:lnTo>
                    <a:pt x="2552793" y="1711042"/>
                  </a:lnTo>
                  <a:lnTo>
                    <a:pt x="2526815" y="1745471"/>
                  </a:lnTo>
                  <a:lnTo>
                    <a:pt x="2496373" y="1775913"/>
                  </a:lnTo>
                  <a:lnTo>
                    <a:pt x="2461944" y="1801890"/>
                  </a:lnTo>
                  <a:lnTo>
                    <a:pt x="2424005" y="1822926"/>
                  </a:lnTo>
                  <a:lnTo>
                    <a:pt x="2383034" y="1838543"/>
                  </a:lnTo>
                  <a:lnTo>
                    <a:pt x="2339508" y="1848263"/>
                  </a:lnTo>
                  <a:lnTo>
                    <a:pt x="2293905" y="1851609"/>
                  </a:lnTo>
                  <a:lnTo>
                    <a:pt x="308607" y="1851609"/>
                  </a:lnTo>
                  <a:lnTo>
                    <a:pt x="263003" y="1848263"/>
                  </a:lnTo>
                  <a:lnTo>
                    <a:pt x="219477" y="1838543"/>
                  </a:lnTo>
                  <a:lnTo>
                    <a:pt x="178506" y="1822926"/>
                  </a:lnTo>
                  <a:lnTo>
                    <a:pt x="140567" y="1801890"/>
                  </a:lnTo>
                  <a:lnTo>
                    <a:pt x="106138" y="1775913"/>
                  </a:lnTo>
                  <a:lnTo>
                    <a:pt x="75696" y="1745471"/>
                  </a:lnTo>
                  <a:lnTo>
                    <a:pt x="49718" y="1711042"/>
                  </a:lnTo>
                  <a:lnTo>
                    <a:pt x="28682" y="1673103"/>
                  </a:lnTo>
                  <a:lnTo>
                    <a:pt x="13066" y="1632132"/>
                  </a:lnTo>
                  <a:lnTo>
                    <a:pt x="3346" y="1588606"/>
                  </a:lnTo>
                  <a:lnTo>
                    <a:pt x="0" y="1543002"/>
                  </a:lnTo>
                  <a:lnTo>
                    <a:pt x="0" y="308607"/>
                  </a:lnTo>
                  <a:close/>
                </a:path>
              </a:pathLst>
            </a:custGeom>
            <a:ln w="27093">
              <a:solidFill>
                <a:srgbClr val="5C4776"/>
              </a:solidFill>
            </a:ln>
          </p:spPr>
          <p:txBody>
            <a:bodyPr wrap="square" lIns="0" tIns="0" rIns="0" bIns="0" rtlCol="0"/>
            <a:lstStyle/>
            <a:p>
              <a:endParaRPr/>
            </a:p>
          </p:txBody>
        </p:sp>
      </p:grpSp>
      <p:sp>
        <p:nvSpPr>
          <p:cNvPr id="27" name="object 27"/>
          <p:cNvSpPr txBox="1"/>
          <p:nvPr/>
        </p:nvSpPr>
        <p:spPr>
          <a:xfrm>
            <a:off x="824795" y="3373966"/>
            <a:ext cx="1916430" cy="1192530"/>
          </a:xfrm>
          <a:prstGeom prst="rect">
            <a:avLst/>
          </a:prstGeom>
        </p:spPr>
        <p:txBody>
          <a:bodyPr vert="horz" wrap="square" lIns="0" tIns="15875" rIns="0" bIns="0" rtlCol="0">
            <a:spAutoFit/>
          </a:bodyPr>
          <a:lstStyle/>
          <a:p>
            <a:pPr marL="12065" marR="5080" algn="ctr">
              <a:lnSpc>
                <a:spcPct val="100400"/>
              </a:lnSpc>
              <a:spcBef>
                <a:spcPts val="125"/>
              </a:spcBef>
            </a:pPr>
            <a:r>
              <a:rPr sz="1900" spc="15" dirty="0">
                <a:solidFill>
                  <a:srgbClr val="FFFFFF"/>
                </a:solidFill>
                <a:latin typeface="Calibri"/>
                <a:cs typeface="Calibri"/>
              </a:rPr>
              <a:t>A </a:t>
            </a:r>
            <a:r>
              <a:rPr sz="1900" dirty="0">
                <a:solidFill>
                  <a:srgbClr val="FFFFFF"/>
                </a:solidFill>
                <a:latin typeface="Calibri"/>
                <a:cs typeface="Calibri"/>
              </a:rPr>
              <a:t>person can </a:t>
            </a:r>
            <a:r>
              <a:rPr sz="1900" spc="10" dirty="0">
                <a:solidFill>
                  <a:srgbClr val="FFFFFF"/>
                </a:solidFill>
                <a:latin typeface="Calibri"/>
                <a:cs typeface="Calibri"/>
              </a:rPr>
              <a:t>be</a:t>
            </a:r>
            <a:r>
              <a:rPr sz="1900" spc="-60" dirty="0">
                <a:solidFill>
                  <a:srgbClr val="FFFFFF"/>
                </a:solidFill>
                <a:latin typeface="Calibri"/>
                <a:cs typeface="Calibri"/>
              </a:rPr>
              <a:t> </a:t>
            </a:r>
            <a:r>
              <a:rPr sz="1900" spc="10" dirty="0">
                <a:solidFill>
                  <a:srgbClr val="FFFFFF"/>
                </a:solidFill>
                <a:latin typeface="Calibri"/>
                <a:cs typeface="Calibri"/>
              </a:rPr>
              <a:t>an  </a:t>
            </a:r>
            <a:r>
              <a:rPr sz="1900" spc="5" dirty="0">
                <a:solidFill>
                  <a:srgbClr val="FFFFFF"/>
                </a:solidFill>
                <a:latin typeface="Calibri"/>
                <a:cs typeface="Calibri"/>
              </a:rPr>
              <a:t>employee, </a:t>
            </a:r>
            <a:r>
              <a:rPr sz="1900" spc="10" dirty="0">
                <a:solidFill>
                  <a:srgbClr val="FFFFFF"/>
                </a:solidFill>
                <a:latin typeface="Calibri"/>
                <a:cs typeface="Calibri"/>
              </a:rPr>
              <a:t>an  </a:t>
            </a:r>
            <a:r>
              <a:rPr sz="1900" spc="5" dirty="0">
                <a:solidFill>
                  <a:srgbClr val="FFFFFF"/>
                </a:solidFill>
                <a:latin typeface="Calibri"/>
                <a:cs typeface="Calibri"/>
              </a:rPr>
              <a:t>alumnus, </a:t>
            </a:r>
            <a:r>
              <a:rPr sz="1900" dirty="0">
                <a:solidFill>
                  <a:srgbClr val="FFFFFF"/>
                </a:solidFill>
                <a:latin typeface="Calibri"/>
                <a:cs typeface="Calibri"/>
              </a:rPr>
              <a:t>and/or </a:t>
            </a:r>
            <a:r>
              <a:rPr sz="1900" spc="15" dirty="0">
                <a:solidFill>
                  <a:srgbClr val="FFFFFF"/>
                </a:solidFill>
                <a:latin typeface="Calibri"/>
                <a:cs typeface="Calibri"/>
              </a:rPr>
              <a:t>a  </a:t>
            </a:r>
            <a:r>
              <a:rPr sz="1900" dirty="0">
                <a:solidFill>
                  <a:srgbClr val="FFFFFF"/>
                </a:solidFill>
                <a:latin typeface="Calibri"/>
                <a:cs typeface="Calibri"/>
              </a:rPr>
              <a:t>student</a:t>
            </a:r>
            <a:endParaRPr sz="19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09319" y="727137"/>
            <a:ext cx="8230234" cy="662940"/>
          </a:xfrm>
          <a:prstGeom prst="rect">
            <a:avLst/>
          </a:prstGeom>
        </p:spPr>
        <p:txBody>
          <a:bodyPr vert="horz" wrap="square" lIns="0" tIns="16510" rIns="0" bIns="0" rtlCol="0">
            <a:spAutoFit/>
          </a:bodyPr>
          <a:lstStyle/>
          <a:p>
            <a:pPr marL="12700">
              <a:lnSpc>
                <a:spcPct val="100000"/>
              </a:lnSpc>
              <a:spcBef>
                <a:spcPts val="130"/>
              </a:spcBef>
            </a:pPr>
            <a:r>
              <a:rPr spc="85" dirty="0"/>
              <a:t>Multiple </a:t>
            </a:r>
            <a:r>
              <a:rPr spc="90" dirty="0"/>
              <a:t>Subtypes:</a:t>
            </a:r>
            <a:r>
              <a:rPr spc="55" dirty="0"/>
              <a:t> Disjointedness</a:t>
            </a:r>
          </a:p>
        </p:txBody>
      </p:sp>
      <p:sp>
        <p:nvSpPr>
          <p:cNvPr id="29" name="object 29"/>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47</a:t>
            </a:fld>
            <a:endParaRPr spc="5" dirty="0"/>
          </a:p>
        </p:txBody>
      </p:sp>
      <p:sp>
        <p:nvSpPr>
          <p:cNvPr id="6" name="object 6"/>
          <p:cNvSpPr txBox="1"/>
          <p:nvPr/>
        </p:nvSpPr>
        <p:spPr>
          <a:xfrm>
            <a:off x="4008238" y="3569562"/>
            <a:ext cx="2057400" cy="861694"/>
          </a:xfrm>
          <a:prstGeom prst="rect">
            <a:avLst/>
          </a:prstGeom>
          <a:solidFill>
            <a:srgbClr val="D9D9D9"/>
          </a:solidFill>
          <a:ln w="10159">
            <a:solidFill>
              <a:srgbClr val="000000"/>
            </a:solidFill>
          </a:ln>
        </p:spPr>
        <p:txBody>
          <a:bodyPr vert="horz" wrap="square" lIns="0" tIns="6985" rIns="0" bIns="0" rtlCol="0">
            <a:spAutoFit/>
          </a:bodyPr>
          <a:lstStyle/>
          <a:p>
            <a:pPr>
              <a:lnSpc>
                <a:spcPct val="100000"/>
              </a:lnSpc>
              <a:spcBef>
                <a:spcPts val="55"/>
              </a:spcBef>
            </a:pPr>
            <a:endParaRPr sz="1800">
              <a:latin typeface="Times New Roman"/>
              <a:cs typeface="Times New Roman"/>
            </a:endParaRPr>
          </a:p>
          <a:p>
            <a:pPr marL="626745">
              <a:lnSpc>
                <a:spcPct val="100000"/>
              </a:lnSpc>
            </a:pPr>
            <a:r>
              <a:rPr sz="1900" dirty="0">
                <a:latin typeface="Calibri"/>
                <a:cs typeface="Calibri"/>
              </a:rPr>
              <a:t>PERSON</a:t>
            </a:r>
            <a:endParaRPr sz="1900">
              <a:latin typeface="Calibri"/>
              <a:cs typeface="Calibri"/>
            </a:endParaRPr>
          </a:p>
        </p:txBody>
      </p:sp>
      <p:sp>
        <p:nvSpPr>
          <p:cNvPr id="7" name="object 7"/>
          <p:cNvSpPr/>
          <p:nvPr/>
        </p:nvSpPr>
        <p:spPr>
          <a:xfrm>
            <a:off x="4459802" y="2799207"/>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8" name="object 8"/>
          <p:cNvSpPr txBox="1"/>
          <p:nvPr/>
        </p:nvSpPr>
        <p:spPr>
          <a:xfrm>
            <a:off x="724916" y="1533809"/>
            <a:ext cx="8242300" cy="1672589"/>
          </a:xfrm>
          <a:prstGeom prst="rect">
            <a:avLst/>
          </a:prstGeom>
        </p:spPr>
        <p:txBody>
          <a:bodyPr vert="horz" wrap="square" lIns="0" tIns="106680" rIns="0" bIns="0" rtlCol="0">
            <a:spAutoFit/>
          </a:bodyPr>
          <a:lstStyle/>
          <a:p>
            <a:pPr marL="12700">
              <a:lnSpc>
                <a:spcPct val="100000"/>
              </a:lnSpc>
              <a:spcBef>
                <a:spcPts val="840"/>
              </a:spcBef>
            </a:pPr>
            <a:r>
              <a:rPr sz="3300" spc="-5" dirty="0">
                <a:latin typeface="Arial"/>
                <a:cs typeface="Arial"/>
              </a:rPr>
              <a:t>(o)verlap: </a:t>
            </a:r>
            <a:r>
              <a:rPr sz="3300" dirty="0">
                <a:latin typeface="Arial"/>
                <a:cs typeface="Arial"/>
              </a:rPr>
              <a:t>may </a:t>
            </a:r>
            <a:r>
              <a:rPr sz="3300" spc="55" dirty="0">
                <a:latin typeface="Arial"/>
                <a:cs typeface="Arial"/>
              </a:rPr>
              <a:t>be </a:t>
            </a:r>
            <a:r>
              <a:rPr sz="3300" spc="40" dirty="0">
                <a:latin typeface="Arial"/>
                <a:cs typeface="Arial"/>
              </a:rPr>
              <a:t>more </a:t>
            </a:r>
            <a:r>
              <a:rPr sz="3300" spc="30" dirty="0">
                <a:latin typeface="Arial"/>
                <a:cs typeface="Arial"/>
              </a:rPr>
              <a:t>than</a:t>
            </a:r>
            <a:r>
              <a:rPr sz="3300" spc="500" dirty="0">
                <a:latin typeface="Arial"/>
                <a:cs typeface="Arial"/>
              </a:rPr>
              <a:t> </a:t>
            </a:r>
            <a:r>
              <a:rPr sz="3300" spc="35" dirty="0">
                <a:latin typeface="Arial"/>
                <a:cs typeface="Arial"/>
              </a:rPr>
              <a:t>one</a:t>
            </a:r>
            <a:endParaRPr sz="3300">
              <a:latin typeface="Arial"/>
              <a:cs typeface="Arial"/>
            </a:endParaRPr>
          </a:p>
          <a:p>
            <a:pPr marL="12700">
              <a:lnSpc>
                <a:spcPct val="100000"/>
              </a:lnSpc>
              <a:spcBef>
                <a:spcPts val="770"/>
              </a:spcBef>
            </a:pPr>
            <a:r>
              <a:rPr sz="3300" spc="20" dirty="0">
                <a:latin typeface="Arial"/>
                <a:cs typeface="Arial"/>
              </a:rPr>
              <a:t>(d)isjoint: </a:t>
            </a:r>
            <a:r>
              <a:rPr sz="3300" spc="45" dirty="0">
                <a:latin typeface="Arial"/>
                <a:cs typeface="Arial"/>
              </a:rPr>
              <a:t>entities </a:t>
            </a:r>
            <a:r>
              <a:rPr sz="3300" dirty="0">
                <a:latin typeface="Arial"/>
                <a:cs typeface="Arial"/>
              </a:rPr>
              <a:t>may </a:t>
            </a:r>
            <a:r>
              <a:rPr sz="3500" i="1" spc="-80" dirty="0">
                <a:latin typeface="Arial"/>
                <a:cs typeface="Arial"/>
              </a:rPr>
              <a:t>only </a:t>
            </a:r>
            <a:r>
              <a:rPr sz="3500" i="1" spc="-55" dirty="0">
                <a:latin typeface="Arial"/>
                <a:cs typeface="Arial"/>
              </a:rPr>
              <a:t>be </a:t>
            </a:r>
            <a:r>
              <a:rPr sz="3500" i="1" spc="-80" dirty="0">
                <a:latin typeface="Arial"/>
                <a:cs typeface="Arial"/>
              </a:rPr>
              <a:t>one</a:t>
            </a:r>
            <a:r>
              <a:rPr sz="3500" i="1" spc="580" dirty="0">
                <a:latin typeface="Arial"/>
                <a:cs typeface="Arial"/>
              </a:rPr>
              <a:t> </a:t>
            </a:r>
            <a:r>
              <a:rPr sz="3300" spc="90" dirty="0">
                <a:latin typeface="Arial"/>
                <a:cs typeface="Arial"/>
              </a:rPr>
              <a:t>subtype</a:t>
            </a:r>
            <a:endParaRPr sz="3300">
              <a:latin typeface="Arial"/>
              <a:cs typeface="Arial"/>
            </a:endParaRPr>
          </a:p>
          <a:p>
            <a:pPr marL="382270" algn="ctr">
              <a:lnSpc>
                <a:spcPct val="100000"/>
              </a:lnSpc>
              <a:spcBef>
                <a:spcPts val="1620"/>
              </a:spcBef>
            </a:pPr>
            <a:r>
              <a:rPr sz="1400" u="sng" spc="-5" dirty="0">
                <a:uFill>
                  <a:solidFill>
                    <a:srgbClr val="000000"/>
                  </a:solidFill>
                </a:uFill>
                <a:latin typeface="Calibri"/>
                <a:cs typeface="Calibri"/>
              </a:rPr>
              <a:t>SSN</a:t>
            </a:r>
            <a:endParaRPr sz="1400">
              <a:latin typeface="Calibri"/>
              <a:cs typeface="Calibri"/>
            </a:endParaRPr>
          </a:p>
        </p:txBody>
      </p:sp>
      <p:sp>
        <p:nvSpPr>
          <p:cNvPr id="9" name="object 9"/>
          <p:cNvSpPr/>
          <p:nvPr/>
        </p:nvSpPr>
        <p:spPr>
          <a:xfrm>
            <a:off x="5036803" y="3401316"/>
            <a:ext cx="0" cy="168275"/>
          </a:xfrm>
          <a:custGeom>
            <a:avLst/>
            <a:gdLst/>
            <a:ahLst/>
            <a:cxnLst/>
            <a:rect l="l" t="t" r="r" b="b"/>
            <a:pathLst>
              <a:path h="168275">
                <a:moveTo>
                  <a:pt x="0" y="168246"/>
                </a:moveTo>
                <a:lnTo>
                  <a:pt x="1" y="0"/>
                </a:lnTo>
              </a:path>
            </a:pathLst>
          </a:custGeom>
          <a:ln w="8466">
            <a:solidFill>
              <a:srgbClr val="000000"/>
            </a:solidFill>
          </a:ln>
        </p:spPr>
        <p:txBody>
          <a:bodyPr wrap="square" lIns="0" tIns="0" rIns="0" bIns="0" rtlCol="0"/>
          <a:lstStyle/>
          <a:p>
            <a:endParaRPr/>
          </a:p>
        </p:txBody>
      </p:sp>
      <p:sp>
        <p:nvSpPr>
          <p:cNvPr id="10" name="object 10"/>
          <p:cNvSpPr txBox="1"/>
          <p:nvPr/>
        </p:nvSpPr>
        <p:spPr>
          <a:xfrm>
            <a:off x="640080" y="5541553"/>
            <a:ext cx="2057400" cy="861694"/>
          </a:xfrm>
          <a:prstGeom prst="rect">
            <a:avLst/>
          </a:prstGeom>
          <a:solidFill>
            <a:srgbClr val="D9D9D9"/>
          </a:solidFill>
          <a:ln w="10159">
            <a:solidFill>
              <a:srgbClr val="000000"/>
            </a:solidFill>
          </a:ln>
        </p:spPr>
        <p:txBody>
          <a:bodyPr vert="horz" wrap="square" lIns="0" tIns="635" rIns="0" bIns="0" rtlCol="0">
            <a:spAutoFit/>
          </a:bodyPr>
          <a:lstStyle/>
          <a:p>
            <a:pPr>
              <a:lnSpc>
                <a:spcPct val="100000"/>
              </a:lnSpc>
              <a:spcBef>
                <a:spcPts val="5"/>
              </a:spcBef>
            </a:pPr>
            <a:endParaRPr sz="1850">
              <a:latin typeface="Times New Roman"/>
              <a:cs typeface="Times New Roman"/>
            </a:endParaRPr>
          </a:p>
          <a:p>
            <a:pPr marL="498475">
              <a:lnSpc>
                <a:spcPct val="100000"/>
              </a:lnSpc>
            </a:pPr>
            <a:r>
              <a:rPr sz="1900" spc="-10" dirty="0">
                <a:latin typeface="Calibri"/>
                <a:cs typeface="Calibri"/>
              </a:rPr>
              <a:t>EMPLOYEE</a:t>
            </a:r>
            <a:endParaRPr sz="1900">
              <a:latin typeface="Calibri"/>
              <a:cs typeface="Calibri"/>
            </a:endParaRPr>
          </a:p>
        </p:txBody>
      </p:sp>
      <p:sp>
        <p:nvSpPr>
          <p:cNvPr id="11" name="object 11"/>
          <p:cNvSpPr/>
          <p:nvPr/>
        </p:nvSpPr>
        <p:spPr>
          <a:xfrm>
            <a:off x="4008238" y="5541553"/>
            <a:ext cx="2057400" cy="861694"/>
          </a:xfrm>
          <a:custGeom>
            <a:avLst/>
            <a:gdLst/>
            <a:ahLst/>
            <a:cxnLst/>
            <a:rect l="l" t="t" r="r" b="b"/>
            <a:pathLst>
              <a:path w="2057400" h="861695">
                <a:moveTo>
                  <a:pt x="2057130" y="0"/>
                </a:moveTo>
                <a:lnTo>
                  <a:pt x="0" y="0"/>
                </a:lnTo>
                <a:lnTo>
                  <a:pt x="0" y="861349"/>
                </a:lnTo>
                <a:lnTo>
                  <a:pt x="2057130" y="861349"/>
                </a:lnTo>
                <a:lnTo>
                  <a:pt x="2057130" y="0"/>
                </a:lnTo>
                <a:close/>
              </a:path>
            </a:pathLst>
          </a:custGeom>
          <a:solidFill>
            <a:srgbClr val="D9D9D9"/>
          </a:solidFill>
        </p:spPr>
        <p:txBody>
          <a:bodyPr wrap="square" lIns="0" tIns="0" rIns="0" bIns="0" rtlCol="0"/>
          <a:lstStyle/>
          <a:p>
            <a:endParaRPr/>
          </a:p>
        </p:txBody>
      </p:sp>
      <p:sp>
        <p:nvSpPr>
          <p:cNvPr id="12" name="object 12"/>
          <p:cNvSpPr txBox="1"/>
          <p:nvPr/>
        </p:nvSpPr>
        <p:spPr>
          <a:xfrm>
            <a:off x="4008238" y="5541553"/>
            <a:ext cx="2057400" cy="861694"/>
          </a:xfrm>
          <a:prstGeom prst="rect">
            <a:avLst/>
          </a:prstGeom>
          <a:ln w="10159">
            <a:solidFill>
              <a:srgbClr val="000000"/>
            </a:solidFill>
          </a:ln>
        </p:spPr>
        <p:txBody>
          <a:bodyPr vert="horz" wrap="square" lIns="0" tIns="635" rIns="0" bIns="0" rtlCol="0">
            <a:spAutoFit/>
          </a:bodyPr>
          <a:lstStyle/>
          <a:p>
            <a:pPr>
              <a:lnSpc>
                <a:spcPct val="100000"/>
              </a:lnSpc>
              <a:spcBef>
                <a:spcPts val="5"/>
              </a:spcBef>
            </a:pPr>
            <a:endParaRPr sz="1850">
              <a:latin typeface="Times New Roman"/>
              <a:cs typeface="Times New Roman"/>
            </a:endParaRPr>
          </a:p>
          <a:p>
            <a:pPr marL="514350">
              <a:lnSpc>
                <a:spcPct val="100000"/>
              </a:lnSpc>
            </a:pPr>
            <a:r>
              <a:rPr sz="1900" dirty="0">
                <a:latin typeface="Calibri"/>
                <a:cs typeface="Calibri"/>
              </a:rPr>
              <a:t>ALUMNUS</a:t>
            </a:r>
            <a:endParaRPr sz="1900">
              <a:latin typeface="Calibri"/>
              <a:cs typeface="Calibri"/>
            </a:endParaRPr>
          </a:p>
        </p:txBody>
      </p:sp>
      <p:sp>
        <p:nvSpPr>
          <p:cNvPr id="13" name="object 13"/>
          <p:cNvSpPr txBox="1"/>
          <p:nvPr/>
        </p:nvSpPr>
        <p:spPr>
          <a:xfrm>
            <a:off x="7361189" y="5583086"/>
            <a:ext cx="2057400" cy="861694"/>
          </a:xfrm>
          <a:prstGeom prst="rect">
            <a:avLst/>
          </a:prstGeom>
          <a:solidFill>
            <a:srgbClr val="D9D9D9"/>
          </a:solidFill>
          <a:ln w="10159">
            <a:solidFill>
              <a:srgbClr val="000000"/>
            </a:solidFill>
          </a:ln>
        </p:spPr>
        <p:txBody>
          <a:bodyPr vert="horz" wrap="square" lIns="0" tIns="1270" rIns="0" bIns="0" rtlCol="0">
            <a:spAutoFit/>
          </a:bodyPr>
          <a:lstStyle/>
          <a:p>
            <a:pPr>
              <a:lnSpc>
                <a:spcPct val="100000"/>
              </a:lnSpc>
              <a:spcBef>
                <a:spcPts val="10"/>
              </a:spcBef>
            </a:pPr>
            <a:endParaRPr sz="1850">
              <a:latin typeface="Times New Roman"/>
              <a:cs typeface="Times New Roman"/>
            </a:endParaRPr>
          </a:p>
          <a:p>
            <a:pPr marL="563245">
              <a:lnSpc>
                <a:spcPct val="100000"/>
              </a:lnSpc>
            </a:pPr>
            <a:r>
              <a:rPr sz="1900" spc="5" dirty="0">
                <a:latin typeface="Calibri"/>
                <a:cs typeface="Calibri"/>
              </a:rPr>
              <a:t>STUDENT</a:t>
            </a:r>
            <a:endParaRPr sz="1900">
              <a:latin typeface="Calibri"/>
              <a:cs typeface="Calibri"/>
            </a:endParaRPr>
          </a:p>
        </p:txBody>
      </p:sp>
      <p:grpSp>
        <p:nvGrpSpPr>
          <p:cNvPr id="14" name="object 14"/>
          <p:cNvGrpSpPr/>
          <p:nvPr/>
        </p:nvGrpSpPr>
        <p:grpSpPr>
          <a:xfrm>
            <a:off x="4858866" y="4426466"/>
            <a:ext cx="3535679" cy="1161415"/>
            <a:chOff x="4858866" y="4426466"/>
            <a:chExt cx="3535679" cy="1161415"/>
          </a:xfrm>
        </p:grpSpPr>
        <p:sp>
          <p:nvSpPr>
            <p:cNvPr id="15" name="object 15"/>
            <p:cNvSpPr/>
            <p:nvPr/>
          </p:nvSpPr>
          <p:spPr>
            <a:xfrm>
              <a:off x="4863311" y="4584392"/>
              <a:ext cx="347345" cy="345440"/>
            </a:xfrm>
            <a:custGeom>
              <a:avLst/>
              <a:gdLst/>
              <a:ahLst/>
              <a:cxnLst/>
              <a:rect l="l" t="t" r="r" b="b"/>
              <a:pathLst>
                <a:path w="347345" h="345439">
                  <a:moveTo>
                    <a:pt x="0" y="172666"/>
                  </a:moveTo>
                  <a:lnTo>
                    <a:pt x="6197" y="126765"/>
                  </a:lnTo>
                  <a:lnTo>
                    <a:pt x="23686" y="85518"/>
                  </a:lnTo>
                  <a:lnTo>
                    <a:pt x="50814" y="50572"/>
                  </a:lnTo>
                  <a:lnTo>
                    <a:pt x="85927" y="23574"/>
                  </a:lnTo>
                  <a:lnTo>
                    <a:pt x="127371" y="6167"/>
                  </a:lnTo>
                  <a:lnTo>
                    <a:pt x="173492" y="0"/>
                  </a:lnTo>
                  <a:lnTo>
                    <a:pt x="219613" y="6167"/>
                  </a:lnTo>
                  <a:lnTo>
                    <a:pt x="261057" y="23574"/>
                  </a:lnTo>
                  <a:lnTo>
                    <a:pt x="296169" y="50572"/>
                  </a:lnTo>
                  <a:lnTo>
                    <a:pt x="323297" y="85518"/>
                  </a:lnTo>
                  <a:lnTo>
                    <a:pt x="340787" y="126765"/>
                  </a:lnTo>
                  <a:lnTo>
                    <a:pt x="346984" y="172666"/>
                  </a:lnTo>
                  <a:lnTo>
                    <a:pt x="340787" y="218568"/>
                  </a:lnTo>
                  <a:lnTo>
                    <a:pt x="323297" y="259814"/>
                  </a:lnTo>
                  <a:lnTo>
                    <a:pt x="296169" y="294760"/>
                  </a:lnTo>
                  <a:lnTo>
                    <a:pt x="261057" y="321759"/>
                  </a:lnTo>
                  <a:lnTo>
                    <a:pt x="219613" y="339165"/>
                  </a:lnTo>
                  <a:lnTo>
                    <a:pt x="173492" y="345333"/>
                  </a:lnTo>
                  <a:lnTo>
                    <a:pt x="127371" y="339165"/>
                  </a:lnTo>
                  <a:lnTo>
                    <a:pt x="85927" y="321759"/>
                  </a:lnTo>
                  <a:lnTo>
                    <a:pt x="50814" y="294760"/>
                  </a:lnTo>
                  <a:lnTo>
                    <a:pt x="23686" y="259814"/>
                  </a:lnTo>
                  <a:lnTo>
                    <a:pt x="6197" y="218568"/>
                  </a:lnTo>
                  <a:lnTo>
                    <a:pt x="0" y="172666"/>
                  </a:lnTo>
                  <a:close/>
                </a:path>
              </a:pathLst>
            </a:custGeom>
            <a:ln w="8466">
              <a:solidFill>
                <a:srgbClr val="000000"/>
              </a:solidFill>
            </a:ln>
          </p:spPr>
          <p:txBody>
            <a:bodyPr wrap="square" lIns="0" tIns="0" rIns="0" bIns="0" rtlCol="0"/>
            <a:lstStyle/>
            <a:p>
              <a:endParaRPr/>
            </a:p>
          </p:txBody>
        </p:sp>
        <p:sp>
          <p:nvSpPr>
            <p:cNvPr id="16" name="object 16"/>
            <p:cNvSpPr/>
            <p:nvPr/>
          </p:nvSpPr>
          <p:spPr>
            <a:xfrm>
              <a:off x="5036803" y="4430911"/>
              <a:ext cx="0" cy="153670"/>
            </a:xfrm>
            <a:custGeom>
              <a:avLst/>
              <a:gdLst/>
              <a:ahLst/>
              <a:cxnLst/>
              <a:rect l="l" t="t" r="r" b="b"/>
              <a:pathLst>
                <a:path h="153670">
                  <a:moveTo>
                    <a:pt x="1" y="153481"/>
                  </a:moveTo>
                  <a:lnTo>
                    <a:pt x="0" y="0"/>
                  </a:lnTo>
                </a:path>
              </a:pathLst>
            </a:custGeom>
            <a:ln w="8466">
              <a:solidFill>
                <a:srgbClr val="000000"/>
              </a:solidFill>
            </a:ln>
          </p:spPr>
          <p:txBody>
            <a:bodyPr wrap="square" lIns="0" tIns="0" rIns="0" bIns="0" rtlCol="0"/>
            <a:lstStyle/>
            <a:p>
              <a:endParaRPr/>
            </a:p>
          </p:txBody>
        </p:sp>
        <p:sp>
          <p:nvSpPr>
            <p:cNvPr id="17" name="object 17"/>
            <p:cNvSpPr/>
            <p:nvPr/>
          </p:nvSpPr>
          <p:spPr>
            <a:xfrm>
              <a:off x="5210296" y="4757059"/>
              <a:ext cx="3180080" cy="826135"/>
            </a:xfrm>
            <a:custGeom>
              <a:avLst/>
              <a:gdLst/>
              <a:ahLst/>
              <a:cxnLst/>
              <a:rect l="l" t="t" r="r" b="b"/>
              <a:pathLst>
                <a:path w="3180079" h="826135">
                  <a:moveTo>
                    <a:pt x="3179458" y="826026"/>
                  </a:moveTo>
                  <a:lnTo>
                    <a:pt x="0" y="0"/>
                  </a:lnTo>
                </a:path>
              </a:pathLst>
            </a:custGeom>
            <a:ln w="8466">
              <a:solidFill>
                <a:srgbClr val="000000"/>
              </a:solidFill>
            </a:ln>
          </p:spPr>
          <p:txBody>
            <a:bodyPr wrap="square" lIns="0" tIns="0" rIns="0" bIns="0" rtlCol="0"/>
            <a:lstStyle/>
            <a:p>
              <a:endParaRPr/>
            </a:p>
          </p:txBody>
        </p:sp>
      </p:grpSp>
      <p:sp>
        <p:nvSpPr>
          <p:cNvPr id="18" name="object 18"/>
          <p:cNvSpPr txBox="1"/>
          <p:nvPr/>
        </p:nvSpPr>
        <p:spPr>
          <a:xfrm rot="16980000">
            <a:off x="6243782" y="4899267"/>
            <a:ext cx="422740" cy="355600"/>
          </a:xfrm>
          <a:prstGeom prst="rect">
            <a:avLst/>
          </a:prstGeom>
        </p:spPr>
        <p:txBody>
          <a:bodyPr vert="horz" wrap="square" lIns="0" tIns="0" rIns="0" bIns="0" rtlCol="0">
            <a:spAutoFit/>
          </a:bodyPr>
          <a:lstStyle/>
          <a:p>
            <a:pPr>
              <a:lnSpc>
                <a:spcPts val="2800"/>
              </a:lnSpc>
            </a:pPr>
            <a:r>
              <a:rPr sz="2800" dirty="0">
                <a:latin typeface="Calibri"/>
                <a:cs typeface="Calibri"/>
              </a:rPr>
              <a:t>U</a:t>
            </a:r>
            <a:endParaRPr sz="2800">
              <a:latin typeface="Calibri"/>
              <a:cs typeface="Calibri"/>
            </a:endParaRPr>
          </a:p>
        </p:txBody>
      </p:sp>
      <p:grpSp>
        <p:nvGrpSpPr>
          <p:cNvPr id="19" name="object 19"/>
          <p:cNvGrpSpPr/>
          <p:nvPr/>
        </p:nvGrpSpPr>
        <p:grpSpPr>
          <a:xfrm>
            <a:off x="1664200" y="4752614"/>
            <a:ext cx="3377565" cy="793750"/>
            <a:chOff x="1664200" y="4752614"/>
            <a:chExt cx="3377565" cy="793750"/>
          </a:xfrm>
        </p:grpSpPr>
        <p:sp>
          <p:nvSpPr>
            <p:cNvPr id="20" name="object 20"/>
            <p:cNvSpPr/>
            <p:nvPr/>
          </p:nvSpPr>
          <p:spPr>
            <a:xfrm>
              <a:off x="5036803" y="4929726"/>
              <a:ext cx="0" cy="612140"/>
            </a:xfrm>
            <a:custGeom>
              <a:avLst/>
              <a:gdLst/>
              <a:ahLst/>
              <a:cxnLst/>
              <a:rect l="l" t="t" r="r" b="b"/>
              <a:pathLst>
                <a:path h="612139">
                  <a:moveTo>
                    <a:pt x="0" y="611827"/>
                  </a:moveTo>
                  <a:lnTo>
                    <a:pt x="1" y="0"/>
                  </a:lnTo>
                </a:path>
              </a:pathLst>
            </a:custGeom>
            <a:ln w="8466">
              <a:solidFill>
                <a:srgbClr val="000000"/>
              </a:solidFill>
            </a:ln>
          </p:spPr>
          <p:txBody>
            <a:bodyPr wrap="square" lIns="0" tIns="0" rIns="0" bIns="0" rtlCol="0"/>
            <a:lstStyle/>
            <a:p>
              <a:endParaRPr/>
            </a:p>
          </p:txBody>
        </p:sp>
        <p:sp>
          <p:nvSpPr>
            <p:cNvPr id="21" name="object 21"/>
            <p:cNvSpPr/>
            <p:nvPr/>
          </p:nvSpPr>
          <p:spPr>
            <a:xfrm>
              <a:off x="1668645" y="4757059"/>
              <a:ext cx="3194685" cy="784860"/>
            </a:xfrm>
            <a:custGeom>
              <a:avLst/>
              <a:gdLst/>
              <a:ahLst/>
              <a:cxnLst/>
              <a:rect l="l" t="t" r="r" b="b"/>
              <a:pathLst>
                <a:path w="3194685" h="784860">
                  <a:moveTo>
                    <a:pt x="0" y="784493"/>
                  </a:moveTo>
                  <a:lnTo>
                    <a:pt x="3194666" y="0"/>
                  </a:lnTo>
                </a:path>
              </a:pathLst>
            </a:custGeom>
            <a:ln w="8466">
              <a:solidFill>
                <a:srgbClr val="000000"/>
              </a:solidFill>
            </a:ln>
          </p:spPr>
          <p:txBody>
            <a:bodyPr wrap="square" lIns="0" tIns="0" rIns="0" bIns="0" rtlCol="0"/>
            <a:lstStyle/>
            <a:p>
              <a:endParaRPr/>
            </a:p>
          </p:txBody>
        </p:sp>
      </p:grpSp>
      <p:sp>
        <p:nvSpPr>
          <p:cNvPr id="22" name="object 22"/>
          <p:cNvSpPr txBox="1"/>
          <p:nvPr/>
        </p:nvSpPr>
        <p:spPr>
          <a:xfrm rot="4620000">
            <a:off x="3358273" y="4901493"/>
            <a:ext cx="422740" cy="355600"/>
          </a:xfrm>
          <a:prstGeom prst="rect">
            <a:avLst/>
          </a:prstGeom>
        </p:spPr>
        <p:txBody>
          <a:bodyPr vert="horz" wrap="square" lIns="0" tIns="0" rIns="0" bIns="0" rtlCol="0">
            <a:spAutoFit/>
          </a:bodyPr>
          <a:lstStyle/>
          <a:p>
            <a:pPr>
              <a:lnSpc>
                <a:spcPts val="2800"/>
              </a:lnSpc>
            </a:pPr>
            <a:r>
              <a:rPr sz="2800" dirty="0">
                <a:latin typeface="Calibri"/>
                <a:cs typeface="Calibri"/>
              </a:rPr>
              <a:t>U</a:t>
            </a:r>
            <a:endParaRPr sz="2800">
              <a:latin typeface="Calibri"/>
              <a:cs typeface="Calibri"/>
            </a:endParaRPr>
          </a:p>
        </p:txBody>
      </p:sp>
      <p:grpSp>
        <p:nvGrpSpPr>
          <p:cNvPr id="23" name="object 23"/>
          <p:cNvGrpSpPr/>
          <p:nvPr/>
        </p:nvGrpSpPr>
        <p:grpSpPr>
          <a:xfrm>
            <a:off x="6802261" y="3050177"/>
            <a:ext cx="2630170" cy="1878964"/>
            <a:chOff x="6802261" y="3050177"/>
            <a:chExt cx="2630170" cy="1878964"/>
          </a:xfrm>
        </p:grpSpPr>
        <p:sp>
          <p:nvSpPr>
            <p:cNvPr id="24" name="object 24"/>
            <p:cNvSpPr/>
            <p:nvPr/>
          </p:nvSpPr>
          <p:spPr>
            <a:xfrm>
              <a:off x="6815808" y="3063723"/>
              <a:ext cx="2602865" cy="1851660"/>
            </a:xfrm>
            <a:custGeom>
              <a:avLst/>
              <a:gdLst/>
              <a:ahLst/>
              <a:cxnLst/>
              <a:rect l="l" t="t" r="r" b="b"/>
              <a:pathLst>
                <a:path w="2602865" h="1851660">
                  <a:moveTo>
                    <a:pt x="2293904" y="0"/>
                  </a:moveTo>
                  <a:lnTo>
                    <a:pt x="308607" y="0"/>
                  </a:lnTo>
                  <a:lnTo>
                    <a:pt x="263003" y="3346"/>
                  </a:lnTo>
                  <a:lnTo>
                    <a:pt x="219477" y="13066"/>
                  </a:lnTo>
                  <a:lnTo>
                    <a:pt x="178506" y="28682"/>
                  </a:lnTo>
                  <a:lnTo>
                    <a:pt x="140567" y="49718"/>
                  </a:lnTo>
                  <a:lnTo>
                    <a:pt x="106138" y="75696"/>
                  </a:lnTo>
                  <a:lnTo>
                    <a:pt x="75696" y="106138"/>
                  </a:lnTo>
                  <a:lnTo>
                    <a:pt x="49718" y="140567"/>
                  </a:lnTo>
                  <a:lnTo>
                    <a:pt x="28682" y="178506"/>
                  </a:lnTo>
                  <a:lnTo>
                    <a:pt x="13066" y="219477"/>
                  </a:lnTo>
                  <a:lnTo>
                    <a:pt x="3346" y="263003"/>
                  </a:lnTo>
                  <a:lnTo>
                    <a:pt x="0" y="308607"/>
                  </a:lnTo>
                  <a:lnTo>
                    <a:pt x="0" y="1543003"/>
                  </a:lnTo>
                  <a:lnTo>
                    <a:pt x="3346" y="1588606"/>
                  </a:lnTo>
                  <a:lnTo>
                    <a:pt x="13066" y="1632132"/>
                  </a:lnTo>
                  <a:lnTo>
                    <a:pt x="28682" y="1673104"/>
                  </a:lnTo>
                  <a:lnTo>
                    <a:pt x="49718" y="1711042"/>
                  </a:lnTo>
                  <a:lnTo>
                    <a:pt x="75696" y="1745472"/>
                  </a:lnTo>
                  <a:lnTo>
                    <a:pt x="106138" y="1775914"/>
                  </a:lnTo>
                  <a:lnTo>
                    <a:pt x="140567" y="1801891"/>
                  </a:lnTo>
                  <a:lnTo>
                    <a:pt x="178506" y="1822927"/>
                  </a:lnTo>
                  <a:lnTo>
                    <a:pt x="219477" y="1838544"/>
                  </a:lnTo>
                  <a:lnTo>
                    <a:pt x="263003" y="1848264"/>
                  </a:lnTo>
                  <a:lnTo>
                    <a:pt x="308607" y="1851610"/>
                  </a:lnTo>
                  <a:lnTo>
                    <a:pt x="2293904" y="1851610"/>
                  </a:lnTo>
                  <a:lnTo>
                    <a:pt x="2339508" y="1848264"/>
                  </a:lnTo>
                  <a:lnTo>
                    <a:pt x="2383034" y="1838544"/>
                  </a:lnTo>
                  <a:lnTo>
                    <a:pt x="2424005" y="1822927"/>
                  </a:lnTo>
                  <a:lnTo>
                    <a:pt x="2461944" y="1801891"/>
                  </a:lnTo>
                  <a:lnTo>
                    <a:pt x="2496373" y="1775914"/>
                  </a:lnTo>
                  <a:lnTo>
                    <a:pt x="2526815" y="1745472"/>
                  </a:lnTo>
                  <a:lnTo>
                    <a:pt x="2552793" y="1711042"/>
                  </a:lnTo>
                  <a:lnTo>
                    <a:pt x="2573829" y="1673104"/>
                  </a:lnTo>
                  <a:lnTo>
                    <a:pt x="2589445" y="1632132"/>
                  </a:lnTo>
                  <a:lnTo>
                    <a:pt x="2599165" y="1588606"/>
                  </a:lnTo>
                  <a:lnTo>
                    <a:pt x="2602511" y="1543003"/>
                  </a:lnTo>
                  <a:lnTo>
                    <a:pt x="2602511" y="308607"/>
                  </a:lnTo>
                  <a:lnTo>
                    <a:pt x="2599165" y="263003"/>
                  </a:lnTo>
                  <a:lnTo>
                    <a:pt x="2589445" y="219477"/>
                  </a:lnTo>
                  <a:lnTo>
                    <a:pt x="2573829" y="178506"/>
                  </a:lnTo>
                  <a:lnTo>
                    <a:pt x="2552793" y="140567"/>
                  </a:lnTo>
                  <a:lnTo>
                    <a:pt x="2526815" y="106138"/>
                  </a:lnTo>
                  <a:lnTo>
                    <a:pt x="2496373" y="75696"/>
                  </a:lnTo>
                  <a:lnTo>
                    <a:pt x="2461944" y="49718"/>
                  </a:lnTo>
                  <a:lnTo>
                    <a:pt x="2424005" y="28682"/>
                  </a:lnTo>
                  <a:lnTo>
                    <a:pt x="2383034" y="13066"/>
                  </a:lnTo>
                  <a:lnTo>
                    <a:pt x="2339508" y="3346"/>
                  </a:lnTo>
                  <a:lnTo>
                    <a:pt x="2293904" y="0"/>
                  </a:lnTo>
                  <a:close/>
                </a:path>
              </a:pathLst>
            </a:custGeom>
            <a:solidFill>
              <a:srgbClr val="8064A2"/>
            </a:solidFill>
          </p:spPr>
          <p:txBody>
            <a:bodyPr wrap="square" lIns="0" tIns="0" rIns="0" bIns="0" rtlCol="0"/>
            <a:lstStyle/>
            <a:p>
              <a:endParaRPr/>
            </a:p>
          </p:txBody>
        </p:sp>
        <p:sp>
          <p:nvSpPr>
            <p:cNvPr id="25" name="object 25"/>
            <p:cNvSpPr/>
            <p:nvPr/>
          </p:nvSpPr>
          <p:spPr>
            <a:xfrm>
              <a:off x="6815808" y="3063723"/>
              <a:ext cx="2602865" cy="1851660"/>
            </a:xfrm>
            <a:custGeom>
              <a:avLst/>
              <a:gdLst/>
              <a:ahLst/>
              <a:cxnLst/>
              <a:rect l="l" t="t" r="r" b="b"/>
              <a:pathLst>
                <a:path w="2602865" h="1851660">
                  <a:moveTo>
                    <a:pt x="0" y="308607"/>
                  </a:moveTo>
                  <a:lnTo>
                    <a:pt x="3346" y="263003"/>
                  </a:lnTo>
                  <a:lnTo>
                    <a:pt x="13066" y="219477"/>
                  </a:lnTo>
                  <a:lnTo>
                    <a:pt x="28682" y="178506"/>
                  </a:lnTo>
                  <a:lnTo>
                    <a:pt x="49718" y="140567"/>
                  </a:lnTo>
                  <a:lnTo>
                    <a:pt x="75696" y="106138"/>
                  </a:lnTo>
                  <a:lnTo>
                    <a:pt x="106138" y="75696"/>
                  </a:lnTo>
                  <a:lnTo>
                    <a:pt x="140567" y="49718"/>
                  </a:lnTo>
                  <a:lnTo>
                    <a:pt x="178506" y="28682"/>
                  </a:lnTo>
                  <a:lnTo>
                    <a:pt x="219477" y="13066"/>
                  </a:lnTo>
                  <a:lnTo>
                    <a:pt x="263003" y="3346"/>
                  </a:lnTo>
                  <a:lnTo>
                    <a:pt x="308607" y="0"/>
                  </a:lnTo>
                  <a:lnTo>
                    <a:pt x="2293905" y="0"/>
                  </a:lnTo>
                  <a:lnTo>
                    <a:pt x="2339508" y="3346"/>
                  </a:lnTo>
                  <a:lnTo>
                    <a:pt x="2383034" y="13066"/>
                  </a:lnTo>
                  <a:lnTo>
                    <a:pt x="2424005" y="28682"/>
                  </a:lnTo>
                  <a:lnTo>
                    <a:pt x="2461944" y="49718"/>
                  </a:lnTo>
                  <a:lnTo>
                    <a:pt x="2496373" y="75696"/>
                  </a:lnTo>
                  <a:lnTo>
                    <a:pt x="2526815" y="106138"/>
                  </a:lnTo>
                  <a:lnTo>
                    <a:pt x="2552793" y="140567"/>
                  </a:lnTo>
                  <a:lnTo>
                    <a:pt x="2573829" y="178506"/>
                  </a:lnTo>
                  <a:lnTo>
                    <a:pt x="2589445" y="219477"/>
                  </a:lnTo>
                  <a:lnTo>
                    <a:pt x="2599165" y="263003"/>
                  </a:lnTo>
                  <a:lnTo>
                    <a:pt x="2602511" y="308607"/>
                  </a:lnTo>
                  <a:lnTo>
                    <a:pt x="2602511" y="1543002"/>
                  </a:lnTo>
                  <a:lnTo>
                    <a:pt x="2599165" y="1588606"/>
                  </a:lnTo>
                  <a:lnTo>
                    <a:pt x="2589445" y="1632132"/>
                  </a:lnTo>
                  <a:lnTo>
                    <a:pt x="2573829" y="1673103"/>
                  </a:lnTo>
                  <a:lnTo>
                    <a:pt x="2552793" y="1711042"/>
                  </a:lnTo>
                  <a:lnTo>
                    <a:pt x="2526815" y="1745471"/>
                  </a:lnTo>
                  <a:lnTo>
                    <a:pt x="2496373" y="1775913"/>
                  </a:lnTo>
                  <a:lnTo>
                    <a:pt x="2461944" y="1801890"/>
                  </a:lnTo>
                  <a:lnTo>
                    <a:pt x="2424005" y="1822926"/>
                  </a:lnTo>
                  <a:lnTo>
                    <a:pt x="2383034" y="1838543"/>
                  </a:lnTo>
                  <a:lnTo>
                    <a:pt x="2339508" y="1848263"/>
                  </a:lnTo>
                  <a:lnTo>
                    <a:pt x="2293905" y="1851609"/>
                  </a:lnTo>
                  <a:lnTo>
                    <a:pt x="308607" y="1851609"/>
                  </a:lnTo>
                  <a:lnTo>
                    <a:pt x="263003" y="1848263"/>
                  </a:lnTo>
                  <a:lnTo>
                    <a:pt x="219477" y="1838543"/>
                  </a:lnTo>
                  <a:lnTo>
                    <a:pt x="178506" y="1822926"/>
                  </a:lnTo>
                  <a:lnTo>
                    <a:pt x="140567" y="1801890"/>
                  </a:lnTo>
                  <a:lnTo>
                    <a:pt x="106138" y="1775913"/>
                  </a:lnTo>
                  <a:lnTo>
                    <a:pt x="75696" y="1745471"/>
                  </a:lnTo>
                  <a:lnTo>
                    <a:pt x="49718" y="1711042"/>
                  </a:lnTo>
                  <a:lnTo>
                    <a:pt x="28682" y="1673103"/>
                  </a:lnTo>
                  <a:lnTo>
                    <a:pt x="13066" y="1632132"/>
                  </a:lnTo>
                  <a:lnTo>
                    <a:pt x="3346" y="1588606"/>
                  </a:lnTo>
                  <a:lnTo>
                    <a:pt x="0" y="1543002"/>
                  </a:lnTo>
                  <a:lnTo>
                    <a:pt x="0" y="308607"/>
                  </a:lnTo>
                  <a:close/>
                </a:path>
              </a:pathLst>
            </a:custGeom>
            <a:ln w="27093">
              <a:solidFill>
                <a:srgbClr val="5C4776"/>
              </a:solidFill>
            </a:ln>
          </p:spPr>
          <p:txBody>
            <a:bodyPr wrap="square" lIns="0" tIns="0" rIns="0" bIns="0" rtlCol="0"/>
            <a:lstStyle/>
            <a:p>
              <a:endParaRPr/>
            </a:p>
          </p:txBody>
        </p:sp>
      </p:grpSp>
      <p:sp>
        <p:nvSpPr>
          <p:cNvPr id="26" name="object 26"/>
          <p:cNvSpPr txBox="1"/>
          <p:nvPr/>
        </p:nvSpPr>
        <p:spPr>
          <a:xfrm>
            <a:off x="7108277" y="3373966"/>
            <a:ext cx="2018664" cy="1192530"/>
          </a:xfrm>
          <a:prstGeom prst="rect">
            <a:avLst/>
          </a:prstGeom>
        </p:spPr>
        <p:txBody>
          <a:bodyPr vert="horz" wrap="square" lIns="0" tIns="15875" rIns="0" bIns="0" rtlCol="0">
            <a:spAutoFit/>
          </a:bodyPr>
          <a:lstStyle/>
          <a:p>
            <a:pPr marL="12700" marR="5080" indent="-635" algn="ctr">
              <a:lnSpc>
                <a:spcPct val="100400"/>
              </a:lnSpc>
              <a:spcBef>
                <a:spcPts val="125"/>
              </a:spcBef>
            </a:pPr>
            <a:r>
              <a:rPr sz="1900" spc="15" dirty="0">
                <a:solidFill>
                  <a:srgbClr val="FFFFFF"/>
                </a:solidFill>
                <a:latin typeface="Calibri"/>
                <a:cs typeface="Calibri"/>
              </a:rPr>
              <a:t>A </a:t>
            </a:r>
            <a:r>
              <a:rPr sz="1900" dirty="0">
                <a:solidFill>
                  <a:srgbClr val="FFFFFF"/>
                </a:solidFill>
                <a:latin typeface="Calibri"/>
                <a:cs typeface="Calibri"/>
              </a:rPr>
              <a:t>person can </a:t>
            </a:r>
            <a:r>
              <a:rPr sz="1900" spc="10" dirty="0">
                <a:solidFill>
                  <a:srgbClr val="FFFFFF"/>
                </a:solidFill>
                <a:latin typeface="Calibri"/>
                <a:cs typeface="Calibri"/>
              </a:rPr>
              <a:t>be  </a:t>
            </a:r>
            <a:r>
              <a:rPr sz="1900" u="heavy" spc="5" dirty="0">
                <a:solidFill>
                  <a:srgbClr val="FFFFFF"/>
                </a:solidFill>
                <a:uFill>
                  <a:solidFill>
                    <a:srgbClr val="FFFFFF"/>
                  </a:solidFill>
                </a:uFill>
                <a:latin typeface="Calibri"/>
                <a:cs typeface="Calibri"/>
              </a:rPr>
              <a:t>either</a:t>
            </a:r>
            <a:r>
              <a:rPr sz="1900" spc="5" dirty="0">
                <a:solidFill>
                  <a:srgbClr val="FFFFFF"/>
                </a:solidFill>
                <a:latin typeface="Calibri"/>
                <a:cs typeface="Calibri"/>
              </a:rPr>
              <a:t> </a:t>
            </a:r>
            <a:r>
              <a:rPr sz="1900" spc="10" dirty="0">
                <a:solidFill>
                  <a:srgbClr val="FFFFFF"/>
                </a:solidFill>
                <a:latin typeface="Calibri"/>
                <a:cs typeface="Calibri"/>
              </a:rPr>
              <a:t>an</a:t>
            </a:r>
            <a:r>
              <a:rPr sz="1900" spc="-70" dirty="0">
                <a:solidFill>
                  <a:srgbClr val="FFFFFF"/>
                </a:solidFill>
                <a:latin typeface="Calibri"/>
                <a:cs typeface="Calibri"/>
              </a:rPr>
              <a:t> </a:t>
            </a:r>
            <a:r>
              <a:rPr sz="1900" spc="5" dirty="0">
                <a:solidFill>
                  <a:srgbClr val="FFFFFF"/>
                </a:solidFill>
                <a:latin typeface="Calibri"/>
                <a:cs typeface="Calibri"/>
              </a:rPr>
              <a:t>employee,  </a:t>
            </a:r>
            <a:r>
              <a:rPr sz="1900" spc="10" dirty="0">
                <a:solidFill>
                  <a:srgbClr val="FFFFFF"/>
                </a:solidFill>
                <a:latin typeface="Calibri"/>
                <a:cs typeface="Calibri"/>
              </a:rPr>
              <a:t>an </a:t>
            </a:r>
            <a:r>
              <a:rPr sz="1900" spc="5" dirty="0">
                <a:solidFill>
                  <a:srgbClr val="FFFFFF"/>
                </a:solidFill>
                <a:latin typeface="Calibri"/>
                <a:cs typeface="Calibri"/>
              </a:rPr>
              <a:t>alumnus, or </a:t>
            </a:r>
            <a:r>
              <a:rPr sz="1900" spc="15" dirty="0">
                <a:solidFill>
                  <a:srgbClr val="FFFFFF"/>
                </a:solidFill>
                <a:latin typeface="Calibri"/>
                <a:cs typeface="Calibri"/>
              </a:rPr>
              <a:t>a  </a:t>
            </a:r>
            <a:r>
              <a:rPr sz="1900" dirty="0">
                <a:solidFill>
                  <a:srgbClr val="FFFFFF"/>
                </a:solidFill>
                <a:latin typeface="Calibri"/>
                <a:cs typeface="Calibri"/>
              </a:rPr>
              <a:t>student</a:t>
            </a:r>
            <a:endParaRPr sz="1900">
              <a:latin typeface="Calibri"/>
              <a:cs typeface="Calibri"/>
            </a:endParaRPr>
          </a:p>
        </p:txBody>
      </p:sp>
      <p:sp>
        <p:nvSpPr>
          <p:cNvPr id="27" name="object 27"/>
          <p:cNvSpPr txBox="1"/>
          <p:nvPr/>
        </p:nvSpPr>
        <p:spPr>
          <a:xfrm>
            <a:off x="4909058" y="4499669"/>
            <a:ext cx="254000" cy="892810"/>
          </a:xfrm>
          <a:prstGeom prst="rect">
            <a:avLst/>
          </a:prstGeom>
        </p:spPr>
        <p:txBody>
          <a:bodyPr vert="horz" wrap="square" lIns="0" tIns="76200" rIns="0" bIns="0" rtlCol="0">
            <a:spAutoFit/>
          </a:bodyPr>
          <a:lstStyle/>
          <a:p>
            <a:pPr marL="71755">
              <a:lnSpc>
                <a:spcPct val="100000"/>
              </a:lnSpc>
              <a:spcBef>
                <a:spcPts val="600"/>
              </a:spcBef>
            </a:pPr>
            <a:r>
              <a:rPr sz="1900" spc="15" dirty="0">
                <a:latin typeface="Calibri"/>
                <a:cs typeface="Calibri"/>
              </a:rPr>
              <a:t>d</a:t>
            </a:r>
            <a:endParaRPr sz="1900">
              <a:latin typeface="Calibri"/>
              <a:cs typeface="Calibri"/>
            </a:endParaRPr>
          </a:p>
          <a:p>
            <a:pPr marL="12700">
              <a:lnSpc>
                <a:spcPct val="100000"/>
              </a:lnSpc>
              <a:spcBef>
                <a:spcPts val="690"/>
              </a:spcBef>
            </a:pPr>
            <a:r>
              <a:rPr sz="2800" dirty="0">
                <a:latin typeface="Calibri"/>
                <a:cs typeface="Calibri"/>
              </a:rPr>
              <a:t>U</a:t>
            </a:r>
            <a:endParaRPr sz="28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933872" y="727137"/>
            <a:ext cx="8181340" cy="662940"/>
          </a:xfrm>
          <a:prstGeom prst="rect">
            <a:avLst/>
          </a:prstGeom>
        </p:spPr>
        <p:txBody>
          <a:bodyPr vert="horz" wrap="square" lIns="0" tIns="16510" rIns="0" bIns="0" rtlCol="0">
            <a:spAutoFit/>
          </a:bodyPr>
          <a:lstStyle/>
          <a:p>
            <a:pPr marL="12700">
              <a:lnSpc>
                <a:spcPct val="100000"/>
              </a:lnSpc>
              <a:spcBef>
                <a:spcPts val="130"/>
              </a:spcBef>
            </a:pPr>
            <a:r>
              <a:rPr spc="85" dirty="0"/>
              <a:t>Multiple </a:t>
            </a:r>
            <a:r>
              <a:rPr spc="90" dirty="0"/>
              <a:t>Subtypes:</a:t>
            </a:r>
            <a:r>
              <a:rPr spc="5" dirty="0"/>
              <a:t> </a:t>
            </a:r>
            <a:r>
              <a:rPr spc="75" dirty="0"/>
              <a:t>Completeness</a:t>
            </a:r>
          </a:p>
        </p:txBody>
      </p:sp>
      <p:sp>
        <p:nvSpPr>
          <p:cNvPr id="33" name="object 33"/>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48</a:t>
            </a:fld>
            <a:endParaRPr spc="5" dirty="0"/>
          </a:p>
        </p:txBody>
      </p:sp>
      <p:sp>
        <p:nvSpPr>
          <p:cNvPr id="6" name="object 6"/>
          <p:cNvSpPr txBox="1"/>
          <p:nvPr/>
        </p:nvSpPr>
        <p:spPr>
          <a:xfrm>
            <a:off x="4008238" y="3569562"/>
            <a:ext cx="2057400" cy="861694"/>
          </a:xfrm>
          <a:prstGeom prst="rect">
            <a:avLst/>
          </a:prstGeom>
          <a:solidFill>
            <a:srgbClr val="D9D9D9"/>
          </a:solidFill>
          <a:ln w="10159">
            <a:solidFill>
              <a:srgbClr val="000000"/>
            </a:solidFill>
          </a:ln>
        </p:spPr>
        <p:txBody>
          <a:bodyPr vert="horz" wrap="square" lIns="0" tIns="6985" rIns="0" bIns="0" rtlCol="0">
            <a:spAutoFit/>
          </a:bodyPr>
          <a:lstStyle/>
          <a:p>
            <a:pPr>
              <a:lnSpc>
                <a:spcPct val="100000"/>
              </a:lnSpc>
              <a:spcBef>
                <a:spcPts val="55"/>
              </a:spcBef>
            </a:pPr>
            <a:endParaRPr sz="1800">
              <a:latin typeface="Times New Roman"/>
              <a:cs typeface="Times New Roman"/>
            </a:endParaRPr>
          </a:p>
          <a:p>
            <a:pPr marL="626745">
              <a:lnSpc>
                <a:spcPct val="100000"/>
              </a:lnSpc>
            </a:pPr>
            <a:r>
              <a:rPr sz="1900" dirty="0">
                <a:latin typeface="Calibri"/>
                <a:cs typeface="Calibri"/>
              </a:rPr>
              <a:t>PERSON</a:t>
            </a:r>
            <a:endParaRPr sz="1900">
              <a:latin typeface="Calibri"/>
              <a:cs typeface="Calibri"/>
            </a:endParaRPr>
          </a:p>
        </p:txBody>
      </p:sp>
      <p:sp>
        <p:nvSpPr>
          <p:cNvPr id="7" name="object 7"/>
          <p:cNvSpPr/>
          <p:nvPr/>
        </p:nvSpPr>
        <p:spPr>
          <a:xfrm>
            <a:off x="4459802" y="2799207"/>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8" name="object 8"/>
          <p:cNvSpPr txBox="1"/>
          <p:nvPr/>
        </p:nvSpPr>
        <p:spPr>
          <a:xfrm>
            <a:off x="724916" y="1623525"/>
            <a:ext cx="8176259" cy="1583055"/>
          </a:xfrm>
          <a:prstGeom prst="rect">
            <a:avLst/>
          </a:prstGeom>
        </p:spPr>
        <p:txBody>
          <a:bodyPr vert="horz" wrap="square" lIns="0" tIns="16510" rIns="0" bIns="0" rtlCol="0">
            <a:spAutoFit/>
          </a:bodyPr>
          <a:lstStyle/>
          <a:p>
            <a:pPr marL="12700" marR="5080">
              <a:lnSpc>
                <a:spcPts val="4130"/>
              </a:lnSpc>
              <a:spcBef>
                <a:spcPts val="130"/>
              </a:spcBef>
            </a:pPr>
            <a:r>
              <a:rPr sz="3300" spc="10" dirty="0">
                <a:latin typeface="Arial"/>
                <a:cs typeface="Arial"/>
              </a:rPr>
              <a:t>Similar </a:t>
            </a:r>
            <a:r>
              <a:rPr sz="3300" spc="75" dirty="0">
                <a:latin typeface="Arial"/>
                <a:cs typeface="Arial"/>
              </a:rPr>
              <a:t>to </a:t>
            </a:r>
            <a:r>
              <a:rPr sz="3300" spc="50" dirty="0">
                <a:latin typeface="Arial"/>
                <a:cs typeface="Arial"/>
              </a:rPr>
              <a:t>relationships; </a:t>
            </a:r>
            <a:r>
              <a:rPr sz="3300" spc="30" dirty="0">
                <a:latin typeface="Arial"/>
                <a:cs typeface="Arial"/>
              </a:rPr>
              <a:t>can </a:t>
            </a:r>
            <a:r>
              <a:rPr sz="3300" spc="55" dirty="0">
                <a:latin typeface="Arial"/>
                <a:cs typeface="Arial"/>
              </a:rPr>
              <a:t>be total </a:t>
            </a:r>
            <a:r>
              <a:rPr sz="3300" dirty="0">
                <a:latin typeface="Arial"/>
                <a:cs typeface="Arial"/>
              </a:rPr>
              <a:t>(</a:t>
            </a:r>
            <a:r>
              <a:rPr sz="3300" u="heavy" dirty="0">
                <a:uFill>
                  <a:solidFill>
                    <a:srgbClr val="000000"/>
                  </a:solidFill>
                </a:uFill>
                <a:latin typeface="Arial"/>
                <a:cs typeface="Arial"/>
              </a:rPr>
              <a:t>must </a:t>
            </a:r>
            <a:r>
              <a:rPr sz="3300" dirty="0">
                <a:latin typeface="Arial"/>
                <a:cs typeface="Arial"/>
              </a:rPr>
              <a:t> </a:t>
            </a:r>
            <a:r>
              <a:rPr sz="3300" spc="60" dirty="0">
                <a:latin typeface="Arial"/>
                <a:cs typeface="Arial"/>
              </a:rPr>
              <a:t>belong </a:t>
            </a:r>
            <a:r>
              <a:rPr sz="3300" spc="75" dirty="0">
                <a:latin typeface="Arial"/>
                <a:cs typeface="Arial"/>
              </a:rPr>
              <a:t>to </a:t>
            </a:r>
            <a:r>
              <a:rPr sz="3300" spc="50" dirty="0">
                <a:latin typeface="Arial"/>
                <a:cs typeface="Arial"/>
              </a:rPr>
              <a:t>subtypes) </a:t>
            </a:r>
            <a:r>
              <a:rPr sz="3300" spc="-20" dirty="0">
                <a:latin typeface="Arial"/>
                <a:cs typeface="Arial"/>
              </a:rPr>
              <a:t>or </a:t>
            </a:r>
            <a:r>
              <a:rPr sz="3300" spc="30" dirty="0">
                <a:latin typeface="Arial"/>
                <a:cs typeface="Arial"/>
              </a:rPr>
              <a:t>partial </a:t>
            </a:r>
            <a:r>
              <a:rPr sz="3300" spc="-30" dirty="0">
                <a:latin typeface="Arial"/>
                <a:cs typeface="Arial"/>
              </a:rPr>
              <a:t>(</a:t>
            </a:r>
            <a:r>
              <a:rPr sz="3300" u="heavy" spc="-30" dirty="0">
                <a:uFill>
                  <a:solidFill>
                    <a:srgbClr val="000000"/>
                  </a:solidFill>
                </a:uFill>
                <a:latin typeface="Arial"/>
                <a:cs typeface="Arial"/>
              </a:rPr>
              <a:t>can</a:t>
            </a:r>
            <a:r>
              <a:rPr sz="3300" spc="770" dirty="0">
                <a:latin typeface="Arial"/>
                <a:cs typeface="Arial"/>
              </a:rPr>
              <a:t> </a:t>
            </a:r>
            <a:r>
              <a:rPr sz="3300" spc="30" dirty="0">
                <a:latin typeface="Arial"/>
                <a:cs typeface="Arial"/>
              </a:rPr>
              <a:t>belong)</a:t>
            </a:r>
            <a:endParaRPr sz="3300">
              <a:latin typeface="Arial"/>
              <a:cs typeface="Arial"/>
            </a:endParaRPr>
          </a:p>
          <a:p>
            <a:pPr marL="448309" algn="ctr">
              <a:lnSpc>
                <a:spcPct val="100000"/>
              </a:lnSpc>
              <a:spcBef>
                <a:spcPts val="2290"/>
              </a:spcBef>
            </a:pPr>
            <a:r>
              <a:rPr sz="1400" u="sng" spc="-5" dirty="0">
                <a:uFill>
                  <a:solidFill>
                    <a:srgbClr val="000000"/>
                  </a:solidFill>
                </a:uFill>
                <a:latin typeface="Calibri"/>
                <a:cs typeface="Calibri"/>
              </a:rPr>
              <a:t>SSN</a:t>
            </a:r>
            <a:endParaRPr sz="1400">
              <a:latin typeface="Calibri"/>
              <a:cs typeface="Calibri"/>
            </a:endParaRPr>
          </a:p>
        </p:txBody>
      </p:sp>
      <p:sp>
        <p:nvSpPr>
          <p:cNvPr id="9" name="object 9"/>
          <p:cNvSpPr/>
          <p:nvPr/>
        </p:nvSpPr>
        <p:spPr>
          <a:xfrm>
            <a:off x="5036803" y="3401316"/>
            <a:ext cx="0" cy="168275"/>
          </a:xfrm>
          <a:custGeom>
            <a:avLst/>
            <a:gdLst/>
            <a:ahLst/>
            <a:cxnLst/>
            <a:rect l="l" t="t" r="r" b="b"/>
            <a:pathLst>
              <a:path h="168275">
                <a:moveTo>
                  <a:pt x="0" y="168246"/>
                </a:moveTo>
                <a:lnTo>
                  <a:pt x="1" y="0"/>
                </a:lnTo>
              </a:path>
            </a:pathLst>
          </a:custGeom>
          <a:ln w="8466">
            <a:solidFill>
              <a:srgbClr val="000000"/>
            </a:solidFill>
          </a:ln>
        </p:spPr>
        <p:txBody>
          <a:bodyPr wrap="square" lIns="0" tIns="0" rIns="0" bIns="0" rtlCol="0"/>
          <a:lstStyle/>
          <a:p>
            <a:endParaRPr/>
          </a:p>
        </p:txBody>
      </p:sp>
      <p:sp>
        <p:nvSpPr>
          <p:cNvPr id="10" name="object 10"/>
          <p:cNvSpPr txBox="1"/>
          <p:nvPr/>
        </p:nvSpPr>
        <p:spPr>
          <a:xfrm>
            <a:off x="640080" y="5541553"/>
            <a:ext cx="2057400" cy="861694"/>
          </a:xfrm>
          <a:prstGeom prst="rect">
            <a:avLst/>
          </a:prstGeom>
          <a:solidFill>
            <a:srgbClr val="D9D9D9"/>
          </a:solidFill>
          <a:ln w="10159">
            <a:solidFill>
              <a:srgbClr val="000000"/>
            </a:solidFill>
          </a:ln>
        </p:spPr>
        <p:txBody>
          <a:bodyPr vert="horz" wrap="square" lIns="0" tIns="635" rIns="0" bIns="0" rtlCol="0">
            <a:spAutoFit/>
          </a:bodyPr>
          <a:lstStyle/>
          <a:p>
            <a:pPr>
              <a:lnSpc>
                <a:spcPct val="100000"/>
              </a:lnSpc>
              <a:spcBef>
                <a:spcPts val="5"/>
              </a:spcBef>
            </a:pPr>
            <a:endParaRPr sz="1850">
              <a:latin typeface="Times New Roman"/>
              <a:cs typeface="Times New Roman"/>
            </a:endParaRPr>
          </a:p>
          <a:p>
            <a:pPr marL="498475">
              <a:lnSpc>
                <a:spcPct val="100000"/>
              </a:lnSpc>
            </a:pPr>
            <a:r>
              <a:rPr sz="1900" spc="-10" dirty="0">
                <a:latin typeface="Calibri"/>
                <a:cs typeface="Calibri"/>
              </a:rPr>
              <a:t>EMPLOYEE</a:t>
            </a:r>
            <a:endParaRPr sz="1900">
              <a:latin typeface="Calibri"/>
              <a:cs typeface="Calibri"/>
            </a:endParaRPr>
          </a:p>
        </p:txBody>
      </p:sp>
      <p:sp>
        <p:nvSpPr>
          <p:cNvPr id="11" name="object 11"/>
          <p:cNvSpPr/>
          <p:nvPr/>
        </p:nvSpPr>
        <p:spPr>
          <a:xfrm>
            <a:off x="4008238" y="5541553"/>
            <a:ext cx="2057400" cy="861694"/>
          </a:xfrm>
          <a:custGeom>
            <a:avLst/>
            <a:gdLst/>
            <a:ahLst/>
            <a:cxnLst/>
            <a:rect l="l" t="t" r="r" b="b"/>
            <a:pathLst>
              <a:path w="2057400" h="861695">
                <a:moveTo>
                  <a:pt x="2057130" y="0"/>
                </a:moveTo>
                <a:lnTo>
                  <a:pt x="0" y="0"/>
                </a:lnTo>
                <a:lnTo>
                  <a:pt x="0" y="861349"/>
                </a:lnTo>
                <a:lnTo>
                  <a:pt x="2057130" y="861349"/>
                </a:lnTo>
                <a:lnTo>
                  <a:pt x="2057130" y="0"/>
                </a:lnTo>
                <a:close/>
              </a:path>
            </a:pathLst>
          </a:custGeom>
          <a:solidFill>
            <a:srgbClr val="D9D9D9"/>
          </a:solidFill>
        </p:spPr>
        <p:txBody>
          <a:bodyPr wrap="square" lIns="0" tIns="0" rIns="0" bIns="0" rtlCol="0"/>
          <a:lstStyle/>
          <a:p>
            <a:endParaRPr/>
          </a:p>
        </p:txBody>
      </p:sp>
      <p:sp>
        <p:nvSpPr>
          <p:cNvPr id="12" name="object 12"/>
          <p:cNvSpPr txBox="1"/>
          <p:nvPr/>
        </p:nvSpPr>
        <p:spPr>
          <a:xfrm>
            <a:off x="4008238" y="5541553"/>
            <a:ext cx="2057400" cy="861694"/>
          </a:xfrm>
          <a:prstGeom prst="rect">
            <a:avLst/>
          </a:prstGeom>
          <a:ln w="10159">
            <a:solidFill>
              <a:srgbClr val="000000"/>
            </a:solidFill>
          </a:ln>
        </p:spPr>
        <p:txBody>
          <a:bodyPr vert="horz" wrap="square" lIns="0" tIns="635" rIns="0" bIns="0" rtlCol="0">
            <a:spAutoFit/>
          </a:bodyPr>
          <a:lstStyle/>
          <a:p>
            <a:pPr>
              <a:lnSpc>
                <a:spcPct val="100000"/>
              </a:lnSpc>
              <a:spcBef>
                <a:spcPts val="5"/>
              </a:spcBef>
            </a:pPr>
            <a:endParaRPr sz="1850">
              <a:latin typeface="Times New Roman"/>
              <a:cs typeface="Times New Roman"/>
            </a:endParaRPr>
          </a:p>
          <a:p>
            <a:pPr marL="514350">
              <a:lnSpc>
                <a:spcPct val="100000"/>
              </a:lnSpc>
            </a:pPr>
            <a:r>
              <a:rPr sz="1900" dirty="0">
                <a:latin typeface="Calibri"/>
                <a:cs typeface="Calibri"/>
              </a:rPr>
              <a:t>ALUMNUS</a:t>
            </a:r>
            <a:endParaRPr sz="1900">
              <a:latin typeface="Calibri"/>
              <a:cs typeface="Calibri"/>
            </a:endParaRPr>
          </a:p>
        </p:txBody>
      </p:sp>
      <p:sp>
        <p:nvSpPr>
          <p:cNvPr id="13" name="object 13"/>
          <p:cNvSpPr txBox="1"/>
          <p:nvPr/>
        </p:nvSpPr>
        <p:spPr>
          <a:xfrm>
            <a:off x="7361189" y="5583086"/>
            <a:ext cx="2057400" cy="861694"/>
          </a:xfrm>
          <a:prstGeom prst="rect">
            <a:avLst/>
          </a:prstGeom>
          <a:solidFill>
            <a:srgbClr val="D9D9D9"/>
          </a:solidFill>
          <a:ln w="10159">
            <a:solidFill>
              <a:srgbClr val="000000"/>
            </a:solidFill>
          </a:ln>
        </p:spPr>
        <p:txBody>
          <a:bodyPr vert="horz" wrap="square" lIns="0" tIns="1270" rIns="0" bIns="0" rtlCol="0">
            <a:spAutoFit/>
          </a:bodyPr>
          <a:lstStyle/>
          <a:p>
            <a:pPr>
              <a:lnSpc>
                <a:spcPct val="100000"/>
              </a:lnSpc>
              <a:spcBef>
                <a:spcPts val="10"/>
              </a:spcBef>
            </a:pPr>
            <a:endParaRPr sz="1850">
              <a:latin typeface="Times New Roman"/>
              <a:cs typeface="Times New Roman"/>
            </a:endParaRPr>
          </a:p>
          <a:p>
            <a:pPr marL="563245">
              <a:lnSpc>
                <a:spcPct val="100000"/>
              </a:lnSpc>
            </a:pPr>
            <a:r>
              <a:rPr sz="1900" spc="5" dirty="0">
                <a:latin typeface="Calibri"/>
                <a:cs typeface="Calibri"/>
              </a:rPr>
              <a:t>STUDENT</a:t>
            </a:r>
            <a:endParaRPr sz="1900">
              <a:latin typeface="Calibri"/>
              <a:cs typeface="Calibri"/>
            </a:endParaRPr>
          </a:p>
        </p:txBody>
      </p:sp>
      <p:grpSp>
        <p:nvGrpSpPr>
          <p:cNvPr id="14" name="object 14"/>
          <p:cNvGrpSpPr/>
          <p:nvPr/>
        </p:nvGrpSpPr>
        <p:grpSpPr>
          <a:xfrm>
            <a:off x="5032358" y="4426466"/>
            <a:ext cx="3362325" cy="1161415"/>
            <a:chOff x="5032358" y="4426466"/>
            <a:chExt cx="3362325" cy="1161415"/>
          </a:xfrm>
        </p:grpSpPr>
        <p:sp>
          <p:nvSpPr>
            <p:cNvPr id="15" name="object 15"/>
            <p:cNvSpPr/>
            <p:nvPr/>
          </p:nvSpPr>
          <p:spPr>
            <a:xfrm>
              <a:off x="5210296" y="4757059"/>
              <a:ext cx="3180080" cy="826135"/>
            </a:xfrm>
            <a:custGeom>
              <a:avLst/>
              <a:gdLst/>
              <a:ahLst/>
              <a:cxnLst/>
              <a:rect l="l" t="t" r="r" b="b"/>
              <a:pathLst>
                <a:path w="3180079" h="826135">
                  <a:moveTo>
                    <a:pt x="3179458" y="826026"/>
                  </a:moveTo>
                  <a:lnTo>
                    <a:pt x="0" y="0"/>
                  </a:lnTo>
                </a:path>
              </a:pathLst>
            </a:custGeom>
            <a:ln w="8466">
              <a:solidFill>
                <a:srgbClr val="000000"/>
              </a:solidFill>
            </a:ln>
          </p:spPr>
          <p:txBody>
            <a:bodyPr wrap="square" lIns="0" tIns="0" rIns="0" bIns="0" rtlCol="0"/>
            <a:lstStyle/>
            <a:p>
              <a:endParaRPr/>
            </a:p>
          </p:txBody>
        </p:sp>
        <p:sp>
          <p:nvSpPr>
            <p:cNvPr id="16" name="object 16"/>
            <p:cNvSpPr/>
            <p:nvPr/>
          </p:nvSpPr>
          <p:spPr>
            <a:xfrm>
              <a:off x="5036803" y="4430911"/>
              <a:ext cx="0" cy="153670"/>
            </a:xfrm>
            <a:custGeom>
              <a:avLst/>
              <a:gdLst/>
              <a:ahLst/>
              <a:cxnLst/>
              <a:rect l="l" t="t" r="r" b="b"/>
              <a:pathLst>
                <a:path h="153670">
                  <a:moveTo>
                    <a:pt x="1" y="153481"/>
                  </a:moveTo>
                  <a:lnTo>
                    <a:pt x="0" y="0"/>
                  </a:lnTo>
                </a:path>
              </a:pathLst>
            </a:custGeom>
            <a:ln w="8466">
              <a:solidFill>
                <a:srgbClr val="000000"/>
              </a:solidFill>
            </a:ln>
          </p:spPr>
          <p:txBody>
            <a:bodyPr wrap="square" lIns="0" tIns="0" rIns="0" bIns="0" rtlCol="0"/>
            <a:lstStyle/>
            <a:p>
              <a:endParaRPr/>
            </a:p>
          </p:txBody>
        </p:sp>
      </p:grpSp>
      <p:sp>
        <p:nvSpPr>
          <p:cNvPr id="17" name="object 17"/>
          <p:cNvSpPr txBox="1"/>
          <p:nvPr/>
        </p:nvSpPr>
        <p:spPr>
          <a:xfrm rot="16980000">
            <a:off x="6243782" y="4899267"/>
            <a:ext cx="422740" cy="355600"/>
          </a:xfrm>
          <a:prstGeom prst="rect">
            <a:avLst/>
          </a:prstGeom>
        </p:spPr>
        <p:txBody>
          <a:bodyPr vert="horz" wrap="square" lIns="0" tIns="0" rIns="0" bIns="0" rtlCol="0">
            <a:spAutoFit/>
          </a:bodyPr>
          <a:lstStyle/>
          <a:p>
            <a:pPr>
              <a:lnSpc>
                <a:spcPts val="2800"/>
              </a:lnSpc>
            </a:pPr>
            <a:r>
              <a:rPr sz="2800" dirty="0">
                <a:latin typeface="Calibri"/>
                <a:cs typeface="Calibri"/>
              </a:rPr>
              <a:t>U</a:t>
            </a:r>
            <a:endParaRPr sz="2800">
              <a:latin typeface="Calibri"/>
              <a:cs typeface="Calibri"/>
            </a:endParaRPr>
          </a:p>
        </p:txBody>
      </p:sp>
      <p:grpSp>
        <p:nvGrpSpPr>
          <p:cNvPr id="18" name="object 18"/>
          <p:cNvGrpSpPr/>
          <p:nvPr/>
        </p:nvGrpSpPr>
        <p:grpSpPr>
          <a:xfrm>
            <a:off x="1664200" y="4752614"/>
            <a:ext cx="3377565" cy="793750"/>
            <a:chOff x="1664200" y="4752614"/>
            <a:chExt cx="3377565" cy="793750"/>
          </a:xfrm>
        </p:grpSpPr>
        <p:sp>
          <p:nvSpPr>
            <p:cNvPr id="19" name="object 19"/>
            <p:cNvSpPr/>
            <p:nvPr/>
          </p:nvSpPr>
          <p:spPr>
            <a:xfrm>
              <a:off x="5036803" y="4929726"/>
              <a:ext cx="0" cy="612140"/>
            </a:xfrm>
            <a:custGeom>
              <a:avLst/>
              <a:gdLst/>
              <a:ahLst/>
              <a:cxnLst/>
              <a:rect l="l" t="t" r="r" b="b"/>
              <a:pathLst>
                <a:path h="612139">
                  <a:moveTo>
                    <a:pt x="0" y="611827"/>
                  </a:moveTo>
                  <a:lnTo>
                    <a:pt x="1" y="0"/>
                  </a:lnTo>
                </a:path>
              </a:pathLst>
            </a:custGeom>
            <a:ln w="8466">
              <a:solidFill>
                <a:srgbClr val="000000"/>
              </a:solidFill>
            </a:ln>
          </p:spPr>
          <p:txBody>
            <a:bodyPr wrap="square" lIns="0" tIns="0" rIns="0" bIns="0" rtlCol="0"/>
            <a:lstStyle/>
            <a:p>
              <a:endParaRPr/>
            </a:p>
          </p:txBody>
        </p:sp>
        <p:sp>
          <p:nvSpPr>
            <p:cNvPr id="20" name="object 20"/>
            <p:cNvSpPr/>
            <p:nvPr/>
          </p:nvSpPr>
          <p:spPr>
            <a:xfrm>
              <a:off x="1668645" y="4757059"/>
              <a:ext cx="3194685" cy="784860"/>
            </a:xfrm>
            <a:custGeom>
              <a:avLst/>
              <a:gdLst/>
              <a:ahLst/>
              <a:cxnLst/>
              <a:rect l="l" t="t" r="r" b="b"/>
              <a:pathLst>
                <a:path w="3194685" h="784860">
                  <a:moveTo>
                    <a:pt x="0" y="784493"/>
                  </a:moveTo>
                  <a:lnTo>
                    <a:pt x="3194666" y="0"/>
                  </a:lnTo>
                </a:path>
              </a:pathLst>
            </a:custGeom>
            <a:ln w="8466">
              <a:solidFill>
                <a:srgbClr val="000000"/>
              </a:solidFill>
            </a:ln>
          </p:spPr>
          <p:txBody>
            <a:bodyPr wrap="square" lIns="0" tIns="0" rIns="0" bIns="0" rtlCol="0"/>
            <a:lstStyle/>
            <a:p>
              <a:endParaRPr/>
            </a:p>
          </p:txBody>
        </p:sp>
      </p:grpSp>
      <p:sp>
        <p:nvSpPr>
          <p:cNvPr id="21" name="object 21"/>
          <p:cNvSpPr txBox="1"/>
          <p:nvPr/>
        </p:nvSpPr>
        <p:spPr>
          <a:xfrm rot="4620000">
            <a:off x="3358273" y="4901493"/>
            <a:ext cx="422740" cy="355600"/>
          </a:xfrm>
          <a:prstGeom prst="rect">
            <a:avLst/>
          </a:prstGeom>
        </p:spPr>
        <p:txBody>
          <a:bodyPr vert="horz" wrap="square" lIns="0" tIns="0" rIns="0" bIns="0" rtlCol="0">
            <a:spAutoFit/>
          </a:bodyPr>
          <a:lstStyle/>
          <a:p>
            <a:pPr>
              <a:lnSpc>
                <a:spcPts val="2800"/>
              </a:lnSpc>
            </a:pPr>
            <a:r>
              <a:rPr sz="2800" dirty="0">
                <a:latin typeface="Calibri"/>
                <a:cs typeface="Calibri"/>
              </a:rPr>
              <a:t>U</a:t>
            </a:r>
            <a:endParaRPr sz="2800">
              <a:latin typeface="Calibri"/>
              <a:cs typeface="Calibri"/>
            </a:endParaRPr>
          </a:p>
        </p:txBody>
      </p:sp>
      <p:grpSp>
        <p:nvGrpSpPr>
          <p:cNvPr id="22" name="object 22"/>
          <p:cNvGrpSpPr/>
          <p:nvPr/>
        </p:nvGrpSpPr>
        <p:grpSpPr>
          <a:xfrm>
            <a:off x="6802155" y="3050071"/>
            <a:ext cx="2630170" cy="1878964"/>
            <a:chOff x="6802155" y="3050071"/>
            <a:chExt cx="2630170" cy="1878964"/>
          </a:xfrm>
        </p:grpSpPr>
        <p:sp>
          <p:nvSpPr>
            <p:cNvPr id="23" name="object 23"/>
            <p:cNvSpPr/>
            <p:nvPr/>
          </p:nvSpPr>
          <p:spPr>
            <a:xfrm>
              <a:off x="6815807" y="3063723"/>
              <a:ext cx="2602865" cy="1851660"/>
            </a:xfrm>
            <a:custGeom>
              <a:avLst/>
              <a:gdLst/>
              <a:ahLst/>
              <a:cxnLst/>
              <a:rect l="l" t="t" r="r" b="b"/>
              <a:pathLst>
                <a:path w="2602865" h="1851660">
                  <a:moveTo>
                    <a:pt x="2293904" y="0"/>
                  </a:moveTo>
                  <a:lnTo>
                    <a:pt x="308607" y="0"/>
                  </a:lnTo>
                  <a:lnTo>
                    <a:pt x="263003" y="3346"/>
                  </a:lnTo>
                  <a:lnTo>
                    <a:pt x="219477" y="13066"/>
                  </a:lnTo>
                  <a:lnTo>
                    <a:pt x="178506" y="28682"/>
                  </a:lnTo>
                  <a:lnTo>
                    <a:pt x="140567" y="49718"/>
                  </a:lnTo>
                  <a:lnTo>
                    <a:pt x="106138" y="75696"/>
                  </a:lnTo>
                  <a:lnTo>
                    <a:pt x="75696" y="106138"/>
                  </a:lnTo>
                  <a:lnTo>
                    <a:pt x="49718" y="140567"/>
                  </a:lnTo>
                  <a:lnTo>
                    <a:pt x="28682" y="178506"/>
                  </a:lnTo>
                  <a:lnTo>
                    <a:pt x="13066" y="219477"/>
                  </a:lnTo>
                  <a:lnTo>
                    <a:pt x="3346" y="263003"/>
                  </a:lnTo>
                  <a:lnTo>
                    <a:pt x="0" y="308607"/>
                  </a:lnTo>
                  <a:lnTo>
                    <a:pt x="0" y="1543003"/>
                  </a:lnTo>
                  <a:lnTo>
                    <a:pt x="3346" y="1588606"/>
                  </a:lnTo>
                  <a:lnTo>
                    <a:pt x="13066" y="1632132"/>
                  </a:lnTo>
                  <a:lnTo>
                    <a:pt x="28682" y="1673104"/>
                  </a:lnTo>
                  <a:lnTo>
                    <a:pt x="49718" y="1711042"/>
                  </a:lnTo>
                  <a:lnTo>
                    <a:pt x="75696" y="1745472"/>
                  </a:lnTo>
                  <a:lnTo>
                    <a:pt x="106138" y="1775914"/>
                  </a:lnTo>
                  <a:lnTo>
                    <a:pt x="140567" y="1801891"/>
                  </a:lnTo>
                  <a:lnTo>
                    <a:pt x="178506" y="1822927"/>
                  </a:lnTo>
                  <a:lnTo>
                    <a:pt x="219477" y="1838544"/>
                  </a:lnTo>
                  <a:lnTo>
                    <a:pt x="263003" y="1848264"/>
                  </a:lnTo>
                  <a:lnTo>
                    <a:pt x="308607" y="1851610"/>
                  </a:lnTo>
                  <a:lnTo>
                    <a:pt x="2293904" y="1851610"/>
                  </a:lnTo>
                  <a:lnTo>
                    <a:pt x="2339508" y="1848264"/>
                  </a:lnTo>
                  <a:lnTo>
                    <a:pt x="2383034" y="1838544"/>
                  </a:lnTo>
                  <a:lnTo>
                    <a:pt x="2424005" y="1822927"/>
                  </a:lnTo>
                  <a:lnTo>
                    <a:pt x="2461944" y="1801891"/>
                  </a:lnTo>
                  <a:lnTo>
                    <a:pt x="2496373" y="1775914"/>
                  </a:lnTo>
                  <a:lnTo>
                    <a:pt x="2526815" y="1745472"/>
                  </a:lnTo>
                  <a:lnTo>
                    <a:pt x="2552793" y="1711042"/>
                  </a:lnTo>
                  <a:lnTo>
                    <a:pt x="2573829" y="1673104"/>
                  </a:lnTo>
                  <a:lnTo>
                    <a:pt x="2589445" y="1632132"/>
                  </a:lnTo>
                  <a:lnTo>
                    <a:pt x="2599165" y="1588606"/>
                  </a:lnTo>
                  <a:lnTo>
                    <a:pt x="2602511" y="1543003"/>
                  </a:lnTo>
                  <a:lnTo>
                    <a:pt x="2602511" y="308607"/>
                  </a:lnTo>
                  <a:lnTo>
                    <a:pt x="2599165" y="263003"/>
                  </a:lnTo>
                  <a:lnTo>
                    <a:pt x="2589445" y="219477"/>
                  </a:lnTo>
                  <a:lnTo>
                    <a:pt x="2573829" y="178506"/>
                  </a:lnTo>
                  <a:lnTo>
                    <a:pt x="2552793" y="140567"/>
                  </a:lnTo>
                  <a:lnTo>
                    <a:pt x="2526815" y="106138"/>
                  </a:lnTo>
                  <a:lnTo>
                    <a:pt x="2496373" y="75696"/>
                  </a:lnTo>
                  <a:lnTo>
                    <a:pt x="2461944" y="49718"/>
                  </a:lnTo>
                  <a:lnTo>
                    <a:pt x="2424005" y="28682"/>
                  </a:lnTo>
                  <a:lnTo>
                    <a:pt x="2383034" y="13066"/>
                  </a:lnTo>
                  <a:lnTo>
                    <a:pt x="2339508" y="3346"/>
                  </a:lnTo>
                  <a:lnTo>
                    <a:pt x="2293904" y="0"/>
                  </a:lnTo>
                  <a:close/>
                </a:path>
              </a:pathLst>
            </a:custGeom>
            <a:solidFill>
              <a:srgbClr val="8064A2"/>
            </a:solidFill>
          </p:spPr>
          <p:txBody>
            <a:bodyPr wrap="square" lIns="0" tIns="0" rIns="0" bIns="0" rtlCol="0"/>
            <a:lstStyle/>
            <a:p>
              <a:endParaRPr/>
            </a:p>
          </p:txBody>
        </p:sp>
        <p:sp>
          <p:nvSpPr>
            <p:cNvPr id="24" name="object 24"/>
            <p:cNvSpPr/>
            <p:nvPr/>
          </p:nvSpPr>
          <p:spPr>
            <a:xfrm>
              <a:off x="6815807" y="3063723"/>
              <a:ext cx="2602865" cy="1851660"/>
            </a:xfrm>
            <a:custGeom>
              <a:avLst/>
              <a:gdLst/>
              <a:ahLst/>
              <a:cxnLst/>
              <a:rect l="l" t="t" r="r" b="b"/>
              <a:pathLst>
                <a:path w="2602865" h="1851660">
                  <a:moveTo>
                    <a:pt x="0" y="308607"/>
                  </a:moveTo>
                  <a:lnTo>
                    <a:pt x="3346" y="263003"/>
                  </a:lnTo>
                  <a:lnTo>
                    <a:pt x="13066" y="219477"/>
                  </a:lnTo>
                  <a:lnTo>
                    <a:pt x="28682" y="178506"/>
                  </a:lnTo>
                  <a:lnTo>
                    <a:pt x="49718" y="140567"/>
                  </a:lnTo>
                  <a:lnTo>
                    <a:pt x="75696" y="106138"/>
                  </a:lnTo>
                  <a:lnTo>
                    <a:pt x="106138" y="75696"/>
                  </a:lnTo>
                  <a:lnTo>
                    <a:pt x="140567" y="49718"/>
                  </a:lnTo>
                  <a:lnTo>
                    <a:pt x="178506" y="28682"/>
                  </a:lnTo>
                  <a:lnTo>
                    <a:pt x="219477" y="13066"/>
                  </a:lnTo>
                  <a:lnTo>
                    <a:pt x="263003" y="3346"/>
                  </a:lnTo>
                  <a:lnTo>
                    <a:pt x="308607" y="0"/>
                  </a:lnTo>
                  <a:lnTo>
                    <a:pt x="2293905" y="0"/>
                  </a:lnTo>
                  <a:lnTo>
                    <a:pt x="2339508" y="3346"/>
                  </a:lnTo>
                  <a:lnTo>
                    <a:pt x="2383034" y="13066"/>
                  </a:lnTo>
                  <a:lnTo>
                    <a:pt x="2424005" y="28682"/>
                  </a:lnTo>
                  <a:lnTo>
                    <a:pt x="2461944" y="49718"/>
                  </a:lnTo>
                  <a:lnTo>
                    <a:pt x="2496373" y="75696"/>
                  </a:lnTo>
                  <a:lnTo>
                    <a:pt x="2526815" y="106138"/>
                  </a:lnTo>
                  <a:lnTo>
                    <a:pt x="2552793" y="140567"/>
                  </a:lnTo>
                  <a:lnTo>
                    <a:pt x="2573829" y="178506"/>
                  </a:lnTo>
                  <a:lnTo>
                    <a:pt x="2589445" y="219477"/>
                  </a:lnTo>
                  <a:lnTo>
                    <a:pt x="2599165" y="263003"/>
                  </a:lnTo>
                  <a:lnTo>
                    <a:pt x="2602511" y="308607"/>
                  </a:lnTo>
                  <a:lnTo>
                    <a:pt x="2602511" y="1543002"/>
                  </a:lnTo>
                  <a:lnTo>
                    <a:pt x="2599165" y="1588606"/>
                  </a:lnTo>
                  <a:lnTo>
                    <a:pt x="2589445" y="1632132"/>
                  </a:lnTo>
                  <a:lnTo>
                    <a:pt x="2573829" y="1673103"/>
                  </a:lnTo>
                  <a:lnTo>
                    <a:pt x="2552793" y="1711042"/>
                  </a:lnTo>
                  <a:lnTo>
                    <a:pt x="2526815" y="1745471"/>
                  </a:lnTo>
                  <a:lnTo>
                    <a:pt x="2496373" y="1775913"/>
                  </a:lnTo>
                  <a:lnTo>
                    <a:pt x="2461944" y="1801890"/>
                  </a:lnTo>
                  <a:lnTo>
                    <a:pt x="2424005" y="1822926"/>
                  </a:lnTo>
                  <a:lnTo>
                    <a:pt x="2383034" y="1838543"/>
                  </a:lnTo>
                  <a:lnTo>
                    <a:pt x="2339508" y="1848263"/>
                  </a:lnTo>
                  <a:lnTo>
                    <a:pt x="2293905" y="1851609"/>
                  </a:lnTo>
                  <a:lnTo>
                    <a:pt x="308607" y="1851609"/>
                  </a:lnTo>
                  <a:lnTo>
                    <a:pt x="263003" y="1848263"/>
                  </a:lnTo>
                  <a:lnTo>
                    <a:pt x="219477" y="1838543"/>
                  </a:lnTo>
                  <a:lnTo>
                    <a:pt x="178506" y="1822926"/>
                  </a:lnTo>
                  <a:lnTo>
                    <a:pt x="140567" y="1801890"/>
                  </a:lnTo>
                  <a:lnTo>
                    <a:pt x="106138" y="1775913"/>
                  </a:lnTo>
                  <a:lnTo>
                    <a:pt x="75696" y="1745471"/>
                  </a:lnTo>
                  <a:lnTo>
                    <a:pt x="49718" y="1711042"/>
                  </a:lnTo>
                  <a:lnTo>
                    <a:pt x="28682" y="1673103"/>
                  </a:lnTo>
                  <a:lnTo>
                    <a:pt x="13066" y="1632132"/>
                  </a:lnTo>
                  <a:lnTo>
                    <a:pt x="3346" y="1588606"/>
                  </a:lnTo>
                  <a:lnTo>
                    <a:pt x="0" y="1543002"/>
                  </a:lnTo>
                  <a:lnTo>
                    <a:pt x="0" y="308607"/>
                  </a:lnTo>
                  <a:close/>
                </a:path>
              </a:pathLst>
            </a:custGeom>
            <a:ln w="27093">
              <a:solidFill>
                <a:srgbClr val="5C4776"/>
              </a:solidFill>
            </a:ln>
          </p:spPr>
          <p:txBody>
            <a:bodyPr wrap="square" lIns="0" tIns="0" rIns="0" bIns="0" rtlCol="0"/>
            <a:lstStyle/>
            <a:p>
              <a:endParaRPr/>
            </a:p>
          </p:txBody>
        </p:sp>
      </p:grpSp>
      <p:sp>
        <p:nvSpPr>
          <p:cNvPr id="25" name="object 25"/>
          <p:cNvSpPr txBox="1"/>
          <p:nvPr/>
        </p:nvSpPr>
        <p:spPr>
          <a:xfrm>
            <a:off x="7020563" y="3373966"/>
            <a:ext cx="2193925" cy="1192530"/>
          </a:xfrm>
          <a:prstGeom prst="rect">
            <a:avLst/>
          </a:prstGeom>
        </p:spPr>
        <p:txBody>
          <a:bodyPr vert="horz" wrap="square" lIns="0" tIns="15875" rIns="0" bIns="0" rtlCol="0">
            <a:spAutoFit/>
          </a:bodyPr>
          <a:lstStyle/>
          <a:p>
            <a:pPr marL="12700" marR="5080" indent="-1270" algn="ctr">
              <a:lnSpc>
                <a:spcPct val="100400"/>
              </a:lnSpc>
              <a:spcBef>
                <a:spcPts val="125"/>
              </a:spcBef>
            </a:pPr>
            <a:r>
              <a:rPr sz="1900" spc="15" dirty="0">
                <a:solidFill>
                  <a:srgbClr val="FFFFFF"/>
                </a:solidFill>
                <a:latin typeface="Calibri"/>
                <a:cs typeface="Calibri"/>
              </a:rPr>
              <a:t>A </a:t>
            </a:r>
            <a:r>
              <a:rPr sz="1900" dirty="0">
                <a:solidFill>
                  <a:srgbClr val="FFFFFF"/>
                </a:solidFill>
                <a:latin typeface="Calibri"/>
                <a:cs typeface="Calibri"/>
              </a:rPr>
              <a:t>person </a:t>
            </a:r>
            <a:r>
              <a:rPr sz="1900" u="heavy" dirty="0">
                <a:solidFill>
                  <a:srgbClr val="FFFFFF"/>
                </a:solidFill>
                <a:uFill>
                  <a:solidFill>
                    <a:srgbClr val="FFFFFF"/>
                  </a:solidFill>
                </a:uFill>
                <a:latin typeface="Calibri"/>
                <a:cs typeface="Calibri"/>
              </a:rPr>
              <a:t>must</a:t>
            </a:r>
            <a:r>
              <a:rPr sz="1900" dirty="0">
                <a:solidFill>
                  <a:srgbClr val="FFFFFF"/>
                </a:solidFill>
                <a:latin typeface="Calibri"/>
                <a:cs typeface="Calibri"/>
              </a:rPr>
              <a:t> </a:t>
            </a:r>
            <a:r>
              <a:rPr sz="1900" spc="10" dirty="0">
                <a:solidFill>
                  <a:srgbClr val="FFFFFF"/>
                </a:solidFill>
                <a:latin typeface="Calibri"/>
                <a:cs typeface="Calibri"/>
              </a:rPr>
              <a:t>be  </a:t>
            </a:r>
            <a:r>
              <a:rPr sz="1900" spc="-5" dirty="0">
                <a:solidFill>
                  <a:srgbClr val="FFFFFF"/>
                </a:solidFill>
                <a:latin typeface="Calibri"/>
                <a:cs typeface="Calibri"/>
              </a:rPr>
              <a:t>exactly </a:t>
            </a:r>
            <a:r>
              <a:rPr sz="1900" spc="10" dirty="0">
                <a:solidFill>
                  <a:srgbClr val="FFFFFF"/>
                </a:solidFill>
                <a:latin typeface="Calibri"/>
                <a:cs typeface="Calibri"/>
              </a:rPr>
              <a:t>one: an  </a:t>
            </a:r>
            <a:r>
              <a:rPr sz="1900" spc="5" dirty="0">
                <a:solidFill>
                  <a:srgbClr val="FFFFFF"/>
                </a:solidFill>
                <a:latin typeface="Calibri"/>
                <a:cs typeface="Calibri"/>
              </a:rPr>
              <a:t>employee, </a:t>
            </a:r>
            <a:r>
              <a:rPr sz="1900" spc="10" dirty="0">
                <a:solidFill>
                  <a:srgbClr val="FFFFFF"/>
                </a:solidFill>
                <a:latin typeface="Calibri"/>
                <a:cs typeface="Calibri"/>
              </a:rPr>
              <a:t>an  </a:t>
            </a:r>
            <a:r>
              <a:rPr sz="1900" spc="5" dirty="0">
                <a:solidFill>
                  <a:srgbClr val="FFFFFF"/>
                </a:solidFill>
                <a:latin typeface="Calibri"/>
                <a:cs typeface="Calibri"/>
              </a:rPr>
              <a:t>alumnus, or </a:t>
            </a:r>
            <a:r>
              <a:rPr sz="1900" spc="15" dirty="0">
                <a:solidFill>
                  <a:srgbClr val="FFFFFF"/>
                </a:solidFill>
                <a:latin typeface="Calibri"/>
                <a:cs typeface="Calibri"/>
              </a:rPr>
              <a:t>a</a:t>
            </a:r>
            <a:r>
              <a:rPr sz="1900" spc="-50" dirty="0">
                <a:solidFill>
                  <a:srgbClr val="FFFFFF"/>
                </a:solidFill>
                <a:latin typeface="Calibri"/>
                <a:cs typeface="Calibri"/>
              </a:rPr>
              <a:t> </a:t>
            </a:r>
            <a:r>
              <a:rPr sz="1900" dirty="0">
                <a:solidFill>
                  <a:srgbClr val="FFFFFF"/>
                </a:solidFill>
                <a:latin typeface="Calibri"/>
                <a:cs typeface="Calibri"/>
              </a:rPr>
              <a:t>student</a:t>
            </a:r>
            <a:endParaRPr sz="1900">
              <a:latin typeface="Calibri"/>
              <a:cs typeface="Calibri"/>
            </a:endParaRPr>
          </a:p>
        </p:txBody>
      </p:sp>
      <p:grpSp>
        <p:nvGrpSpPr>
          <p:cNvPr id="26" name="object 26"/>
          <p:cNvGrpSpPr/>
          <p:nvPr/>
        </p:nvGrpSpPr>
        <p:grpSpPr>
          <a:xfrm>
            <a:off x="4859077" y="4430912"/>
            <a:ext cx="355600" cy="503555"/>
            <a:chOff x="4859077" y="4430912"/>
            <a:chExt cx="355600" cy="503555"/>
          </a:xfrm>
        </p:grpSpPr>
        <p:sp>
          <p:nvSpPr>
            <p:cNvPr id="27" name="object 27"/>
            <p:cNvSpPr/>
            <p:nvPr/>
          </p:nvSpPr>
          <p:spPr>
            <a:xfrm>
              <a:off x="5100528" y="4430912"/>
              <a:ext cx="0" cy="191770"/>
            </a:xfrm>
            <a:custGeom>
              <a:avLst/>
              <a:gdLst/>
              <a:ahLst/>
              <a:cxnLst/>
              <a:rect l="l" t="t" r="r" b="b"/>
              <a:pathLst>
                <a:path h="191770">
                  <a:moveTo>
                    <a:pt x="0" y="191322"/>
                  </a:moveTo>
                  <a:lnTo>
                    <a:pt x="1" y="0"/>
                  </a:lnTo>
                </a:path>
              </a:pathLst>
            </a:custGeom>
            <a:ln w="8466">
              <a:solidFill>
                <a:srgbClr val="000000"/>
              </a:solidFill>
            </a:ln>
          </p:spPr>
          <p:txBody>
            <a:bodyPr wrap="square" lIns="0" tIns="0" rIns="0" bIns="0" rtlCol="0"/>
            <a:lstStyle/>
            <a:p>
              <a:endParaRPr/>
            </a:p>
          </p:txBody>
        </p:sp>
        <p:sp>
          <p:nvSpPr>
            <p:cNvPr id="28" name="object 28"/>
            <p:cNvSpPr/>
            <p:nvPr/>
          </p:nvSpPr>
          <p:spPr>
            <a:xfrm>
              <a:off x="4972296" y="4430912"/>
              <a:ext cx="0" cy="191770"/>
            </a:xfrm>
            <a:custGeom>
              <a:avLst/>
              <a:gdLst/>
              <a:ahLst/>
              <a:cxnLst/>
              <a:rect l="l" t="t" r="r" b="b"/>
              <a:pathLst>
                <a:path h="191770">
                  <a:moveTo>
                    <a:pt x="0" y="191322"/>
                  </a:moveTo>
                  <a:lnTo>
                    <a:pt x="1" y="0"/>
                  </a:lnTo>
                </a:path>
              </a:pathLst>
            </a:custGeom>
            <a:ln w="8466">
              <a:solidFill>
                <a:srgbClr val="000000"/>
              </a:solidFill>
            </a:ln>
          </p:spPr>
          <p:txBody>
            <a:bodyPr wrap="square" lIns="0" tIns="0" rIns="0" bIns="0" rtlCol="0"/>
            <a:lstStyle/>
            <a:p>
              <a:endParaRPr/>
            </a:p>
          </p:txBody>
        </p:sp>
        <p:sp>
          <p:nvSpPr>
            <p:cNvPr id="29" name="object 29"/>
            <p:cNvSpPr/>
            <p:nvPr/>
          </p:nvSpPr>
          <p:spPr>
            <a:xfrm>
              <a:off x="4863311" y="4584392"/>
              <a:ext cx="347345" cy="345440"/>
            </a:xfrm>
            <a:custGeom>
              <a:avLst/>
              <a:gdLst/>
              <a:ahLst/>
              <a:cxnLst/>
              <a:rect l="l" t="t" r="r" b="b"/>
              <a:pathLst>
                <a:path w="347345" h="345439">
                  <a:moveTo>
                    <a:pt x="173493" y="0"/>
                  </a:moveTo>
                  <a:lnTo>
                    <a:pt x="127372" y="6167"/>
                  </a:lnTo>
                  <a:lnTo>
                    <a:pt x="85928" y="23574"/>
                  </a:lnTo>
                  <a:lnTo>
                    <a:pt x="50815" y="50573"/>
                  </a:lnTo>
                  <a:lnTo>
                    <a:pt x="23686" y="85518"/>
                  </a:lnTo>
                  <a:lnTo>
                    <a:pt x="6197" y="126765"/>
                  </a:lnTo>
                  <a:lnTo>
                    <a:pt x="0" y="172666"/>
                  </a:lnTo>
                  <a:lnTo>
                    <a:pt x="6197" y="218568"/>
                  </a:lnTo>
                  <a:lnTo>
                    <a:pt x="23686" y="259815"/>
                  </a:lnTo>
                  <a:lnTo>
                    <a:pt x="50815" y="294760"/>
                  </a:lnTo>
                  <a:lnTo>
                    <a:pt x="85928" y="321759"/>
                  </a:lnTo>
                  <a:lnTo>
                    <a:pt x="127372" y="339165"/>
                  </a:lnTo>
                  <a:lnTo>
                    <a:pt x="173493" y="345333"/>
                  </a:lnTo>
                  <a:lnTo>
                    <a:pt x="219614" y="339165"/>
                  </a:lnTo>
                  <a:lnTo>
                    <a:pt x="261057" y="321759"/>
                  </a:lnTo>
                  <a:lnTo>
                    <a:pt x="296170" y="294760"/>
                  </a:lnTo>
                  <a:lnTo>
                    <a:pt x="323298" y="259815"/>
                  </a:lnTo>
                  <a:lnTo>
                    <a:pt x="340788" y="218568"/>
                  </a:lnTo>
                  <a:lnTo>
                    <a:pt x="346985" y="172666"/>
                  </a:lnTo>
                  <a:lnTo>
                    <a:pt x="340788" y="126765"/>
                  </a:lnTo>
                  <a:lnTo>
                    <a:pt x="323298" y="85518"/>
                  </a:lnTo>
                  <a:lnTo>
                    <a:pt x="296170" y="50573"/>
                  </a:lnTo>
                  <a:lnTo>
                    <a:pt x="261057" y="23574"/>
                  </a:lnTo>
                  <a:lnTo>
                    <a:pt x="219614" y="6167"/>
                  </a:lnTo>
                  <a:lnTo>
                    <a:pt x="173493" y="0"/>
                  </a:lnTo>
                  <a:close/>
                </a:path>
              </a:pathLst>
            </a:custGeom>
            <a:solidFill>
              <a:srgbClr val="FFFFFF"/>
            </a:solidFill>
          </p:spPr>
          <p:txBody>
            <a:bodyPr wrap="square" lIns="0" tIns="0" rIns="0" bIns="0" rtlCol="0"/>
            <a:lstStyle/>
            <a:p>
              <a:endParaRPr/>
            </a:p>
          </p:txBody>
        </p:sp>
        <p:sp>
          <p:nvSpPr>
            <p:cNvPr id="30" name="object 30"/>
            <p:cNvSpPr/>
            <p:nvPr/>
          </p:nvSpPr>
          <p:spPr>
            <a:xfrm>
              <a:off x="4863311" y="4584392"/>
              <a:ext cx="347345" cy="345440"/>
            </a:xfrm>
            <a:custGeom>
              <a:avLst/>
              <a:gdLst/>
              <a:ahLst/>
              <a:cxnLst/>
              <a:rect l="l" t="t" r="r" b="b"/>
              <a:pathLst>
                <a:path w="347345" h="345439">
                  <a:moveTo>
                    <a:pt x="0" y="172666"/>
                  </a:moveTo>
                  <a:lnTo>
                    <a:pt x="6197" y="126765"/>
                  </a:lnTo>
                  <a:lnTo>
                    <a:pt x="23686" y="85518"/>
                  </a:lnTo>
                  <a:lnTo>
                    <a:pt x="50814" y="50572"/>
                  </a:lnTo>
                  <a:lnTo>
                    <a:pt x="85927" y="23574"/>
                  </a:lnTo>
                  <a:lnTo>
                    <a:pt x="127371" y="6167"/>
                  </a:lnTo>
                  <a:lnTo>
                    <a:pt x="173492" y="0"/>
                  </a:lnTo>
                  <a:lnTo>
                    <a:pt x="219613" y="6167"/>
                  </a:lnTo>
                  <a:lnTo>
                    <a:pt x="261057" y="23574"/>
                  </a:lnTo>
                  <a:lnTo>
                    <a:pt x="296169" y="50572"/>
                  </a:lnTo>
                  <a:lnTo>
                    <a:pt x="323297" y="85518"/>
                  </a:lnTo>
                  <a:lnTo>
                    <a:pt x="340787" y="126765"/>
                  </a:lnTo>
                  <a:lnTo>
                    <a:pt x="346984" y="172666"/>
                  </a:lnTo>
                  <a:lnTo>
                    <a:pt x="340787" y="218568"/>
                  </a:lnTo>
                  <a:lnTo>
                    <a:pt x="323297" y="259814"/>
                  </a:lnTo>
                  <a:lnTo>
                    <a:pt x="296169" y="294760"/>
                  </a:lnTo>
                  <a:lnTo>
                    <a:pt x="261057" y="321759"/>
                  </a:lnTo>
                  <a:lnTo>
                    <a:pt x="219613" y="339165"/>
                  </a:lnTo>
                  <a:lnTo>
                    <a:pt x="173492" y="345333"/>
                  </a:lnTo>
                  <a:lnTo>
                    <a:pt x="127371" y="339165"/>
                  </a:lnTo>
                  <a:lnTo>
                    <a:pt x="85927" y="321759"/>
                  </a:lnTo>
                  <a:lnTo>
                    <a:pt x="50814" y="294760"/>
                  </a:lnTo>
                  <a:lnTo>
                    <a:pt x="23686" y="259814"/>
                  </a:lnTo>
                  <a:lnTo>
                    <a:pt x="6197" y="218568"/>
                  </a:lnTo>
                  <a:lnTo>
                    <a:pt x="0" y="172666"/>
                  </a:lnTo>
                  <a:close/>
                </a:path>
              </a:pathLst>
            </a:custGeom>
            <a:ln w="8466">
              <a:solidFill>
                <a:srgbClr val="000000"/>
              </a:solidFill>
            </a:ln>
          </p:spPr>
          <p:txBody>
            <a:bodyPr wrap="square" lIns="0" tIns="0" rIns="0" bIns="0" rtlCol="0"/>
            <a:lstStyle/>
            <a:p>
              <a:endParaRPr/>
            </a:p>
          </p:txBody>
        </p:sp>
      </p:grpSp>
      <p:sp>
        <p:nvSpPr>
          <p:cNvPr id="31" name="object 31"/>
          <p:cNvSpPr txBox="1"/>
          <p:nvPr/>
        </p:nvSpPr>
        <p:spPr>
          <a:xfrm>
            <a:off x="4909058" y="4499669"/>
            <a:ext cx="254000" cy="892810"/>
          </a:xfrm>
          <a:prstGeom prst="rect">
            <a:avLst/>
          </a:prstGeom>
        </p:spPr>
        <p:txBody>
          <a:bodyPr vert="horz" wrap="square" lIns="0" tIns="76200" rIns="0" bIns="0" rtlCol="0">
            <a:spAutoFit/>
          </a:bodyPr>
          <a:lstStyle/>
          <a:p>
            <a:pPr marL="71755">
              <a:lnSpc>
                <a:spcPct val="100000"/>
              </a:lnSpc>
              <a:spcBef>
                <a:spcPts val="600"/>
              </a:spcBef>
            </a:pPr>
            <a:r>
              <a:rPr sz="1900" spc="15" dirty="0">
                <a:latin typeface="Calibri"/>
                <a:cs typeface="Calibri"/>
              </a:rPr>
              <a:t>d</a:t>
            </a:r>
            <a:endParaRPr sz="1900">
              <a:latin typeface="Calibri"/>
              <a:cs typeface="Calibri"/>
            </a:endParaRPr>
          </a:p>
          <a:p>
            <a:pPr marL="12700">
              <a:lnSpc>
                <a:spcPct val="100000"/>
              </a:lnSpc>
              <a:spcBef>
                <a:spcPts val="690"/>
              </a:spcBef>
            </a:pPr>
            <a:r>
              <a:rPr sz="2800" dirty="0">
                <a:latin typeface="Calibri"/>
                <a:cs typeface="Calibri"/>
              </a:rPr>
              <a:t>U</a:t>
            </a:r>
            <a:endParaRPr sz="28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40566" y="6909282"/>
            <a:ext cx="352743" cy="34797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991829" y="727137"/>
            <a:ext cx="2064385" cy="662940"/>
          </a:xfrm>
          <a:prstGeom prst="rect">
            <a:avLst/>
          </a:prstGeom>
        </p:spPr>
        <p:txBody>
          <a:bodyPr vert="horz" wrap="square" lIns="0" tIns="16510" rIns="0" bIns="0" rtlCol="0">
            <a:spAutoFit/>
          </a:bodyPr>
          <a:lstStyle/>
          <a:p>
            <a:pPr marL="12700">
              <a:lnSpc>
                <a:spcPct val="100000"/>
              </a:lnSpc>
              <a:spcBef>
                <a:spcPts val="130"/>
              </a:spcBef>
            </a:pPr>
            <a:r>
              <a:rPr spc="10" dirty="0"/>
              <a:t>Exercise</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49</a:t>
            </a:fld>
            <a:endParaRPr spc="5" dirty="0"/>
          </a:p>
        </p:txBody>
      </p:sp>
      <p:sp>
        <p:nvSpPr>
          <p:cNvPr id="6" name="object 6"/>
          <p:cNvSpPr txBox="1"/>
          <p:nvPr/>
        </p:nvSpPr>
        <p:spPr>
          <a:xfrm>
            <a:off x="724916" y="1583017"/>
            <a:ext cx="8497570" cy="4053840"/>
          </a:xfrm>
          <a:prstGeom prst="rect">
            <a:avLst/>
          </a:prstGeom>
        </p:spPr>
        <p:txBody>
          <a:bodyPr vert="horz" wrap="square" lIns="0" tIns="58419" rIns="0" bIns="0" rtlCol="0">
            <a:spAutoFit/>
          </a:bodyPr>
          <a:lstStyle/>
          <a:p>
            <a:pPr marL="377825" marR="5080" indent="-365760">
              <a:lnSpc>
                <a:spcPct val="81600"/>
              </a:lnSpc>
              <a:spcBef>
                <a:spcPts val="459"/>
              </a:spcBef>
              <a:buSzPct val="103225"/>
              <a:buChar char="•"/>
              <a:tabLst>
                <a:tab pos="377825" algn="l"/>
                <a:tab pos="378460" algn="l"/>
              </a:tabLst>
            </a:pPr>
            <a:r>
              <a:rPr sz="2325" spc="-22" baseline="1792" dirty="0">
                <a:latin typeface="Arial"/>
                <a:cs typeface="Arial"/>
              </a:rPr>
              <a:t>The </a:t>
            </a:r>
            <a:r>
              <a:rPr sz="2325" spc="30" baseline="1792" dirty="0">
                <a:latin typeface="Arial"/>
                <a:cs typeface="Arial"/>
              </a:rPr>
              <a:t>database keeps track </a:t>
            </a:r>
            <a:r>
              <a:rPr sz="2325" spc="7" baseline="1792" dirty="0">
                <a:latin typeface="Arial"/>
                <a:cs typeface="Arial"/>
              </a:rPr>
              <a:t>of three </a:t>
            </a:r>
            <a:r>
              <a:rPr sz="2325" spc="44" baseline="1792" dirty="0">
                <a:latin typeface="Arial"/>
                <a:cs typeface="Arial"/>
              </a:rPr>
              <a:t>types </a:t>
            </a:r>
            <a:r>
              <a:rPr sz="2325" spc="7" baseline="1792" dirty="0">
                <a:latin typeface="Arial"/>
                <a:cs typeface="Arial"/>
              </a:rPr>
              <a:t>of </a:t>
            </a:r>
            <a:r>
              <a:rPr sz="2325" spc="37" baseline="1792" dirty="0">
                <a:latin typeface="Arial"/>
                <a:cs typeface="Arial"/>
              </a:rPr>
              <a:t>persons: </a:t>
            </a:r>
            <a:r>
              <a:rPr sz="2325" spc="30" baseline="1792" dirty="0">
                <a:latin typeface="Arial"/>
                <a:cs typeface="Arial"/>
              </a:rPr>
              <a:t>employees, alumni, </a:t>
            </a:r>
            <a:r>
              <a:rPr sz="2325" spc="15" baseline="1792" dirty="0">
                <a:latin typeface="Arial"/>
                <a:cs typeface="Arial"/>
              </a:rPr>
              <a:t>and </a:t>
            </a:r>
            <a:r>
              <a:rPr sz="2325" spc="52" baseline="1792" dirty="0">
                <a:latin typeface="Arial"/>
                <a:cs typeface="Arial"/>
              </a:rPr>
              <a:t>students. </a:t>
            </a:r>
            <a:r>
              <a:rPr sz="2325" spc="-127" baseline="1792" dirty="0">
                <a:latin typeface="Arial"/>
                <a:cs typeface="Arial"/>
              </a:rPr>
              <a:t>A </a:t>
            </a:r>
            <a:r>
              <a:rPr sz="1550" spc="-85" dirty="0">
                <a:latin typeface="Arial"/>
                <a:cs typeface="Arial"/>
              </a:rPr>
              <a:t> </a:t>
            </a:r>
            <a:r>
              <a:rPr sz="1550" spc="20" dirty="0">
                <a:latin typeface="Arial"/>
                <a:cs typeface="Arial"/>
              </a:rPr>
              <a:t>person </a:t>
            </a:r>
            <a:r>
              <a:rPr sz="1550" spc="10" dirty="0">
                <a:latin typeface="Arial"/>
                <a:cs typeface="Arial"/>
              </a:rPr>
              <a:t>can </a:t>
            </a:r>
            <a:r>
              <a:rPr sz="1550" spc="25" dirty="0">
                <a:latin typeface="Arial"/>
                <a:cs typeface="Arial"/>
              </a:rPr>
              <a:t>belong </a:t>
            </a:r>
            <a:r>
              <a:rPr sz="1550" spc="35" dirty="0">
                <a:latin typeface="Arial"/>
                <a:cs typeface="Arial"/>
              </a:rPr>
              <a:t>to </a:t>
            </a:r>
            <a:r>
              <a:rPr sz="1550" spc="20" dirty="0">
                <a:latin typeface="Arial"/>
                <a:cs typeface="Arial"/>
              </a:rPr>
              <a:t>one, </a:t>
            </a:r>
            <a:r>
              <a:rPr sz="1550" spc="55" dirty="0">
                <a:latin typeface="Arial"/>
                <a:cs typeface="Arial"/>
              </a:rPr>
              <a:t>two, </a:t>
            </a:r>
            <a:r>
              <a:rPr sz="1550" spc="-10" dirty="0">
                <a:latin typeface="Arial"/>
                <a:cs typeface="Arial"/>
              </a:rPr>
              <a:t>or </a:t>
            </a:r>
            <a:r>
              <a:rPr sz="1550" spc="-25" dirty="0">
                <a:latin typeface="Arial"/>
                <a:cs typeface="Arial"/>
              </a:rPr>
              <a:t>all </a:t>
            </a:r>
            <a:r>
              <a:rPr sz="1550" spc="5" dirty="0">
                <a:latin typeface="Arial"/>
                <a:cs typeface="Arial"/>
              </a:rPr>
              <a:t>three of </a:t>
            </a:r>
            <a:r>
              <a:rPr sz="1550" spc="15" dirty="0">
                <a:latin typeface="Arial"/>
                <a:cs typeface="Arial"/>
              </a:rPr>
              <a:t>these </a:t>
            </a:r>
            <a:r>
              <a:rPr sz="1550" spc="30" dirty="0">
                <a:latin typeface="Arial"/>
                <a:cs typeface="Arial"/>
              </a:rPr>
              <a:t>types. </a:t>
            </a:r>
            <a:r>
              <a:rPr sz="1550" spc="-10" dirty="0">
                <a:latin typeface="Arial"/>
                <a:cs typeface="Arial"/>
              </a:rPr>
              <a:t>Each </a:t>
            </a:r>
            <a:r>
              <a:rPr sz="1550" spc="20" dirty="0">
                <a:latin typeface="Arial"/>
                <a:cs typeface="Arial"/>
              </a:rPr>
              <a:t>person </a:t>
            </a:r>
            <a:r>
              <a:rPr sz="1550" dirty="0">
                <a:latin typeface="Arial"/>
                <a:cs typeface="Arial"/>
              </a:rPr>
              <a:t>has </a:t>
            </a:r>
            <a:r>
              <a:rPr sz="1550" spc="-65" dirty="0">
                <a:latin typeface="Arial"/>
                <a:cs typeface="Arial"/>
              </a:rPr>
              <a:t>a </a:t>
            </a:r>
            <a:r>
              <a:rPr sz="1550" spc="15" dirty="0">
                <a:latin typeface="Arial"/>
                <a:cs typeface="Arial"/>
              </a:rPr>
              <a:t>name, </a:t>
            </a:r>
            <a:r>
              <a:rPr sz="1550" spc="10" dirty="0">
                <a:latin typeface="Arial"/>
                <a:cs typeface="Arial"/>
              </a:rPr>
              <a:t>SSN,  </a:t>
            </a:r>
            <a:r>
              <a:rPr sz="1550" spc="15" dirty="0">
                <a:latin typeface="Arial"/>
                <a:cs typeface="Arial"/>
              </a:rPr>
              <a:t>sex, </a:t>
            </a:r>
            <a:r>
              <a:rPr sz="1550" spc="20" dirty="0">
                <a:latin typeface="Arial"/>
                <a:cs typeface="Arial"/>
              </a:rPr>
              <a:t>address, </a:t>
            </a:r>
            <a:r>
              <a:rPr sz="1550" spc="10" dirty="0">
                <a:latin typeface="Arial"/>
                <a:cs typeface="Arial"/>
              </a:rPr>
              <a:t>and </a:t>
            </a:r>
            <a:r>
              <a:rPr sz="1550" spc="30" dirty="0">
                <a:latin typeface="Arial"/>
                <a:cs typeface="Arial"/>
              </a:rPr>
              <a:t>birth</a:t>
            </a:r>
            <a:r>
              <a:rPr sz="1550" spc="85" dirty="0">
                <a:latin typeface="Arial"/>
                <a:cs typeface="Arial"/>
              </a:rPr>
              <a:t> </a:t>
            </a:r>
            <a:r>
              <a:rPr sz="1550" spc="25" dirty="0">
                <a:latin typeface="Arial"/>
                <a:cs typeface="Arial"/>
              </a:rPr>
              <a:t>date.</a:t>
            </a:r>
            <a:endParaRPr sz="1550">
              <a:latin typeface="Arial"/>
              <a:cs typeface="Arial"/>
            </a:endParaRPr>
          </a:p>
          <a:p>
            <a:pPr>
              <a:lnSpc>
                <a:spcPct val="100000"/>
              </a:lnSpc>
              <a:spcBef>
                <a:spcPts val="20"/>
              </a:spcBef>
              <a:buFont typeface="Arial"/>
              <a:buChar char="•"/>
            </a:pPr>
            <a:endParaRPr sz="2000">
              <a:latin typeface="Arial"/>
              <a:cs typeface="Arial"/>
            </a:endParaRPr>
          </a:p>
          <a:p>
            <a:pPr marL="377825" marR="255270" indent="-365760">
              <a:lnSpc>
                <a:spcPts val="1500"/>
              </a:lnSpc>
              <a:buSzPct val="103225"/>
              <a:buChar char="•"/>
              <a:tabLst>
                <a:tab pos="377825" algn="l"/>
                <a:tab pos="378460" algn="l"/>
              </a:tabLst>
            </a:pPr>
            <a:r>
              <a:rPr sz="2325" spc="-30" baseline="1792" dirty="0">
                <a:latin typeface="Arial"/>
                <a:cs typeface="Arial"/>
              </a:rPr>
              <a:t>Every </a:t>
            </a:r>
            <a:r>
              <a:rPr sz="2325" spc="30" baseline="1792" dirty="0">
                <a:latin typeface="Arial"/>
                <a:cs typeface="Arial"/>
              </a:rPr>
              <a:t>employee </a:t>
            </a:r>
            <a:r>
              <a:rPr sz="2325" baseline="1792" dirty="0">
                <a:latin typeface="Arial"/>
                <a:cs typeface="Arial"/>
              </a:rPr>
              <a:t>has </a:t>
            </a:r>
            <a:r>
              <a:rPr sz="2325" spc="-97" baseline="1792" dirty="0">
                <a:latin typeface="Arial"/>
                <a:cs typeface="Arial"/>
              </a:rPr>
              <a:t>a </a:t>
            </a:r>
            <a:r>
              <a:rPr sz="2325" spc="-15" baseline="1792" dirty="0">
                <a:latin typeface="Arial"/>
                <a:cs typeface="Arial"/>
              </a:rPr>
              <a:t>salary, </a:t>
            </a:r>
            <a:r>
              <a:rPr sz="2325" spc="15" baseline="1792" dirty="0">
                <a:latin typeface="Arial"/>
                <a:cs typeface="Arial"/>
              </a:rPr>
              <a:t>and </a:t>
            </a:r>
            <a:r>
              <a:rPr sz="2325" spc="7" baseline="1792" dirty="0">
                <a:latin typeface="Arial"/>
                <a:cs typeface="Arial"/>
              </a:rPr>
              <a:t>there </a:t>
            </a:r>
            <a:r>
              <a:rPr sz="2325" spc="-30" baseline="1792" dirty="0">
                <a:latin typeface="Arial"/>
                <a:cs typeface="Arial"/>
              </a:rPr>
              <a:t>are </a:t>
            </a:r>
            <a:r>
              <a:rPr sz="2325" spc="7" baseline="1792" dirty="0">
                <a:latin typeface="Arial"/>
                <a:cs typeface="Arial"/>
              </a:rPr>
              <a:t>three </a:t>
            </a:r>
            <a:r>
              <a:rPr sz="2325" spc="44" baseline="1792" dirty="0">
                <a:latin typeface="Arial"/>
                <a:cs typeface="Arial"/>
              </a:rPr>
              <a:t>types </a:t>
            </a:r>
            <a:r>
              <a:rPr sz="2325" spc="7" baseline="1792" dirty="0">
                <a:latin typeface="Arial"/>
                <a:cs typeface="Arial"/>
              </a:rPr>
              <a:t>of </a:t>
            </a:r>
            <a:r>
              <a:rPr sz="2325" spc="37" baseline="1792" dirty="0">
                <a:latin typeface="Arial"/>
                <a:cs typeface="Arial"/>
              </a:rPr>
              <a:t>employees: </a:t>
            </a:r>
            <a:r>
              <a:rPr sz="2325" spc="22" baseline="1792" dirty="0">
                <a:latin typeface="Arial"/>
                <a:cs typeface="Arial"/>
              </a:rPr>
              <a:t>faculty, </a:t>
            </a:r>
            <a:r>
              <a:rPr sz="2325" spc="37" baseline="1792" dirty="0">
                <a:latin typeface="Arial"/>
                <a:cs typeface="Arial"/>
              </a:rPr>
              <a:t>staff, </a:t>
            </a:r>
            <a:r>
              <a:rPr sz="2325" spc="15" baseline="1792" dirty="0">
                <a:latin typeface="Arial"/>
                <a:cs typeface="Arial"/>
              </a:rPr>
              <a:t>and </a:t>
            </a:r>
            <a:r>
              <a:rPr sz="1550" spc="10" dirty="0">
                <a:latin typeface="Arial"/>
                <a:cs typeface="Arial"/>
              </a:rPr>
              <a:t> </a:t>
            </a:r>
            <a:r>
              <a:rPr sz="1550" spc="30" dirty="0">
                <a:latin typeface="Arial"/>
                <a:cs typeface="Arial"/>
              </a:rPr>
              <a:t>student </a:t>
            </a:r>
            <a:r>
              <a:rPr sz="1550" spc="25" dirty="0">
                <a:latin typeface="Arial"/>
                <a:cs typeface="Arial"/>
              </a:rPr>
              <a:t>assistants. </a:t>
            </a:r>
            <a:r>
              <a:rPr sz="1550" spc="-10" dirty="0">
                <a:latin typeface="Arial"/>
                <a:cs typeface="Arial"/>
              </a:rPr>
              <a:t>Each </a:t>
            </a:r>
            <a:r>
              <a:rPr sz="1550" spc="20" dirty="0">
                <a:latin typeface="Arial"/>
                <a:cs typeface="Arial"/>
              </a:rPr>
              <a:t>employee </a:t>
            </a:r>
            <a:r>
              <a:rPr sz="1550" spc="30" dirty="0">
                <a:latin typeface="Arial"/>
                <a:cs typeface="Arial"/>
              </a:rPr>
              <a:t>belongs </a:t>
            </a:r>
            <a:r>
              <a:rPr sz="1550" spc="35" dirty="0">
                <a:latin typeface="Arial"/>
                <a:cs typeface="Arial"/>
              </a:rPr>
              <a:t>to </a:t>
            </a:r>
            <a:r>
              <a:rPr sz="1550" spc="15" dirty="0">
                <a:latin typeface="Arial"/>
                <a:cs typeface="Arial"/>
              </a:rPr>
              <a:t>exactly one </a:t>
            </a:r>
            <a:r>
              <a:rPr sz="1550" spc="5" dirty="0">
                <a:latin typeface="Arial"/>
                <a:cs typeface="Arial"/>
              </a:rPr>
              <a:t>of </a:t>
            </a:r>
            <a:r>
              <a:rPr sz="1550" spc="15" dirty="0">
                <a:latin typeface="Arial"/>
                <a:cs typeface="Arial"/>
              </a:rPr>
              <a:t>these </a:t>
            </a:r>
            <a:r>
              <a:rPr sz="1550" spc="30" dirty="0">
                <a:latin typeface="Arial"/>
                <a:cs typeface="Arial"/>
              </a:rPr>
              <a:t>types. </a:t>
            </a:r>
            <a:r>
              <a:rPr sz="1550" spc="-15" dirty="0">
                <a:latin typeface="Arial"/>
                <a:cs typeface="Arial"/>
              </a:rPr>
              <a:t>For</a:t>
            </a:r>
            <a:r>
              <a:rPr sz="1550" spc="40" dirty="0">
                <a:latin typeface="Arial"/>
                <a:cs typeface="Arial"/>
              </a:rPr>
              <a:t> </a:t>
            </a:r>
            <a:r>
              <a:rPr sz="1550" spc="5" dirty="0">
                <a:latin typeface="Arial"/>
                <a:cs typeface="Arial"/>
              </a:rPr>
              <a:t>each</a:t>
            </a:r>
            <a:endParaRPr sz="1550">
              <a:latin typeface="Arial"/>
              <a:cs typeface="Arial"/>
            </a:endParaRPr>
          </a:p>
          <a:p>
            <a:pPr marL="377825" marR="7620">
              <a:lnSpc>
                <a:spcPts val="1530"/>
              </a:lnSpc>
              <a:spcBef>
                <a:spcPts val="10"/>
              </a:spcBef>
            </a:pPr>
            <a:r>
              <a:rPr sz="1550" spc="20" dirty="0">
                <a:latin typeface="Arial"/>
                <a:cs typeface="Arial"/>
              </a:rPr>
              <a:t>alumnus, </a:t>
            </a:r>
            <a:r>
              <a:rPr sz="1550" spc="-65" dirty="0">
                <a:latin typeface="Arial"/>
                <a:cs typeface="Arial"/>
              </a:rPr>
              <a:t>a </a:t>
            </a:r>
            <a:r>
              <a:rPr sz="1550" spc="15" dirty="0">
                <a:latin typeface="Arial"/>
                <a:cs typeface="Arial"/>
              </a:rPr>
              <a:t>record </a:t>
            </a:r>
            <a:r>
              <a:rPr sz="1550" spc="5" dirty="0">
                <a:latin typeface="Arial"/>
                <a:cs typeface="Arial"/>
              </a:rPr>
              <a:t>of </a:t>
            </a:r>
            <a:r>
              <a:rPr sz="1550" spc="20" dirty="0">
                <a:latin typeface="Arial"/>
                <a:cs typeface="Arial"/>
              </a:rPr>
              <a:t>the </a:t>
            </a:r>
            <a:r>
              <a:rPr sz="1550" spc="10" dirty="0">
                <a:latin typeface="Arial"/>
                <a:cs typeface="Arial"/>
              </a:rPr>
              <a:t>degree </a:t>
            </a:r>
            <a:r>
              <a:rPr sz="1550" spc="-10" dirty="0">
                <a:latin typeface="Arial"/>
                <a:cs typeface="Arial"/>
              </a:rPr>
              <a:t>or </a:t>
            </a:r>
            <a:r>
              <a:rPr sz="1550" spc="10" dirty="0">
                <a:latin typeface="Arial"/>
                <a:cs typeface="Arial"/>
              </a:rPr>
              <a:t>degrees </a:t>
            </a:r>
            <a:r>
              <a:rPr sz="1550" spc="15" dirty="0">
                <a:latin typeface="Arial"/>
                <a:cs typeface="Arial"/>
              </a:rPr>
              <a:t>that </a:t>
            </a:r>
            <a:r>
              <a:rPr sz="1550" spc="-5" dirty="0">
                <a:latin typeface="Arial"/>
                <a:cs typeface="Arial"/>
              </a:rPr>
              <a:t>he </a:t>
            </a:r>
            <a:r>
              <a:rPr sz="1550" spc="-10" dirty="0">
                <a:latin typeface="Arial"/>
                <a:cs typeface="Arial"/>
              </a:rPr>
              <a:t>or </a:t>
            </a:r>
            <a:r>
              <a:rPr sz="1550" spc="5" dirty="0">
                <a:latin typeface="Arial"/>
                <a:cs typeface="Arial"/>
              </a:rPr>
              <a:t>she </a:t>
            </a:r>
            <a:r>
              <a:rPr sz="1550" spc="10" dirty="0">
                <a:latin typeface="Arial"/>
                <a:cs typeface="Arial"/>
              </a:rPr>
              <a:t>earned </a:t>
            </a:r>
            <a:r>
              <a:rPr sz="1550" spc="-15" dirty="0">
                <a:latin typeface="Arial"/>
                <a:cs typeface="Arial"/>
              </a:rPr>
              <a:t>at </a:t>
            </a:r>
            <a:r>
              <a:rPr sz="1550" spc="20" dirty="0">
                <a:latin typeface="Arial"/>
                <a:cs typeface="Arial"/>
              </a:rPr>
              <a:t>the </a:t>
            </a:r>
            <a:r>
              <a:rPr sz="1550" spc="10" dirty="0">
                <a:latin typeface="Arial"/>
                <a:cs typeface="Arial"/>
              </a:rPr>
              <a:t>university </a:t>
            </a:r>
            <a:r>
              <a:rPr sz="1550" dirty="0">
                <a:latin typeface="Arial"/>
                <a:cs typeface="Arial"/>
              </a:rPr>
              <a:t>is </a:t>
            </a:r>
            <a:r>
              <a:rPr sz="1550" spc="40" dirty="0">
                <a:latin typeface="Arial"/>
                <a:cs typeface="Arial"/>
              </a:rPr>
              <a:t>kept,  </a:t>
            </a:r>
            <a:r>
              <a:rPr sz="1550" spc="30" dirty="0">
                <a:latin typeface="Arial"/>
                <a:cs typeface="Arial"/>
              </a:rPr>
              <a:t>including </a:t>
            </a:r>
            <a:r>
              <a:rPr sz="1550" spc="20" dirty="0">
                <a:latin typeface="Arial"/>
                <a:cs typeface="Arial"/>
              </a:rPr>
              <a:t>the </a:t>
            </a:r>
            <a:r>
              <a:rPr sz="1550" spc="10" dirty="0">
                <a:latin typeface="Arial"/>
                <a:cs typeface="Arial"/>
              </a:rPr>
              <a:t>name </a:t>
            </a:r>
            <a:r>
              <a:rPr sz="1550" spc="5" dirty="0">
                <a:latin typeface="Arial"/>
                <a:cs typeface="Arial"/>
              </a:rPr>
              <a:t>of </a:t>
            </a:r>
            <a:r>
              <a:rPr sz="1550" spc="20" dirty="0">
                <a:latin typeface="Arial"/>
                <a:cs typeface="Arial"/>
              </a:rPr>
              <a:t>the </a:t>
            </a:r>
            <a:r>
              <a:rPr sz="1550" spc="10" dirty="0">
                <a:latin typeface="Arial"/>
                <a:cs typeface="Arial"/>
              </a:rPr>
              <a:t>degree, </a:t>
            </a:r>
            <a:r>
              <a:rPr sz="1550" spc="20" dirty="0">
                <a:latin typeface="Arial"/>
                <a:cs typeface="Arial"/>
              </a:rPr>
              <a:t>the </a:t>
            </a:r>
            <a:r>
              <a:rPr sz="1550" spc="-20" dirty="0">
                <a:latin typeface="Arial"/>
                <a:cs typeface="Arial"/>
              </a:rPr>
              <a:t>year </a:t>
            </a:r>
            <a:r>
              <a:rPr sz="1550" spc="30" dirty="0">
                <a:latin typeface="Arial"/>
                <a:cs typeface="Arial"/>
              </a:rPr>
              <a:t>granted, </a:t>
            </a:r>
            <a:r>
              <a:rPr sz="1550" spc="10" dirty="0">
                <a:latin typeface="Arial"/>
                <a:cs typeface="Arial"/>
              </a:rPr>
              <a:t>and </a:t>
            </a:r>
            <a:r>
              <a:rPr sz="1550" spc="20" dirty="0">
                <a:latin typeface="Arial"/>
                <a:cs typeface="Arial"/>
              </a:rPr>
              <a:t>the </a:t>
            </a:r>
            <a:r>
              <a:rPr sz="1550" spc="10" dirty="0">
                <a:latin typeface="Arial"/>
                <a:cs typeface="Arial"/>
              </a:rPr>
              <a:t>major </a:t>
            </a:r>
            <a:r>
              <a:rPr sz="1550" spc="35" dirty="0">
                <a:latin typeface="Arial"/>
                <a:cs typeface="Arial"/>
              </a:rPr>
              <a:t>department.</a:t>
            </a:r>
            <a:r>
              <a:rPr sz="1550" spc="440" dirty="0">
                <a:latin typeface="Arial"/>
                <a:cs typeface="Arial"/>
              </a:rPr>
              <a:t> </a:t>
            </a:r>
            <a:r>
              <a:rPr sz="1550" spc="-10" dirty="0">
                <a:latin typeface="Arial"/>
                <a:cs typeface="Arial"/>
              </a:rPr>
              <a:t>Each</a:t>
            </a:r>
            <a:endParaRPr sz="1550">
              <a:latin typeface="Arial"/>
              <a:cs typeface="Arial"/>
            </a:endParaRPr>
          </a:p>
          <a:p>
            <a:pPr marL="377825">
              <a:lnSpc>
                <a:spcPts val="1540"/>
              </a:lnSpc>
            </a:pPr>
            <a:r>
              <a:rPr sz="1550" spc="30" dirty="0">
                <a:latin typeface="Arial"/>
                <a:cs typeface="Arial"/>
              </a:rPr>
              <a:t>student </a:t>
            </a:r>
            <a:r>
              <a:rPr sz="1550" dirty="0">
                <a:latin typeface="Arial"/>
                <a:cs typeface="Arial"/>
              </a:rPr>
              <a:t>has </a:t>
            </a:r>
            <a:r>
              <a:rPr sz="1550" spc="-65" dirty="0">
                <a:latin typeface="Arial"/>
                <a:cs typeface="Arial"/>
              </a:rPr>
              <a:t>a </a:t>
            </a:r>
            <a:r>
              <a:rPr sz="1550" spc="10" dirty="0">
                <a:latin typeface="Arial"/>
                <a:cs typeface="Arial"/>
              </a:rPr>
              <a:t>major</a:t>
            </a:r>
            <a:r>
              <a:rPr sz="1550" spc="320" dirty="0">
                <a:latin typeface="Arial"/>
                <a:cs typeface="Arial"/>
              </a:rPr>
              <a:t> </a:t>
            </a:r>
            <a:r>
              <a:rPr sz="1550" spc="35" dirty="0">
                <a:latin typeface="Arial"/>
                <a:cs typeface="Arial"/>
              </a:rPr>
              <a:t>department.</a:t>
            </a:r>
            <a:endParaRPr sz="1550">
              <a:latin typeface="Arial"/>
              <a:cs typeface="Arial"/>
            </a:endParaRPr>
          </a:p>
          <a:p>
            <a:pPr>
              <a:lnSpc>
                <a:spcPct val="100000"/>
              </a:lnSpc>
              <a:spcBef>
                <a:spcPts val="30"/>
              </a:spcBef>
            </a:pPr>
            <a:endParaRPr sz="1750">
              <a:latin typeface="Arial"/>
              <a:cs typeface="Arial"/>
            </a:endParaRPr>
          </a:p>
          <a:p>
            <a:pPr marL="378460" indent="-365760">
              <a:lnSpc>
                <a:spcPts val="1680"/>
              </a:lnSpc>
              <a:buSzPct val="103225"/>
              <a:buChar char="•"/>
              <a:tabLst>
                <a:tab pos="377825" algn="l"/>
                <a:tab pos="378460" algn="l"/>
              </a:tabLst>
            </a:pPr>
            <a:r>
              <a:rPr sz="2325" spc="-15" baseline="1792" dirty="0">
                <a:latin typeface="Arial"/>
                <a:cs typeface="Arial"/>
              </a:rPr>
              <a:t>Each </a:t>
            </a:r>
            <a:r>
              <a:rPr sz="2325" spc="30" baseline="1792" dirty="0">
                <a:latin typeface="Arial"/>
                <a:cs typeface="Arial"/>
              </a:rPr>
              <a:t>faculty </a:t>
            </a:r>
            <a:r>
              <a:rPr sz="2325" baseline="1792" dirty="0">
                <a:latin typeface="Arial"/>
                <a:cs typeface="Arial"/>
              </a:rPr>
              <a:t>has </a:t>
            </a:r>
            <a:r>
              <a:rPr sz="2325" spc="-97" baseline="1792" dirty="0">
                <a:latin typeface="Arial"/>
                <a:cs typeface="Arial"/>
              </a:rPr>
              <a:t>a </a:t>
            </a:r>
            <a:r>
              <a:rPr sz="2325" spc="22" baseline="1792" dirty="0">
                <a:latin typeface="Arial"/>
                <a:cs typeface="Arial"/>
              </a:rPr>
              <a:t>rank, </a:t>
            </a:r>
            <a:r>
              <a:rPr sz="2325" spc="7" baseline="1792" dirty="0">
                <a:latin typeface="Arial"/>
                <a:cs typeface="Arial"/>
              </a:rPr>
              <a:t>whereas each </a:t>
            </a:r>
            <a:r>
              <a:rPr sz="2325" spc="15" baseline="1792" dirty="0">
                <a:latin typeface="Arial"/>
                <a:cs typeface="Arial"/>
              </a:rPr>
              <a:t>staff </a:t>
            </a:r>
            <a:r>
              <a:rPr sz="2325" spc="30" baseline="1792" dirty="0">
                <a:latin typeface="Arial"/>
                <a:cs typeface="Arial"/>
              </a:rPr>
              <a:t>member </a:t>
            </a:r>
            <a:r>
              <a:rPr sz="2325" baseline="1792" dirty="0">
                <a:latin typeface="Arial"/>
                <a:cs typeface="Arial"/>
              </a:rPr>
              <a:t>has </a:t>
            </a:r>
            <a:r>
              <a:rPr sz="2325" spc="-97" baseline="1792" dirty="0">
                <a:latin typeface="Arial"/>
                <a:cs typeface="Arial"/>
              </a:rPr>
              <a:t>a </a:t>
            </a:r>
            <a:r>
              <a:rPr sz="2325" spc="15" baseline="1792" dirty="0">
                <a:latin typeface="Arial"/>
                <a:cs typeface="Arial"/>
              </a:rPr>
              <a:t>staff </a:t>
            </a:r>
            <a:r>
              <a:rPr sz="2325" spc="60" baseline="1792" dirty="0">
                <a:latin typeface="Arial"/>
                <a:cs typeface="Arial"/>
              </a:rPr>
              <a:t>position.</a:t>
            </a:r>
            <a:r>
              <a:rPr sz="2325" spc="187" baseline="1792" dirty="0">
                <a:latin typeface="Arial"/>
                <a:cs typeface="Arial"/>
              </a:rPr>
              <a:t> </a:t>
            </a:r>
            <a:r>
              <a:rPr sz="2325" spc="37" baseline="1792" dirty="0">
                <a:latin typeface="Arial"/>
                <a:cs typeface="Arial"/>
              </a:rPr>
              <a:t>Student</a:t>
            </a:r>
            <a:endParaRPr sz="2325" baseline="1792">
              <a:latin typeface="Arial"/>
              <a:cs typeface="Arial"/>
            </a:endParaRPr>
          </a:p>
          <a:p>
            <a:pPr marL="377825" marR="114935">
              <a:lnSpc>
                <a:spcPts val="1530"/>
              </a:lnSpc>
              <a:spcBef>
                <a:spcPts val="145"/>
              </a:spcBef>
            </a:pPr>
            <a:r>
              <a:rPr sz="1550" spc="20" dirty="0">
                <a:latin typeface="Arial"/>
                <a:cs typeface="Arial"/>
              </a:rPr>
              <a:t>assistants </a:t>
            </a:r>
            <a:r>
              <a:rPr sz="1550" spc="-20" dirty="0">
                <a:latin typeface="Arial"/>
                <a:cs typeface="Arial"/>
              </a:rPr>
              <a:t>are </a:t>
            </a:r>
            <a:r>
              <a:rPr sz="1550" spc="20" dirty="0">
                <a:latin typeface="Arial"/>
                <a:cs typeface="Arial"/>
              </a:rPr>
              <a:t>classified </a:t>
            </a:r>
            <a:r>
              <a:rPr sz="1550" spc="15" dirty="0">
                <a:latin typeface="Arial"/>
                <a:cs typeface="Arial"/>
              </a:rPr>
              <a:t>further </a:t>
            </a:r>
            <a:r>
              <a:rPr sz="1550" spc="-10" dirty="0">
                <a:latin typeface="Arial"/>
                <a:cs typeface="Arial"/>
              </a:rPr>
              <a:t>as </a:t>
            </a:r>
            <a:r>
              <a:rPr sz="1550" dirty="0">
                <a:latin typeface="Arial"/>
                <a:cs typeface="Arial"/>
              </a:rPr>
              <a:t>either research </a:t>
            </a:r>
            <a:r>
              <a:rPr sz="1550" spc="20" dirty="0">
                <a:latin typeface="Arial"/>
                <a:cs typeface="Arial"/>
              </a:rPr>
              <a:t>assistants </a:t>
            </a:r>
            <a:r>
              <a:rPr sz="1550" spc="-10" dirty="0">
                <a:latin typeface="Arial"/>
                <a:cs typeface="Arial"/>
              </a:rPr>
              <a:t>or </a:t>
            </a:r>
            <a:r>
              <a:rPr sz="1550" spc="20" dirty="0">
                <a:latin typeface="Arial"/>
                <a:cs typeface="Arial"/>
              </a:rPr>
              <a:t>teaching </a:t>
            </a:r>
            <a:r>
              <a:rPr sz="1550" spc="25" dirty="0">
                <a:latin typeface="Arial"/>
                <a:cs typeface="Arial"/>
              </a:rPr>
              <a:t>assistants, </a:t>
            </a:r>
            <a:r>
              <a:rPr sz="1550" spc="10" dirty="0">
                <a:latin typeface="Arial"/>
                <a:cs typeface="Arial"/>
              </a:rPr>
              <a:t>and  </a:t>
            </a:r>
            <a:r>
              <a:rPr sz="1550" spc="20" dirty="0">
                <a:latin typeface="Arial"/>
                <a:cs typeface="Arial"/>
              </a:rPr>
              <a:t>the </a:t>
            </a:r>
            <a:r>
              <a:rPr sz="1550" spc="15" dirty="0">
                <a:latin typeface="Arial"/>
                <a:cs typeface="Arial"/>
              </a:rPr>
              <a:t>percent </a:t>
            </a:r>
            <a:r>
              <a:rPr sz="1550" spc="5" dirty="0">
                <a:latin typeface="Arial"/>
                <a:cs typeface="Arial"/>
              </a:rPr>
              <a:t>of </a:t>
            </a:r>
            <a:r>
              <a:rPr sz="1550" spc="30" dirty="0">
                <a:latin typeface="Arial"/>
                <a:cs typeface="Arial"/>
              </a:rPr>
              <a:t>time </a:t>
            </a:r>
            <a:r>
              <a:rPr sz="1550" spc="15" dirty="0">
                <a:latin typeface="Arial"/>
                <a:cs typeface="Arial"/>
              </a:rPr>
              <a:t>that </a:t>
            </a:r>
            <a:r>
              <a:rPr sz="1550" spc="5" dirty="0">
                <a:latin typeface="Arial"/>
                <a:cs typeface="Arial"/>
              </a:rPr>
              <a:t>they </a:t>
            </a:r>
            <a:r>
              <a:rPr sz="1550" spc="30" dirty="0">
                <a:latin typeface="Arial"/>
                <a:cs typeface="Arial"/>
              </a:rPr>
              <a:t>work </a:t>
            </a:r>
            <a:r>
              <a:rPr sz="1550" dirty="0">
                <a:latin typeface="Arial"/>
                <a:cs typeface="Arial"/>
              </a:rPr>
              <a:t>is </a:t>
            </a:r>
            <a:r>
              <a:rPr sz="1550" spc="20" dirty="0">
                <a:latin typeface="Arial"/>
                <a:cs typeface="Arial"/>
              </a:rPr>
              <a:t>recorded </a:t>
            </a:r>
            <a:r>
              <a:rPr sz="1550" spc="-10" dirty="0">
                <a:latin typeface="Arial"/>
                <a:cs typeface="Arial"/>
              </a:rPr>
              <a:t>in </a:t>
            </a:r>
            <a:r>
              <a:rPr sz="1550" spc="20" dirty="0">
                <a:latin typeface="Arial"/>
                <a:cs typeface="Arial"/>
              </a:rPr>
              <a:t>the </a:t>
            </a:r>
            <a:r>
              <a:rPr sz="1550" spc="25" dirty="0">
                <a:latin typeface="Arial"/>
                <a:cs typeface="Arial"/>
              </a:rPr>
              <a:t>database. </a:t>
            </a:r>
            <a:r>
              <a:rPr sz="1550" spc="-5" dirty="0">
                <a:latin typeface="Arial"/>
                <a:cs typeface="Arial"/>
              </a:rPr>
              <a:t>Research </a:t>
            </a:r>
            <a:r>
              <a:rPr sz="1550" spc="20" dirty="0">
                <a:latin typeface="Arial"/>
                <a:cs typeface="Arial"/>
              </a:rPr>
              <a:t>assistants </a:t>
            </a:r>
            <a:r>
              <a:rPr sz="1550" dirty="0">
                <a:latin typeface="Arial"/>
                <a:cs typeface="Arial"/>
              </a:rPr>
              <a:t>have  </a:t>
            </a:r>
            <a:r>
              <a:rPr sz="1550" spc="5" dirty="0">
                <a:latin typeface="Arial"/>
                <a:cs typeface="Arial"/>
              </a:rPr>
              <a:t>their </a:t>
            </a:r>
            <a:r>
              <a:rPr sz="1550" dirty="0">
                <a:latin typeface="Arial"/>
                <a:cs typeface="Arial"/>
              </a:rPr>
              <a:t>research </a:t>
            </a:r>
            <a:r>
              <a:rPr sz="1550" spc="25" dirty="0">
                <a:latin typeface="Arial"/>
                <a:cs typeface="Arial"/>
              </a:rPr>
              <a:t>project </a:t>
            </a:r>
            <a:r>
              <a:rPr sz="1550" spc="30" dirty="0">
                <a:latin typeface="Arial"/>
                <a:cs typeface="Arial"/>
              </a:rPr>
              <a:t>stored, </a:t>
            </a:r>
            <a:r>
              <a:rPr sz="1550" spc="5" dirty="0">
                <a:latin typeface="Arial"/>
                <a:cs typeface="Arial"/>
              </a:rPr>
              <a:t>whereas </a:t>
            </a:r>
            <a:r>
              <a:rPr sz="1550" spc="20" dirty="0">
                <a:latin typeface="Arial"/>
                <a:cs typeface="Arial"/>
              </a:rPr>
              <a:t>teaching assistants </a:t>
            </a:r>
            <a:r>
              <a:rPr sz="1550" dirty="0">
                <a:latin typeface="Arial"/>
                <a:cs typeface="Arial"/>
              </a:rPr>
              <a:t>have </a:t>
            </a:r>
            <a:r>
              <a:rPr sz="1550" spc="20" dirty="0">
                <a:latin typeface="Arial"/>
                <a:cs typeface="Arial"/>
              </a:rPr>
              <a:t>the </a:t>
            </a:r>
            <a:r>
              <a:rPr sz="1550" spc="15" dirty="0">
                <a:latin typeface="Arial"/>
                <a:cs typeface="Arial"/>
              </a:rPr>
              <a:t>current </a:t>
            </a:r>
            <a:r>
              <a:rPr sz="1550" spc="25" dirty="0">
                <a:latin typeface="Arial"/>
                <a:cs typeface="Arial"/>
              </a:rPr>
              <a:t>course </a:t>
            </a:r>
            <a:r>
              <a:rPr sz="1550" spc="5" dirty="0">
                <a:latin typeface="Arial"/>
                <a:cs typeface="Arial"/>
              </a:rPr>
              <a:t>they  </a:t>
            </a:r>
            <a:r>
              <a:rPr sz="1550" spc="30" dirty="0">
                <a:latin typeface="Arial"/>
                <a:cs typeface="Arial"/>
              </a:rPr>
              <a:t>work</a:t>
            </a:r>
            <a:r>
              <a:rPr sz="1550" spc="90" dirty="0">
                <a:latin typeface="Arial"/>
                <a:cs typeface="Arial"/>
              </a:rPr>
              <a:t> </a:t>
            </a:r>
            <a:r>
              <a:rPr sz="1550" spc="30" dirty="0">
                <a:latin typeface="Arial"/>
                <a:cs typeface="Arial"/>
              </a:rPr>
              <a:t>on.</a:t>
            </a:r>
            <a:endParaRPr sz="1550">
              <a:latin typeface="Arial"/>
              <a:cs typeface="Arial"/>
            </a:endParaRPr>
          </a:p>
          <a:p>
            <a:pPr>
              <a:lnSpc>
                <a:spcPct val="100000"/>
              </a:lnSpc>
              <a:spcBef>
                <a:spcPts val="30"/>
              </a:spcBef>
            </a:pPr>
            <a:endParaRPr sz="2000">
              <a:latin typeface="Arial"/>
              <a:cs typeface="Arial"/>
            </a:endParaRPr>
          </a:p>
          <a:p>
            <a:pPr marL="377825" marR="410845" indent="-365760">
              <a:lnSpc>
                <a:spcPct val="81600"/>
              </a:lnSpc>
              <a:buSzPct val="103225"/>
              <a:buChar char="•"/>
              <a:tabLst>
                <a:tab pos="377825" algn="l"/>
                <a:tab pos="378460" algn="l"/>
              </a:tabLst>
            </a:pPr>
            <a:r>
              <a:rPr sz="2325" spc="44" baseline="1792" dirty="0">
                <a:latin typeface="Arial"/>
                <a:cs typeface="Arial"/>
              </a:rPr>
              <a:t>Students </a:t>
            </a:r>
            <a:r>
              <a:rPr sz="2325" spc="-30" baseline="1792" dirty="0">
                <a:latin typeface="Arial"/>
                <a:cs typeface="Arial"/>
              </a:rPr>
              <a:t>are </a:t>
            </a:r>
            <a:r>
              <a:rPr sz="2325" spc="22" baseline="1792" dirty="0">
                <a:latin typeface="Arial"/>
                <a:cs typeface="Arial"/>
              </a:rPr>
              <a:t>further </a:t>
            </a:r>
            <a:r>
              <a:rPr sz="2325" spc="30" baseline="1792" dirty="0">
                <a:latin typeface="Arial"/>
                <a:cs typeface="Arial"/>
              </a:rPr>
              <a:t>classified </a:t>
            </a:r>
            <a:r>
              <a:rPr sz="2325" spc="-15" baseline="1792" dirty="0">
                <a:latin typeface="Arial"/>
                <a:cs typeface="Arial"/>
              </a:rPr>
              <a:t>as </a:t>
            </a:r>
            <a:r>
              <a:rPr sz="2325" baseline="1792" dirty="0">
                <a:latin typeface="Arial"/>
                <a:cs typeface="Arial"/>
              </a:rPr>
              <a:t>either </a:t>
            </a:r>
            <a:r>
              <a:rPr sz="2325" spc="37" baseline="1792" dirty="0">
                <a:latin typeface="Arial"/>
                <a:cs typeface="Arial"/>
              </a:rPr>
              <a:t>graduate </a:t>
            </a:r>
            <a:r>
              <a:rPr sz="2325" spc="-15" baseline="1792" dirty="0">
                <a:latin typeface="Arial"/>
                <a:cs typeface="Arial"/>
              </a:rPr>
              <a:t>or </a:t>
            </a:r>
            <a:r>
              <a:rPr sz="2325" spc="30" baseline="1792" dirty="0">
                <a:latin typeface="Arial"/>
                <a:cs typeface="Arial"/>
              </a:rPr>
              <a:t>undergraduate, </a:t>
            </a:r>
            <a:r>
              <a:rPr sz="2325" spc="52" baseline="1792" dirty="0">
                <a:latin typeface="Arial"/>
                <a:cs typeface="Arial"/>
              </a:rPr>
              <a:t>with </a:t>
            </a:r>
            <a:r>
              <a:rPr sz="2325" spc="30" baseline="1792" dirty="0">
                <a:latin typeface="Arial"/>
                <a:cs typeface="Arial"/>
              </a:rPr>
              <a:t>the </a:t>
            </a:r>
            <a:r>
              <a:rPr sz="2325" spc="52" baseline="1792" dirty="0">
                <a:latin typeface="Arial"/>
                <a:cs typeface="Arial"/>
              </a:rPr>
              <a:t>specific </a:t>
            </a:r>
            <a:r>
              <a:rPr sz="1550" spc="35" dirty="0">
                <a:latin typeface="Arial"/>
                <a:cs typeface="Arial"/>
              </a:rPr>
              <a:t> </a:t>
            </a:r>
            <a:r>
              <a:rPr sz="1550" spc="30" dirty="0">
                <a:latin typeface="Arial"/>
                <a:cs typeface="Arial"/>
              </a:rPr>
              <a:t>attributes </a:t>
            </a:r>
            <a:r>
              <a:rPr sz="1550" spc="10" dirty="0">
                <a:latin typeface="Arial"/>
                <a:cs typeface="Arial"/>
              </a:rPr>
              <a:t>degree </a:t>
            </a:r>
            <a:r>
              <a:rPr sz="1550" spc="20" dirty="0">
                <a:latin typeface="Arial"/>
                <a:cs typeface="Arial"/>
              </a:rPr>
              <a:t>program </a:t>
            </a:r>
            <a:r>
              <a:rPr sz="1550" spc="5" dirty="0">
                <a:latin typeface="Arial"/>
                <a:cs typeface="Arial"/>
              </a:rPr>
              <a:t>(M.S., </a:t>
            </a:r>
            <a:r>
              <a:rPr sz="1550" spc="10" dirty="0">
                <a:latin typeface="Arial"/>
                <a:cs typeface="Arial"/>
              </a:rPr>
              <a:t>Ph.D., </a:t>
            </a:r>
            <a:r>
              <a:rPr sz="1550" spc="30" dirty="0">
                <a:latin typeface="Arial"/>
                <a:cs typeface="Arial"/>
              </a:rPr>
              <a:t>M.B.A., </a:t>
            </a:r>
            <a:r>
              <a:rPr sz="1550" spc="10" dirty="0">
                <a:latin typeface="Arial"/>
                <a:cs typeface="Arial"/>
              </a:rPr>
              <a:t>and so </a:t>
            </a:r>
            <a:r>
              <a:rPr sz="1550" spc="-15" dirty="0">
                <a:latin typeface="Arial"/>
                <a:cs typeface="Arial"/>
              </a:rPr>
              <a:t>on) </a:t>
            </a:r>
            <a:r>
              <a:rPr sz="1550" spc="10" dirty="0">
                <a:latin typeface="Arial"/>
                <a:cs typeface="Arial"/>
              </a:rPr>
              <a:t>for </a:t>
            </a:r>
            <a:r>
              <a:rPr sz="1550" spc="25" dirty="0">
                <a:latin typeface="Arial"/>
                <a:cs typeface="Arial"/>
              </a:rPr>
              <a:t>graduate </a:t>
            </a:r>
            <a:r>
              <a:rPr sz="1550" spc="35" dirty="0">
                <a:latin typeface="Arial"/>
                <a:cs typeface="Arial"/>
              </a:rPr>
              <a:t>students </a:t>
            </a:r>
            <a:r>
              <a:rPr sz="1550" spc="10" dirty="0">
                <a:latin typeface="Arial"/>
                <a:cs typeface="Arial"/>
              </a:rPr>
              <a:t>and  </a:t>
            </a:r>
            <a:r>
              <a:rPr sz="1550" spc="15" dirty="0">
                <a:latin typeface="Arial"/>
                <a:cs typeface="Arial"/>
              </a:rPr>
              <a:t>class </a:t>
            </a:r>
            <a:r>
              <a:rPr sz="1550" spc="5" dirty="0">
                <a:latin typeface="Arial"/>
                <a:cs typeface="Arial"/>
              </a:rPr>
              <a:t>(freshman, </a:t>
            </a:r>
            <a:r>
              <a:rPr sz="1550" spc="35" dirty="0">
                <a:latin typeface="Arial"/>
                <a:cs typeface="Arial"/>
              </a:rPr>
              <a:t>sophomore, </a:t>
            </a:r>
            <a:r>
              <a:rPr sz="1550" spc="10" dirty="0">
                <a:latin typeface="Arial"/>
                <a:cs typeface="Arial"/>
              </a:rPr>
              <a:t>and so </a:t>
            </a:r>
            <a:r>
              <a:rPr sz="1550" spc="-15" dirty="0">
                <a:latin typeface="Arial"/>
                <a:cs typeface="Arial"/>
              </a:rPr>
              <a:t>on) </a:t>
            </a:r>
            <a:r>
              <a:rPr sz="1550" spc="10" dirty="0">
                <a:latin typeface="Arial"/>
                <a:cs typeface="Arial"/>
              </a:rPr>
              <a:t>for </a:t>
            </a:r>
            <a:r>
              <a:rPr sz="1550" spc="15" dirty="0">
                <a:latin typeface="Arial"/>
                <a:cs typeface="Arial"/>
              </a:rPr>
              <a:t>under-</a:t>
            </a:r>
            <a:r>
              <a:rPr sz="1550" spc="310" dirty="0">
                <a:latin typeface="Arial"/>
                <a:cs typeface="Arial"/>
              </a:rPr>
              <a:t> </a:t>
            </a:r>
            <a:r>
              <a:rPr sz="1550" spc="25" dirty="0">
                <a:latin typeface="Arial"/>
                <a:cs typeface="Arial"/>
              </a:rPr>
              <a:t>graduates.</a:t>
            </a:r>
            <a:endParaRPr sz="155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30960" y="727137"/>
            <a:ext cx="7367270" cy="662940"/>
          </a:xfrm>
          <a:prstGeom prst="rect">
            <a:avLst/>
          </a:prstGeom>
        </p:spPr>
        <p:txBody>
          <a:bodyPr vert="horz" wrap="square" lIns="0" tIns="16510" rIns="0" bIns="0" rtlCol="0">
            <a:spAutoFit/>
          </a:bodyPr>
          <a:lstStyle/>
          <a:p>
            <a:pPr marL="12700">
              <a:lnSpc>
                <a:spcPct val="100000"/>
              </a:lnSpc>
              <a:spcBef>
                <a:spcPts val="130"/>
              </a:spcBef>
            </a:pPr>
            <a:r>
              <a:rPr spc="60" dirty="0"/>
              <a:t>Entity-Relationship </a:t>
            </a:r>
            <a:r>
              <a:rPr spc="-220" dirty="0"/>
              <a:t>(ER)</a:t>
            </a:r>
            <a:r>
              <a:rPr spc="175" dirty="0"/>
              <a:t> </a:t>
            </a:r>
            <a:r>
              <a:rPr spc="80" dirty="0"/>
              <a:t>Model</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5</a:t>
            </a:fld>
            <a:endParaRPr spc="5" dirty="0"/>
          </a:p>
        </p:txBody>
      </p:sp>
      <p:sp>
        <p:nvSpPr>
          <p:cNvPr id="6" name="object 6"/>
          <p:cNvSpPr txBox="1"/>
          <p:nvPr/>
        </p:nvSpPr>
        <p:spPr>
          <a:xfrm>
            <a:off x="724916" y="1530141"/>
            <a:ext cx="7343140" cy="4820920"/>
          </a:xfrm>
          <a:prstGeom prst="rect">
            <a:avLst/>
          </a:prstGeom>
        </p:spPr>
        <p:txBody>
          <a:bodyPr vert="horz" wrap="square" lIns="0" tIns="17145" rIns="0" bIns="0" rtlCol="0">
            <a:spAutoFit/>
          </a:bodyPr>
          <a:lstStyle/>
          <a:p>
            <a:pPr marL="12700">
              <a:lnSpc>
                <a:spcPct val="100000"/>
              </a:lnSpc>
              <a:spcBef>
                <a:spcPts val="135"/>
              </a:spcBef>
            </a:pPr>
            <a:r>
              <a:rPr sz="3100" spc="150" dirty="0">
                <a:latin typeface="Arial"/>
                <a:cs typeface="Arial"/>
              </a:rPr>
              <a:t>Entity</a:t>
            </a:r>
            <a:endParaRPr sz="3100">
              <a:latin typeface="Arial"/>
              <a:cs typeface="Arial"/>
            </a:endParaRPr>
          </a:p>
          <a:p>
            <a:pPr marL="378460" indent="-365760">
              <a:lnSpc>
                <a:spcPct val="100000"/>
              </a:lnSpc>
              <a:spcBef>
                <a:spcPts val="130"/>
              </a:spcBef>
              <a:buSzPct val="103225"/>
              <a:buChar char="•"/>
              <a:tabLst>
                <a:tab pos="377825" algn="l"/>
                <a:tab pos="378460" algn="l"/>
              </a:tabLst>
            </a:pPr>
            <a:r>
              <a:rPr sz="3100" spc="5" dirty="0">
                <a:latin typeface="Arial"/>
                <a:cs typeface="Arial"/>
              </a:rPr>
              <a:t>Thing </a:t>
            </a:r>
            <a:r>
              <a:rPr sz="3100" spc="-25" dirty="0">
                <a:latin typeface="Arial"/>
                <a:cs typeface="Arial"/>
              </a:rPr>
              <a:t>in </a:t>
            </a:r>
            <a:r>
              <a:rPr sz="3100" spc="45" dirty="0">
                <a:latin typeface="Arial"/>
                <a:cs typeface="Arial"/>
              </a:rPr>
              <a:t>the </a:t>
            </a:r>
            <a:r>
              <a:rPr sz="3100" spc="-50" dirty="0">
                <a:latin typeface="Arial"/>
                <a:cs typeface="Arial"/>
              </a:rPr>
              <a:t>real</a:t>
            </a:r>
            <a:r>
              <a:rPr sz="3100" spc="540" dirty="0">
                <a:latin typeface="Arial"/>
                <a:cs typeface="Arial"/>
              </a:rPr>
              <a:t> </a:t>
            </a:r>
            <a:r>
              <a:rPr sz="3100" spc="75" dirty="0">
                <a:latin typeface="Arial"/>
                <a:cs typeface="Arial"/>
              </a:rPr>
              <a:t>world</a:t>
            </a:r>
            <a:endParaRPr sz="3100">
              <a:latin typeface="Arial"/>
              <a:cs typeface="Arial"/>
            </a:endParaRPr>
          </a:p>
          <a:p>
            <a:pPr>
              <a:lnSpc>
                <a:spcPct val="100000"/>
              </a:lnSpc>
              <a:spcBef>
                <a:spcPts val="30"/>
              </a:spcBef>
              <a:buFont typeface="Arial"/>
              <a:buChar char="•"/>
            </a:pPr>
            <a:endParaRPr sz="2900">
              <a:latin typeface="Arial"/>
              <a:cs typeface="Arial"/>
            </a:endParaRPr>
          </a:p>
          <a:p>
            <a:pPr marL="12700">
              <a:lnSpc>
                <a:spcPct val="100000"/>
              </a:lnSpc>
            </a:pPr>
            <a:r>
              <a:rPr sz="3100" spc="185" dirty="0">
                <a:latin typeface="Arial"/>
                <a:cs typeface="Arial"/>
              </a:rPr>
              <a:t>Attribute</a:t>
            </a:r>
            <a:endParaRPr sz="3100">
              <a:latin typeface="Arial"/>
              <a:cs typeface="Arial"/>
            </a:endParaRPr>
          </a:p>
          <a:p>
            <a:pPr marL="378460" indent="-365760">
              <a:lnSpc>
                <a:spcPct val="100000"/>
              </a:lnSpc>
              <a:spcBef>
                <a:spcPts val="195"/>
              </a:spcBef>
              <a:buSzPct val="103225"/>
              <a:buChar char="•"/>
              <a:tabLst>
                <a:tab pos="377825" algn="l"/>
                <a:tab pos="378460" algn="l"/>
              </a:tabLst>
            </a:pPr>
            <a:r>
              <a:rPr sz="3100" spc="35" dirty="0">
                <a:latin typeface="Arial"/>
                <a:cs typeface="Arial"/>
              </a:rPr>
              <a:t>Property </a:t>
            </a:r>
            <a:r>
              <a:rPr sz="3100" spc="10" dirty="0">
                <a:latin typeface="Arial"/>
                <a:cs typeface="Arial"/>
              </a:rPr>
              <a:t>of </a:t>
            </a:r>
            <a:r>
              <a:rPr sz="3100" spc="-40" dirty="0">
                <a:latin typeface="Arial"/>
                <a:cs typeface="Arial"/>
              </a:rPr>
              <a:t>an</a:t>
            </a:r>
            <a:r>
              <a:rPr sz="3100" spc="505" dirty="0">
                <a:latin typeface="Arial"/>
                <a:cs typeface="Arial"/>
              </a:rPr>
              <a:t> </a:t>
            </a:r>
            <a:r>
              <a:rPr sz="3100" spc="35" dirty="0">
                <a:latin typeface="Arial"/>
                <a:cs typeface="Arial"/>
              </a:rPr>
              <a:t>entity</a:t>
            </a:r>
            <a:endParaRPr sz="3100">
              <a:latin typeface="Arial"/>
              <a:cs typeface="Arial"/>
            </a:endParaRPr>
          </a:p>
          <a:p>
            <a:pPr marL="378460" indent="-365760">
              <a:lnSpc>
                <a:spcPct val="100000"/>
              </a:lnSpc>
              <a:spcBef>
                <a:spcPts val="80"/>
              </a:spcBef>
              <a:buSzPct val="103225"/>
              <a:buChar char="•"/>
              <a:tabLst>
                <a:tab pos="377825" algn="l"/>
                <a:tab pos="378460" algn="l"/>
              </a:tabLst>
            </a:pPr>
            <a:r>
              <a:rPr sz="3100" spc="80" dirty="0">
                <a:latin typeface="Arial"/>
                <a:cs typeface="Arial"/>
              </a:rPr>
              <a:t>Most </a:t>
            </a:r>
            <a:r>
              <a:rPr sz="3100" spc="10" dirty="0">
                <a:latin typeface="Arial"/>
                <a:cs typeface="Arial"/>
              </a:rPr>
              <a:t>of </a:t>
            </a:r>
            <a:r>
              <a:rPr sz="3100" spc="45" dirty="0">
                <a:latin typeface="Arial"/>
                <a:cs typeface="Arial"/>
              </a:rPr>
              <a:t>what </a:t>
            </a:r>
            <a:r>
              <a:rPr sz="3100" spc="60" dirty="0">
                <a:latin typeface="Arial"/>
                <a:cs typeface="Arial"/>
              </a:rPr>
              <a:t>we </a:t>
            </a:r>
            <a:r>
              <a:rPr sz="3100" spc="45" dirty="0">
                <a:latin typeface="Arial"/>
                <a:cs typeface="Arial"/>
              </a:rPr>
              <a:t>store </a:t>
            </a:r>
            <a:r>
              <a:rPr sz="3100" spc="-25" dirty="0">
                <a:latin typeface="Arial"/>
                <a:cs typeface="Arial"/>
              </a:rPr>
              <a:t>in </a:t>
            </a:r>
            <a:r>
              <a:rPr sz="3100" spc="45" dirty="0">
                <a:latin typeface="Arial"/>
                <a:cs typeface="Arial"/>
              </a:rPr>
              <a:t>the</a:t>
            </a:r>
            <a:r>
              <a:rPr sz="3100" spc="780" dirty="0">
                <a:latin typeface="Arial"/>
                <a:cs typeface="Arial"/>
              </a:rPr>
              <a:t> </a:t>
            </a:r>
            <a:r>
              <a:rPr sz="3100" spc="55" dirty="0">
                <a:latin typeface="Arial"/>
                <a:cs typeface="Arial"/>
              </a:rPr>
              <a:t>database</a:t>
            </a:r>
            <a:endParaRPr sz="3100">
              <a:latin typeface="Arial"/>
              <a:cs typeface="Arial"/>
            </a:endParaRPr>
          </a:p>
          <a:p>
            <a:pPr>
              <a:lnSpc>
                <a:spcPct val="100000"/>
              </a:lnSpc>
              <a:spcBef>
                <a:spcPts val="45"/>
              </a:spcBef>
              <a:buFont typeface="Arial"/>
              <a:buChar char="•"/>
            </a:pPr>
            <a:endParaRPr sz="3350">
              <a:latin typeface="Arial"/>
              <a:cs typeface="Arial"/>
            </a:endParaRPr>
          </a:p>
          <a:p>
            <a:pPr marL="12700">
              <a:lnSpc>
                <a:spcPct val="100000"/>
              </a:lnSpc>
            </a:pPr>
            <a:r>
              <a:rPr sz="3100" spc="160" dirty="0">
                <a:latin typeface="Arial"/>
                <a:cs typeface="Arial"/>
              </a:rPr>
              <a:t>Relationship</a:t>
            </a:r>
            <a:endParaRPr sz="3100">
              <a:latin typeface="Arial"/>
              <a:cs typeface="Arial"/>
            </a:endParaRPr>
          </a:p>
          <a:p>
            <a:pPr marL="378460" indent="-365760">
              <a:lnSpc>
                <a:spcPct val="100000"/>
              </a:lnSpc>
              <a:spcBef>
                <a:spcPts val="195"/>
              </a:spcBef>
              <a:buSzPct val="103225"/>
              <a:buChar char="•"/>
              <a:tabLst>
                <a:tab pos="377825" algn="l"/>
                <a:tab pos="378460" algn="l"/>
              </a:tabLst>
            </a:pPr>
            <a:r>
              <a:rPr sz="3100" spc="55" dirty="0">
                <a:latin typeface="Arial"/>
                <a:cs typeface="Arial"/>
              </a:rPr>
              <a:t>Association between </a:t>
            </a:r>
            <a:r>
              <a:rPr sz="3100" spc="45" dirty="0">
                <a:latin typeface="Arial"/>
                <a:cs typeface="Arial"/>
              </a:rPr>
              <a:t>sets </a:t>
            </a:r>
            <a:r>
              <a:rPr sz="3100" spc="10" dirty="0">
                <a:latin typeface="Arial"/>
                <a:cs typeface="Arial"/>
              </a:rPr>
              <a:t>of</a:t>
            </a:r>
            <a:r>
              <a:rPr sz="3100" spc="405" dirty="0">
                <a:latin typeface="Arial"/>
                <a:cs typeface="Arial"/>
              </a:rPr>
              <a:t> </a:t>
            </a:r>
            <a:r>
              <a:rPr sz="3100" spc="40" dirty="0">
                <a:latin typeface="Arial"/>
                <a:cs typeface="Arial"/>
              </a:rPr>
              <a:t>entities</a:t>
            </a:r>
            <a:endParaRPr sz="3100">
              <a:latin typeface="Arial"/>
              <a:cs typeface="Arial"/>
            </a:endParaRPr>
          </a:p>
          <a:p>
            <a:pPr marL="378460" indent="-365760">
              <a:lnSpc>
                <a:spcPct val="100000"/>
              </a:lnSpc>
              <a:spcBef>
                <a:spcPts val="80"/>
              </a:spcBef>
              <a:buSzPct val="103225"/>
              <a:buChar char="•"/>
              <a:tabLst>
                <a:tab pos="377825" algn="l"/>
                <a:tab pos="378460" algn="l"/>
              </a:tabLst>
            </a:pPr>
            <a:r>
              <a:rPr sz="3100" spc="35" dirty="0">
                <a:latin typeface="Arial"/>
                <a:cs typeface="Arial"/>
              </a:rPr>
              <a:t>Possibly </a:t>
            </a:r>
            <a:r>
              <a:rPr sz="3100" spc="70" dirty="0">
                <a:latin typeface="Arial"/>
                <a:cs typeface="Arial"/>
              </a:rPr>
              <a:t>with</a:t>
            </a:r>
            <a:r>
              <a:rPr sz="3100" spc="310" dirty="0">
                <a:latin typeface="Arial"/>
                <a:cs typeface="Arial"/>
              </a:rPr>
              <a:t> </a:t>
            </a:r>
            <a:r>
              <a:rPr sz="3100" spc="20" dirty="0">
                <a:latin typeface="Arial"/>
                <a:cs typeface="Arial"/>
              </a:rPr>
              <a:t>attribute(s)</a:t>
            </a:r>
            <a:endParaRPr sz="31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113105" y="727137"/>
            <a:ext cx="1802130" cy="662940"/>
          </a:xfrm>
          <a:prstGeom prst="rect">
            <a:avLst/>
          </a:prstGeom>
        </p:spPr>
        <p:txBody>
          <a:bodyPr vert="horz" wrap="square" lIns="0" tIns="16510" rIns="0" bIns="0" rtlCol="0">
            <a:spAutoFit/>
          </a:bodyPr>
          <a:lstStyle/>
          <a:p>
            <a:pPr marL="12700">
              <a:lnSpc>
                <a:spcPct val="100000"/>
              </a:lnSpc>
              <a:spcBef>
                <a:spcPts val="130"/>
              </a:spcBef>
            </a:pPr>
            <a:r>
              <a:rPr spc="45" dirty="0"/>
              <a:t>A</a:t>
            </a:r>
            <a:r>
              <a:rPr dirty="0"/>
              <a:t>n</a:t>
            </a:r>
            <a:r>
              <a:rPr spc="55" dirty="0"/>
              <a:t>s</a:t>
            </a:r>
            <a:r>
              <a:rPr spc="240" dirty="0"/>
              <a:t>w</a:t>
            </a:r>
            <a:r>
              <a:rPr spc="-15" dirty="0"/>
              <a:t>e</a:t>
            </a:r>
            <a:r>
              <a:rPr spc="-200" dirty="0"/>
              <a:t>r</a:t>
            </a:r>
          </a:p>
        </p:txBody>
      </p:sp>
      <p:sp>
        <p:nvSpPr>
          <p:cNvPr id="11" name="object 11"/>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50</a:t>
            </a:fld>
            <a:endParaRPr spc="5" dirty="0"/>
          </a:p>
        </p:txBody>
      </p:sp>
      <p:grpSp>
        <p:nvGrpSpPr>
          <p:cNvPr id="6" name="object 6"/>
          <p:cNvGrpSpPr/>
          <p:nvPr/>
        </p:nvGrpSpPr>
        <p:grpSpPr>
          <a:xfrm>
            <a:off x="635000" y="1591734"/>
            <a:ext cx="8788400" cy="5173345"/>
            <a:chOff x="635000" y="1591734"/>
            <a:chExt cx="8788400" cy="5173345"/>
          </a:xfrm>
        </p:grpSpPr>
        <p:sp>
          <p:nvSpPr>
            <p:cNvPr id="7" name="object 7"/>
            <p:cNvSpPr/>
            <p:nvPr/>
          </p:nvSpPr>
          <p:spPr>
            <a:xfrm>
              <a:off x="635000" y="1591734"/>
              <a:ext cx="8788400" cy="517313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701906" y="1661184"/>
              <a:ext cx="1551940" cy="945515"/>
            </a:xfrm>
            <a:custGeom>
              <a:avLst/>
              <a:gdLst/>
              <a:ahLst/>
              <a:cxnLst/>
              <a:rect l="l" t="t" r="r" b="b"/>
              <a:pathLst>
                <a:path w="1551940" h="945514">
                  <a:moveTo>
                    <a:pt x="1551595" y="0"/>
                  </a:moveTo>
                  <a:lnTo>
                    <a:pt x="0" y="0"/>
                  </a:lnTo>
                  <a:lnTo>
                    <a:pt x="0" y="945310"/>
                  </a:lnTo>
                  <a:lnTo>
                    <a:pt x="1551595" y="945310"/>
                  </a:lnTo>
                  <a:lnTo>
                    <a:pt x="1551595" y="0"/>
                  </a:lnTo>
                  <a:close/>
                </a:path>
              </a:pathLst>
            </a:custGeom>
            <a:solidFill>
              <a:srgbClr val="FFFFFF"/>
            </a:solidFill>
          </p:spPr>
          <p:txBody>
            <a:bodyPr wrap="square" lIns="0" tIns="0" rIns="0" bIns="0" rtlCol="0"/>
            <a:lstStyle/>
            <a:p>
              <a:endParaRPr/>
            </a:p>
          </p:txBody>
        </p:sp>
        <p:sp>
          <p:nvSpPr>
            <p:cNvPr id="9" name="object 9"/>
            <p:cNvSpPr/>
            <p:nvPr/>
          </p:nvSpPr>
          <p:spPr>
            <a:xfrm>
              <a:off x="3952952" y="2325014"/>
              <a:ext cx="263525" cy="0"/>
            </a:xfrm>
            <a:custGeom>
              <a:avLst/>
              <a:gdLst/>
              <a:ahLst/>
              <a:cxnLst/>
              <a:rect l="l" t="t" r="r" b="b"/>
              <a:pathLst>
                <a:path w="263525">
                  <a:moveTo>
                    <a:pt x="0" y="0"/>
                  </a:moveTo>
                  <a:lnTo>
                    <a:pt x="263347" y="1"/>
                  </a:lnTo>
                </a:path>
              </a:pathLst>
            </a:custGeom>
            <a:ln w="8466">
              <a:solidFill>
                <a:srgbClr val="000000"/>
              </a:solidFill>
            </a:ln>
          </p:spPr>
          <p:txBody>
            <a:bodyPr wrap="square" lIns="0" tIns="0" rIns="0" bIns="0" rtlCol="0"/>
            <a:lstStyle/>
            <a:p>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147233" y="3755207"/>
            <a:ext cx="5918200" cy="304800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2254876" y="481603"/>
            <a:ext cx="5539740" cy="662940"/>
          </a:xfrm>
          <a:prstGeom prst="rect">
            <a:avLst/>
          </a:prstGeom>
        </p:spPr>
        <p:txBody>
          <a:bodyPr vert="horz" wrap="square" lIns="0" tIns="16510" rIns="0" bIns="0" rtlCol="0">
            <a:spAutoFit/>
          </a:bodyPr>
          <a:lstStyle/>
          <a:p>
            <a:pPr marL="12700">
              <a:lnSpc>
                <a:spcPct val="100000"/>
              </a:lnSpc>
              <a:spcBef>
                <a:spcPts val="130"/>
              </a:spcBef>
            </a:pPr>
            <a:r>
              <a:rPr spc="45" dirty="0"/>
              <a:t>Alternative </a:t>
            </a:r>
            <a:r>
              <a:rPr spc="80" dirty="0"/>
              <a:t>Notation</a:t>
            </a:r>
            <a:r>
              <a:rPr spc="235" dirty="0"/>
              <a:t> </a:t>
            </a:r>
            <a:r>
              <a:rPr spc="-195" dirty="0"/>
              <a:t>(1)</a:t>
            </a:r>
          </a:p>
        </p:txBody>
      </p:sp>
      <p:sp>
        <p:nvSpPr>
          <p:cNvPr id="11" name="object 11"/>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51</a:t>
            </a:fld>
            <a:endParaRPr spc="5" dirty="0"/>
          </a:p>
        </p:txBody>
      </p:sp>
      <p:sp>
        <p:nvSpPr>
          <p:cNvPr id="8" name="object 8"/>
          <p:cNvSpPr txBox="1"/>
          <p:nvPr/>
        </p:nvSpPr>
        <p:spPr>
          <a:xfrm>
            <a:off x="4232909" y="1113661"/>
            <a:ext cx="1593850" cy="425450"/>
          </a:xfrm>
          <a:prstGeom prst="rect">
            <a:avLst/>
          </a:prstGeom>
        </p:spPr>
        <p:txBody>
          <a:bodyPr vert="horz" wrap="square" lIns="0" tIns="15240" rIns="0" bIns="0" rtlCol="0">
            <a:spAutoFit/>
          </a:bodyPr>
          <a:lstStyle/>
          <a:p>
            <a:pPr marL="12700">
              <a:lnSpc>
                <a:spcPct val="100000"/>
              </a:lnSpc>
              <a:spcBef>
                <a:spcPts val="120"/>
              </a:spcBef>
            </a:pPr>
            <a:r>
              <a:rPr sz="2600" i="1" spc="-55" dirty="0">
                <a:latin typeface="Arial"/>
                <a:cs typeface="Arial"/>
              </a:rPr>
              <a:t>Figure </a:t>
            </a:r>
            <a:r>
              <a:rPr sz="2600" i="1" spc="-25" dirty="0">
                <a:latin typeface="Arial"/>
                <a:cs typeface="Arial"/>
              </a:rPr>
              <a:t>A.</a:t>
            </a:r>
            <a:r>
              <a:rPr sz="2600" i="1" spc="-10" dirty="0">
                <a:latin typeface="Arial"/>
                <a:cs typeface="Arial"/>
              </a:rPr>
              <a:t> </a:t>
            </a:r>
            <a:r>
              <a:rPr sz="2600" i="1" spc="-40" dirty="0">
                <a:latin typeface="Arial"/>
                <a:cs typeface="Arial"/>
              </a:rPr>
              <a:t>1</a:t>
            </a:r>
            <a:endParaRPr sz="2600">
              <a:latin typeface="Arial"/>
              <a:cs typeface="Arial"/>
            </a:endParaRPr>
          </a:p>
        </p:txBody>
      </p:sp>
      <p:sp>
        <p:nvSpPr>
          <p:cNvPr id="9" name="object 9"/>
          <p:cNvSpPr/>
          <p:nvPr/>
        </p:nvSpPr>
        <p:spPr>
          <a:xfrm>
            <a:off x="711200" y="2184400"/>
            <a:ext cx="6790266" cy="149859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54876" y="481603"/>
            <a:ext cx="5539105" cy="662940"/>
          </a:xfrm>
          <a:prstGeom prst="rect">
            <a:avLst/>
          </a:prstGeom>
        </p:spPr>
        <p:txBody>
          <a:bodyPr vert="horz" wrap="square" lIns="0" tIns="16510" rIns="0" bIns="0" rtlCol="0">
            <a:spAutoFit/>
          </a:bodyPr>
          <a:lstStyle/>
          <a:p>
            <a:pPr marL="12700">
              <a:lnSpc>
                <a:spcPct val="100000"/>
              </a:lnSpc>
              <a:spcBef>
                <a:spcPts val="130"/>
              </a:spcBef>
            </a:pPr>
            <a:r>
              <a:rPr spc="45" dirty="0"/>
              <a:t>Alternative </a:t>
            </a:r>
            <a:r>
              <a:rPr spc="80" dirty="0"/>
              <a:t>Notation</a:t>
            </a:r>
            <a:r>
              <a:rPr spc="215" dirty="0"/>
              <a:t> </a:t>
            </a:r>
            <a:r>
              <a:rPr spc="-190" dirty="0"/>
              <a:t>(2)</a:t>
            </a:r>
          </a:p>
        </p:txBody>
      </p:sp>
      <p:sp>
        <p:nvSpPr>
          <p:cNvPr id="9" name="object 9"/>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52</a:t>
            </a:fld>
            <a:endParaRPr spc="5" dirty="0"/>
          </a:p>
        </p:txBody>
      </p:sp>
      <p:sp>
        <p:nvSpPr>
          <p:cNvPr id="6" name="object 6"/>
          <p:cNvSpPr txBox="1"/>
          <p:nvPr/>
        </p:nvSpPr>
        <p:spPr>
          <a:xfrm>
            <a:off x="4232909" y="1113661"/>
            <a:ext cx="1593850" cy="425450"/>
          </a:xfrm>
          <a:prstGeom prst="rect">
            <a:avLst/>
          </a:prstGeom>
        </p:spPr>
        <p:txBody>
          <a:bodyPr vert="horz" wrap="square" lIns="0" tIns="15240" rIns="0" bIns="0" rtlCol="0">
            <a:spAutoFit/>
          </a:bodyPr>
          <a:lstStyle/>
          <a:p>
            <a:pPr marL="12700">
              <a:lnSpc>
                <a:spcPct val="100000"/>
              </a:lnSpc>
              <a:spcBef>
                <a:spcPts val="120"/>
              </a:spcBef>
            </a:pPr>
            <a:r>
              <a:rPr sz="2600" i="1" spc="-55" dirty="0">
                <a:latin typeface="Arial"/>
                <a:cs typeface="Arial"/>
              </a:rPr>
              <a:t>Figure </a:t>
            </a:r>
            <a:r>
              <a:rPr sz="2600" i="1" spc="-25" dirty="0">
                <a:latin typeface="Arial"/>
                <a:cs typeface="Arial"/>
              </a:rPr>
              <a:t>A.</a:t>
            </a:r>
            <a:r>
              <a:rPr sz="2600" i="1" spc="-10" dirty="0">
                <a:latin typeface="Arial"/>
                <a:cs typeface="Arial"/>
              </a:rPr>
              <a:t> </a:t>
            </a:r>
            <a:r>
              <a:rPr sz="2600" i="1" spc="-40" dirty="0">
                <a:latin typeface="Arial"/>
                <a:cs typeface="Arial"/>
              </a:rPr>
              <a:t>1</a:t>
            </a:r>
            <a:endParaRPr sz="2600">
              <a:latin typeface="Arial"/>
              <a:cs typeface="Arial"/>
            </a:endParaRPr>
          </a:p>
        </p:txBody>
      </p:sp>
      <p:sp>
        <p:nvSpPr>
          <p:cNvPr id="7" name="object 7"/>
          <p:cNvSpPr/>
          <p:nvPr/>
        </p:nvSpPr>
        <p:spPr>
          <a:xfrm>
            <a:off x="753533" y="2277534"/>
            <a:ext cx="8051799" cy="309033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083442" y="727137"/>
            <a:ext cx="5870575" cy="662940"/>
          </a:xfrm>
          <a:prstGeom prst="rect">
            <a:avLst/>
          </a:prstGeom>
        </p:spPr>
        <p:txBody>
          <a:bodyPr vert="horz" wrap="square" lIns="0" tIns="16510" rIns="0" bIns="0" rtlCol="0">
            <a:spAutoFit/>
          </a:bodyPr>
          <a:lstStyle/>
          <a:p>
            <a:pPr marL="12700">
              <a:lnSpc>
                <a:spcPct val="100000"/>
              </a:lnSpc>
              <a:spcBef>
                <a:spcPts val="130"/>
              </a:spcBef>
            </a:pPr>
            <a:r>
              <a:rPr spc="45" dirty="0"/>
              <a:t>Requirements</a:t>
            </a:r>
            <a:r>
              <a:rPr spc="70" dirty="0"/>
              <a:t> </a:t>
            </a:r>
            <a:r>
              <a:rPr spc="45" dirty="0"/>
              <a:t>Elicitation</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53</a:t>
            </a:fld>
            <a:endParaRPr spc="5" dirty="0"/>
          </a:p>
        </p:txBody>
      </p:sp>
      <p:sp>
        <p:nvSpPr>
          <p:cNvPr id="6" name="object 6"/>
          <p:cNvSpPr txBox="1"/>
          <p:nvPr/>
        </p:nvSpPr>
        <p:spPr>
          <a:xfrm>
            <a:off x="724916" y="1547760"/>
            <a:ext cx="8672830" cy="4511040"/>
          </a:xfrm>
          <a:prstGeom prst="rect">
            <a:avLst/>
          </a:prstGeom>
        </p:spPr>
        <p:txBody>
          <a:bodyPr vert="horz" wrap="square" lIns="0" tIns="13335" rIns="0" bIns="0" rtlCol="0">
            <a:spAutoFit/>
          </a:bodyPr>
          <a:lstStyle/>
          <a:p>
            <a:pPr marL="12700">
              <a:lnSpc>
                <a:spcPct val="100000"/>
              </a:lnSpc>
              <a:spcBef>
                <a:spcPts val="105"/>
              </a:spcBef>
            </a:pPr>
            <a:r>
              <a:rPr sz="2100" spc="-40" dirty="0">
                <a:latin typeface="Arial"/>
                <a:cs typeface="Arial"/>
              </a:rPr>
              <a:t>The </a:t>
            </a:r>
            <a:r>
              <a:rPr sz="2100" spc="25" dirty="0">
                <a:latin typeface="Arial"/>
                <a:cs typeface="Arial"/>
              </a:rPr>
              <a:t>conceptual </a:t>
            </a:r>
            <a:r>
              <a:rPr sz="2100" spc="15" dirty="0">
                <a:latin typeface="Arial"/>
                <a:cs typeface="Arial"/>
              </a:rPr>
              <a:t>model </a:t>
            </a:r>
            <a:r>
              <a:rPr sz="2100" spc="20" dirty="0">
                <a:latin typeface="Arial"/>
                <a:cs typeface="Arial"/>
              </a:rPr>
              <a:t>should </a:t>
            </a:r>
            <a:r>
              <a:rPr sz="2200" i="1" spc="-35" dirty="0">
                <a:latin typeface="Arial"/>
                <a:cs typeface="Arial"/>
              </a:rPr>
              <a:t>inform </a:t>
            </a:r>
            <a:r>
              <a:rPr sz="2100" spc="5" dirty="0">
                <a:latin typeface="Arial"/>
                <a:cs typeface="Arial"/>
              </a:rPr>
              <a:t>requirements </a:t>
            </a:r>
            <a:r>
              <a:rPr sz="2100" spc="20" dirty="0">
                <a:latin typeface="Arial"/>
                <a:cs typeface="Arial"/>
              </a:rPr>
              <a:t>elicitation</a:t>
            </a:r>
            <a:r>
              <a:rPr sz="2100" spc="85" dirty="0">
                <a:latin typeface="Arial"/>
                <a:cs typeface="Arial"/>
              </a:rPr>
              <a:t> </a:t>
            </a:r>
            <a:r>
              <a:rPr sz="2100" spc="25" dirty="0">
                <a:latin typeface="Arial"/>
                <a:cs typeface="Arial"/>
              </a:rPr>
              <a:t>questions:</a:t>
            </a:r>
            <a:endParaRPr sz="2100">
              <a:latin typeface="Arial"/>
              <a:cs typeface="Arial"/>
            </a:endParaRPr>
          </a:p>
          <a:p>
            <a:pPr>
              <a:lnSpc>
                <a:spcPct val="100000"/>
              </a:lnSpc>
              <a:spcBef>
                <a:spcPts val="30"/>
              </a:spcBef>
            </a:pPr>
            <a:endParaRPr sz="2700">
              <a:latin typeface="Arial"/>
              <a:cs typeface="Arial"/>
            </a:endParaRPr>
          </a:p>
          <a:p>
            <a:pPr marL="377825" marR="615950" indent="-365760">
              <a:lnSpc>
                <a:spcPct val="77500"/>
              </a:lnSpc>
              <a:buChar char="•"/>
              <a:tabLst>
                <a:tab pos="377825" algn="l"/>
                <a:tab pos="378460" algn="l"/>
              </a:tabLst>
            </a:pPr>
            <a:r>
              <a:rPr sz="3150" spc="-22" baseline="1322" dirty="0">
                <a:latin typeface="Arial"/>
                <a:cs typeface="Arial"/>
              </a:rPr>
              <a:t>What </a:t>
            </a:r>
            <a:r>
              <a:rPr sz="3150" spc="-60" baseline="1322" dirty="0">
                <a:latin typeface="Arial"/>
                <a:cs typeface="Arial"/>
              </a:rPr>
              <a:t>are </a:t>
            </a:r>
            <a:r>
              <a:rPr sz="3150" spc="15" baseline="1322" dirty="0">
                <a:latin typeface="Arial"/>
                <a:cs typeface="Arial"/>
              </a:rPr>
              <a:t>the </a:t>
            </a:r>
            <a:r>
              <a:rPr sz="3150" spc="-7" baseline="1322" dirty="0">
                <a:latin typeface="Arial"/>
                <a:cs typeface="Arial"/>
              </a:rPr>
              <a:t>main </a:t>
            </a:r>
            <a:r>
              <a:rPr sz="3150" spc="44" baseline="1322" dirty="0">
                <a:latin typeface="Arial"/>
                <a:cs typeface="Arial"/>
              </a:rPr>
              <a:t>kinds </a:t>
            </a:r>
            <a:r>
              <a:rPr sz="3150" spc="-15" baseline="1322" dirty="0">
                <a:latin typeface="Arial"/>
                <a:cs typeface="Arial"/>
              </a:rPr>
              <a:t>of </a:t>
            </a:r>
            <a:r>
              <a:rPr sz="3150" spc="60" baseline="1322" dirty="0">
                <a:latin typeface="Arial"/>
                <a:cs typeface="Arial"/>
              </a:rPr>
              <a:t>objects </a:t>
            </a:r>
            <a:r>
              <a:rPr sz="3150" spc="44" baseline="1322" dirty="0">
                <a:latin typeface="Arial"/>
                <a:cs typeface="Arial"/>
              </a:rPr>
              <a:t>to </a:t>
            </a:r>
            <a:r>
              <a:rPr sz="3150" spc="22" baseline="1322" dirty="0">
                <a:latin typeface="Arial"/>
                <a:cs typeface="Arial"/>
              </a:rPr>
              <a:t>be stored </a:t>
            </a:r>
            <a:r>
              <a:rPr sz="3150" spc="-37" baseline="1322" dirty="0">
                <a:latin typeface="Arial"/>
                <a:cs typeface="Arial"/>
              </a:rPr>
              <a:t>in </a:t>
            </a:r>
            <a:r>
              <a:rPr sz="3150" spc="15" baseline="1322" dirty="0">
                <a:latin typeface="Arial"/>
                <a:cs typeface="Arial"/>
              </a:rPr>
              <a:t>the </a:t>
            </a:r>
            <a:r>
              <a:rPr sz="3150" spc="30" baseline="1322" dirty="0">
                <a:latin typeface="Arial"/>
                <a:cs typeface="Arial"/>
              </a:rPr>
              <a:t>database </a:t>
            </a:r>
            <a:r>
              <a:rPr sz="2100" spc="20" dirty="0">
                <a:latin typeface="Arial"/>
                <a:cs typeface="Arial"/>
              </a:rPr>
              <a:t> </a:t>
            </a:r>
            <a:r>
              <a:rPr sz="2100" spc="-50" dirty="0">
                <a:latin typeface="Arial"/>
                <a:cs typeface="Arial"/>
              </a:rPr>
              <a:t>(</a:t>
            </a:r>
            <a:r>
              <a:rPr sz="2200" i="1" spc="-50" dirty="0">
                <a:latin typeface="Arial"/>
                <a:cs typeface="Arial"/>
              </a:rPr>
              <a:t>entity</a:t>
            </a:r>
            <a:r>
              <a:rPr sz="2200" i="1" spc="45" dirty="0">
                <a:latin typeface="Arial"/>
                <a:cs typeface="Arial"/>
              </a:rPr>
              <a:t> </a:t>
            </a:r>
            <a:r>
              <a:rPr sz="2200" i="1" spc="-55" dirty="0">
                <a:latin typeface="Arial"/>
                <a:cs typeface="Arial"/>
              </a:rPr>
              <a:t>types</a:t>
            </a:r>
            <a:r>
              <a:rPr sz="2100" spc="-55" dirty="0">
                <a:latin typeface="Arial"/>
                <a:cs typeface="Arial"/>
              </a:rPr>
              <a:t>)?</a:t>
            </a:r>
            <a:endParaRPr sz="2100">
              <a:latin typeface="Arial"/>
              <a:cs typeface="Arial"/>
            </a:endParaRPr>
          </a:p>
          <a:p>
            <a:pPr>
              <a:lnSpc>
                <a:spcPct val="100000"/>
              </a:lnSpc>
              <a:buFont typeface="Arial"/>
              <a:buChar char="•"/>
            </a:pPr>
            <a:endParaRPr sz="2200">
              <a:latin typeface="Arial"/>
              <a:cs typeface="Arial"/>
            </a:endParaRPr>
          </a:p>
          <a:p>
            <a:pPr marL="378460" indent="-365760">
              <a:lnSpc>
                <a:spcPts val="2300"/>
              </a:lnSpc>
              <a:buChar char="•"/>
              <a:tabLst>
                <a:tab pos="377825" algn="l"/>
                <a:tab pos="378460" algn="l"/>
              </a:tabLst>
            </a:pPr>
            <a:r>
              <a:rPr sz="3150" spc="-52" baseline="1322" dirty="0">
                <a:latin typeface="Arial"/>
                <a:cs typeface="Arial"/>
              </a:rPr>
              <a:t>For </a:t>
            </a:r>
            <a:r>
              <a:rPr sz="3150" spc="-15" baseline="1322" dirty="0">
                <a:latin typeface="Arial"/>
                <a:cs typeface="Arial"/>
              </a:rPr>
              <a:t>each </a:t>
            </a:r>
            <a:r>
              <a:rPr sz="3150" spc="67" baseline="1322" dirty="0">
                <a:latin typeface="Arial"/>
                <a:cs typeface="Arial"/>
              </a:rPr>
              <a:t>object, </a:t>
            </a:r>
            <a:r>
              <a:rPr sz="3150" spc="15" baseline="1322" dirty="0">
                <a:latin typeface="Arial"/>
                <a:cs typeface="Arial"/>
              </a:rPr>
              <a:t>what </a:t>
            </a:r>
            <a:r>
              <a:rPr sz="3150" spc="30" baseline="1322" dirty="0">
                <a:latin typeface="Arial"/>
                <a:cs typeface="Arial"/>
              </a:rPr>
              <a:t>information should </a:t>
            </a:r>
            <a:r>
              <a:rPr sz="3150" spc="22" baseline="1322" dirty="0">
                <a:latin typeface="Arial"/>
                <a:cs typeface="Arial"/>
              </a:rPr>
              <a:t>be stored</a:t>
            </a:r>
            <a:r>
              <a:rPr sz="3150" spc="794" baseline="1322" dirty="0">
                <a:latin typeface="Arial"/>
                <a:cs typeface="Arial"/>
              </a:rPr>
              <a:t> </a:t>
            </a:r>
            <a:r>
              <a:rPr sz="3150" spc="-37" baseline="1322" dirty="0">
                <a:latin typeface="Arial"/>
                <a:cs typeface="Arial"/>
              </a:rPr>
              <a:t>(</a:t>
            </a:r>
            <a:r>
              <a:rPr sz="3300" i="1" spc="-37" baseline="1262" dirty="0">
                <a:latin typeface="Arial"/>
                <a:cs typeface="Arial"/>
              </a:rPr>
              <a:t>attributes</a:t>
            </a:r>
            <a:r>
              <a:rPr sz="3150" spc="-37" baseline="1322" dirty="0">
                <a:latin typeface="Arial"/>
                <a:cs typeface="Arial"/>
              </a:rPr>
              <a:t>,</a:t>
            </a:r>
            <a:endParaRPr sz="3150" baseline="1322">
              <a:latin typeface="Arial"/>
              <a:cs typeface="Arial"/>
            </a:endParaRPr>
          </a:p>
          <a:p>
            <a:pPr marL="377825" marR="259079" indent="1270">
              <a:lnSpc>
                <a:spcPct val="78300"/>
              </a:lnSpc>
              <a:spcBef>
                <a:spcPts val="235"/>
              </a:spcBef>
            </a:pPr>
            <a:r>
              <a:rPr sz="2200" i="1" spc="-45" dirty="0">
                <a:latin typeface="Arial"/>
                <a:cs typeface="Arial"/>
              </a:rPr>
              <a:t>relationships</a:t>
            </a:r>
            <a:r>
              <a:rPr sz="2100" spc="-45" dirty="0">
                <a:latin typeface="Arial"/>
                <a:cs typeface="Arial"/>
              </a:rPr>
              <a:t>)? </a:t>
            </a:r>
            <a:r>
              <a:rPr sz="2100" spc="-15" dirty="0">
                <a:latin typeface="Arial"/>
                <a:cs typeface="Arial"/>
              </a:rPr>
              <a:t>What </a:t>
            </a:r>
            <a:r>
              <a:rPr sz="2100" spc="20" dirty="0">
                <a:latin typeface="Arial"/>
                <a:cs typeface="Arial"/>
              </a:rPr>
              <a:t>information distinguishes </a:t>
            </a:r>
            <a:r>
              <a:rPr sz="2100" dirty="0">
                <a:latin typeface="Arial"/>
                <a:cs typeface="Arial"/>
              </a:rPr>
              <a:t>one </a:t>
            </a:r>
            <a:r>
              <a:rPr sz="2100" spc="30" dirty="0">
                <a:latin typeface="Arial"/>
                <a:cs typeface="Arial"/>
              </a:rPr>
              <a:t>object </a:t>
            </a:r>
            <a:r>
              <a:rPr sz="2100" spc="-10" dirty="0">
                <a:latin typeface="Arial"/>
                <a:cs typeface="Arial"/>
              </a:rPr>
              <a:t>of </a:t>
            </a:r>
            <a:r>
              <a:rPr sz="2100" spc="-105" dirty="0">
                <a:latin typeface="Arial"/>
                <a:cs typeface="Arial"/>
              </a:rPr>
              <a:t>a </a:t>
            </a:r>
            <a:r>
              <a:rPr sz="2100" spc="30" dirty="0">
                <a:latin typeface="Arial"/>
                <a:cs typeface="Arial"/>
              </a:rPr>
              <a:t>type  </a:t>
            </a:r>
            <a:r>
              <a:rPr sz="2100" dirty="0">
                <a:latin typeface="Arial"/>
                <a:cs typeface="Arial"/>
              </a:rPr>
              <a:t>from another </a:t>
            </a:r>
            <a:r>
              <a:rPr sz="2100" spc="-80" dirty="0">
                <a:latin typeface="Arial"/>
                <a:cs typeface="Arial"/>
              </a:rPr>
              <a:t>(</a:t>
            </a:r>
            <a:r>
              <a:rPr sz="2200" i="1" spc="-80" dirty="0">
                <a:latin typeface="Arial"/>
                <a:cs typeface="Arial"/>
              </a:rPr>
              <a:t>keys</a:t>
            </a:r>
            <a:r>
              <a:rPr sz="2100" spc="-80" dirty="0">
                <a:latin typeface="Arial"/>
                <a:cs typeface="Arial"/>
              </a:rPr>
              <a:t>, </a:t>
            </a:r>
            <a:r>
              <a:rPr sz="2200" i="1" spc="-75" dirty="0">
                <a:latin typeface="Arial"/>
                <a:cs typeface="Arial"/>
              </a:rPr>
              <a:t>weak </a:t>
            </a:r>
            <a:r>
              <a:rPr sz="2200" i="1" spc="-45" dirty="0">
                <a:latin typeface="Arial"/>
                <a:cs typeface="Arial"/>
              </a:rPr>
              <a:t>entities</a:t>
            </a:r>
            <a:r>
              <a:rPr sz="2100" spc="-45" dirty="0">
                <a:latin typeface="Arial"/>
                <a:cs typeface="Arial"/>
              </a:rPr>
              <a:t>)? </a:t>
            </a:r>
            <a:r>
              <a:rPr sz="2100" spc="-40" dirty="0">
                <a:latin typeface="Arial"/>
                <a:cs typeface="Arial"/>
              </a:rPr>
              <a:t>Are </a:t>
            </a:r>
            <a:r>
              <a:rPr sz="2100" spc="-5" dirty="0">
                <a:latin typeface="Arial"/>
                <a:cs typeface="Arial"/>
              </a:rPr>
              <a:t>there</a:t>
            </a:r>
            <a:r>
              <a:rPr sz="2100" spc="70" dirty="0">
                <a:latin typeface="Arial"/>
                <a:cs typeface="Arial"/>
              </a:rPr>
              <a:t> </a:t>
            </a:r>
            <a:r>
              <a:rPr sz="2100" spc="5" dirty="0">
                <a:latin typeface="Arial"/>
                <a:cs typeface="Arial"/>
              </a:rPr>
              <a:t>different</a:t>
            </a:r>
            <a:endParaRPr sz="2100">
              <a:latin typeface="Arial"/>
              <a:cs typeface="Arial"/>
            </a:endParaRPr>
          </a:p>
          <a:p>
            <a:pPr marL="377825">
              <a:lnSpc>
                <a:spcPts val="2065"/>
              </a:lnSpc>
            </a:pPr>
            <a:r>
              <a:rPr sz="2100" spc="30" dirty="0">
                <a:latin typeface="Arial"/>
                <a:cs typeface="Arial"/>
              </a:rPr>
              <a:t>kinds/categories </a:t>
            </a:r>
            <a:r>
              <a:rPr sz="2100" spc="-10" dirty="0">
                <a:latin typeface="Arial"/>
                <a:cs typeface="Arial"/>
              </a:rPr>
              <a:t>of </a:t>
            </a:r>
            <a:r>
              <a:rPr sz="2100" spc="40" dirty="0">
                <a:latin typeface="Arial"/>
                <a:cs typeface="Arial"/>
              </a:rPr>
              <a:t>objects</a:t>
            </a:r>
            <a:r>
              <a:rPr sz="2100" spc="180" dirty="0">
                <a:latin typeface="Arial"/>
                <a:cs typeface="Arial"/>
              </a:rPr>
              <a:t> </a:t>
            </a:r>
            <a:r>
              <a:rPr sz="2100" spc="-45" dirty="0">
                <a:latin typeface="Arial"/>
                <a:cs typeface="Arial"/>
              </a:rPr>
              <a:t>(</a:t>
            </a:r>
            <a:r>
              <a:rPr sz="2200" i="1" spc="-45" dirty="0">
                <a:latin typeface="Arial"/>
                <a:cs typeface="Arial"/>
              </a:rPr>
              <a:t>specialization</a:t>
            </a:r>
            <a:r>
              <a:rPr sz="2100" spc="-45" dirty="0">
                <a:latin typeface="Arial"/>
                <a:cs typeface="Arial"/>
              </a:rPr>
              <a:t>/</a:t>
            </a:r>
            <a:r>
              <a:rPr sz="2200" i="1" spc="-45" dirty="0">
                <a:latin typeface="Arial"/>
                <a:cs typeface="Arial"/>
              </a:rPr>
              <a:t>generalization</a:t>
            </a:r>
            <a:r>
              <a:rPr sz="2100" spc="-45" dirty="0">
                <a:latin typeface="Arial"/>
                <a:cs typeface="Arial"/>
              </a:rPr>
              <a:t>)?</a:t>
            </a:r>
            <a:endParaRPr sz="2100">
              <a:latin typeface="Arial"/>
              <a:cs typeface="Arial"/>
            </a:endParaRPr>
          </a:p>
          <a:p>
            <a:pPr>
              <a:lnSpc>
                <a:spcPct val="100000"/>
              </a:lnSpc>
              <a:spcBef>
                <a:spcPts val="25"/>
              </a:spcBef>
            </a:pPr>
            <a:endParaRPr sz="2700">
              <a:latin typeface="Arial"/>
              <a:cs typeface="Arial"/>
            </a:endParaRPr>
          </a:p>
          <a:p>
            <a:pPr marL="377825" marR="752475" indent="-365760">
              <a:lnSpc>
                <a:spcPct val="77500"/>
              </a:lnSpc>
              <a:buChar char="•"/>
              <a:tabLst>
                <a:tab pos="377825" algn="l"/>
                <a:tab pos="378460" algn="l"/>
              </a:tabLst>
            </a:pPr>
            <a:r>
              <a:rPr sz="3150" spc="-52" baseline="1322" dirty="0">
                <a:latin typeface="Arial"/>
                <a:cs typeface="Arial"/>
              </a:rPr>
              <a:t>For </a:t>
            </a:r>
            <a:r>
              <a:rPr sz="3150" spc="-15" baseline="1322" dirty="0">
                <a:latin typeface="Arial"/>
                <a:cs typeface="Arial"/>
              </a:rPr>
              <a:t>each </a:t>
            </a:r>
            <a:r>
              <a:rPr sz="3150" spc="30" baseline="1322" dirty="0">
                <a:latin typeface="Arial"/>
                <a:cs typeface="Arial"/>
              </a:rPr>
              <a:t>piece </a:t>
            </a:r>
            <a:r>
              <a:rPr sz="3150" spc="-15" baseline="1322" dirty="0">
                <a:latin typeface="Arial"/>
                <a:cs typeface="Arial"/>
              </a:rPr>
              <a:t>of </a:t>
            </a:r>
            <a:r>
              <a:rPr sz="3150" spc="37" baseline="1322" dirty="0">
                <a:latin typeface="Arial"/>
                <a:cs typeface="Arial"/>
              </a:rPr>
              <a:t>information, </a:t>
            </a:r>
            <a:r>
              <a:rPr sz="3150" spc="15" baseline="1322" dirty="0">
                <a:latin typeface="Arial"/>
                <a:cs typeface="Arial"/>
              </a:rPr>
              <a:t>what characterizes </a:t>
            </a:r>
            <a:r>
              <a:rPr sz="3150" spc="-157" baseline="1322" dirty="0">
                <a:latin typeface="Arial"/>
                <a:cs typeface="Arial"/>
              </a:rPr>
              <a:t>a </a:t>
            </a:r>
            <a:r>
              <a:rPr sz="3150" spc="7" baseline="1322" dirty="0">
                <a:latin typeface="Arial"/>
                <a:cs typeface="Arial"/>
              </a:rPr>
              <a:t>valid </a:t>
            </a:r>
            <a:r>
              <a:rPr sz="3150" spc="-15" baseline="1322" dirty="0">
                <a:latin typeface="Arial"/>
                <a:cs typeface="Arial"/>
              </a:rPr>
              <a:t>value </a:t>
            </a:r>
            <a:r>
              <a:rPr sz="2100" spc="-10" dirty="0">
                <a:latin typeface="Arial"/>
                <a:cs typeface="Arial"/>
              </a:rPr>
              <a:t> </a:t>
            </a:r>
            <a:r>
              <a:rPr sz="2100" spc="-15" dirty="0">
                <a:latin typeface="Arial"/>
                <a:cs typeface="Arial"/>
              </a:rPr>
              <a:t>(</a:t>
            </a:r>
            <a:r>
              <a:rPr sz="2200" i="1" spc="-15" dirty="0">
                <a:latin typeface="Arial"/>
                <a:cs typeface="Arial"/>
              </a:rPr>
              <a:t>composite</a:t>
            </a:r>
            <a:r>
              <a:rPr sz="2100" spc="-15" dirty="0">
                <a:latin typeface="Arial"/>
                <a:cs typeface="Arial"/>
              </a:rPr>
              <a:t>/</a:t>
            </a:r>
            <a:r>
              <a:rPr sz="2200" i="1" spc="-15" dirty="0">
                <a:latin typeface="Arial"/>
                <a:cs typeface="Arial"/>
              </a:rPr>
              <a:t>multi-valued</a:t>
            </a:r>
            <a:r>
              <a:rPr sz="2100" spc="-15" dirty="0">
                <a:latin typeface="Arial"/>
                <a:cs typeface="Arial"/>
              </a:rPr>
              <a:t>, </a:t>
            </a:r>
            <a:r>
              <a:rPr sz="2200" i="1" spc="-20" dirty="0">
                <a:latin typeface="Arial"/>
                <a:cs typeface="Arial"/>
              </a:rPr>
              <a:t>structural</a:t>
            </a:r>
            <a:r>
              <a:rPr sz="2100" spc="-20" dirty="0">
                <a:latin typeface="Arial"/>
                <a:cs typeface="Arial"/>
              </a:rPr>
              <a:t>,</a:t>
            </a:r>
            <a:r>
              <a:rPr sz="2100" spc="10" dirty="0">
                <a:latin typeface="Arial"/>
                <a:cs typeface="Arial"/>
              </a:rPr>
              <a:t> </a:t>
            </a:r>
            <a:r>
              <a:rPr sz="2100" spc="-10" dirty="0">
                <a:latin typeface="Arial"/>
                <a:cs typeface="Arial"/>
              </a:rPr>
              <a:t>etc.)?</a:t>
            </a:r>
            <a:endParaRPr sz="2100">
              <a:latin typeface="Arial"/>
              <a:cs typeface="Arial"/>
            </a:endParaRPr>
          </a:p>
          <a:p>
            <a:pPr>
              <a:lnSpc>
                <a:spcPct val="100000"/>
              </a:lnSpc>
              <a:spcBef>
                <a:spcPts val="45"/>
              </a:spcBef>
              <a:buFont typeface="Arial"/>
              <a:buChar char="•"/>
            </a:pPr>
            <a:endParaRPr sz="2750">
              <a:latin typeface="Arial"/>
              <a:cs typeface="Arial"/>
            </a:endParaRPr>
          </a:p>
          <a:p>
            <a:pPr marL="377825" marR="602615" indent="-365760">
              <a:lnSpc>
                <a:spcPct val="74300"/>
              </a:lnSpc>
              <a:buChar char="•"/>
              <a:tabLst>
                <a:tab pos="377825" algn="l"/>
                <a:tab pos="378460" algn="l"/>
              </a:tabLst>
            </a:pPr>
            <a:r>
              <a:rPr sz="3150" spc="-52" baseline="1322" dirty="0">
                <a:latin typeface="Arial"/>
                <a:cs typeface="Arial"/>
              </a:rPr>
              <a:t>For </a:t>
            </a:r>
            <a:r>
              <a:rPr sz="3150" spc="-7" baseline="1322" dirty="0">
                <a:latin typeface="Arial"/>
                <a:cs typeface="Arial"/>
              </a:rPr>
              <a:t>related </a:t>
            </a:r>
            <a:r>
              <a:rPr sz="3150" spc="60" baseline="1322" dirty="0">
                <a:latin typeface="Arial"/>
                <a:cs typeface="Arial"/>
              </a:rPr>
              <a:t>objects </a:t>
            </a:r>
            <a:r>
              <a:rPr sz="3150" spc="-157" baseline="1322" dirty="0">
                <a:latin typeface="Arial"/>
                <a:cs typeface="Arial"/>
              </a:rPr>
              <a:t>x </a:t>
            </a:r>
            <a:r>
              <a:rPr sz="3150" baseline="1322" dirty="0">
                <a:latin typeface="Arial"/>
                <a:cs typeface="Arial"/>
              </a:rPr>
              <a:t>and </a:t>
            </a:r>
            <a:r>
              <a:rPr sz="3150" spc="-104" baseline="1322" dirty="0">
                <a:latin typeface="Arial"/>
                <a:cs typeface="Arial"/>
              </a:rPr>
              <a:t>y, </a:t>
            </a:r>
            <a:r>
              <a:rPr sz="3150" baseline="1322" dirty="0">
                <a:latin typeface="Arial"/>
                <a:cs typeface="Arial"/>
              </a:rPr>
              <a:t>can </a:t>
            </a:r>
            <a:r>
              <a:rPr sz="3150" spc="-157" baseline="1322" dirty="0">
                <a:latin typeface="Arial"/>
                <a:cs typeface="Arial"/>
              </a:rPr>
              <a:t>x </a:t>
            </a:r>
            <a:r>
              <a:rPr sz="3150" spc="7" baseline="1322" dirty="0">
                <a:latin typeface="Arial"/>
                <a:cs typeface="Arial"/>
              </a:rPr>
              <a:t>exist </a:t>
            </a:r>
            <a:r>
              <a:rPr sz="3150" spc="44" baseline="1322" dirty="0">
                <a:latin typeface="Arial"/>
                <a:cs typeface="Arial"/>
              </a:rPr>
              <a:t>without </a:t>
            </a:r>
            <a:r>
              <a:rPr sz="3150" spc="-157" baseline="1322" dirty="0">
                <a:latin typeface="Arial"/>
                <a:cs typeface="Arial"/>
              </a:rPr>
              <a:t>y </a:t>
            </a:r>
            <a:r>
              <a:rPr sz="3150" spc="-44" baseline="1322" dirty="0">
                <a:latin typeface="Arial"/>
                <a:cs typeface="Arial"/>
              </a:rPr>
              <a:t>(</a:t>
            </a:r>
            <a:r>
              <a:rPr sz="3300" i="1" spc="-44" baseline="1262" dirty="0">
                <a:latin typeface="Arial"/>
                <a:cs typeface="Arial"/>
              </a:rPr>
              <a:t>participation</a:t>
            </a:r>
            <a:r>
              <a:rPr sz="3150" spc="-44" baseline="1322" dirty="0">
                <a:latin typeface="Arial"/>
                <a:cs typeface="Arial"/>
              </a:rPr>
              <a:t>)? </a:t>
            </a:r>
            <a:r>
              <a:rPr sz="2100" spc="-30" dirty="0">
                <a:latin typeface="Arial"/>
                <a:cs typeface="Arial"/>
              </a:rPr>
              <a:t> </a:t>
            </a:r>
            <a:r>
              <a:rPr sz="2100" spc="20" dirty="0">
                <a:latin typeface="Arial"/>
                <a:cs typeface="Arial"/>
              </a:rPr>
              <a:t>How </a:t>
            </a:r>
            <a:r>
              <a:rPr sz="2100" spc="-15" dirty="0">
                <a:latin typeface="Arial"/>
                <a:cs typeface="Arial"/>
              </a:rPr>
              <a:t>many </a:t>
            </a:r>
            <a:r>
              <a:rPr sz="2100" spc="-5" dirty="0">
                <a:latin typeface="Arial"/>
                <a:cs typeface="Arial"/>
              </a:rPr>
              <a:t>x’s </a:t>
            </a:r>
            <a:r>
              <a:rPr sz="2100" dirty="0">
                <a:latin typeface="Arial"/>
                <a:cs typeface="Arial"/>
              </a:rPr>
              <a:t>can </a:t>
            </a:r>
            <a:r>
              <a:rPr sz="2100" spc="-105" dirty="0">
                <a:latin typeface="Arial"/>
                <a:cs typeface="Arial"/>
              </a:rPr>
              <a:t>a y </a:t>
            </a:r>
            <a:r>
              <a:rPr sz="2100" spc="-5" dirty="0">
                <a:latin typeface="Arial"/>
                <a:cs typeface="Arial"/>
              </a:rPr>
              <a:t>have, </a:t>
            </a:r>
            <a:r>
              <a:rPr sz="2100" dirty="0">
                <a:latin typeface="Arial"/>
                <a:cs typeface="Arial"/>
              </a:rPr>
              <a:t>and </a:t>
            </a:r>
            <a:r>
              <a:rPr sz="2100" spc="10" dirty="0">
                <a:latin typeface="Arial"/>
                <a:cs typeface="Arial"/>
              </a:rPr>
              <a:t>vice-versa</a:t>
            </a:r>
            <a:r>
              <a:rPr sz="2100" spc="-25" dirty="0">
                <a:latin typeface="Arial"/>
                <a:cs typeface="Arial"/>
              </a:rPr>
              <a:t> </a:t>
            </a:r>
            <a:r>
              <a:rPr sz="2100" spc="-50" dirty="0">
                <a:latin typeface="Arial"/>
                <a:cs typeface="Arial"/>
              </a:rPr>
              <a:t>(</a:t>
            </a:r>
            <a:r>
              <a:rPr sz="2200" i="1" spc="-50" dirty="0">
                <a:latin typeface="Arial"/>
                <a:cs typeface="Arial"/>
              </a:rPr>
              <a:t>cardinality</a:t>
            </a:r>
            <a:r>
              <a:rPr sz="2100" spc="-50" dirty="0">
                <a:latin typeface="Arial"/>
                <a:cs typeface="Arial"/>
              </a:rPr>
              <a:t>)?</a:t>
            </a:r>
            <a:endParaRPr sz="21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53236" y="727137"/>
            <a:ext cx="8332470" cy="662940"/>
          </a:xfrm>
          <a:prstGeom prst="rect">
            <a:avLst/>
          </a:prstGeom>
        </p:spPr>
        <p:txBody>
          <a:bodyPr vert="horz" wrap="square" lIns="0" tIns="16510" rIns="0" bIns="0" rtlCol="0">
            <a:spAutoFit/>
          </a:bodyPr>
          <a:lstStyle/>
          <a:p>
            <a:pPr marL="12700">
              <a:lnSpc>
                <a:spcPct val="100000"/>
              </a:lnSpc>
              <a:spcBef>
                <a:spcPts val="130"/>
              </a:spcBef>
            </a:pPr>
            <a:r>
              <a:rPr spc="75" dirty="0"/>
              <a:t>Approaches </a:t>
            </a:r>
            <a:r>
              <a:rPr spc="85" dirty="0"/>
              <a:t>to </a:t>
            </a:r>
            <a:r>
              <a:rPr spc="75" dirty="0"/>
              <a:t>Conceptual</a:t>
            </a:r>
            <a:r>
              <a:rPr spc="360" dirty="0"/>
              <a:t> </a:t>
            </a:r>
            <a:r>
              <a:rPr spc="15" dirty="0"/>
              <a:t>Design</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54</a:t>
            </a:fld>
            <a:endParaRPr spc="5" dirty="0"/>
          </a:p>
        </p:txBody>
      </p:sp>
      <p:sp>
        <p:nvSpPr>
          <p:cNvPr id="6" name="object 6"/>
          <p:cNvSpPr txBox="1"/>
          <p:nvPr/>
        </p:nvSpPr>
        <p:spPr>
          <a:xfrm>
            <a:off x="724916" y="1509272"/>
            <a:ext cx="7705090" cy="5396865"/>
          </a:xfrm>
          <a:prstGeom prst="rect">
            <a:avLst/>
          </a:prstGeom>
        </p:spPr>
        <p:txBody>
          <a:bodyPr vert="horz" wrap="square" lIns="0" tIns="80010" rIns="0" bIns="0" rtlCol="0">
            <a:spAutoFit/>
          </a:bodyPr>
          <a:lstStyle/>
          <a:p>
            <a:pPr marL="12700">
              <a:lnSpc>
                <a:spcPct val="100000"/>
              </a:lnSpc>
              <a:spcBef>
                <a:spcPts val="630"/>
              </a:spcBef>
            </a:pPr>
            <a:r>
              <a:rPr sz="3300" u="heavy" spc="30" dirty="0">
                <a:uFill>
                  <a:solidFill>
                    <a:srgbClr val="000000"/>
                  </a:solidFill>
                </a:uFill>
                <a:latin typeface="Arial"/>
                <a:cs typeface="Arial"/>
              </a:rPr>
              <a:t>Centralized</a:t>
            </a:r>
            <a:endParaRPr sz="3300">
              <a:latin typeface="Arial"/>
              <a:cs typeface="Arial"/>
            </a:endParaRPr>
          </a:p>
          <a:p>
            <a:pPr marL="805180" marR="161290" indent="-304800">
              <a:lnSpc>
                <a:spcPts val="3150"/>
              </a:lnSpc>
              <a:spcBef>
                <a:spcPts val="940"/>
              </a:spcBef>
              <a:buSzPct val="101694"/>
              <a:buChar char="–"/>
              <a:tabLst>
                <a:tab pos="805180" algn="l"/>
              </a:tabLst>
            </a:pPr>
            <a:r>
              <a:rPr sz="2950" spc="-5" dirty="0">
                <a:latin typeface="Arial"/>
                <a:cs typeface="Arial"/>
              </a:rPr>
              <a:t>Single </a:t>
            </a:r>
            <a:r>
              <a:rPr sz="2950" spc="20" dirty="0">
                <a:latin typeface="Arial"/>
                <a:cs typeface="Arial"/>
              </a:rPr>
              <a:t>authority responsible </a:t>
            </a:r>
            <a:r>
              <a:rPr sz="2950" spc="-5" dirty="0">
                <a:latin typeface="Arial"/>
                <a:cs typeface="Arial"/>
              </a:rPr>
              <a:t>for </a:t>
            </a:r>
            <a:r>
              <a:rPr sz="2950" spc="5" dirty="0">
                <a:latin typeface="Arial"/>
                <a:cs typeface="Arial"/>
              </a:rPr>
              <a:t>merging  </a:t>
            </a:r>
            <a:r>
              <a:rPr sz="2950" spc="10" dirty="0">
                <a:latin typeface="Arial"/>
                <a:cs typeface="Arial"/>
              </a:rPr>
              <a:t>requirements </a:t>
            </a:r>
            <a:r>
              <a:rPr sz="2950" spc="30" dirty="0">
                <a:latin typeface="Arial"/>
                <a:cs typeface="Arial"/>
              </a:rPr>
              <a:t>into</a:t>
            </a:r>
            <a:r>
              <a:rPr sz="2950" spc="150" dirty="0">
                <a:latin typeface="Arial"/>
                <a:cs typeface="Arial"/>
              </a:rPr>
              <a:t> </a:t>
            </a:r>
            <a:r>
              <a:rPr sz="2950" spc="10" dirty="0">
                <a:latin typeface="Arial"/>
                <a:cs typeface="Arial"/>
              </a:rPr>
              <a:t>schema</a:t>
            </a:r>
            <a:endParaRPr sz="2950">
              <a:latin typeface="Arial"/>
              <a:cs typeface="Arial"/>
            </a:endParaRPr>
          </a:p>
          <a:p>
            <a:pPr marL="805180" indent="-304800">
              <a:lnSpc>
                <a:spcPct val="100000"/>
              </a:lnSpc>
              <a:spcBef>
                <a:spcPts val="350"/>
              </a:spcBef>
              <a:buSzPct val="101694"/>
              <a:buChar char="–"/>
              <a:tabLst>
                <a:tab pos="805180" algn="l"/>
              </a:tabLst>
            </a:pPr>
            <a:r>
              <a:rPr sz="2950" spc="-5" dirty="0">
                <a:latin typeface="Arial"/>
                <a:cs typeface="Arial"/>
              </a:rPr>
              <a:t>Reasonable for </a:t>
            </a:r>
            <a:r>
              <a:rPr sz="2950" spc="-20" dirty="0">
                <a:latin typeface="Arial"/>
                <a:cs typeface="Arial"/>
              </a:rPr>
              <a:t>smaller</a:t>
            </a:r>
            <a:r>
              <a:rPr sz="2950" spc="385" dirty="0">
                <a:latin typeface="Arial"/>
                <a:cs typeface="Arial"/>
              </a:rPr>
              <a:t> </a:t>
            </a:r>
            <a:r>
              <a:rPr sz="2950" spc="40" dirty="0">
                <a:latin typeface="Arial"/>
                <a:cs typeface="Arial"/>
              </a:rPr>
              <a:t>applications</a:t>
            </a:r>
            <a:endParaRPr sz="2950">
              <a:latin typeface="Arial"/>
              <a:cs typeface="Arial"/>
            </a:endParaRPr>
          </a:p>
          <a:p>
            <a:pPr>
              <a:lnSpc>
                <a:spcPct val="100000"/>
              </a:lnSpc>
              <a:spcBef>
                <a:spcPts val="15"/>
              </a:spcBef>
              <a:buFont typeface="Arial"/>
              <a:buChar char="–"/>
            </a:pPr>
            <a:endParaRPr sz="3800">
              <a:latin typeface="Arial"/>
              <a:cs typeface="Arial"/>
            </a:endParaRPr>
          </a:p>
          <a:p>
            <a:pPr marL="12700">
              <a:lnSpc>
                <a:spcPct val="100000"/>
              </a:lnSpc>
            </a:pPr>
            <a:r>
              <a:rPr sz="3300" u="heavy" spc="-45" dirty="0">
                <a:uFill>
                  <a:solidFill>
                    <a:srgbClr val="000000"/>
                  </a:solidFill>
                </a:uFill>
                <a:latin typeface="Arial"/>
                <a:cs typeface="Arial"/>
              </a:rPr>
              <a:t>View</a:t>
            </a:r>
            <a:r>
              <a:rPr sz="3300" u="heavy" spc="215" dirty="0">
                <a:uFill>
                  <a:solidFill>
                    <a:srgbClr val="000000"/>
                  </a:solidFill>
                </a:uFill>
                <a:latin typeface="Arial"/>
                <a:cs typeface="Arial"/>
              </a:rPr>
              <a:t> </a:t>
            </a:r>
            <a:r>
              <a:rPr sz="3300" u="heavy" spc="45" dirty="0">
                <a:uFill>
                  <a:solidFill>
                    <a:srgbClr val="000000"/>
                  </a:solidFill>
                </a:uFill>
                <a:latin typeface="Arial"/>
                <a:cs typeface="Arial"/>
              </a:rPr>
              <a:t>Integration</a:t>
            </a:r>
            <a:endParaRPr sz="3300">
              <a:latin typeface="Arial"/>
              <a:cs typeface="Arial"/>
            </a:endParaRPr>
          </a:p>
          <a:p>
            <a:pPr marL="805180" indent="-304800">
              <a:lnSpc>
                <a:spcPct val="100000"/>
              </a:lnSpc>
              <a:spcBef>
                <a:spcPts val="390"/>
              </a:spcBef>
              <a:buSzPct val="101694"/>
              <a:buChar char="–"/>
              <a:tabLst>
                <a:tab pos="805180" algn="l"/>
              </a:tabLst>
            </a:pPr>
            <a:r>
              <a:rPr sz="2950" spc="-40" dirty="0">
                <a:latin typeface="Arial"/>
                <a:cs typeface="Arial"/>
              </a:rPr>
              <a:t>Each </a:t>
            </a:r>
            <a:r>
              <a:rPr sz="2950" spc="15" dirty="0">
                <a:latin typeface="Arial"/>
                <a:cs typeface="Arial"/>
              </a:rPr>
              <a:t>stakeholder </a:t>
            </a:r>
            <a:r>
              <a:rPr sz="2950" spc="35" dirty="0">
                <a:latin typeface="Arial"/>
                <a:cs typeface="Arial"/>
              </a:rPr>
              <a:t>implements </a:t>
            </a:r>
            <a:r>
              <a:rPr sz="2950" dirty="0">
                <a:latin typeface="Arial"/>
                <a:cs typeface="Arial"/>
              </a:rPr>
              <a:t>local</a:t>
            </a:r>
            <a:r>
              <a:rPr sz="2950" spc="440" dirty="0">
                <a:latin typeface="Arial"/>
                <a:cs typeface="Arial"/>
              </a:rPr>
              <a:t> </a:t>
            </a:r>
            <a:r>
              <a:rPr sz="2950" spc="-10" dirty="0">
                <a:latin typeface="Arial"/>
                <a:cs typeface="Arial"/>
              </a:rPr>
              <a:t>view</a:t>
            </a:r>
            <a:endParaRPr sz="2950">
              <a:latin typeface="Arial"/>
              <a:cs typeface="Arial"/>
            </a:endParaRPr>
          </a:p>
          <a:p>
            <a:pPr marL="805180" marR="534035" indent="-304800">
              <a:lnSpc>
                <a:spcPts val="3220"/>
              </a:lnSpc>
              <a:spcBef>
                <a:spcPts val="755"/>
              </a:spcBef>
              <a:buSzPct val="101694"/>
              <a:buChar char="–"/>
              <a:tabLst>
                <a:tab pos="805180" algn="l"/>
              </a:tabLst>
            </a:pPr>
            <a:r>
              <a:rPr sz="2950" spc="5" dirty="0">
                <a:latin typeface="Arial"/>
                <a:cs typeface="Arial"/>
              </a:rPr>
              <a:t>Individual </a:t>
            </a:r>
            <a:r>
              <a:rPr sz="2950" spc="15" dirty="0">
                <a:latin typeface="Arial"/>
                <a:cs typeface="Arial"/>
              </a:rPr>
              <a:t>views </a:t>
            </a:r>
            <a:r>
              <a:rPr sz="2950" spc="25" dirty="0">
                <a:latin typeface="Arial"/>
                <a:cs typeface="Arial"/>
              </a:rPr>
              <a:t>integrated </a:t>
            </a:r>
            <a:r>
              <a:rPr sz="2950" spc="30" dirty="0">
                <a:latin typeface="Arial"/>
                <a:cs typeface="Arial"/>
              </a:rPr>
              <a:t>into </a:t>
            </a:r>
            <a:r>
              <a:rPr sz="2950" spc="10" dirty="0">
                <a:latin typeface="Arial"/>
                <a:cs typeface="Arial"/>
              </a:rPr>
              <a:t>global  schema</a:t>
            </a:r>
            <a:endParaRPr sz="2950">
              <a:latin typeface="Arial"/>
              <a:cs typeface="Arial"/>
            </a:endParaRPr>
          </a:p>
          <a:p>
            <a:pPr marL="805180" marR="5080" indent="-304800">
              <a:lnSpc>
                <a:spcPts val="3150"/>
              </a:lnSpc>
              <a:spcBef>
                <a:spcPts val="820"/>
              </a:spcBef>
              <a:buSzPct val="101694"/>
              <a:buChar char="–"/>
              <a:tabLst>
                <a:tab pos="805180" algn="l"/>
              </a:tabLst>
            </a:pPr>
            <a:r>
              <a:rPr sz="2950" spc="5" dirty="0">
                <a:latin typeface="Arial"/>
                <a:cs typeface="Arial"/>
              </a:rPr>
              <a:t>Individual </a:t>
            </a:r>
            <a:r>
              <a:rPr sz="2950" spc="15" dirty="0">
                <a:latin typeface="Arial"/>
                <a:cs typeface="Arial"/>
              </a:rPr>
              <a:t>views </a:t>
            </a:r>
            <a:r>
              <a:rPr sz="2950" spc="-5" dirty="0">
                <a:latin typeface="Arial"/>
                <a:cs typeface="Arial"/>
              </a:rPr>
              <a:t>can </a:t>
            </a:r>
            <a:r>
              <a:rPr sz="2950" spc="20" dirty="0">
                <a:latin typeface="Arial"/>
                <a:cs typeface="Arial"/>
              </a:rPr>
              <a:t>be </a:t>
            </a:r>
            <a:r>
              <a:rPr sz="2950" spc="40" dirty="0">
                <a:latin typeface="Arial"/>
                <a:cs typeface="Arial"/>
              </a:rPr>
              <a:t>reconstructed </a:t>
            </a:r>
            <a:r>
              <a:rPr sz="2950" spc="-40" dirty="0">
                <a:latin typeface="Arial"/>
                <a:cs typeface="Arial"/>
              </a:rPr>
              <a:t>as  </a:t>
            </a:r>
            <a:r>
              <a:rPr sz="2950" spc="-5" dirty="0">
                <a:latin typeface="Arial"/>
                <a:cs typeface="Arial"/>
              </a:rPr>
              <a:t>external </a:t>
            </a:r>
            <a:r>
              <a:rPr sz="2950" spc="15" dirty="0">
                <a:latin typeface="Arial"/>
                <a:cs typeface="Arial"/>
              </a:rPr>
              <a:t>schemas </a:t>
            </a:r>
            <a:r>
              <a:rPr sz="2950" spc="-15" dirty="0">
                <a:latin typeface="Arial"/>
                <a:cs typeface="Arial"/>
              </a:rPr>
              <a:t>after</a:t>
            </a:r>
            <a:r>
              <a:rPr sz="2950" spc="370" dirty="0">
                <a:latin typeface="Arial"/>
                <a:cs typeface="Arial"/>
              </a:rPr>
              <a:t> </a:t>
            </a:r>
            <a:r>
              <a:rPr sz="2950" spc="25" dirty="0">
                <a:latin typeface="Arial"/>
                <a:cs typeface="Arial"/>
              </a:rPr>
              <a:t>integration</a:t>
            </a:r>
            <a:endParaRPr sz="295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705742" y="727137"/>
            <a:ext cx="4637405" cy="662940"/>
          </a:xfrm>
          <a:prstGeom prst="rect">
            <a:avLst/>
          </a:prstGeom>
        </p:spPr>
        <p:txBody>
          <a:bodyPr vert="horz" wrap="square" lIns="0" tIns="16510" rIns="0" bIns="0" rtlCol="0">
            <a:spAutoFit/>
          </a:bodyPr>
          <a:lstStyle/>
          <a:p>
            <a:pPr marL="12700">
              <a:lnSpc>
                <a:spcPct val="100000"/>
              </a:lnSpc>
              <a:spcBef>
                <a:spcPts val="130"/>
              </a:spcBef>
            </a:pPr>
            <a:r>
              <a:rPr spc="-60" dirty="0"/>
              <a:t>View </a:t>
            </a:r>
            <a:r>
              <a:rPr spc="55" dirty="0"/>
              <a:t>Integration</a:t>
            </a:r>
            <a:r>
              <a:rPr spc="459" dirty="0"/>
              <a:t> </a:t>
            </a:r>
            <a:r>
              <a:rPr spc="-190" dirty="0"/>
              <a:t>(1)</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55</a:t>
            </a:fld>
            <a:endParaRPr spc="5" dirty="0"/>
          </a:p>
        </p:txBody>
      </p:sp>
      <p:sp>
        <p:nvSpPr>
          <p:cNvPr id="6" name="object 6"/>
          <p:cNvSpPr txBox="1"/>
          <p:nvPr/>
        </p:nvSpPr>
        <p:spPr>
          <a:xfrm>
            <a:off x="724916" y="1513034"/>
            <a:ext cx="8540115" cy="3056890"/>
          </a:xfrm>
          <a:prstGeom prst="rect">
            <a:avLst/>
          </a:prstGeom>
        </p:spPr>
        <p:txBody>
          <a:bodyPr vert="horz" wrap="square" lIns="0" tIns="127000" rIns="0" bIns="0" rtlCol="0">
            <a:spAutoFit/>
          </a:bodyPr>
          <a:lstStyle/>
          <a:p>
            <a:pPr marL="561340" indent="-548640">
              <a:lnSpc>
                <a:spcPct val="100000"/>
              </a:lnSpc>
              <a:spcBef>
                <a:spcPts val="1000"/>
              </a:spcBef>
              <a:buAutoNum type="arabicPeriod"/>
              <a:tabLst>
                <a:tab pos="560705" algn="l"/>
                <a:tab pos="561340" algn="l"/>
              </a:tabLst>
            </a:pPr>
            <a:r>
              <a:rPr sz="3300" spc="40" dirty="0">
                <a:latin typeface="Arial"/>
                <a:cs typeface="Arial"/>
              </a:rPr>
              <a:t>Identify </a:t>
            </a:r>
            <a:r>
              <a:rPr sz="3300" spc="70" dirty="0">
                <a:latin typeface="Arial"/>
                <a:cs typeface="Arial"/>
              </a:rPr>
              <a:t>correspondences </a:t>
            </a:r>
            <a:r>
              <a:rPr sz="3300" spc="30" dirty="0">
                <a:latin typeface="Arial"/>
                <a:cs typeface="Arial"/>
              </a:rPr>
              <a:t>and</a:t>
            </a:r>
            <a:r>
              <a:rPr sz="3300" spc="365" dirty="0">
                <a:latin typeface="Arial"/>
                <a:cs typeface="Arial"/>
              </a:rPr>
              <a:t> </a:t>
            </a:r>
            <a:r>
              <a:rPr sz="3300" spc="90" dirty="0">
                <a:latin typeface="Arial"/>
                <a:cs typeface="Arial"/>
              </a:rPr>
              <a:t>conflicts</a:t>
            </a:r>
            <a:endParaRPr sz="3300">
              <a:latin typeface="Arial"/>
              <a:cs typeface="Arial"/>
            </a:endParaRPr>
          </a:p>
          <a:p>
            <a:pPr marL="439420">
              <a:lnSpc>
                <a:spcPct val="100000"/>
              </a:lnSpc>
              <a:spcBef>
                <a:spcPts val="790"/>
              </a:spcBef>
              <a:tabLst>
                <a:tab pos="987425" algn="l"/>
              </a:tabLst>
            </a:pPr>
            <a:r>
              <a:rPr sz="3000" dirty="0">
                <a:latin typeface="Arial"/>
                <a:cs typeface="Arial"/>
              </a:rPr>
              <a:t>–	</a:t>
            </a:r>
            <a:r>
              <a:rPr sz="2950" spc="45" dirty="0">
                <a:latin typeface="Arial"/>
                <a:cs typeface="Arial"/>
              </a:rPr>
              <a:t>Conflicts: </a:t>
            </a:r>
            <a:r>
              <a:rPr sz="2950" spc="5" dirty="0">
                <a:latin typeface="Arial"/>
                <a:cs typeface="Arial"/>
              </a:rPr>
              <a:t>names, </a:t>
            </a:r>
            <a:r>
              <a:rPr sz="2950" spc="40" dirty="0">
                <a:latin typeface="Arial"/>
                <a:cs typeface="Arial"/>
              </a:rPr>
              <a:t>types, domain,</a:t>
            </a:r>
            <a:r>
              <a:rPr sz="2950" spc="-60" dirty="0">
                <a:latin typeface="Arial"/>
                <a:cs typeface="Arial"/>
              </a:rPr>
              <a:t> </a:t>
            </a:r>
            <a:r>
              <a:rPr sz="2950" spc="40" dirty="0">
                <a:latin typeface="Arial"/>
                <a:cs typeface="Arial"/>
              </a:rPr>
              <a:t>constraints</a:t>
            </a:r>
            <a:endParaRPr sz="2950">
              <a:latin typeface="Arial"/>
              <a:cs typeface="Arial"/>
            </a:endParaRPr>
          </a:p>
          <a:p>
            <a:pPr marL="561340" indent="-548640">
              <a:lnSpc>
                <a:spcPct val="100000"/>
              </a:lnSpc>
              <a:spcBef>
                <a:spcPts val="850"/>
              </a:spcBef>
              <a:buAutoNum type="arabicPeriod" startAt="2"/>
              <a:tabLst>
                <a:tab pos="560705" algn="l"/>
                <a:tab pos="561340" algn="l"/>
              </a:tabLst>
            </a:pPr>
            <a:r>
              <a:rPr sz="3300" spc="80" dirty="0">
                <a:latin typeface="Arial"/>
                <a:cs typeface="Arial"/>
              </a:rPr>
              <a:t>Modify </a:t>
            </a:r>
            <a:r>
              <a:rPr sz="3300" spc="50" dirty="0">
                <a:latin typeface="Arial"/>
                <a:cs typeface="Arial"/>
              </a:rPr>
              <a:t>views </a:t>
            </a:r>
            <a:r>
              <a:rPr sz="3300" spc="70" dirty="0">
                <a:latin typeface="Arial"/>
                <a:cs typeface="Arial"/>
              </a:rPr>
              <a:t>to</a:t>
            </a:r>
            <a:r>
              <a:rPr sz="3300" spc="345" dirty="0">
                <a:latin typeface="Arial"/>
                <a:cs typeface="Arial"/>
              </a:rPr>
              <a:t> </a:t>
            </a:r>
            <a:r>
              <a:rPr sz="3300" spc="75" dirty="0">
                <a:latin typeface="Arial"/>
                <a:cs typeface="Arial"/>
              </a:rPr>
              <a:t>conform</a:t>
            </a:r>
            <a:endParaRPr sz="3300">
              <a:latin typeface="Arial"/>
              <a:cs typeface="Arial"/>
            </a:endParaRPr>
          </a:p>
          <a:p>
            <a:pPr marL="561340" indent="-548640">
              <a:lnSpc>
                <a:spcPct val="100000"/>
              </a:lnSpc>
              <a:spcBef>
                <a:spcPts val="975"/>
              </a:spcBef>
              <a:buAutoNum type="arabicPeriod" startAt="2"/>
              <a:tabLst>
                <a:tab pos="560705" algn="l"/>
                <a:tab pos="561340" algn="l"/>
              </a:tabLst>
            </a:pPr>
            <a:r>
              <a:rPr sz="3300" spc="35" dirty="0">
                <a:latin typeface="Arial"/>
                <a:cs typeface="Arial"/>
              </a:rPr>
              <a:t>Merge</a:t>
            </a:r>
            <a:endParaRPr sz="3300">
              <a:latin typeface="Arial"/>
              <a:cs typeface="Arial"/>
            </a:endParaRPr>
          </a:p>
          <a:p>
            <a:pPr marL="561340" indent="-548640">
              <a:lnSpc>
                <a:spcPct val="100000"/>
              </a:lnSpc>
              <a:spcBef>
                <a:spcPts val="905"/>
              </a:spcBef>
              <a:buAutoNum type="arabicPeriod" startAt="2"/>
              <a:tabLst>
                <a:tab pos="560705" algn="l"/>
                <a:tab pos="561340" algn="l"/>
              </a:tabLst>
            </a:pPr>
            <a:r>
              <a:rPr sz="3300" spc="45" dirty="0">
                <a:latin typeface="Arial"/>
                <a:cs typeface="Arial"/>
              </a:rPr>
              <a:t>Restructure</a:t>
            </a:r>
            <a:endParaRPr sz="33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705742" y="727137"/>
            <a:ext cx="4637405" cy="662940"/>
          </a:xfrm>
          <a:prstGeom prst="rect">
            <a:avLst/>
          </a:prstGeom>
        </p:spPr>
        <p:txBody>
          <a:bodyPr vert="horz" wrap="square" lIns="0" tIns="16510" rIns="0" bIns="0" rtlCol="0">
            <a:spAutoFit/>
          </a:bodyPr>
          <a:lstStyle/>
          <a:p>
            <a:pPr marL="12700">
              <a:lnSpc>
                <a:spcPct val="100000"/>
              </a:lnSpc>
              <a:spcBef>
                <a:spcPts val="130"/>
              </a:spcBef>
            </a:pPr>
            <a:r>
              <a:rPr spc="-60" dirty="0"/>
              <a:t>View </a:t>
            </a:r>
            <a:r>
              <a:rPr spc="55" dirty="0"/>
              <a:t>Integration</a:t>
            </a:r>
            <a:r>
              <a:rPr spc="459" dirty="0"/>
              <a:t> </a:t>
            </a:r>
            <a:r>
              <a:rPr spc="-190" dirty="0"/>
              <a:t>(2)</a:t>
            </a:r>
          </a:p>
        </p:txBody>
      </p:sp>
      <p:sp>
        <p:nvSpPr>
          <p:cNvPr id="10" name="object 10"/>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56</a:t>
            </a:fld>
            <a:endParaRPr spc="5" dirty="0"/>
          </a:p>
        </p:txBody>
      </p:sp>
      <p:grpSp>
        <p:nvGrpSpPr>
          <p:cNvPr id="6" name="object 6"/>
          <p:cNvGrpSpPr/>
          <p:nvPr/>
        </p:nvGrpSpPr>
        <p:grpSpPr>
          <a:xfrm>
            <a:off x="1526573" y="1631948"/>
            <a:ext cx="7446645" cy="5062855"/>
            <a:chOff x="1526573" y="1631948"/>
            <a:chExt cx="7446645" cy="5062855"/>
          </a:xfrm>
        </p:grpSpPr>
        <p:sp>
          <p:nvSpPr>
            <p:cNvPr id="7" name="object 7"/>
            <p:cNvSpPr/>
            <p:nvPr/>
          </p:nvSpPr>
          <p:spPr>
            <a:xfrm>
              <a:off x="1526573" y="1803389"/>
              <a:ext cx="7182886" cy="489105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130745" y="1631948"/>
              <a:ext cx="1842135" cy="984885"/>
            </a:xfrm>
            <a:custGeom>
              <a:avLst/>
              <a:gdLst/>
              <a:ahLst/>
              <a:cxnLst/>
              <a:rect l="l" t="t" r="r" b="b"/>
              <a:pathLst>
                <a:path w="1842134" h="984885">
                  <a:moveTo>
                    <a:pt x="1842048" y="0"/>
                  </a:moveTo>
                  <a:lnTo>
                    <a:pt x="0" y="0"/>
                  </a:lnTo>
                  <a:lnTo>
                    <a:pt x="0" y="984293"/>
                  </a:lnTo>
                  <a:lnTo>
                    <a:pt x="1842048" y="984293"/>
                  </a:lnTo>
                  <a:lnTo>
                    <a:pt x="1842048"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856565" y="727137"/>
            <a:ext cx="2315210" cy="662940"/>
          </a:xfrm>
          <a:prstGeom prst="rect">
            <a:avLst/>
          </a:prstGeom>
        </p:spPr>
        <p:txBody>
          <a:bodyPr vert="horz" wrap="square" lIns="0" tIns="16510" rIns="0" bIns="0" rtlCol="0">
            <a:spAutoFit/>
          </a:bodyPr>
          <a:lstStyle/>
          <a:p>
            <a:pPr marL="12700">
              <a:lnSpc>
                <a:spcPct val="100000"/>
              </a:lnSpc>
              <a:spcBef>
                <a:spcPts val="130"/>
              </a:spcBef>
            </a:pPr>
            <a:r>
              <a:rPr spc="-25" dirty="0"/>
              <a:t>S</a:t>
            </a:r>
            <a:r>
              <a:rPr spc="75" dirty="0"/>
              <a:t>u</a:t>
            </a:r>
            <a:r>
              <a:rPr spc="175" dirty="0"/>
              <a:t>mm</a:t>
            </a:r>
            <a:r>
              <a:rPr spc="-15" dirty="0"/>
              <a:t>a</a:t>
            </a:r>
            <a:r>
              <a:rPr spc="40" dirty="0"/>
              <a:t>r</a:t>
            </a:r>
            <a:r>
              <a:rPr spc="-185" dirty="0"/>
              <a:t>y</a:t>
            </a:r>
          </a:p>
        </p:txBody>
      </p:sp>
      <p:sp>
        <p:nvSpPr>
          <p:cNvPr id="8" name="object 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57</a:t>
            </a:fld>
            <a:endParaRPr spc="5" dirty="0"/>
          </a:p>
        </p:txBody>
      </p:sp>
      <p:sp>
        <p:nvSpPr>
          <p:cNvPr id="6" name="object 6"/>
          <p:cNvSpPr txBox="1"/>
          <p:nvPr/>
        </p:nvSpPr>
        <p:spPr>
          <a:xfrm>
            <a:off x="724916" y="1543838"/>
            <a:ext cx="8505825" cy="4656455"/>
          </a:xfrm>
          <a:prstGeom prst="rect">
            <a:avLst/>
          </a:prstGeom>
        </p:spPr>
        <p:txBody>
          <a:bodyPr vert="horz" wrap="square" lIns="0" tIns="113664" rIns="0" bIns="0" rtlCol="0">
            <a:spAutoFit/>
          </a:bodyPr>
          <a:lstStyle/>
          <a:p>
            <a:pPr marL="377825" marR="113030" indent="-365760">
              <a:lnSpc>
                <a:spcPct val="76600"/>
              </a:lnSpc>
              <a:spcBef>
                <a:spcPts val="894"/>
              </a:spcBef>
              <a:buSzPct val="101785"/>
              <a:buChar char="•"/>
              <a:tabLst>
                <a:tab pos="377825" algn="l"/>
                <a:tab pos="378460" algn="l"/>
              </a:tabLst>
            </a:pPr>
            <a:r>
              <a:rPr sz="2800" spc="-30" dirty="0">
                <a:latin typeface="Arial"/>
                <a:cs typeface="Arial"/>
              </a:rPr>
              <a:t>The </a:t>
            </a:r>
            <a:r>
              <a:rPr sz="2800" spc="5" dirty="0">
                <a:latin typeface="Arial"/>
                <a:cs typeface="Arial"/>
              </a:rPr>
              <a:t>goal </a:t>
            </a:r>
            <a:r>
              <a:rPr sz="2800" dirty="0">
                <a:latin typeface="Arial"/>
                <a:cs typeface="Arial"/>
              </a:rPr>
              <a:t>of </a:t>
            </a:r>
            <a:r>
              <a:rPr sz="2800" spc="55" dirty="0">
                <a:latin typeface="Arial"/>
                <a:cs typeface="Arial"/>
              </a:rPr>
              <a:t>conceptual </a:t>
            </a:r>
            <a:r>
              <a:rPr sz="2800" spc="30" dirty="0">
                <a:latin typeface="Arial"/>
                <a:cs typeface="Arial"/>
              </a:rPr>
              <a:t>design </a:t>
            </a:r>
            <a:r>
              <a:rPr sz="2800" spc="-5" dirty="0">
                <a:latin typeface="Arial"/>
                <a:cs typeface="Arial"/>
              </a:rPr>
              <a:t>is </a:t>
            </a:r>
            <a:r>
              <a:rPr sz="2800" spc="55" dirty="0">
                <a:latin typeface="Arial"/>
                <a:cs typeface="Arial"/>
              </a:rPr>
              <a:t>to </a:t>
            </a:r>
            <a:r>
              <a:rPr sz="2800" spc="40" dirty="0">
                <a:latin typeface="Arial"/>
                <a:cs typeface="Arial"/>
              </a:rPr>
              <a:t>develop </a:t>
            </a:r>
            <a:r>
              <a:rPr sz="2800" spc="-125" dirty="0">
                <a:latin typeface="Arial"/>
                <a:cs typeface="Arial"/>
              </a:rPr>
              <a:t>a </a:t>
            </a:r>
            <a:r>
              <a:rPr sz="2800" spc="-5" dirty="0">
                <a:latin typeface="Arial"/>
                <a:cs typeface="Arial"/>
              </a:rPr>
              <a:t>set  </a:t>
            </a:r>
            <a:r>
              <a:rPr sz="2800" dirty="0">
                <a:latin typeface="Arial"/>
                <a:cs typeface="Arial"/>
              </a:rPr>
              <a:t>of </a:t>
            </a:r>
            <a:r>
              <a:rPr sz="2950" i="1" spc="-55" dirty="0">
                <a:latin typeface="Arial"/>
                <a:cs typeface="Arial"/>
              </a:rPr>
              <a:t>data </a:t>
            </a:r>
            <a:r>
              <a:rPr sz="2950" i="1" spc="-45" dirty="0">
                <a:latin typeface="Arial"/>
                <a:cs typeface="Arial"/>
              </a:rPr>
              <a:t>requirements </a:t>
            </a:r>
            <a:r>
              <a:rPr sz="2800" spc="25" dirty="0">
                <a:latin typeface="Arial"/>
                <a:cs typeface="Arial"/>
              </a:rPr>
              <a:t>that </a:t>
            </a:r>
            <a:r>
              <a:rPr sz="2800" spc="-40" dirty="0">
                <a:latin typeface="Arial"/>
                <a:cs typeface="Arial"/>
              </a:rPr>
              <a:t>are</a:t>
            </a:r>
            <a:r>
              <a:rPr sz="2800" spc="555" dirty="0">
                <a:latin typeface="Arial"/>
                <a:cs typeface="Arial"/>
              </a:rPr>
              <a:t> </a:t>
            </a:r>
            <a:r>
              <a:rPr sz="2800" spc="40" dirty="0">
                <a:latin typeface="Arial"/>
                <a:cs typeface="Arial"/>
              </a:rPr>
              <a:t>comprehensive,</a:t>
            </a:r>
            <a:endParaRPr sz="2800">
              <a:latin typeface="Arial"/>
              <a:cs typeface="Arial"/>
            </a:endParaRPr>
          </a:p>
          <a:p>
            <a:pPr marL="377825" marR="497840">
              <a:lnSpc>
                <a:spcPts val="2730"/>
              </a:lnSpc>
              <a:spcBef>
                <a:spcPts val="25"/>
              </a:spcBef>
            </a:pPr>
            <a:r>
              <a:rPr sz="2800" spc="-5" dirty="0">
                <a:latin typeface="Arial"/>
                <a:cs typeface="Arial"/>
              </a:rPr>
              <a:t>clear </a:t>
            </a:r>
            <a:r>
              <a:rPr sz="2800" spc="-170" dirty="0">
                <a:latin typeface="Arial"/>
                <a:cs typeface="Arial"/>
              </a:rPr>
              <a:t>&amp; </a:t>
            </a:r>
            <a:r>
              <a:rPr sz="2800" spc="-30" dirty="0">
                <a:latin typeface="Arial"/>
                <a:cs typeface="Arial"/>
              </a:rPr>
              <a:t>easy </a:t>
            </a:r>
            <a:r>
              <a:rPr sz="2800" spc="50" dirty="0">
                <a:latin typeface="Arial"/>
                <a:cs typeface="Arial"/>
              </a:rPr>
              <a:t>to understand, </a:t>
            </a:r>
            <a:r>
              <a:rPr sz="2800" spc="20" dirty="0">
                <a:latin typeface="Arial"/>
                <a:cs typeface="Arial"/>
              </a:rPr>
              <a:t>and </a:t>
            </a:r>
            <a:r>
              <a:rPr sz="2800" spc="35" dirty="0">
                <a:latin typeface="Arial"/>
                <a:cs typeface="Arial"/>
              </a:rPr>
              <a:t>algorithmically  </a:t>
            </a:r>
            <a:r>
              <a:rPr sz="2800" spc="45" dirty="0">
                <a:latin typeface="Arial"/>
                <a:cs typeface="Arial"/>
              </a:rPr>
              <a:t>transformable</a:t>
            </a:r>
            <a:endParaRPr sz="2800">
              <a:latin typeface="Arial"/>
              <a:cs typeface="Arial"/>
            </a:endParaRPr>
          </a:p>
          <a:p>
            <a:pPr>
              <a:lnSpc>
                <a:spcPct val="100000"/>
              </a:lnSpc>
              <a:spcBef>
                <a:spcPts val="30"/>
              </a:spcBef>
            </a:pPr>
            <a:endParaRPr sz="3700">
              <a:latin typeface="Arial"/>
              <a:cs typeface="Arial"/>
            </a:endParaRPr>
          </a:p>
          <a:p>
            <a:pPr marL="377825" marR="285115" indent="-365760">
              <a:lnSpc>
                <a:spcPts val="2690"/>
              </a:lnSpc>
              <a:buSzPct val="101785"/>
              <a:buChar char="•"/>
              <a:tabLst>
                <a:tab pos="377825" algn="l"/>
                <a:tab pos="378460" algn="l"/>
              </a:tabLst>
            </a:pPr>
            <a:r>
              <a:rPr sz="2800" spc="-165" dirty="0">
                <a:latin typeface="Arial"/>
                <a:cs typeface="Arial"/>
              </a:rPr>
              <a:t>ER </a:t>
            </a:r>
            <a:r>
              <a:rPr sz="2800" spc="25" dirty="0">
                <a:latin typeface="Arial"/>
                <a:cs typeface="Arial"/>
              </a:rPr>
              <a:t>Diagrams </a:t>
            </a:r>
            <a:r>
              <a:rPr sz="2800" spc="-95" dirty="0">
                <a:latin typeface="Arial"/>
                <a:cs typeface="Arial"/>
              </a:rPr>
              <a:t>(ERDs) </a:t>
            </a:r>
            <a:r>
              <a:rPr sz="2800" spc="-40" dirty="0">
                <a:latin typeface="Arial"/>
                <a:cs typeface="Arial"/>
              </a:rPr>
              <a:t>are </a:t>
            </a:r>
            <a:r>
              <a:rPr sz="2800" spc="20" dirty="0">
                <a:latin typeface="Arial"/>
                <a:cs typeface="Arial"/>
              </a:rPr>
              <a:t>one </a:t>
            </a:r>
            <a:r>
              <a:rPr sz="2800" spc="35" dirty="0">
                <a:latin typeface="Arial"/>
                <a:cs typeface="Arial"/>
              </a:rPr>
              <a:t>such </a:t>
            </a:r>
            <a:r>
              <a:rPr sz="2800" spc="30" dirty="0">
                <a:latin typeface="Arial"/>
                <a:cs typeface="Arial"/>
              </a:rPr>
              <a:t>design </a:t>
            </a:r>
            <a:r>
              <a:rPr sz="2800" spc="40" dirty="0">
                <a:latin typeface="Arial"/>
                <a:cs typeface="Arial"/>
              </a:rPr>
              <a:t>model  </a:t>
            </a:r>
            <a:r>
              <a:rPr sz="2800" spc="25" dirty="0">
                <a:latin typeface="Arial"/>
                <a:cs typeface="Arial"/>
              </a:rPr>
              <a:t>that </a:t>
            </a:r>
            <a:r>
              <a:rPr sz="2800" dirty="0">
                <a:latin typeface="Arial"/>
                <a:cs typeface="Arial"/>
              </a:rPr>
              <a:t>visually </a:t>
            </a:r>
            <a:r>
              <a:rPr sz="2800" spc="5" dirty="0">
                <a:latin typeface="Arial"/>
                <a:cs typeface="Arial"/>
              </a:rPr>
              <a:t>represent </a:t>
            </a:r>
            <a:r>
              <a:rPr sz="2800" spc="30" dirty="0">
                <a:latin typeface="Arial"/>
                <a:cs typeface="Arial"/>
              </a:rPr>
              <a:t>the </a:t>
            </a:r>
            <a:r>
              <a:rPr sz="2800" spc="130" dirty="0">
                <a:latin typeface="Arial"/>
                <a:cs typeface="Arial"/>
              </a:rPr>
              <a:t>entities,</a:t>
            </a:r>
            <a:r>
              <a:rPr sz="2800" spc="640" dirty="0">
                <a:latin typeface="Arial"/>
                <a:cs typeface="Arial"/>
              </a:rPr>
              <a:t> </a:t>
            </a:r>
            <a:r>
              <a:rPr sz="2800" spc="150" dirty="0">
                <a:latin typeface="Arial"/>
                <a:cs typeface="Arial"/>
              </a:rPr>
              <a:t>attributes,</a:t>
            </a:r>
            <a:endParaRPr sz="2800">
              <a:latin typeface="Arial"/>
              <a:cs typeface="Arial"/>
            </a:endParaRPr>
          </a:p>
          <a:p>
            <a:pPr marL="377825">
              <a:lnSpc>
                <a:spcPts val="2755"/>
              </a:lnSpc>
            </a:pPr>
            <a:r>
              <a:rPr sz="2800" spc="20" dirty="0">
                <a:latin typeface="Arial"/>
                <a:cs typeface="Arial"/>
              </a:rPr>
              <a:t>and </a:t>
            </a:r>
            <a:r>
              <a:rPr sz="2800" spc="140" dirty="0">
                <a:latin typeface="Arial"/>
                <a:cs typeface="Arial"/>
              </a:rPr>
              <a:t>relationships </a:t>
            </a:r>
            <a:r>
              <a:rPr sz="2800" dirty="0">
                <a:latin typeface="Arial"/>
                <a:cs typeface="Arial"/>
              </a:rPr>
              <a:t>of </a:t>
            </a:r>
            <a:r>
              <a:rPr sz="2800" spc="-125" dirty="0">
                <a:latin typeface="Arial"/>
                <a:cs typeface="Arial"/>
              </a:rPr>
              <a:t>a</a:t>
            </a:r>
            <a:r>
              <a:rPr sz="2800" spc="345" dirty="0">
                <a:latin typeface="Arial"/>
                <a:cs typeface="Arial"/>
              </a:rPr>
              <a:t> </a:t>
            </a:r>
            <a:r>
              <a:rPr sz="2800" spc="30" dirty="0">
                <a:latin typeface="Arial"/>
                <a:cs typeface="Arial"/>
              </a:rPr>
              <a:t>system</a:t>
            </a:r>
            <a:endParaRPr sz="2800">
              <a:latin typeface="Arial"/>
              <a:cs typeface="Arial"/>
            </a:endParaRPr>
          </a:p>
          <a:p>
            <a:pPr>
              <a:lnSpc>
                <a:spcPct val="100000"/>
              </a:lnSpc>
              <a:spcBef>
                <a:spcPts val="10"/>
              </a:spcBef>
            </a:pPr>
            <a:endParaRPr sz="3700">
              <a:latin typeface="Arial"/>
              <a:cs typeface="Arial"/>
            </a:endParaRPr>
          </a:p>
          <a:p>
            <a:pPr marL="377825" marR="5080" indent="-365760">
              <a:lnSpc>
                <a:spcPts val="2690"/>
              </a:lnSpc>
              <a:buSzPct val="101785"/>
              <a:buChar char="•"/>
              <a:tabLst>
                <a:tab pos="377825" algn="l"/>
                <a:tab pos="378460" algn="l"/>
              </a:tabLst>
            </a:pPr>
            <a:r>
              <a:rPr sz="2800" spc="25" dirty="0">
                <a:latin typeface="Arial"/>
                <a:cs typeface="Arial"/>
              </a:rPr>
              <a:t>Requirements </a:t>
            </a:r>
            <a:r>
              <a:rPr sz="2800" spc="40" dirty="0">
                <a:latin typeface="Arial"/>
                <a:cs typeface="Arial"/>
              </a:rPr>
              <a:t>elicitation </a:t>
            </a:r>
            <a:r>
              <a:rPr sz="2800" spc="20" dirty="0">
                <a:latin typeface="Arial"/>
                <a:cs typeface="Arial"/>
              </a:rPr>
              <a:t>and </a:t>
            </a:r>
            <a:r>
              <a:rPr sz="2800" spc="55" dirty="0">
                <a:latin typeface="Arial"/>
                <a:cs typeface="Arial"/>
              </a:rPr>
              <a:t>conceptual </a:t>
            </a:r>
            <a:r>
              <a:rPr sz="2800" spc="30" dirty="0">
                <a:latin typeface="Arial"/>
                <a:cs typeface="Arial"/>
              </a:rPr>
              <a:t>design </a:t>
            </a:r>
            <a:r>
              <a:rPr sz="2800" spc="-5" dirty="0">
                <a:latin typeface="Arial"/>
                <a:cs typeface="Arial"/>
              </a:rPr>
              <a:t>is  </a:t>
            </a:r>
            <a:r>
              <a:rPr sz="2800" spc="-45" dirty="0">
                <a:latin typeface="Arial"/>
                <a:cs typeface="Arial"/>
              </a:rPr>
              <a:t>an </a:t>
            </a:r>
            <a:r>
              <a:rPr sz="2800" spc="25" dirty="0">
                <a:latin typeface="Arial"/>
                <a:cs typeface="Arial"/>
              </a:rPr>
              <a:t>iterative </a:t>
            </a:r>
            <a:r>
              <a:rPr sz="2800" spc="50" dirty="0">
                <a:latin typeface="Arial"/>
                <a:cs typeface="Arial"/>
              </a:rPr>
              <a:t>process </a:t>
            </a:r>
            <a:r>
              <a:rPr sz="2800" spc="25" dirty="0">
                <a:latin typeface="Arial"/>
                <a:cs typeface="Arial"/>
              </a:rPr>
              <a:t>that </a:t>
            </a:r>
            <a:r>
              <a:rPr sz="2800" spc="-5" dirty="0">
                <a:latin typeface="Arial"/>
                <a:cs typeface="Arial"/>
              </a:rPr>
              <a:t>is </a:t>
            </a:r>
            <a:r>
              <a:rPr sz="2800" spc="-125" dirty="0">
                <a:latin typeface="Arial"/>
                <a:cs typeface="Arial"/>
              </a:rPr>
              <a:t>a</a:t>
            </a:r>
            <a:r>
              <a:rPr sz="2800" spc="-15" dirty="0">
                <a:latin typeface="Arial"/>
                <a:cs typeface="Arial"/>
              </a:rPr>
              <a:t> </a:t>
            </a:r>
            <a:r>
              <a:rPr sz="2800" spc="10" dirty="0">
                <a:latin typeface="Arial"/>
                <a:cs typeface="Arial"/>
              </a:rPr>
              <a:t>necessary</a:t>
            </a:r>
            <a:endParaRPr sz="2800">
              <a:latin typeface="Arial"/>
              <a:cs typeface="Arial"/>
            </a:endParaRPr>
          </a:p>
          <a:p>
            <a:pPr marL="377825">
              <a:lnSpc>
                <a:spcPts val="2820"/>
              </a:lnSpc>
            </a:pPr>
            <a:r>
              <a:rPr sz="2800" spc="30" dirty="0">
                <a:latin typeface="Arial"/>
                <a:cs typeface="Arial"/>
              </a:rPr>
              <a:t>prerequisite </a:t>
            </a:r>
            <a:r>
              <a:rPr sz="2800" spc="50" dirty="0">
                <a:latin typeface="Arial"/>
                <a:cs typeface="Arial"/>
              </a:rPr>
              <a:t>to </a:t>
            </a:r>
            <a:r>
              <a:rPr sz="2800" spc="45" dirty="0">
                <a:latin typeface="Arial"/>
                <a:cs typeface="Arial"/>
              </a:rPr>
              <a:t>implementing </a:t>
            </a:r>
            <a:r>
              <a:rPr sz="2800" spc="-125" dirty="0">
                <a:latin typeface="Arial"/>
                <a:cs typeface="Arial"/>
              </a:rPr>
              <a:t>a</a:t>
            </a:r>
            <a:r>
              <a:rPr sz="2800" spc="355" dirty="0">
                <a:latin typeface="Arial"/>
                <a:cs typeface="Arial"/>
              </a:rPr>
              <a:t> </a:t>
            </a:r>
            <a:r>
              <a:rPr sz="2800" spc="40" dirty="0">
                <a:latin typeface="Arial"/>
                <a:cs typeface="Arial"/>
              </a:rPr>
              <a:t>database</a:t>
            </a:r>
            <a:endParaRPr sz="28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87D6-B766-47C4-BA39-1C38DA061D56}"/>
              </a:ext>
            </a:extLst>
          </p:cNvPr>
          <p:cNvSpPr>
            <a:spLocks noGrp="1"/>
          </p:cNvSpPr>
          <p:nvPr>
            <p:ph type="title"/>
          </p:nvPr>
        </p:nvSpPr>
        <p:spPr>
          <a:xfrm>
            <a:off x="691515" y="228600"/>
            <a:ext cx="8675370" cy="983085"/>
          </a:xfrm>
        </p:spPr>
        <p:txBody>
          <a:bodyPr/>
          <a:lstStyle/>
          <a:p>
            <a:r>
              <a:rPr lang="en-US" b="1" dirty="0"/>
              <a:t>Ex. 1 Design ER Diagram:</a:t>
            </a:r>
          </a:p>
        </p:txBody>
      </p:sp>
      <p:sp>
        <p:nvSpPr>
          <p:cNvPr id="3" name="Content Placeholder 2">
            <a:extLst>
              <a:ext uri="{FF2B5EF4-FFF2-40B4-BE49-F238E27FC236}">
                <a16:creationId xmlns:a16="http://schemas.microsoft.com/office/drawing/2014/main" id="{491D0572-D6EF-43F0-B960-1FDA62D59689}"/>
              </a:ext>
            </a:extLst>
          </p:cNvPr>
          <p:cNvSpPr>
            <a:spLocks noGrp="1"/>
          </p:cNvSpPr>
          <p:nvPr>
            <p:ph idx="1"/>
          </p:nvPr>
        </p:nvSpPr>
        <p:spPr>
          <a:xfrm>
            <a:off x="304800" y="1371600"/>
            <a:ext cx="9448799" cy="5832264"/>
          </a:xfrm>
        </p:spPr>
        <p:txBody>
          <a:bodyPr>
            <a:normAutofit fontScale="92500"/>
          </a:bodyPr>
          <a:lstStyle/>
          <a:p>
            <a:pPr algn="just">
              <a:lnSpc>
                <a:spcPct val="120000"/>
              </a:lnSpc>
            </a:pPr>
            <a:r>
              <a:rPr lang="en-US" sz="1600" b="1" dirty="0">
                <a:latin typeface="Times New Roman" panose="02020603050405020304" pitchFamily="18" charset="0"/>
                <a:cs typeface="Times New Roman" panose="02020603050405020304" pitchFamily="18" charset="0"/>
              </a:rPr>
              <a:t>Assume we have the following application that models soccer teams, the games they play, and the players in each team. In the design, we want to capture the following:</a:t>
            </a:r>
          </a:p>
          <a:p>
            <a:pPr lvl="1" algn="just">
              <a:lnSpc>
                <a:spcPct val="120000"/>
              </a:lnSpc>
            </a:pPr>
            <a:r>
              <a:rPr lang="en-US" sz="1600" dirty="0">
                <a:latin typeface="Times New Roman" panose="02020603050405020304" pitchFamily="18" charset="0"/>
                <a:cs typeface="Times New Roman" panose="02020603050405020304" pitchFamily="18" charset="0"/>
              </a:rPr>
              <a:t>We have a set of teams, each team has an ID (unique identifier), name, main stadium, and to which city this team belongs. </a:t>
            </a:r>
          </a:p>
          <a:p>
            <a:pPr lvl="1" algn="just">
              <a:lnSpc>
                <a:spcPct val="120000"/>
              </a:lnSpc>
            </a:pPr>
            <a:r>
              <a:rPr lang="en-US" sz="1600" dirty="0">
                <a:latin typeface="Times New Roman" panose="02020603050405020304" pitchFamily="18" charset="0"/>
                <a:cs typeface="Times New Roman" panose="02020603050405020304" pitchFamily="18" charset="0"/>
              </a:rPr>
              <a:t>Each team has many players, and each player belongs to one team. Each player has a number (unique identifier), name, </a:t>
            </a:r>
            <a:r>
              <a:rPr lang="en-US" sz="1600" dirty="0" err="1">
                <a:latin typeface="Times New Roman" panose="02020603050405020304" pitchFamily="18" charset="0"/>
                <a:cs typeface="Times New Roman" panose="02020603050405020304" pitchFamily="18" charset="0"/>
              </a:rPr>
              <a:t>DoB</a:t>
            </a:r>
            <a:r>
              <a:rPr lang="en-US" sz="1600" dirty="0">
                <a:latin typeface="Times New Roman" panose="02020603050405020304" pitchFamily="18" charset="0"/>
                <a:cs typeface="Times New Roman" panose="02020603050405020304" pitchFamily="18" charset="0"/>
              </a:rPr>
              <a:t>, start year, and shirt number that he uses. </a:t>
            </a:r>
          </a:p>
          <a:p>
            <a:pPr lvl="1" algn="just">
              <a:lnSpc>
                <a:spcPct val="120000"/>
              </a:lnSpc>
            </a:pPr>
            <a:r>
              <a:rPr lang="en-US" sz="1600" dirty="0">
                <a:latin typeface="Times New Roman" panose="02020603050405020304" pitchFamily="18" charset="0"/>
                <a:cs typeface="Times New Roman" panose="02020603050405020304" pitchFamily="18" charset="0"/>
              </a:rPr>
              <a:t>Teams play matches, in each match there is a host team and a guest team. The match takes place in the stadium of the host team.</a:t>
            </a:r>
          </a:p>
          <a:p>
            <a:pPr lvl="1" algn="just">
              <a:lnSpc>
                <a:spcPct val="120000"/>
              </a:lnSpc>
            </a:pPr>
            <a:r>
              <a:rPr lang="en-US" sz="1600" dirty="0">
                <a:latin typeface="Times New Roman" panose="02020603050405020304" pitchFamily="18" charset="0"/>
                <a:cs typeface="Times New Roman" panose="02020603050405020304" pitchFamily="18" charset="0"/>
              </a:rPr>
              <a:t>For each match we need to keep track of the following: </a:t>
            </a:r>
          </a:p>
          <a:p>
            <a:pPr lvl="2" algn="just">
              <a:lnSpc>
                <a:spcPct val="120000"/>
              </a:lnSpc>
            </a:pPr>
            <a:r>
              <a:rPr lang="en-US" sz="1600" dirty="0">
                <a:latin typeface="Times New Roman" panose="02020603050405020304" pitchFamily="18" charset="0"/>
                <a:cs typeface="Times New Roman" panose="02020603050405020304" pitchFamily="18" charset="0"/>
              </a:rPr>
              <a:t> The date on which the game is played </a:t>
            </a:r>
          </a:p>
          <a:p>
            <a:pPr lvl="2" algn="just">
              <a:lnSpc>
                <a:spcPct val="120000"/>
              </a:lnSpc>
            </a:pPr>
            <a:r>
              <a:rPr lang="en-US" sz="1600" dirty="0">
                <a:latin typeface="Times New Roman" panose="02020603050405020304" pitchFamily="18" charset="0"/>
                <a:cs typeface="Times New Roman" panose="02020603050405020304" pitchFamily="18" charset="0"/>
              </a:rPr>
              <a:t> The final result of the match </a:t>
            </a:r>
          </a:p>
          <a:p>
            <a:pPr lvl="2" algn="just">
              <a:lnSpc>
                <a:spcPct val="120000"/>
              </a:lnSpc>
            </a:pPr>
            <a:r>
              <a:rPr lang="en-US" sz="1600" dirty="0">
                <a:latin typeface="Times New Roman" panose="02020603050405020304" pitchFamily="18" charset="0"/>
                <a:cs typeface="Times New Roman" panose="02020603050405020304" pitchFamily="18" charset="0"/>
              </a:rPr>
              <a:t>The players participated in the match. For each player, how many goals he scored, whether or not he took yellow card, and whether or not he took red card. </a:t>
            </a:r>
          </a:p>
          <a:p>
            <a:pPr lvl="2" algn="just">
              <a:lnSpc>
                <a:spcPct val="120000"/>
              </a:lnSpc>
            </a:pPr>
            <a:r>
              <a:rPr lang="en-US" sz="1600" dirty="0">
                <a:latin typeface="Times New Roman" panose="02020603050405020304" pitchFamily="18" charset="0"/>
                <a:cs typeface="Times New Roman" panose="02020603050405020304" pitchFamily="18" charset="0"/>
              </a:rPr>
              <a:t>During the match, one player may substitute another player. We want to capture this substitution and the time at which it took place.</a:t>
            </a:r>
          </a:p>
          <a:p>
            <a:pPr lvl="1" algn="just">
              <a:lnSpc>
                <a:spcPct val="120000"/>
              </a:lnSpc>
            </a:pPr>
            <a:r>
              <a:rPr lang="en-US" sz="1600" dirty="0">
                <a:latin typeface="Times New Roman" panose="02020603050405020304" pitchFamily="18" charset="0"/>
                <a:cs typeface="Times New Roman" panose="02020603050405020304" pitchFamily="18" charset="0"/>
              </a:rPr>
              <a:t>Each match has exactly three referees. For each referee we have an ID (unique identifier), name, </a:t>
            </a:r>
            <a:r>
              <a:rPr lang="en-US" sz="1600" dirty="0" err="1">
                <a:latin typeface="Times New Roman" panose="02020603050405020304" pitchFamily="18" charset="0"/>
                <a:cs typeface="Times New Roman" panose="02020603050405020304" pitchFamily="18" charset="0"/>
              </a:rPr>
              <a:t>DoB</a:t>
            </a:r>
            <a:r>
              <a:rPr lang="en-US" sz="1600" dirty="0">
                <a:latin typeface="Times New Roman" panose="02020603050405020304" pitchFamily="18" charset="0"/>
                <a:cs typeface="Times New Roman" panose="02020603050405020304" pitchFamily="18" charset="0"/>
              </a:rPr>
              <a:t>, years of experience. One referee is the main referee and the other two are assistant referee. </a:t>
            </a:r>
          </a:p>
          <a:p>
            <a:pPr lvl="1" algn="just">
              <a:lnSpc>
                <a:spcPct val="120000"/>
              </a:lnSpc>
            </a:pPr>
            <a:r>
              <a:rPr lang="en-US" sz="1600" b="1" dirty="0">
                <a:latin typeface="Times New Roman" panose="02020603050405020304" pitchFamily="18" charset="0"/>
                <a:cs typeface="Times New Roman" panose="02020603050405020304" pitchFamily="18" charset="0"/>
              </a:rPr>
              <a:t>Design an ER diagram to capture the above requirements. State any assumptions you have that affects your design (use the back of the page if needed). Make sure cardinalities and primary keys are clear.</a:t>
            </a:r>
          </a:p>
        </p:txBody>
      </p:sp>
      <p:sp>
        <p:nvSpPr>
          <p:cNvPr id="4" name="Slide Number Placeholder 3">
            <a:extLst>
              <a:ext uri="{FF2B5EF4-FFF2-40B4-BE49-F238E27FC236}">
                <a16:creationId xmlns:a16="http://schemas.microsoft.com/office/drawing/2014/main" id="{4AFDF613-E996-4B5C-A1F9-2F6E4A127E3F}"/>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58</a:t>
            </a:fld>
            <a:endParaRPr lang="en-US" spc="5" dirty="0"/>
          </a:p>
        </p:txBody>
      </p:sp>
    </p:spTree>
    <p:extLst>
      <p:ext uri="{BB962C8B-B14F-4D97-AF65-F5344CB8AC3E}">
        <p14:creationId xmlns:p14="http://schemas.microsoft.com/office/powerpoint/2010/main" val="30543467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87D6-B766-47C4-BA39-1C38DA061D56}"/>
              </a:ext>
            </a:extLst>
          </p:cNvPr>
          <p:cNvSpPr>
            <a:spLocks noGrp="1"/>
          </p:cNvSpPr>
          <p:nvPr>
            <p:ph type="title"/>
          </p:nvPr>
        </p:nvSpPr>
        <p:spPr/>
        <p:txBody>
          <a:bodyPr/>
          <a:lstStyle/>
          <a:p>
            <a:r>
              <a:rPr lang="en-US" b="1" dirty="0"/>
              <a:t>Ex. 2 Design ER Diagram:</a:t>
            </a:r>
          </a:p>
        </p:txBody>
      </p:sp>
      <p:sp>
        <p:nvSpPr>
          <p:cNvPr id="3" name="Content Placeholder 2">
            <a:extLst>
              <a:ext uri="{FF2B5EF4-FFF2-40B4-BE49-F238E27FC236}">
                <a16:creationId xmlns:a16="http://schemas.microsoft.com/office/drawing/2014/main" id="{491D0572-D6EF-43F0-B960-1FDA62D59689}"/>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Production tracking is important in many manufacturing environments (e.g., the pharmaceuticals industry, children’s toys, etc.). The following ER diagram captures important information in the tracking of production. Specifically, the ER diagram captures relationships between production lots (or batches), individual production units, and raw materials. </a:t>
            </a:r>
            <a:endParaRPr lang="en-US"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AFDF613-E996-4B5C-A1F9-2F6E4A127E3F}"/>
              </a:ext>
            </a:extLst>
          </p:cNvPr>
          <p:cNvSpPr>
            <a:spLocks noGrp="1"/>
          </p:cNvSpPr>
          <p:nvPr>
            <p:ph type="sldNum" sz="quarter" idx="12"/>
          </p:nvPr>
        </p:nvSpPr>
        <p:spPr/>
        <p:txBody>
          <a:bodyPr/>
          <a:lstStyle/>
          <a:p>
            <a:pPr marL="38100">
              <a:lnSpc>
                <a:spcPct val="100000"/>
              </a:lnSpc>
              <a:spcBef>
                <a:spcPts val="50"/>
              </a:spcBef>
            </a:pPr>
            <a:fld id="{81D60167-4931-47E6-BA6A-407CBD079E47}" type="slidenum">
              <a:rPr lang="en-US" spc="5" smtClean="0"/>
              <a:t>59</a:t>
            </a:fld>
            <a:endParaRPr lang="en-US" spc="5" dirty="0"/>
          </a:p>
        </p:txBody>
      </p:sp>
    </p:spTree>
    <p:extLst>
      <p:ext uri="{BB962C8B-B14F-4D97-AF65-F5344CB8AC3E}">
        <p14:creationId xmlns:p14="http://schemas.microsoft.com/office/powerpoint/2010/main" val="276214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434927" y="727137"/>
            <a:ext cx="3178810" cy="662940"/>
          </a:xfrm>
          <a:prstGeom prst="rect">
            <a:avLst/>
          </a:prstGeom>
        </p:spPr>
        <p:txBody>
          <a:bodyPr vert="horz" wrap="square" lIns="0" tIns="16510" rIns="0" bIns="0" rtlCol="0">
            <a:spAutoFit/>
          </a:bodyPr>
          <a:lstStyle/>
          <a:p>
            <a:pPr marL="12700">
              <a:lnSpc>
                <a:spcPct val="100000"/>
              </a:lnSpc>
              <a:spcBef>
                <a:spcPts val="130"/>
              </a:spcBef>
            </a:pPr>
            <a:r>
              <a:rPr spc="-235" dirty="0"/>
              <a:t>ER</a:t>
            </a:r>
            <a:r>
              <a:rPr spc="195" dirty="0"/>
              <a:t> </a:t>
            </a:r>
            <a:r>
              <a:rPr spc="40" dirty="0"/>
              <a:t>Diagrams</a:t>
            </a:r>
          </a:p>
        </p:txBody>
      </p:sp>
      <p:sp>
        <p:nvSpPr>
          <p:cNvPr id="18" name="object 18"/>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6</a:t>
            </a:fld>
            <a:endParaRPr spc="5" dirty="0"/>
          </a:p>
        </p:txBody>
      </p:sp>
      <p:sp>
        <p:nvSpPr>
          <p:cNvPr id="6" name="object 6"/>
          <p:cNvSpPr txBox="1"/>
          <p:nvPr/>
        </p:nvSpPr>
        <p:spPr>
          <a:xfrm>
            <a:off x="724916" y="1620370"/>
            <a:ext cx="3819525" cy="1924685"/>
          </a:xfrm>
          <a:prstGeom prst="rect">
            <a:avLst/>
          </a:prstGeom>
        </p:spPr>
        <p:txBody>
          <a:bodyPr vert="horz" wrap="square" lIns="0" tIns="9525" rIns="0" bIns="0" rtlCol="0">
            <a:spAutoFit/>
          </a:bodyPr>
          <a:lstStyle/>
          <a:p>
            <a:pPr marL="377825" marR="132715" indent="-365760">
              <a:lnSpc>
                <a:spcPct val="100400"/>
              </a:lnSpc>
              <a:spcBef>
                <a:spcPts val="75"/>
              </a:spcBef>
              <a:buSzPct val="101694"/>
              <a:buChar char="•"/>
              <a:tabLst>
                <a:tab pos="377825" algn="l"/>
                <a:tab pos="378460" algn="l"/>
              </a:tabLst>
            </a:pPr>
            <a:r>
              <a:rPr sz="2950" dirty="0">
                <a:latin typeface="Arial"/>
                <a:cs typeface="Arial"/>
              </a:rPr>
              <a:t>Graphical </a:t>
            </a:r>
            <a:r>
              <a:rPr sz="2950" spc="50" dirty="0">
                <a:latin typeface="Arial"/>
                <a:cs typeface="Arial"/>
              </a:rPr>
              <a:t>depiction  </a:t>
            </a:r>
            <a:r>
              <a:rPr sz="2950" spc="-15" dirty="0">
                <a:latin typeface="Arial"/>
                <a:cs typeface="Arial"/>
              </a:rPr>
              <a:t>of </a:t>
            </a:r>
            <a:r>
              <a:rPr sz="2950" spc="-65" dirty="0">
                <a:latin typeface="Arial"/>
                <a:cs typeface="Arial"/>
              </a:rPr>
              <a:t>an </a:t>
            </a:r>
            <a:r>
              <a:rPr sz="2950" spc="-195" dirty="0">
                <a:latin typeface="Arial"/>
                <a:cs typeface="Arial"/>
              </a:rPr>
              <a:t>ER</a:t>
            </a:r>
            <a:r>
              <a:rPr sz="2950" spc="-135" dirty="0">
                <a:latin typeface="Arial"/>
                <a:cs typeface="Arial"/>
              </a:rPr>
              <a:t> </a:t>
            </a:r>
            <a:r>
              <a:rPr sz="2950" spc="15" dirty="0">
                <a:latin typeface="Arial"/>
                <a:cs typeface="Arial"/>
              </a:rPr>
              <a:t>model</a:t>
            </a:r>
            <a:endParaRPr sz="2950">
              <a:latin typeface="Arial"/>
              <a:cs typeface="Arial"/>
            </a:endParaRPr>
          </a:p>
          <a:p>
            <a:pPr marL="377825" marR="5080" indent="-365760">
              <a:lnSpc>
                <a:spcPct val="100400"/>
              </a:lnSpc>
              <a:spcBef>
                <a:spcPts val="760"/>
              </a:spcBef>
              <a:buSzPct val="101694"/>
              <a:buChar char="•"/>
              <a:tabLst>
                <a:tab pos="377825" algn="l"/>
                <a:tab pos="378460" algn="l"/>
              </a:tabLst>
            </a:pPr>
            <a:r>
              <a:rPr sz="2950" spc="-5" dirty="0">
                <a:latin typeface="Arial"/>
                <a:cs typeface="Arial"/>
              </a:rPr>
              <a:t>Many </a:t>
            </a:r>
            <a:r>
              <a:rPr sz="2950" spc="45" dirty="0">
                <a:latin typeface="Arial"/>
                <a:cs typeface="Arial"/>
              </a:rPr>
              <a:t>notations, </a:t>
            </a:r>
            <a:r>
              <a:rPr sz="2950" spc="30" dirty="0">
                <a:latin typeface="Arial"/>
                <a:cs typeface="Arial"/>
              </a:rPr>
              <a:t>this  </a:t>
            </a:r>
            <a:r>
              <a:rPr sz="2950" spc="25" dirty="0">
                <a:latin typeface="Arial"/>
                <a:cs typeface="Arial"/>
              </a:rPr>
              <a:t>class…</a:t>
            </a:r>
            <a:endParaRPr sz="2950">
              <a:latin typeface="Arial"/>
              <a:cs typeface="Arial"/>
            </a:endParaRPr>
          </a:p>
        </p:txBody>
      </p:sp>
      <p:grpSp>
        <p:nvGrpSpPr>
          <p:cNvPr id="7" name="object 7"/>
          <p:cNvGrpSpPr/>
          <p:nvPr/>
        </p:nvGrpSpPr>
        <p:grpSpPr>
          <a:xfrm>
            <a:off x="6333793" y="1583864"/>
            <a:ext cx="3515995" cy="2223135"/>
            <a:chOff x="6333793" y="1583864"/>
            <a:chExt cx="3515995" cy="2223135"/>
          </a:xfrm>
        </p:grpSpPr>
        <p:sp>
          <p:nvSpPr>
            <p:cNvPr id="8" name="object 8"/>
            <p:cNvSpPr/>
            <p:nvPr/>
          </p:nvSpPr>
          <p:spPr>
            <a:xfrm>
              <a:off x="6333793" y="1680846"/>
              <a:ext cx="3282930" cy="212554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817005" y="1583864"/>
              <a:ext cx="1033144" cy="590550"/>
            </a:xfrm>
            <a:custGeom>
              <a:avLst/>
              <a:gdLst/>
              <a:ahLst/>
              <a:cxnLst/>
              <a:rect l="l" t="t" r="r" b="b"/>
              <a:pathLst>
                <a:path w="1033145" h="590550">
                  <a:moveTo>
                    <a:pt x="1032532" y="0"/>
                  </a:moveTo>
                  <a:lnTo>
                    <a:pt x="0" y="0"/>
                  </a:lnTo>
                  <a:lnTo>
                    <a:pt x="0" y="589978"/>
                  </a:lnTo>
                  <a:lnTo>
                    <a:pt x="1032532" y="589978"/>
                  </a:lnTo>
                  <a:lnTo>
                    <a:pt x="1032532" y="0"/>
                  </a:lnTo>
                  <a:close/>
                </a:path>
              </a:pathLst>
            </a:custGeom>
            <a:solidFill>
              <a:srgbClr val="FFFFFF"/>
            </a:solidFill>
          </p:spPr>
          <p:txBody>
            <a:bodyPr wrap="square" lIns="0" tIns="0" rIns="0" bIns="0" rtlCol="0"/>
            <a:lstStyle/>
            <a:p>
              <a:endParaRPr/>
            </a:p>
          </p:txBody>
        </p:sp>
      </p:grpSp>
      <p:sp>
        <p:nvSpPr>
          <p:cNvPr id="10" name="object 10"/>
          <p:cNvSpPr/>
          <p:nvPr/>
        </p:nvSpPr>
        <p:spPr>
          <a:xfrm>
            <a:off x="6435454" y="3923997"/>
            <a:ext cx="2405213" cy="175567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495904" y="5819475"/>
            <a:ext cx="1157499" cy="938025"/>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7826261" y="6232185"/>
            <a:ext cx="946150" cy="111125"/>
          </a:xfrm>
          <a:prstGeom prst="rect">
            <a:avLst/>
          </a:prstGeom>
        </p:spPr>
        <p:txBody>
          <a:bodyPr vert="horz" wrap="square" lIns="0" tIns="13970" rIns="0" bIns="0" rtlCol="0">
            <a:spAutoFit/>
          </a:bodyPr>
          <a:lstStyle/>
          <a:p>
            <a:pPr marL="12700">
              <a:lnSpc>
                <a:spcPct val="100000"/>
              </a:lnSpc>
              <a:spcBef>
                <a:spcPts val="110"/>
              </a:spcBef>
            </a:pPr>
            <a:r>
              <a:rPr sz="550" spc="5" dirty="0">
                <a:latin typeface="Arial"/>
                <a:cs typeface="Arial"/>
              </a:rPr>
              <a:t>Specialization/Generalization</a:t>
            </a:r>
            <a:endParaRPr sz="550">
              <a:latin typeface="Arial"/>
              <a:cs typeface="Arial"/>
            </a:endParaRPr>
          </a:p>
        </p:txBody>
      </p:sp>
      <p:sp>
        <p:nvSpPr>
          <p:cNvPr id="13" name="object 13"/>
          <p:cNvSpPr txBox="1"/>
          <p:nvPr/>
        </p:nvSpPr>
        <p:spPr>
          <a:xfrm>
            <a:off x="724916" y="3932766"/>
            <a:ext cx="3854450" cy="904240"/>
          </a:xfrm>
          <a:prstGeom prst="rect">
            <a:avLst/>
          </a:prstGeom>
        </p:spPr>
        <p:txBody>
          <a:bodyPr vert="horz" wrap="square" lIns="0" tIns="13970" rIns="0" bIns="0" rtlCol="0">
            <a:spAutoFit/>
          </a:bodyPr>
          <a:lstStyle/>
          <a:p>
            <a:pPr marL="12700" marR="5080">
              <a:lnSpc>
                <a:spcPct val="100899"/>
              </a:lnSpc>
              <a:spcBef>
                <a:spcPts val="110"/>
              </a:spcBef>
            </a:pPr>
            <a:r>
              <a:rPr sz="1900" i="1" dirty="0">
                <a:latin typeface="Calibri"/>
                <a:cs typeface="Calibri"/>
              </a:rPr>
              <a:t>All cars </a:t>
            </a:r>
            <a:r>
              <a:rPr sz="1900" i="1" spc="5" dirty="0">
                <a:latin typeface="Calibri"/>
                <a:cs typeface="Calibri"/>
              </a:rPr>
              <a:t>have </a:t>
            </a:r>
            <a:r>
              <a:rPr sz="1900" i="1" spc="15" dirty="0">
                <a:latin typeface="Calibri"/>
                <a:cs typeface="Calibri"/>
              </a:rPr>
              <a:t>a </a:t>
            </a:r>
            <a:r>
              <a:rPr sz="1900" i="1" spc="-25" dirty="0">
                <a:latin typeface="Calibri"/>
                <a:cs typeface="Calibri"/>
              </a:rPr>
              <a:t>year, </a:t>
            </a:r>
            <a:r>
              <a:rPr sz="1900" i="1" spc="5" dirty="0">
                <a:latin typeface="Calibri"/>
                <a:cs typeface="Calibri"/>
              </a:rPr>
              <a:t>age, </a:t>
            </a:r>
            <a:r>
              <a:rPr sz="1900" i="1" spc="-5" dirty="0">
                <a:latin typeface="Calibri"/>
                <a:cs typeface="Calibri"/>
              </a:rPr>
              <a:t>make, </a:t>
            </a:r>
            <a:r>
              <a:rPr sz="1900" i="1" spc="5" dirty="0">
                <a:latin typeface="Calibri"/>
                <a:cs typeface="Calibri"/>
              </a:rPr>
              <a:t>model,  </a:t>
            </a:r>
            <a:r>
              <a:rPr sz="1900" i="1" dirty="0">
                <a:latin typeface="Calibri"/>
                <a:cs typeface="Calibri"/>
              </a:rPr>
              <a:t>registration </a:t>
            </a:r>
            <a:r>
              <a:rPr sz="1900" i="1" spc="5" dirty="0">
                <a:latin typeface="Calibri"/>
                <a:cs typeface="Calibri"/>
              </a:rPr>
              <a:t>(unique), vehicle </a:t>
            </a:r>
            <a:r>
              <a:rPr sz="1900" i="1" spc="10" dirty="0">
                <a:latin typeface="Calibri"/>
                <a:cs typeface="Calibri"/>
              </a:rPr>
              <a:t>number  </a:t>
            </a:r>
            <a:r>
              <a:rPr sz="1900" i="1" spc="5" dirty="0">
                <a:latin typeface="Calibri"/>
                <a:cs typeface="Calibri"/>
              </a:rPr>
              <a:t>(vin; unique), </a:t>
            </a:r>
            <a:r>
              <a:rPr sz="1900" i="1" spc="10" dirty="0">
                <a:latin typeface="Calibri"/>
                <a:cs typeface="Calibri"/>
              </a:rPr>
              <a:t>some number </a:t>
            </a:r>
            <a:r>
              <a:rPr sz="1900" i="1" spc="5" dirty="0">
                <a:latin typeface="Calibri"/>
                <a:cs typeface="Calibri"/>
              </a:rPr>
              <a:t>of</a:t>
            </a:r>
            <a:r>
              <a:rPr sz="1900" i="1" spc="-30" dirty="0">
                <a:latin typeface="Calibri"/>
                <a:cs typeface="Calibri"/>
              </a:rPr>
              <a:t> </a:t>
            </a:r>
            <a:r>
              <a:rPr sz="1900" i="1" dirty="0">
                <a:latin typeface="Calibri"/>
                <a:cs typeface="Calibri"/>
              </a:rPr>
              <a:t>colors…</a:t>
            </a:r>
            <a:endParaRPr sz="1900">
              <a:latin typeface="Calibri"/>
              <a:cs typeface="Calibri"/>
            </a:endParaRPr>
          </a:p>
        </p:txBody>
      </p:sp>
      <p:grpSp>
        <p:nvGrpSpPr>
          <p:cNvPr id="14" name="object 14"/>
          <p:cNvGrpSpPr/>
          <p:nvPr/>
        </p:nvGrpSpPr>
        <p:grpSpPr>
          <a:xfrm>
            <a:off x="4934374" y="4153262"/>
            <a:ext cx="983615" cy="501015"/>
            <a:chOff x="4934374" y="4153262"/>
            <a:chExt cx="983615" cy="501015"/>
          </a:xfrm>
        </p:grpSpPr>
        <p:sp>
          <p:nvSpPr>
            <p:cNvPr id="15" name="object 15"/>
            <p:cNvSpPr/>
            <p:nvPr/>
          </p:nvSpPr>
          <p:spPr>
            <a:xfrm>
              <a:off x="4947921" y="4166809"/>
              <a:ext cx="956310" cy="473709"/>
            </a:xfrm>
            <a:custGeom>
              <a:avLst/>
              <a:gdLst/>
              <a:ahLst/>
              <a:cxnLst/>
              <a:rect l="l" t="t" r="r" b="b"/>
              <a:pathLst>
                <a:path w="956310" h="473710">
                  <a:moveTo>
                    <a:pt x="719239" y="0"/>
                  </a:moveTo>
                  <a:lnTo>
                    <a:pt x="719239" y="118384"/>
                  </a:lnTo>
                  <a:lnTo>
                    <a:pt x="0" y="118384"/>
                  </a:lnTo>
                  <a:lnTo>
                    <a:pt x="0" y="355151"/>
                  </a:lnTo>
                  <a:lnTo>
                    <a:pt x="719239" y="355151"/>
                  </a:lnTo>
                  <a:lnTo>
                    <a:pt x="719239" y="473536"/>
                  </a:lnTo>
                  <a:lnTo>
                    <a:pt x="956006" y="236768"/>
                  </a:lnTo>
                  <a:lnTo>
                    <a:pt x="719239" y="0"/>
                  </a:lnTo>
                  <a:close/>
                </a:path>
              </a:pathLst>
            </a:custGeom>
            <a:solidFill>
              <a:srgbClr val="8064A2"/>
            </a:solidFill>
          </p:spPr>
          <p:txBody>
            <a:bodyPr wrap="square" lIns="0" tIns="0" rIns="0" bIns="0" rtlCol="0"/>
            <a:lstStyle/>
            <a:p>
              <a:endParaRPr/>
            </a:p>
          </p:txBody>
        </p:sp>
        <p:sp>
          <p:nvSpPr>
            <p:cNvPr id="16" name="object 16"/>
            <p:cNvSpPr/>
            <p:nvPr/>
          </p:nvSpPr>
          <p:spPr>
            <a:xfrm>
              <a:off x="4947921" y="4166809"/>
              <a:ext cx="956310" cy="473709"/>
            </a:xfrm>
            <a:custGeom>
              <a:avLst/>
              <a:gdLst/>
              <a:ahLst/>
              <a:cxnLst/>
              <a:rect l="l" t="t" r="r" b="b"/>
              <a:pathLst>
                <a:path w="956310" h="473710">
                  <a:moveTo>
                    <a:pt x="0" y="118384"/>
                  </a:moveTo>
                  <a:lnTo>
                    <a:pt x="719239" y="118384"/>
                  </a:lnTo>
                  <a:lnTo>
                    <a:pt x="719239" y="0"/>
                  </a:lnTo>
                  <a:lnTo>
                    <a:pt x="956006" y="236768"/>
                  </a:lnTo>
                  <a:lnTo>
                    <a:pt x="719239" y="473535"/>
                  </a:lnTo>
                  <a:lnTo>
                    <a:pt x="719239" y="355151"/>
                  </a:lnTo>
                  <a:lnTo>
                    <a:pt x="0" y="355151"/>
                  </a:lnTo>
                  <a:lnTo>
                    <a:pt x="0" y="118384"/>
                  </a:lnTo>
                  <a:close/>
                </a:path>
              </a:pathLst>
            </a:custGeom>
            <a:ln w="27093">
              <a:solidFill>
                <a:srgbClr val="5C4776"/>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716020" y="727137"/>
            <a:ext cx="2616200" cy="662940"/>
          </a:xfrm>
          <a:prstGeom prst="rect">
            <a:avLst/>
          </a:prstGeom>
        </p:spPr>
        <p:txBody>
          <a:bodyPr vert="horz" wrap="square" lIns="0" tIns="16510" rIns="0" bIns="0" rtlCol="0">
            <a:spAutoFit/>
          </a:bodyPr>
          <a:lstStyle/>
          <a:p>
            <a:pPr marL="12700">
              <a:lnSpc>
                <a:spcPct val="100000"/>
              </a:lnSpc>
              <a:spcBef>
                <a:spcPts val="130"/>
              </a:spcBef>
            </a:pPr>
            <a:r>
              <a:rPr spc="20" dirty="0"/>
              <a:t>Entity</a:t>
            </a:r>
            <a:r>
              <a:rPr spc="190" dirty="0"/>
              <a:t> </a:t>
            </a:r>
            <a:r>
              <a:rPr spc="35" dirty="0"/>
              <a:t>Sets</a:t>
            </a:r>
          </a:p>
        </p:txBody>
      </p:sp>
      <p:sp>
        <p:nvSpPr>
          <p:cNvPr id="20" name="object 20"/>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7</a:t>
            </a:fld>
            <a:endParaRPr spc="5" dirty="0"/>
          </a:p>
        </p:txBody>
      </p:sp>
      <p:sp>
        <p:nvSpPr>
          <p:cNvPr id="6" name="object 6"/>
          <p:cNvSpPr txBox="1"/>
          <p:nvPr/>
        </p:nvSpPr>
        <p:spPr>
          <a:xfrm>
            <a:off x="724916" y="1614559"/>
            <a:ext cx="4018915" cy="930910"/>
          </a:xfrm>
          <a:prstGeom prst="rect">
            <a:avLst/>
          </a:prstGeom>
        </p:spPr>
        <p:txBody>
          <a:bodyPr vert="horz" wrap="square" lIns="0" tIns="3810" rIns="0" bIns="0" rtlCol="0">
            <a:spAutoFit/>
          </a:bodyPr>
          <a:lstStyle/>
          <a:p>
            <a:pPr marL="12700" marR="5080">
              <a:lnSpc>
                <a:spcPct val="101699"/>
              </a:lnSpc>
              <a:spcBef>
                <a:spcPts val="30"/>
              </a:spcBef>
            </a:pPr>
            <a:r>
              <a:rPr sz="2950" spc="-45" dirty="0">
                <a:latin typeface="Arial"/>
                <a:cs typeface="Arial"/>
              </a:rPr>
              <a:t>Set </a:t>
            </a:r>
            <a:r>
              <a:rPr sz="2950" spc="-15" dirty="0">
                <a:latin typeface="Arial"/>
                <a:cs typeface="Arial"/>
              </a:rPr>
              <a:t>of </a:t>
            </a:r>
            <a:r>
              <a:rPr sz="2950" spc="20" dirty="0">
                <a:latin typeface="Arial"/>
                <a:cs typeface="Arial"/>
              </a:rPr>
              <a:t>entities </a:t>
            </a:r>
            <a:r>
              <a:rPr sz="2950" spc="15" dirty="0">
                <a:latin typeface="Arial"/>
                <a:cs typeface="Arial"/>
              </a:rPr>
              <a:t>that </a:t>
            </a:r>
            <a:r>
              <a:rPr sz="2950" spc="-25" dirty="0">
                <a:latin typeface="Arial"/>
                <a:cs typeface="Arial"/>
              </a:rPr>
              <a:t>have  </a:t>
            </a:r>
            <a:r>
              <a:rPr sz="2950" spc="20" dirty="0">
                <a:latin typeface="Arial"/>
                <a:cs typeface="Arial"/>
              </a:rPr>
              <a:t>the </a:t>
            </a:r>
            <a:r>
              <a:rPr sz="2950" spc="-10" dirty="0">
                <a:latin typeface="Arial"/>
                <a:cs typeface="Arial"/>
              </a:rPr>
              <a:t>same</a:t>
            </a:r>
            <a:r>
              <a:rPr sz="2950" spc="65" dirty="0">
                <a:latin typeface="Arial"/>
                <a:cs typeface="Arial"/>
              </a:rPr>
              <a:t> </a:t>
            </a:r>
            <a:r>
              <a:rPr sz="2950" spc="40" dirty="0">
                <a:latin typeface="Arial"/>
                <a:cs typeface="Arial"/>
              </a:rPr>
              <a:t>attributes</a:t>
            </a:r>
            <a:endParaRPr sz="2950">
              <a:latin typeface="Arial"/>
              <a:cs typeface="Arial"/>
            </a:endParaRPr>
          </a:p>
        </p:txBody>
      </p:sp>
      <p:sp>
        <p:nvSpPr>
          <p:cNvPr id="7" name="object 7"/>
          <p:cNvSpPr txBox="1"/>
          <p:nvPr/>
        </p:nvSpPr>
        <p:spPr>
          <a:xfrm>
            <a:off x="726890" y="3134511"/>
            <a:ext cx="3347085" cy="956310"/>
          </a:xfrm>
          <a:prstGeom prst="rect">
            <a:avLst/>
          </a:prstGeom>
        </p:spPr>
        <p:txBody>
          <a:bodyPr vert="horz" wrap="square" lIns="0" tIns="41275" rIns="0" bIns="0" rtlCol="0">
            <a:spAutoFit/>
          </a:bodyPr>
          <a:lstStyle/>
          <a:p>
            <a:pPr marL="12700" marR="5080">
              <a:lnSpc>
                <a:spcPts val="3600"/>
              </a:lnSpc>
              <a:spcBef>
                <a:spcPts val="325"/>
              </a:spcBef>
            </a:pPr>
            <a:r>
              <a:rPr sz="3100" i="1" spc="-100" dirty="0">
                <a:latin typeface="Arial"/>
                <a:cs typeface="Arial"/>
              </a:rPr>
              <a:t>All </a:t>
            </a:r>
            <a:r>
              <a:rPr sz="3100" i="1" spc="-70" dirty="0">
                <a:latin typeface="Arial"/>
                <a:cs typeface="Arial"/>
              </a:rPr>
              <a:t>cars </a:t>
            </a:r>
            <a:r>
              <a:rPr sz="3100" i="1" spc="-135" dirty="0">
                <a:latin typeface="Arial"/>
                <a:cs typeface="Arial"/>
              </a:rPr>
              <a:t>have </a:t>
            </a:r>
            <a:r>
              <a:rPr sz="3100" i="1" spc="-225" dirty="0">
                <a:latin typeface="Arial"/>
                <a:cs typeface="Arial"/>
              </a:rPr>
              <a:t>a </a:t>
            </a:r>
            <a:r>
              <a:rPr sz="3100" i="1" spc="-155" dirty="0">
                <a:latin typeface="Arial"/>
                <a:cs typeface="Arial"/>
              </a:rPr>
              <a:t>year,  </a:t>
            </a:r>
            <a:r>
              <a:rPr sz="3100" i="1" spc="-100" dirty="0">
                <a:latin typeface="Arial"/>
                <a:cs typeface="Arial"/>
              </a:rPr>
              <a:t>make, and</a:t>
            </a:r>
            <a:r>
              <a:rPr sz="3100" i="1" spc="105" dirty="0">
                <a:latin typeface="Arial"/>
                <a:cs typeface="Arial"/>
              </a:rPr>
              <a:t> </a:t>
            </a:r>
            <a:r>
              <a:rPr sz="3100" i="1" spc="-35" dirty="0">
                <a:latin typeface="Arial"/>
                <a:cs typeface="Arial"/>
              </a:rPr>
              <a:t>model.</a:t>
            </a:r>
            <a:endParaRPr sz="3100">
              <a:latin typeface="Arial"/>
              <a:cs typeface="Arial"/>
            </a:endParaRPr>
          </a:p>
        </p:txBody>
      </p:sp>
      <p:sp>
        <p:nvSpPr>
          <p:cNvPr id="8" name="object 8"/>
          <p:cNvSpPr txBox="1"/>
          <p:nvPr/>
        </p:nvSpPr>
        <p:spPr>
          <a:xfrm>
            <a:off x="6490280"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10" dirty="0">
                <a:latin typeface="Calibri"/>
                <a:cs typeface="Calibri"/>
              </a:rPr>
              <a:t>CAR</a:t>
            </a:r>
            <a:endParaRPr sz="1900">
              <a:latin typeface="Calibri"/>
              <a:cs typeface="Calibri"/>
            </a:endParaRPr>
          </a:p>
        </p:txBody>
      </p:sp>
      <p:sp>
        <p:nvSpPr>
          <p:cNvPr id="9" name="object 9"/>
          <p:cNvSpPr/>
          <p:nvPr/>
        </p:nvSpPr>
        <p:spPr>
          <a:xfrm>
            <a:off x="6941846"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0" name="object 10"/>
          <p:cNvSpPr txBox="1"/>
          <p:nvPr/>
        </p:nvSpPr>
        <p:spPr>
          <a:xfrm>
            <a:off x="7352458" y="1993899"/>
            <a:ext cx="334010" cy="238760"/>
          </a:xfrm>
          <a:prstGeom prst="rect">
            <a:avLst/>
          </a:prstGeom>
        </p:spPr>
        <p:txBody>
          <a:bodyPr vert="horz" wrap="square" lIns="0" tIns="12700" rIns="0" bIns="0" rtlCol="0">
            <a:spAutoFit/>
          </a:bodyPr>
          <a:lstStyle/>
          <a:p>
            <a:pPr marL="12700">
              <a:lnSpc>
                <a:spcPct val="100000"/>
              </a:lnSpc>
              <a:spcBef>
                <a:spcPts val="100"/>
              </a:spcBef>
            </a:pPr>
            <a:r>
              <a:rPr sz="1400" spc="-105" dirty="0">
                <a:latin typeface="Calibri"/>
                <a:cs typeface="Calibri"/>
              </a:rPr>
              <a:t>Y</a:t>
            </a:r>
            <a:r>
              <a:rPr sz="1400" spc="-5" dirty="0">
                <a:latin typeface="Calibri"/>
                <a:cs typeface="Calibri"/>
              </a:rPr>
              <a:t>ea</a:t>
            </a:r>
            <a:r>
              <a:rPr sz="1400" dirty="0">
                <a:latin typeface="Calibri"/>
                <a:cs typeface="Calibri"/>
              </a:rPr>
              <a:t>r</a:t>
            </a:r>
            <a:endParaRPr sz="1400">
              <a:latin typeface="Calibri"/>
              <a:cs typeface="Calibri"/>
            </a:endParaRPr>
          </a:p>
        </p:txBody>
      </p:sp>
      <p:sp>
        <p:nvSpPr>
          <p:cNvPr id="11" name="object 11"/>
          <p:cNvSpPr/>
          <p:nvPr/>
        </p:nvSpPr>
        <p:spPr>
          <a:xfrm>
            <a:off x="8264319"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2" name="object 12"/>
          <p:cNvSpPr txBox="1"/>
          <p:nvPr/>
        </p:nvSpPr>
        <p:spPr>
          <a:xfrm>
            <a:off x="8595786" y="1993899"/>
            <a:ext cx="49149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ode</a:t>
            </a:r>
            <a:r>
              <a:rPr sz="1400" dirty="0">
                <a:latin typeface="Calibri"/>
                <a:cs typeface="Calibri"/>
              </a:rPr>
              <a:t>l</a:t>
            </a:r>
            <a:endParaRPr sz="1400">
              <a:latin typeface="Calibri"/>
              <a:cs typeface="Calibri"/>
            </a:endParaRPr>
          </a:p>
        </p:txBody>
      </p:sp>
      <p:sp>
        <p:nvSpPr>
          <p:cNvPr id="13" name="object 13"/>
          <p:cNvSpPr/>
          <p:nvPr/>
        </p:nvSpPr>
        <p:spPr>
          <a:xfrm>
            <a:off x="5619371"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4" name="object 14"/>
          <p:cNvSpPr txBox="1"/>
          <p:nvPr/>
        </p:nvSpPr>
        <p:spPr>
          <a:xfrm>
            <a:off x="5985011" y="1993899"/>
            <a:ext cx="423545"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a</a:t>
            </a:r>
            <a:r>
              <a:rPr sz="1400" spc="-55" dirty="0">
                <a:latin typeface="Calibri"/>
                <a:cs typeface="Calibri"/>
              </a:rPr>
              <a:t>k</a:t>
            </a:r>
            <a:r>
              <a:rPr sz="1400" dirty="0">
                <a:latin typeface="Calibri"/>
                <a:cs typeface="Calibri"/>
              </a:rPr>
              <a:t>e</a:t>
            </a:r>
            <a:endParaRPr sz="1400">
              <a:latin typeface="Calibri"/>
              <a:cs typeface="Calibri"/>
            </a:endParaRPr>
          </a:p>
        </p:txBody>
      </p:sp>
      <p:grpSp>
        <p:nvGrpSpPr>
          <p:cNvPr id="15" name="object 15"/>
          <p:cNvGrpSpPr/>
          <p:nvPr/>
        </p:nvGrpSpPr>
        <p:grpSpPr>
          <a:xfrm>
            <a:off x="6600138" y="2335557"/>
            <a:ext cx="1837689" cy="711200"/>
            <a:chOff x="6600138" y="2335557"/>
            <a:chExt cx="1837689" cy="711200"/>
          </a:xfrm>
        </p:grpSpPr>
        <p:sp>
          <p:nvSpPr>
            <p:cNvPr id="16" name="object 16"/>
            <p:cNvSpPr/>
            <p:nvPr/>
          </p:nvSpPr>
          <p:spPr>
            <a:xfrm>
              <a:off x="6604372" y="2339790"/>
              <a:ext cx="337820" cy="702945"/>
            </a:xfrm>
            <a:custGeom>
              <a:avLst/>
              <a:gdLst/>
              <a:ahLst/>
              <a:cxnLst/>
              <a:rect l="l" t="t" r="r" b="b"/>
              <a:pathLst>
                <a:path w="337820" h="702944">
                  <a:moveTo>
                    <a:pt x="0" y="0"/>
                  </a:moveTo>
                  <a:lnTo>
                    <a:pt x="337474" y="702318"/>
                  </a:lnTo>
                </a:path>
              </a:pathLst>
            </a:custGeom>
            <a:ln w="8466">
              <a:solidFill>
                <a:srgbClr val="000000"/>
              </a:solidFill>
            </a:ln>
          </p:spPr>
          <p:txBody>
            <a:bodyPr wrap="square" lIns="0" tIns="0" rIns="0" bIns="0" rtlCol="0"/>
            <a:lstStyle/>
            <a:p>
              <a:endParaRPr/>
            </a:p>
          </p:txBody>
        </p:sp>
        <p:sp>
          <p:nvSpPr>
            <p:cNvPr id="17" name="object 17"/>
            <p:cNvSpPr/>
            <p:nvPr/>
          </p:nvSpPr>
          <p:spPr>
            <a:xfrm>
              <a:off x="8095846" y="2339790"/>
              <a:ext cx="337820" cy="702945"/>
            </a:xfrm>
            <a:custGeom>
              <a:avLst/>
              <a:gdLst/>
              <a:ahLst/>
              <a:cxnLst/>
              <a:rect l="l" t="t" r="r" b="b"/>
              <a:pathLst>
                <a:path w="337820" h="702944">
                  <a:moveTo>
                    <a:pt x="337473" y="0"/>
                  </a:moveTo>
                  <a:lnTo>
                    <a:pt x="0" y="702318"/>
                  </a:lnTo>
                </a:path>
              </a:pathLst>
            </a:custGeom>
            <a:ln w="8466">
              <a:solidFill>
                <a:srgbClr val="000000"/>
              </a:solidFill>
            </a:ln>
          </p:spPr>
          <p:txBody>
            <a:bodyPr wrap="square" lIns="0" tIns="0" rIns="0" bIns="0" rtlCol="0"/>
            <a:lstStyle/>
            <a:p>
              <a:endParaRPr/>
            </a:p>
          </p:txBody>
        </p:sp>
        <p:sp>
          <p:nvSpPr>
            <p:cNvPr id="18" name="object 18"/>
            <p:cNvSpPr/>
            <p:nvPr/>
          </p:nvSpPr>
          <p:spPr>
            <a:xfrm>
              <a:off x="7518845" y="2427969"/>
              <a:ext cx="0" cy="614680"/>
            </a:xfrm>
            <a:custGeom>
              <a:avLst/>
              <a:gdLst/>
              <a:ahLst/>
              <a:cxnLst/>
              <a:rect l="l" t="t" r="r" b="b"/>
              <a:pathLst>
                <a:path h="614680">
                  <a:moveTo>
                    <a:pt x="0" y="614141"/>
                  </a:moveTo>
                  <a:lnTo>
                    <a:pt x="1" y="0"/>
                  </a:lnTo>
                </a:path>
              </a:pathLst>
            </a:custGeom>
            <a:ln w="8466">
              <a:solidFill>
                <a:srgbClr val="000000"/>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440092" y="727137"/>
            <a:ext cx="5168900" cy="662940"/>
          </a:xfrm>
          <a:prstGeom prst="rect">
            <a:avLst/>
          </a:prstGeom>
        </p:spPr>
        <p:txBody>
          <a:bodyPr vert="horz" wrap="square" lIns="0" tIns="16510" rIns="0" bIns="0" rtlCol="0">
            <a:spAutoFit/>
          </a:bodyPr>
          <a:lstStyle/>
          <a:p>
            <a:pPr marL="12700">
              <a:lnSpc>
                <a:spcPct val="100000"/>
              </a:lnSpc>
              <a:spcBef>
                <a:spcPts val="130"/>
              </a:spcBef>
            </a:pPr>
            <a:r>
              <a:rPr spc="105" dirty="0"/>
              <a:t>Composite</a:t>
            </a:r>
            <a:r>
              <a:rPr spc="55" dirty="0"/>
              <a:t> </a:t>
            </a:r>
            <a:r>
              <a:rPr spc="85" dirty="0"/>
              <a:t>Attributes</a:t>
            </a:r>
          </a:p>
        </p:txBody>
      </p:sp>
      <p:sp>
        <p:nvSpPr>
          <p:cNvPr id="31" name="object 31"/>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8</a:t>
            </a:fld>
            <a:endParaRPr spc="5" dirty="0"/>
          </a:p>
        </p:txBody>
      </p:sp>
      <p:sp>
        <p:nvSpPr>
          <p:cNvPr id="6" name="object 6"/>
          <p:cNvSpPr txBox="1"/>
          <p:nvPr/>
        </p:nvSpPr>
        <p:spPr>
          <a:xfrm>
            <a:off x="724916" y="1614559"/>
            <a:ext cx="3943985" cy="930910"/>
          </a:xfrm>
          <a:prstGeom prst="rect">
            <a:avLst/>
          </a:prstGeom>
        </p:spPr>
        <p:txBody>
          <a:bodyPr vert="horz" wrap="square" lIns="0" tIns="3810" rIns="0" bIns="0" rtlCol="0">
            <a:spAutoFit/>
          </a:bodyPr>
          <a:lstStyle/>
          <a:p>
            <a:pPr marL="12700" marR="5080">
              <a:lnSpc>
                <a:spcPct val="101699"/>
              </a:lnSpc>
              <a:spcBef>
                <a:spcPts val="30"/>
              </a:spcBef>
            </a:pPr>
            <a:r>
              <a:rPr sz="2950" spc="-35" dirty="0">
                <a:latin typeface="Arial"/>
                <a:cs typeface="Arial"/>
              </a:rPr>
              <a:t>Can </a:t>
            </a:r>
            <a:r>
              <a:rPr sz="2950" spc="20" dirty="0">
                <a:latin typeface="Arial"/>
                <a:cs typeface="Arial"/>
              </a:rPr>
              <a:t>be </a:t>
            </a:r>
            <a:r>
              <a:rPr sz="2950" spc="45" dirty="0">
                <a:latin typeface="Arial"/>
                <a:cs typeface="Arial"/>
              </a:rPr>
              <a:t>subdivided </a:t>
            </a:r>
            <a:r>
              <a:rPr sz="2950" spc="30" dirty="0">
                <a:latin typeface="Arial"/>
                <a:cs typeface="Arial"/>
              </a:rPr>
              <a:t>into  </a:t>
            </a:r>
            <a:r>
              <a:rPr sz="2950" spc="-20" dirty="0">
                <a:latin typeface="Arial"/>
                <a:cs typeface="Arial"/>
              </a:rPr>
              <a:t>smaller</a:t>
            </a:r>
            <a:r>
              <a:rPr sz="2950" spc="165" dirty="0">
                <a:latin typeface="Arial"/>
                <a:cs typeface="Arial"/>
              </a:rPr>
              <a:t> </a:t>
            </a:r>
            <a:r>
              <a:rPr sz="2950" spc="45" dirty="0">
                <a:latin typeface="Arial"/>
                <a:cs typeface="Arial"/>
              </a:rPr>
              <a:t>subparts</a:t>
            </a:r>
            <a:endParaRPr sz="2950">
              <a:latin typeface="Arial"/>
              <a:cs typeface="Arial"/>
            </a:endParaRPr>
          </a:p>
        </p:txBody>
      </p:sp>
      <p:sp>
        <p:nvSpPr>
          <p:cNvPr id="7" name="object 7"/>
          <p:cNvSpPr txBox="1"/>
          <p:nvPr/>
        </p:nvSpPr>
        <p:spPr>
          <a:xfrm>
            <a:off x="726890" y="3134511"/>
            <a:ext cx="3347085" cy="1413510"/>
          </a:xfrm>
          <a:prstGeom prst="rect">
            <a:avLst/>
          </a:prstGeom>
        </p:spPr>
        <p:txBody>
          <a:bodyPr vert="horz" wrap="square" lIns="0" tIns="41275" rIns="0" bIns="0" rtlCol="0">
            <a:spAutoFit/>
          </a:bodyPr>
          <a:lstStyle/>
          <a:p>
            <a:pPr marL="12700" marR="5080">
              <a:lnSpc>
                <a:spcPts val="3600"/>
              </a:lnSpc>
              <a:spcBef>
                <a:spcPts val="325"/>
              </a:spcBef>
            </a:pPr>
            <a:r>
              <a:rPr sz="3100" i="1" spc="-100" dirty="0">
                <a:latin typeface="Arial"/>
                <a:cs typeface="Arial"/>
              </a:rPr>
              <a:t>All </a:t>
            </a:r>
            <a:r>
              <a:rPr sz="3100" i="1" spc="-70" dirty="0">
                <a:latin typeface="Arial"/>
                <a:cs typeface="Arial"/>
              </a:rPr>
              <a:t>cars </a:t>
            </a:r>
            <a:r>
              <a:rPr sz="3100" i="1" spc="-135" dirty="0">
                <a:latin typeface="Arial"/>
                <a:cs typeface="Arial"/>
              </a:rPr>
              <a:t>have </a:t>
            </a:r>
            <a:r>
              <a:rPr sz="3100" i="1" spc="-225" dirty="0">
                <a:latin typeface="Arial"/>
                <a:cs typeface="Arial"/>
              </a:rPr>
              <a:t>a </a:t>
            </a:r>
            <a:r>
              <a:rPr sz="3100" i="1" spc="-155" dirty="0">
                <a:latin typeface="Arial"/>
                <a:cs typeface="Arial"/>
              </a:rPr>
              <a:t>year,  </a:t>
            </a:r>
            <a:r>
              <a:rPr sz="3100" i="1" spc="-100" dirty="0">
                <a:latin typeface="Arial"/>
                <a:cs typeface="Arial"/>
              </a:rPr>
              <a:t>make, </a:t>
            </a:r>
            <a:r>
              <a:rPr sz="3100" i="1" spc="-35" dirty="0">
                <a:latin typeface="Arial"/>
                <a:cs typeface="Arial"/>
              </a:rPr>
              <a:t>model,</a:t>
            </a:r>
            <a:r>
              <a:rPr sz="3100" i="1" spc="-5" dirty="0">
                <a:latin typeface="Arial"/>
                <a:cs typeface="Arial"/>
              </a:rPr>
              <a:t> </a:t>
            </a:r>
            <a:r>
              <a:rPr sz="3100" i="1" spc="65" dirty="0">
                <a:latin typeface="Arial"/>
                <a:cs typeface="Arial"/>
              </a:rPr>
              <a:t>and</a:t>
            </a:r>
            <a:endParaRPr sz="3100">
              <a:latin typeface="Arial"/>
              <a:cs typeface="Arial"/>
            </a:endParaRPr>
          </a:p>
          <a:p>
            <a:pPr marL="12700">
              <a:lnSpc>
                <a:spcPts val="3500"/>
              </a:lnSpc>
            </a:pPr>
            <a:r>
              <a:rPr sz="3100" i="1" spc="80" dirty="0">
                <a:latin typeface="Arial"/>
                <a:cs typeface="Arial"/>
              </a:rPr>
              <a:t>registration.</a:t>
            </a:r>
            <a:endParaRPr sz="3100">
              <a:latin typeface="Arial"/>
              <a:cs typeface="Arial"/>
            </a:endParaRPr>
          </a:p>
        </p:txBody>
      </p:sp>
      <p:sp>
        <p:nvSpPr>
          <p:cNvPr id="8" name="object 8"/>
          <p:cNvSpPr txBox="1"/>
          <p:nvPr/>
        </p:nvSpPr>
        <p:spPr>
          <a:xfrm>
            <a:off x="6490280"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10" dirty="0">
                <a:latin typeface="Calibri"/>
                <a:cs typeface="Calibri"/>
              </a:rPr>
              <a:t>CAR</a:t>
            </a:r>
            <a:endParaRPr sz="1900">
              <a:latin typeface="Calibri"/>
              <a:cs typeface="Calibri"/>
            </a:endParaRPr>
          </a:p>
        </p:txBody>
      </p:sp>
      <p:sp>
        <p:nvSpPr>
          <p:cNvPr id="9" name="object 9"/>
          <p:cNvSpPr/>
          <p:nvPr/>
        </p:nvSpPr>
        <p:spPr>
          <a:xfrm>
            <a:off x="6941846"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0" name="object 10"/>
          <p:cNvSpPr txBox="1"/>
          <p:nvPr/>
        </p:nvSpPr>
        <p:spPr>
          <a:xfrm>
            <a:off x="7352458" y="1993899"/>
            <a:ext cx="334010" cy="238760"/>
          </a:xfrm>
          <a:prstGeom prst="rect">
            <a:avLst/>
          </a:prstGeom>
        </p:spPr>
        <p:txBody>
          <a:bodyPr vert="horz" wrap="square" lIns="0" tIns="12700" rIns="0" bIns="0" rtlCol="0">
            <a:spAutoFit/>
          </a:bodyPr>
          <a:lstStyle/>
          <a:p>
            <a:pPr marL="12700">
              <a:lnSpc>
                <a:spcPct val="100000"/>
              </a:lnSpc>
              <a:spcBef>
                <a:spcPts val="100"/>
              </a:spcBef>
            </a:pPr>
            <a:r>
              <a:rPr sz="1400" spc="-105" dirty="0">
                <a:latin typeface="Calibri"/>
                <a:cs typeface="Calibri"/>
              </a:rPr>
              <a:t>Y</a:t>
            </a:r>
            <a:r>
              <a:rPr sz="1400" spc="-5" dirty="0">
                <a:latin typeface="Calibri"/>
                <a:cs typeface="Calibri"/>
              </a:rPr>
              <a:t>ea</a:t>
            </a:r>
            <a:r>
              <a:rPr sz="1400" dirty="0">
                <a:latin typeface="Calibri"/>
                <a:cs typeface="Calibri"/>
              </a:rPr>
              <a:t>r</a:t>
            </a:r>
            <a:endParaRPr sz="1400">
              <a:latin typeface="Calibri"/>
              <a:cs typeface="Calibri"/>
            </a:endParaRPr>
          </a:p>
        </p:txBody>
      </p:sp>
      <p:sp>
        <p:nvSpPr>
          <p:cNvPr id="11" name="object 11"/>
          <p:cNvSpPr/>
          <p:nvPr/>
        </p:nvSpPr>
        <p:spPr>
          <a:xfrm>
            <a:off x="8264319"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2" name="object 12"/>
          <p:cNvSpPr txBox="1"/>
          <p:nvPr/>
        </p:nvSpPr>
        <p:spPr>
          <a:xfrm>
            <a:off x="8595786" y="1993899"/>
            <a:ext cx="49149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ode</a:t>
            </a:r>
            <a:r>
              <a:rPr sz="1400" dirty="0">
                <a:latin typeface="Calibri"/>
                <a:cs typeface="Calibri"/>
              </a:rPr>
              <a:t>l</a:t>
            </a:r>
            <a:endParaRPr sz="1400">
              <a:latin typeface="Calibri"/>
              <a:cs typeface="Calibri"/>
            </a:endParaRPr>
          </a:p>
        </p:txBody>
      </p:sp>
      <p:sp>
        <p:nvSpPr>
          <p:cNvPr id="13" name="object 13"/>
          <p:cNvSpPr/>
          <p:nvPr/>
        </p:nvSpPr>
        <p:spPr>
          <a:xfrm>
            <a:off x="5619371"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4" name="object 14"/>
          <p:cNvSpPr txBox="1"/>
          <p:nvPr/>
        </p:nvSpPr>
        <p:spPr>
          <a:xfrm>
            <a:off x="5985011" y="1993899"/>
            <a:ext cx="423545"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a</a:t>
            </a:r>
            <a:r>
              <a:rPr sz="1400" spc="-55" dirty="0">
                <a:latin typeface="Calibri"/>
                <a:cs typeface="Calibri"/>
              </a:rPr>
              <a:t>k</a:t>
            </a:r>
            <a:r>
              <a:rPr sz="1400" dirty="0">
                <a:latin typeface="Calibri"/>
                <a:cs typeface="Calibri"/>
              </a:rPr>
              <a:t>e</a:t>
            </a:r>
            <a:endParaRPr sz="1400">
              <a:latin typeface="Calibri"/>
              <a:cs typeface="Calibri"/>
            </a:endParaRPr>
          </a:p>
        </p:txBody>
      </p:sp>
      <p:grpSp>
        <p:nvGrpSpPr>
          <p:cNvPr id="15" name="object 15"/>
          <p:cNvGrpSpPr/>
          <p:nvPr/>
        </p:nvGrpSpPr>
        <p:grpSpPr>
          <a:xfrm>
            <a:off x="6600138" y="2335557"/>
            <a:ext cx="1837689" cy="711200"/>
            <a:chOff x="6600138" y="2335557"/>
            <a:chExt cx="1837689" cy="711200"/>
          </a:xfrm>
        </p:grpSpPr>
        <p:sp>
          <p:nvSpPr>
            <p:cNvPr id="16" name="object 16"/>
            <p:cNvSpPr/>
            <p:nvPr/>
          </p:nvSpPr>
          <p:spPr>
            <a:xfrm>
              <a:off x="6604372" y="2339790"/>
              <a:ext cx="337820" cy="702945"/>
            </a:xfrm>
            <a:custGeom>
              <a:avLst/>
              <a:gdLst/>
              <a:ahLst/>
              <a:cxnLst/>
              <a:rect l="l" t="t" r="r" b="b"/>
              <a:pathLst>
                <a:path w="337820" h="702944">
                  <a:moveTo>
                    <a:pt x="0" y="0"/>
                  </a:moveTo>
                  <a:lnTo>
                    <a:pt x="337474" y="702318"/>
                  </a:lnTo>
                </a:path>
              </a:pathLst>
            </a:custGeom>
            <a:ln w="8466">
              <a:solidFill>
                <a:srgbClr val="000000"/>
              </a:solidFill>
            </a:ln>
          </p:spPr>
          <p:txBody>
            <a:bodyPr wrap="square" lIns="0" tIns="0" rIns="0" bIns="0" rtlCol="0"/>
            <a:lstStyle/>
            <a:p>
              <a:endParaRPr/>
            </a:p>
          </p:txBody>
        </p:sp>
        <p:sp>
          <p:nvSpPr>
            <p:cNvPr id="17" name="object 17"/>
            <p:cNvSpPr/>
            <p:nvPr/>
          </p:nvSpPr>
          <p:spPr>
            <a:xfrm>
              <a:off x="8095846" y="2339790"/>
              <a:ext cx="337820" cy="702945"/>
            </a:xfrm>
            <a:custGeom>
              <a:avLst/>
              <a:gdLst/>
              <a:ahLst/>
              <a:cxnLst/>
              <a:rect l="l" t="t" r="r" b="b"/>
              <a:pathLst>
                <a:path w="337820" h="702944">
                  <a:moveTo>
                    <a:pt x="337473" y="0"/>
                  </a:moveTo>
                  <a:lnTo>
                    <a:pt x="0" y="702318"/>
                  </a:lnTo>
                </a:path>
              </a:pathLst>
            </a:custGeom>
            <a:ln w="8466">
              <a:solidFill>
                <a:srgbClr val="000000"/>
              </a:solidFill>
            </a:ln>
          </p:spPr>
          <p:txBody>
            <a:bodyPr wrap="square" lIns="0" tIns="0" rIns="0" bIns="0" rtlCol="0"/>
            <a:lstStyle/>
            <a:p>
              <a:endParaRPr/>
            </a:p>
          </p:txBody>
        </p:sp>
        <p:sp>
          <p:nvSpPr>
            <p:cNvPr id="18" name="object 18"/>
            <p:cNvSpPr/>
            <p:nvPr/>
          </p:nvSpPr>
          <p:spPr>
            <a:xfrm>
              <a:off x="7518845" y="2427969"/>
              <a:ext cx="0" cy="614680"/>
            </a:xfrm>
            <a:custGeom>
              <a:avLst/>
              <a:gdLst/>
              <a:ahLst/>
              <a:cxnLst/>
              <a:rect l="l" t="t" r="r" b="b"/>
              <a:pathLst>
                <a:path h="614680">
                  <a:moveTo>
                    <a:pt x="0" y="614141"/>
                  </a:moveTo>
                  <a:lnTo>
                    <a:pt x="1" y="0"/>
                  </a:lnTo>
                </a:path>
              </a:pathLst>
            </a:custGeom>
            <a:ln w="8466">
              <a:solidFill>
                <a:srgbClr val="000000"/>
              </a:solidFill>
            </a:ln>
          </p:spPr>
          <p:txBody>
            <a:bodyPr wrap="square" lIns="0" tIns="0" rIns="0" bIns="0" rtlCol="0"/>
            <a:lstStyle/>
            <a:p>
              <a:endParaRPr/>
            </a:p>
          </p:txBody>
        </p:sp>
      </p:grpSp>
      <p:sp>
        <p:nvSpPr>
          <p:cNvPr id="19" name="object 19"/>
          <p:cNvSpPr/>
          <p:nvPr/>
        </p:nvSpPr>
        <p:spPr>
          <a:xfrm>
            <a:off x="6490280" y="4313227"/>
            <a:ext cx="2057400" cy="431800"/>
          </a:xfrm>
          <a:custGeom>
            <a:avLst/>
            <a:gdLst/>
            <a:ahLst/>
            <a:cxnLst/>
            <a:rect l="l" t="t" r="r" b="b"/>
            <a:pathLst>
              <a:path w="2057400" h="431800">
                <a:moveTo>
                  <a:pt x="0" y="215593"/>
                </a:moveTo>
                <a:lnTo>
                  <a:pt x="22720" y="170315"/>
                </a:lnTo>
                <a:lnTo>
                  <a:pt x="61662" y="141895"/>
                </a:lnTo>
                <a:lnTo>
                  <a:pt x="118016" y="115228"/>
                </a:lnTo>
                <a:lnTo>
                  <a:pt x="190388" y="90605"/>
                </a:lnTo>
                <a:lnTo>
                  <a:pt x="232147" y="79151"/>
                </a:lnTo>
                <a:lnTo>
                  <a:pt x="277387" y="68318"/>
                </a:lnTo>
                <a:lnTo>
                  <a:pt x="325937" y="58142"/>
                </a:lnTo>
                <a:lnTo>
                  <a:pt x="377621" y="48659"/>
                </a:lnTo>
                <a:lnTo>
                  <a:pt x="432265" y="39906"/>
                </a:lnTo>
                <a:lnTo>
                  <a:pt x="489696" y="31920"/>
                </a:lnTo>
                <a:lnTo>
                  <a:pt x="549739" y="24736"/>
                </a:lnTo>
                <a:lnTo>
                  <a:pt x="612220" y="18392"/>
                </a:lnTo>
                <a:lnTo>
                  <a:pt x="676965" y="12924"/>
                </a:lnTo>
                <a:lnTo>
                  <a:pt x="743801" y="8369"/>
                </a:lnTo>
                <a:lnTo>
                  <a:pt x="812553" y="4762"/>
                </a:lnTo>
                <a:lnTo>
                  <a:pt x="883047" y="2140"/>
                </a:lnTo>
                <a:lnTo>
                  <a:pt x="955109" y="541"/>
                </a:lnTo>
                <a:lnTo>
                  <a:pt x="1028565" y="0"/>
                </a:lnTo>
                <a:lnTo>
                  <a:pt x="1102021" y="541"/>
                </a:lnTo>
                <a:lnTo>
                  <a:pt x="1174083" y="2140"/>
                </a:lnTo>
                <a:lnTo>
                  <a:pt x="1244577" y="4762"/>
                </a:lnTo>
                <a:lnTo>
                  <a:pt x="1313328" y="8369"/>
                </a:lnTo>
                <a:lnTo>
                  <a:pt x="1380164" y="12924"/>
                </a:lnTo>
                <a:lnTo>
                  <a:pt x="1444910" y="18392"/>
                </a:lnTo>
                <a:lnTo>
                  <a:pt x="1507391" y="24736"/>
                </a:lnTo>
                <a:lnTo>
                  <a:pt x="1567434" y="31920"/>
                </a:lnTo>
                <a:lnTo>
                  <a:pt x="1624865" y="39906"/>
                </a:lnTo>
                <a:lnTo>
                  <a:pt x="1679509" y="48659"/>
                </a:lnTo>
                <a:lnTo>
                  <a:pt x="1731193" y="58142"/>
                </a:lnTo>
                <a:lnTo>
                  <a:pt x="1779742" y="68318"/>
                </a:lnTo>
                <a:lnTo>
                  <a:pt x="1824983" y="79151"/>
                </a:lnTo>
                <a:lnTo>
                  <a:pt x="1866741" y="90605"/>
                </a:lnTo>
                <a:lnTo>
                  <a:pt x="1904843" y="102643"/>
                </a:lnTo>
                <a:lnTo>
                  <a:pt x="1969380" y="128324"/>
                </a:lnTo>
                <a:lnTo>
                  <a:pt x="2017202" y="155904"/>
                </a:lnTo>
                <a:lnTo>
                  <a:pt x="2046916" y="185091"/>
                </a:lnTo>
                <a:lnTo>
                  <a:pt x="2057130" y="215593"/>
                </a:lnTo>
                <a:lnTo>
                  <a:pt x="2054548" y="230989"/>
                </a:lnTo>
                <a:lnTo>
                  <a:pt x="2017202" y="275281"/>
                </a:lnTo>
                <a:lnTo>
                  <a:pt x="1969380" y="302861"/>
                </a:lnTo>
                <a:lnTo>
                  <a:pt x="1904843" y="328543"/>
                </a:lnTo>
                <a:lnTo>
                  <a:pt x="1866741" y="340580"/>
                </a:lnTo>
                <a:lnTo>
                  <a:pt x="1824983" y="352034"/>
                </a:lnTo>
                <a:lnTo>
                  <a:pt x="1779742" y="362867"/>
                </a:lnTo>
                <a:lnTo>
                  <a:pt x="1731193" y="373044"/>
                </a:lnTo>
                <a:lnTo>
                  <a:pt x="1679509" y="382526"/>
                </a:lnTo>
                <a:lnTo>
                  <a:pt x="1624865" y="391279"/>
                </a:lnTo>
                <a:lnTo>
                  <a:pt x="1567434" y="399265"/>
                </a:lnTo>
                <a:lnTo>
                  <a:pt x="1507391" y="406449"/>
                </a:lnTo>
                <a:lnTo>
                  <a:pt x="1444910" y="412793"/>
                </a:lnTo>
                <a:lnTo>
                  <a:pt x="1380164" y="418261"/>
                </a:lnTo>
                <a:lnTo>
                  <a:pt x="1313328" y="422816"/>
                </a:lnTo>
                <a:lnTo>
                  <a:pt x="1244577" y="426423"/>
                </a:lnTo>
                <a:lnTo>
                  <a:pt x="1174083" y="429045"/>
                </a:lnTo>
                <a:lnTo>
                  <a:pt x="1102021" y="430644"/>
                </a:lnTo>
                <a:lnTo>
                  <a:pt x="1028565" y="431186"/>
                </a:lnTo>
                <a:lnTo>
                  <a:pt x="955109" y="430644"/>
                </a:lnTo>
                <a:lnTo>
                  <a:pt x="883047" y="429045"/>
                </a:lnTo>
                <a:lnTo>
                  <a:pt x="812553" y="426423"/>
                </a:lnTo>
                <a:lnTo>
                  <a:pt x="743801" y="422816"/>
                </a:lnTo>
                <a:lnTo>
                  <a:pt x="676965" y="418261"/>
                </a:lnTo>
                <a:lnTo>
                  <a:pt x="612220" y="412793"/>
                </a:lnTo>
                <a:lnTo>
                  <a:pt x="549739" y="406449"/>
                </a:lnTo>
                <a:lnTo>
                  <a:pt x="489696" y="399265"/>
                </a:lnTo>
                <a:lnTo>
                  <a:pt x="432265" y="391279"/>
                </a:lnTo>
                <a:lnTo>
                  <a:pt x="377621" y="382526"/>
                </a:lnTo>
                <a:lnTo>
                  <a:pt x="325937" y="373044"/>
                </a:lnTo>
                <a:lnTo>
                  <a:pt x="277387" y="362867"/>
                </a:lnTo>
                <a:lnTo>
                  <a:pt x="232147" y="352034"/>
                </a:lnTo>
                <a:lnTo>
                  <a:pt x="190388" y="340580"/>
                </a:lnTo>
                <a:lnTo>
                  <a:pt x="152287" y="328543"/>
                </a:lnTo>
                <a:lnTo>
                  <a:pt x="87750" y="302861"/>
                </a:lnTo>
                <a:lnTo>
                  <a:pt x="39928" y="275281"/>
                </a:lnTo>
                <a:lnTo>
                  <a:pt x="10214" y="246094"/>
                </a:lnTo>
                <a:lnTo>
                  <a:pt x="0" y="215593"/>
                </a:lnTo>
                <a:close/>
              </a:path>
            </a:pathLst>
          </a:custGeom>
          <a:ln w="8466">
            <a:solidFill>
              <a:srgbClr val="000000"/>
            </a:solidFill>
          </a:ln>
        </p:spPr>
        <p:txBody>
          <a:bodyPr wrap="square" lIns="0" tIns="0" rIns="0" bIns="0" rtlCol="0"/>
          <a:lstStyle/>
          <a:p>
            <a:endParaRPr/>
          </a:p>
        </p:txBody>
      </p:sp>
      <p:sp>
        <p:nvSpPr>
          <p:cNvPr id="20" name="object 20"/>
          <p:cNvSpPr txBox="1"/>
          <p:nvPr/>
        </p:nvSpPr>
        <p:spPr>
          <a:xfrm>
            <a:off x="7077800" y="4389966"/>
            <a:ext cx="88265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Registration</a:t>
            </a:r>
            <a:endParaRPr sz="1400">
              <a:latin typeface="Calibri"/>
              <a:cs typeface="Calibri"/>
            </a:endParaRPr>
          </a:p>
        </p:txBody>
      </p:sp>
      <p:grpSp>
        <p:nvGrpSpPr>
          <p:cNvPr id="21" name="object 21"/>
          <p:cNvGrpSpPr/>
          <p:nvPr/>
        </p:nvGrpSpPr>
        <p:grpSpPr>
          <a:xfrm>
            <a:off x="7514401" y="3899014"/>
            <a:ext cx="1908810" cy="1849120"/>
            <a:chOff x="7514401" y="3899014"/>
            <a:chExt cx="1908810" cy="1849120"/>
          </a:xfrm>
        </p:grpSpPr>
        <p:sp>
          <p:nvSpPr>
            <p:cNvPr id="22" name="object 22"/>
            <p:cNvSpPr/>
            <p:nvPr/>
          </p:nvSpPr>
          <p:spPr>
            <a:xfrm>
              <a:off x="7518846" y="3903459"/>
              <a:ext cx="0" cy="410209"/>
            </a:xfrm>
            <a:custGeom>
              <a:avLst/>
              <a:gdLst/>
              <a:ahLst/>
              <a:cxnLst/>
              <a:rect l="l" t="t" r="r" b="b"/>
              <a:pathLst>
                <a:path h="410210">
                  <a:moveTo>
                    <a:pt x="0" y="409767"/>
                  </a:moveTo>
                  <a:lnTo>
                    <a:pt x="1" y="0"/>
                  </a:lnTo>
                </a:path>
              </a:pathLst>
            </a:custGeom>
            <a:ln w="8466">
              <a:solidFill>
                <a:srgbClr val="000000"/>
              </a:solidFill>
            </a:ln>
          </p:spPr>
          <p:txBody>
            <a:bodyPr wrap="square" lIns="0" tIns="0" rIns="0" bIns="0" rtlCol="0"/>
            <a:lstStyle/>
            <a:p>
              <a:endParaRPr/>
            </a:p>
          </p:txBody>
        </p:sp>
        <p:sp>
          <p:nvSpPr>
            <p:cNvPr id="23" name="object 23"/>
            <p:cNvSpPr/>
            <p:nvPr/>
          </p:nvSpPr>
          <p:spPr>
            <a:xfrm>
              <a:off x="8264319" y="5141127"/>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24" name="object 24"/>
          <p:cNvSpPr txBox="1"/>
          <p:nvPr/>
        </p:nvSpPr>
        <p:spPr>
          <a:xfrm>
            <a:off x="8533979" y="5304366"/>
            <a:ext cx="61595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N</a:t>
            </a:r>
            <a:r>
              <a:rPr sz="1400" spc="-5" dirty="0">
                <a:latin typeface="Calibri"/>
                <a:cs typeface="Calibri"/>
              </a:rPr>
              <a:t>u</a:t>
            </a:r>
            <a:r>
              <a:rPr sz="1400" spc="-15" dirty="0">
                <a:latin typeface="Calibri"/>
                <a:cs typeface="Calibri"/>
              </a:rPr>
              <a:t>m</a:t>
            </a:r>
            <a:r>
              <a:rPr sz="1400" spc="-5" dirty="0">
                <a:latin typeface="Calibri"/>
                <a:cs typeface="Calibri"/>
              </a:rPr>
              <a:t>be</a:t>
            </a:r>
            <a:r>
              <a:rPr sz="1400" dirty="0">
                <a:latin typeface="Calibri"/>
                <a:cs typeface="Calibri"/>
              </a:rPr>
              <a:t>r</a:t>
            </a:r>
            <a:endParaRPr sz="1400">
              <a:latin typeface="Calibri"/>
              <a:cs typeface="Calibri"/>
            </a:endParaRPr>
          </a:p>
        </p:txBody>
      </p:sp>
      <p:sp>
        <p:nvSpPr>
          <p:cNvPr id="25" name="object 25"/>
          <p:cNvSpPr/>
          <p:nvPr/>
        </p:nvSpPr>
        <p:spPr>
          <a:xfrm>
            <a:off x="5619371" y="5141127"/>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26" name="object 26"/>
          <p:cNvSpPr txBox="1"/>
          <p:nvPr/>
        </p:nvSpPr>
        <p:spPr>
          <a:xfrm>
            <a:off x="6000249" y="5304366"/>
            <a:ext cx="39306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S</a:t>
            </a:r>
            <a:r>
              <a:rPr sz="1400" spc="-25" dirty="0">
                <a:latin typeface="Calibri"/>
                <a:cs typeface="Calibri"/>
              </a:rPr>
              <a:t>t</a:t>
            </a:r>
            <a:r>
              <a:rPr sz="1400" spc="-20" dirty="0">
                <a:latin typeface="Calibri"/>
                <a:cs typeface="Calibri"/>
              </a:rPr>
              <a:t>at</a:t>
            </a:r>
            <a:r>
              <a:rPr sz="1400" dirty="0">
                <a:latin typeface="Calibri"/>
                <a:cs typeface="Calibri"/>
              </a:rPr>
              <a:t>e</a:t>
            </a:r>
            <a:endParaRPr sz="1400">
              <a:latin typeface="Calibri"/>
              <a:cs typeface="Calibri"/>
            </a:endParaRPr>
          </a:p>
        </p:txBody>
      </p:sp>
      <p:grpSp>
        <p:nvGrpSpPr>
          <p:cNvPr id="27" name="object 27"/>
          <p:cNvGrpSpPr/>
          <p:nvPr/>
        </p:nvGrpSpPr>
        <p:grpSpPr>
          <a:xfrm>
            <a:off x="6192138" y="4677035"/>
            <a:ext cx="2653665" cy="468630"/>
            <a:chOff x="6192138" y="4677035"/>
            <a:chExt cx="2653665" cy="468630"/>
          </a:xfrm>
        </p:grpSpPr>
        <p:sp>
          <p:nvSpPr>
            <p:cNvPr id="28" name="object 28"/>
            <p:cNvSpPr/>
            <p:nvPr/>
          </p:nvSpPr>
          <p:spPr>
            <a:xfrm>
              <a:off x="6196372" y="4681268"/>
              <a:ext cx="595630" cy="460375"/>
            </a:xfrm>
            <a:custGeom>
              <a:avLst/>
              <a:gdLst/>
              <a:ahLst/>
              <a:cxnLst/>
              <a:rect l="l" t="t" r="r" b="b"/>
              <a:pathLst>
                <a:path w="595629" h="460375">
                  <a:moveTo>
                    <a:pt x="0" y="459859"/>
                  </a:moveTo>
                  <a:lnTo>
                    <a:pt x="595167" y="0"/>
                  </a:lnTo>
                </a:path>
              </a:pathLst>
            </a:custGeom>
            <a:ln w="8466">
              <a:solidFill>
                <a:srgbClr val="000000"/>
              </a:solidFill>
            </a:ln>
          </p:spPr>
          <p:txBody>
            <a:bodyPr wrap="square" lIns="0" tIns="0" rIns="0" bIns="0" rtlCol="0"/>
            <a:lstStyle/>
            <a:p>
              <a:endParaRPr/>
            </a:p>
          </p:txBody>
        </p:sp>
        <p:sp>
          <p:nvSpPr>
            <p:cNvPr id="29" name="object 29"/>
            <p:cNvSpPr/>
            <p:nvPr/>
          </p:nvSpPr>
          <p:spPr>
            <a:xfrm>
              <a:off x="8246151" y="4681268"/>
              <a:ext cx="595630" cy="460375"/>
            </a:xfrm>
            <a:custGeom>
              <a:avLst/>
              <a:gdLst/>
              <a:ahLst/>
              <a:cxnLst/>
              <a:rect l="l" t="t" r="r" b="b"/>
              <a:pathLst>
                <a:path w="595629" h="460375">
                  <a:moveTo>
                    <a:pt x="595169" y="459859"/>
                  </a:moveTo>
                  <a:lnTo>
                    <a:pt x="0" y="0"/>
                  </a:lnTo>
                </a:path>
              </a:pathLst>
            </a:custGeom>
            <a:ln w="8466">
              <a:solidFill>
                <a:srgbClr val="000000"/>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74900" y="727137"/>
            <a:ext cx="5299075" cy="662940"/>
          </a:xfrm>
          <a:prstGeom prst="rect">
            <a:avLst/>
          </a:prstGeom>
        </p:spPr>
        <p:txBody>
          <a:bodyPr vert="horz" wrap="square" lIns="0" tIns="16510" rIns="0" bIns="0" rtlCol="0">
            <a:spAutoFit/>
          </a:bodyPr>
          <a:lstStyle/>
          <a:p>
            <a:pPr marL="12700">
              <a:lnSpc>
                <a:spcPct val="100000"/>
              </a:lnSpc>
              <a:spcBef>
                <a:spcPts val="130"/>
              </a:spcBef>
            </a:pPr>
            <a:r>
              <a:rPr spc="65" dirty="0"/>
              <a:t>Multivalued</a:t>
            </a:r>
            <a:r>
              <a:rPr spc="145" dirty="0"/>
              <a:t> </a:t>
            </a:r>
            <a:r>
              <a:rPr spc="85" dirty="0"/>
              <a:t>Attributes</a:t>
            </a:r>
          </a:p>
        </p:txBody>
      </p:sp>
      <p:sp>
        <p:nvSpPr>
          <p:cNvPr id="34" name="object 34"/>
          <p:cNvSpPr txBox="1">
            <a:spLocks noGrp="1"/>
          </p:cNvSpPr>
          <p:nvPr>
            <p:ph type="sldNum" sz="quarter" idx="12"/>
          </p:nvPr>
        </p:nvSpPr>
        <p:spPr>
          <a:prstGeom prst="rect">
            <a:avLst/>
          </a:prstGeom>
        </p:spPr>
        <p:txBody>
          <a:bodyPr vert="horz" wrap="square" lIns="0" tIns="6350" rIns="0" bIns="0" rtlCol="0">
            <a:spAutoFit/>
          </a:bodyPr>
          <a:lstStyle/>
          <a:p>
            <a:pPr marL="38100">
              <a:lnSpc>
                <a:spcPct val="100000"/>
              </a:lnSpc>
              <a:spcBef>
                <a:spcPts val="50"/>
              </a:spcBef>
            </a:pPr>
            <a:fld id="{81D60167-4931-47E6-BA6A-407CBD079E47}" type="slidenum">
              <a:rPr spc="5" dirty="0"/>
              <a:t>9</a:t>
            </a:fld>
            <a:endParaRPr spc="5" dirty="0"/>
          </a:p>
        </p:txBody>
      </p:sp>
      <p:sp>
        <p:nvSpPr>
          <p:cNvPr id="6" name="object 6"/>
          <p:cNvSpPr txBox="1"/>
          <p:nvPr/>
        </p:nvSpPr>
        <p:spPr>
          <a:xfrm>
            <a:off x="724916" y="1614559"/>
            <a:ext cx="3475990" cy="1379855"/>
          </a:xfrm>
          <a:prstGeom prst="rect">
            <a:avLst/>
          </a:prstGeom>
        </p:spPr>
        <p:txBody>
          <a:bodyPr vert="horz" wrap="square" lIns="0" tIns="7620" rIns="0" bIns="0" rtlCol="0">
            <a:spAutoFit/>
          </a:bodyPr>
          <a:lstStyle/>
          <a:p>
            <a:pPr marL="12700" marR="5080" algn="just">
              <a:lnSpc>
                <a:spcPct val="100800"/>
              </a:lnSpc>
              <a:spcBef>
                <a:spcPts val="60"/>
              </a:spcBef>
            </a:pPr>
            <a:r>
              <a:rPr sz="2950" spc="-35" dirty="0">
                <a:latin typeface="Arial"/>
                <a:cs typeface="Arial"/>
              </a:rPr>
              <a:t>Can </a:t>
            </a:r>
            <a:r>
              <a:rPr sz="2950" spc="15" dirty="0">
                <a:latin typeface="Arial"/>
                <a:cs typeface="Arial"/>
              </a:rPr>
              <a:t>take </a:t>
            </a:r>
            <a:r>
              <a:rPr sz="2950" spc="-145" dirty="0">
                <a:latin typeface="Arial"/>
                <a:cs typeface="Arial"/>
              </a:rPr>
              <a:t>a </a:t>
            </a:r>
            <a:r>
              <a:rPr sz="2950" spc="20" dirty="0">
                <a:latin typeface="Arial"/>
                <a:cs typeface="Arial"/>
              </a:rPr>
              <a:t>[possibly  </a:t>
            </a:r>
            <a:r>
              <a:rPr sz="2950" spc="25" dirty="0">
                <a:latin typeface="Arial"/>
                <a:cs typeface="Arial"/>
              </a:rPr>
              <a:t>specified] </a:t>
            </a:r>
            <a:r>
              <a:rPr sz="2950" spc="10" dirty="0">
                <a:latin typeface="Arial"/>
                <a:cs typeface="Arial"/>
              </a:rPr>
              <a:t>number </a:t>
            </a:r>
            <a:r>
              <a:rPr sz="2950" spc="-15" dirty="0">
                <a:latin typeface="Arial"/>
                <a:cs typeface="Arial"/>
              </a:rPr>
              <a:t>of  </a:t>
            </a:r>
            <a:r>
              <a:rPr sz="2950" spc="-5" dirty="0">
                <a:latin typeface="Arial"/>
                <a:cs typeface="Arial"/>
              </a:rPr>
              <a:t>values.</a:t>
            </a:r>
            <a:endParaRPr sz="2950">
              <a:latin typeface="Arial"/>
              <a:cs typeface="Arial"/>
            </a:endParaRPr>
          </a:p>
        </p:txBody>
      </p:sp>
      <p:sp>
        <p:nvSpPr>
          <p:cNvPr id="7" name="object 7"/>
          <p:cNvSpPr txBox="1"/>
          <p:nvPr/>
        </p:nvSpPr>
        <p:spPr>
          <a:xfrm>
            <a:off x="726890" y="3591711"/>
            <a:ext cx="3839845" cy="1862455"/>
          </a:xfrm>
          <a:prstGeom prst="rect">
            <a:avLst/>
          </a:prstGeom>
        </p:spPr>
        <p:txBody>
          <a:bodyPr vert="horz" wrap="square" lIns="0" tIns="41275" rIns="0" bIns="0" rtlCol="0">
            <a:spAutoFit/>
          </a:bodyPr>
          <a:lstStyle/>
          <a:p>
            <a:pPr marL="12700" marR="497205">
              <a:lnSpc>
                <a:spcPts val="3600"/>
              </a:lnSpc>
              <a:spcBef>
                <a:spcPts val="325"/>
              </a:spcBef>
            </a:pPr>
            <a:r>
              <a:rPr sz="3100" i="1" spc="-100" dirty="0">
                <a:latin typeface="Arial"/>
                <a:cs typeface="Arial"/>
              </a:rPr>
              <a:t>All </a:t>
            </a:r>
            <a:r>
              <a:rPr sz="3100" i="1" spc="-70" dirty="0">
                <a:latin typeface="Arial"/>
                <a:cs typeface="Arial"/>
              </a:rPr>
              <a:t>cars </a:t>
            </a:r>
            <a:r>
              <a:rPr sz="3100" i="1" spc="-135" dirty="0">
                <a:latin typeface="Arial"/>
                <a:cs typeface="Arial"/>
              </a:rPr>
              <a:t>have </a:t>
            </a:r>
            <a:r>
              <a:rPr sz="3100" i="1" spc="-225" dirty="0">
                <a:latin typeface="Arial"/>
                <a:cs typeface="Arial"/>
              </a:rPr>
              <a:t>a </a:t>
            </a:r>
            <a:r>
              <a:rPr sz="3100" i="1" spc="-155" dirty="0">
                <a:latin typeface="Arial"/>
                <a:cs typeface="Arial"/>
              </a:rPr>
              <a:t>year,  </a:t>
            </a:r>
            <a:r>
              <a:rPr sz="3100" i="1" spc="-100" dirty="0">
                <a:latin typeface="Arial"/>
                <a:cs typeface="Arial"/>
              </a:rPr>
              <a:t>make,</a:t>
            </a:r>
            <a:r>
              <a:rPr sz="3100" i="1" spc="-50" dirty="0">
                <a:latin typeface="Arial"/>
                <a:cs typeface="Arial"/>
              </a:rPr>
              <a:t> </a:t>
            </a:r>
            <a:r>
              <a:rPr sz="3100" i="1" spc="-35" dirty="0">
                <a:latin typeface="Arial"/>
                <a:cs typeface="Arial"/>
              </a:rPr>
              <a:t>model,</a:t>
            </a:r>
            <a:endParaRPr sz="3100">
              <a:latin typeface="Arial"/>
              <a:cs typeface="Arial"/>
            </a:endParaRPr>
          </a:p>
          <a:p>
            <a:pPr marL="12700">
              <a:lnSpc>
                <a:spcPts val="3375"/>
              </a:lnSpc>
            </a:pPr>
            <a:r>
              <a:rPr sz="3100" i="1" spc="-45" dirty="0">
                <a:latin typeface="Arial"/>
                <a:cs typeface="Arial"/>
              </a:rPr>
              <a:t>registration, </a:t>
            </a:r>
            <a:r>
              <a:rPr sz="3100" i="1" spc="-100" dirty="0">
                <a:latin typeface="Arial"/>
                <a:cs typeface="Arial"/>
              </a:rPr>
              <a:t>and</a:t>
            </a:r>
            <a:r>
              <a:rPr sz="3100" i="1" spc="35" dirty="0">
                <a:latin typeface="Arial"/>
                <a:cs typeface="Arial"/>
              </a:rPr>
              <a:t> </a:t>
            </a:r>
            <a:r>
              <a:rPr sz="3100" i="1" spc="25" dirty="0">
                <a:latin typeface="Arial"/>
                <a:cs typeface="Arial"/>
              </a:rPr>
              <a:t>some</a:t>
            </a:r>
            <a:endParaRPr sz="3100">
              <a:latin typeface="Arial"/>
              <a:cs typeface="Arial"/>
            </a:endParaRPr>
          </a:p>
          <a:p>
            <a:pPr marL="12700">
              <a:lnSpc>
                <a:spcPts val="3660"/>
              </a:lnSpc>
            </a:pPr>
            <a:r>
              <a:rPr sz="3100" i="1" spc="70" dirty="0">
                <a:latin typeface="Arial"/>
                <a:cs typeface="Arial"/>
              </a:rPr>
              <a:t>number </a:t>
            </a:r>
            <a:r>
              <a:rPr sz="3100" i="1" spc="60" dirty="0">
                <a:latin typeface="Arial"/>
                <a:cs typeface="Arial"/>
              </a:rPr>
              <a:t>of</a:t>
            </a:r>
            <a:r>
              <a:rPr sz="3100" i="1" spc="55" dirty="0">
                <a:latin typeface="Arial"/>
                <a:cs typeface="Arial"/>
              </a:rPr>
              <a:t> </a:t>
            </a:r>
            <a:r>
              <a:rPr sz="3100" i="1" spc="50" dirty="0">
                <a:latin typeface="Arial"/>
                <a:cs typeface="Arial"/>
              </a:rPr>
              <a:t>colors.</a:t>
            </a:r>
            <a:endParaRPr sz="3100">
              <a:latin typeface="Arial"/>
              <a:cs typeface="Arial"/>
            </a:endParaRPr>
          </a:p>
        </p:txBody>
      </p:sp>
      <p:sp>
        <p:nvSpPr>
          <p:cNvPr id="8" name="object 8"/>
          <p:cNvSpPr txBox="1"/>
          <p:nvPr/>
        </p:nvSpPr>
        <p:spPr>
          <a:xfrm>
            <a:off x="6490280" y="3042111"/>
            <a:ext cx="2057400" cy="861694"/>
          </a:xfrm>
          <a:prstGeom prst="rect">
            <a:avLst/>
          </a:prstGeom>
          <a:solidFill>
            <a:srgbClr val="D9D9D9"/>
          </a:solidFill>
          <a:ln w="10159">
            <a:solidFill>
              <a:srgbClr val="000000"/>
            </a:solidFill>
          </a:ln>
        </p:spPr>
        <p:txBody>
          <a:bodyPr vert="horz" wrap="square" lIns="0" tIns="1905" rIns="0" bIns="0" rtlCol="0">
            <a:spAutoFit/>
          </a:bodyPr>
          <a:lstStyle/>
          <a:p>
            <a:pPr>
              <a:lnSpc>
                <a:spcPct val="100000"/>
              </a:lnSpc>
              <a:spcBef>
                <a:spcPts val="15"/>
              </a:spcBef>
            </a:pPr>
            <a:endParaRPr sz="1850">
              <a:latin typeface="Times New Roman"/>
              <a:cs typeface="Times New Roman"/>
            </a:endParaRPr>
          </a:p>
          <a:p>
            <a:pPr marL="635" algn="ctr">
              <a:lnSpc>
                <a:spcPct val="100000"/>
              </a:lnSpc>
              <a:spcBef>
                <a:spcPts val="5"/>
              </a:spcBef>
            </a:pPr>
            <a:r>
              <a:rPr sz="1900" spc="10" dirty="0">
                <a:latin typeface="Calibri"/>
                <a:cs typeface="Calibri"/>
              </a:rPr>
              <a:t>CAR</a:t>
            </a:r>
            <a:endParaRPr sz="1900">
              <a:latin typeface="Calibri"/>
              <a:cs typeface="Calibri"/>
            </a:endParaRPr>
          </a:p>
        </p:txBody>
      </p:sp>
      <p:sp>
        <p:nvSpPr>
          <p:cNvPr id="9" name="object 9"/>
          <p:cNvSpPr/>
          <p:nvPr/>
        </p:nvSpPr>
        <p:spPr>
          <a:xfrm>
            <a:off x="6941846"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0" name="object 10"/>
          <p:cNvSpPr txBox="1"/>
          <p:nvPr/>
        </p:nvSpPr>
        <p:spPr>
          <a:xfrm>
            <a:off x="7352458" y="1993899"/>
            <a:ext cx="334010" cy="238760"/>
          </a:xfrm>
          <a:prstGeom prst="rect">
            <a:avLst/>
          </a:prstGeom>
        </p:spPr>
        <p:txBody>
          <a:bodyPr vert="horz" wrap="square" lIns="0" tIns="12700" rIns="0" bIns="0" rtlCol="0">
            <a:spAutoFit/>
          </a:bodyPr>
          <a:lstStyle/>
          <a:p>
            <a:pPr marL="12700">
              <a:lnSpc>
                <a:spcPct val="100000"/>
              </a:lnSpc>
              <a:spcBef>
                <a:spcPts val="100"/>
              </a:spcBef>
            </a:pPr>
            <a:r>
              <a:rPr sz="1400" spc="-105" dirty="0">
                <a:latin typeface="Calibri"/>
                <a:cs typeface="Calibri"/>
              </a:rPr>
              <a:t>Y</a:t>
            </a:r>
            <a:r>
              <a:rPr sz="1400" spc="-5" dirty="0">
                <a:latin typeface="Calibri"/>
                <a:cs typeface="Calibri"/>
              </a:rPr>
              <a:t>ea</a:t>
            </a:r>
            <a:r>
              <a:rPr sz="1400" dirty="0">
                <a:latin typeface="Calibri"/>
                <a:cs typeface="Calibri"/>
              </a:rPr>
              <a:t>r</a:t>
            </a:r>
            <a:endParaRPr sz="1400">
              <a:latin typeface="Calibri"/>
              <a:cs typeface="Calibri"/>
            </a:endParaRPr>
          </a:p>
        </p:txBody>
      </p:sp>
      <p:sp>
        <p:nvSpPr>
          <p:cNvPr id="11" name="object 11"/>
          <p:cNvSpPr/>
          <p:nvPr/>
        </p:nvSpPr>
        <p:spPr>
          <a:xfrm>
            <a:off x="8264319"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2" name="object 12"/>
          <p:cNvSpPr txBox="1"/>
          <p:nvPr/>
        </p:nvSpPr>
        <p:spPr>
          <a:xfrm>
            <a:off x="8595786" y="1993899"/>
            <a:ext cx="49149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ode</a:t>
            </a:r>
            <a:r>
              <a:rPr sz="1400" dirty="0">
                <a:latin typeface="Calibri"/>
                <a:cs typeface="Calibri"/>
              </a:rPr>
              <a:t>l</a:t>
            </a:r>
            <a:endParaRPr sz="1400">
              <a:latin typeface="Calibri"/>
              <a:cs typeface="Calibri"/>
            </a:endParaRPr>
          </a:p>
        </p:txBody>
      </p:sp>
      <p:sp>
        <p:nvSpPr>
          <p:cNvPr id="13" name="object 13"/>
          <p:cNvSpPr/>
          <p:nvPr/>
        </p:nvSpPr>
        <p:spPr>
          <a:xfrm>
            <a:off x="5619371" y="1825859"/>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14" name="object 14"/>
          <p:cNvSpPr txBox="1"/>
          <p:nvPr/>
        </p:nvSpPr>
        <p:spPr>
          <a:xfrm>
            <a:off x="5985011" y="1993899"/>
            <a:ext cx="423545"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M</a:t>
            </a:r>
            <a:r>
              <a:rPr sz="1400" spc="-5" dirty="0">
                <a:latin typeface="Calibri"/>
                <a:cs typeface="Calibri"/>
              </a:rPr>
              <a:t>a</a:t>
            </a:r>
            <a:r>
              <a:rPr sz="1400" spc="-55" dirty="0">
                <a:latin typeface="Calibri"/>
                <a:cs typeface="Calibri"/>
              </a:rPr>
              <a:t>k</a:t>
            </a:r>
            <a:r>
              <a:rPr sz="1400" dirty="0">
                <a:latin typeface="Calibri"/>
                <a:cs typeface="Calibri"/>
              </a:rPr>
              <a:t>e</a:t>
            </a:r>
            <a:endParaRPr sz="1400">
              <a:latin typeface="Calibri"/>
              <a:cs typeface="Calibri"/>
            </a:endParaRPr>
          </a:p>
        </p:txBody>
      </p:sp>
      <p:grpSp>
        <p:nvGrpSpPr>
          <p:cNvPr id="15" name="object 15"/>
          <p:cNvGrpSpPr/>
          <p:nvPr/>
        </p:nvGrpSpPr>
        <p:grpSpPr>
          <a:xfrm>
            <a:off x="6485835" y="2335345"/>
            <a:ext cx="2066289" cy="2413635"/>
            <a:chOff x="6485835" y="2335345"/>
            <a:chExt cx="2066289" cy="2413635"/>
          </a:xfrm>
        </p:grpSpPr>
        <p:sp>
          <p:nvSpPr>
            <p:cNvPr id="16" name="object 16"/>
            <p:cNvSpPr/>
            <p:nvPr/>
          </p:nvSpPr>
          <p:spPr>
            <a:xfrm>
              <a:off x="6604372" y="2339790"/>
              <a:ext cx="337820" cy="702945"/>
            </a:xfrm>
            <a:custGeom>
              <a:avLst/>
              <a:gdLst/>
              <a:ahLst/>
              <a:cxnLst/>
              <a:rect l="l" t="t" r="r" b="b"/>
              <a:pathLst>
                <a:path w="337820" h="702944">
                  <a:moveTo>
                    <a:pt x="0" y="0"/>
                  </a:moveTo>
                  <a:lnTo>
                    <a:pt x="337474" y="702318"/>
                  </a:lnTo>
                </a:path>
              </a:pathLst>
            </a:custGeom>
            <a:ln w="8466">
              <a:solidFill>
                <a:srgbClr val="000000"/>
              </a:solidFill>
            </a:ln>
          </p:spPr>
          <p:txBody>
            <a:bodyPr wrap="square" lIns="0" tIns="0" rIns="0" bIns="0" rtlCol="0"/>
            <a:lstStyle/>
            <a:p>
              <a:endParaRPr/>
            </a:p>
          </p:txBody>
        </p:sp>
        <p:sp>
          <p:nvSpPr>
            <p:cNvPr id="17" name="object 17"/>
            <p:cNvSpPr/>
            <p:nvPr/>
          </p:nvSpPr>
          <p:spPr>
            <a:xfrm>
              <a:off x="8095846" y="2339790"/>
              <a:ext cx="337820" cy="702945"/>
            </a:xfrm>
            <a:custGeom>
              <a:avLst/>
              <a:gdLst/>
              <a:ahLst/>
              <a:cxnLst/>
              <a:rect l="l" t="t" r="r" b="b"/>
              <a:pathLst>
                <a:path w="337820" h="702944">
                  <a:moveTo>
                    <a:pt x="337473" y="0"/>
                  </a:moveTo>
                  <a:lnTo>
                    <a:pt x="0" y="702318"/>
                  </a:lnTo>
                </a:path>
              </a:pathLst>
            </a:custGeom>
            <a:ln w="8466">
              <a:solidFill>
                <a:srgbClr val="000000"/>
              </a:solidFill>
            </a:ln>
          </p:spPr>
          <p:txBody>
            <a:bodyPr wrap="square" lIns="0" tIns="0" rIns="0" bIns="0" rtlCol="0"/>
            <a:lstStyle/>
            <a:p>
              <a:endParaRPr/>
            </a:p>
          </p:txBody>
        </p:sp>
        <p:sp>
          <p:nvSpPr>
            <p:cNvPr id="18" name="object 18"/>
            <p:cNvSpPr/>
            <p:nvPr/>
          </p:nvSpPr>
          <p:spPr>
            <a:xfrm>
              <a:off x="7518845" y="2427969"/>
              <a:ext cx="0" cy="614680"/>
            </a:xfrm>
            <a:custGeom>
              <a:avLst/>
              <a:gdLst/>
              <a:ahLst/>
              <a:cxnLst/>
              <a:rect l="l" t="t" r="r" b="b"/>
              <a:pathLst>
                <a:path h="614680">
                  <a:moveTo>
                    <a:pt x="0" y="614141"/>
                  </a:moveTo>
                  <a:lnTo>
                    <a:pt x="1" y="0"/>
                  </a:lnTo>
                </a:path>
              </a:pathLst>
            </a:custGeom>
            <a:ln w="8466">
              <a:solidFill>
                <a:srgbClr val="000000"/>
              </a:solidFill>
            </a:ln>
          </p:spPr>
          <p:txBody>
            <a:bodyPr wrap="square" lIns="0" tIns="0" rIns="0" bIns="0" rtlCol="0"/>
            <a:lstStyle/>
            <a:p>
              <a:endParaRPr/>
            </a:p>
          </p:txBody>
        </p:sp>
        <p:sp>
          <p:nvSpPr>
            <p:cNvPr id="19" name="object 19"/>
            <p:cNvSpPr/>
            <p:nvPr/>
          </p:nvSpPr>
          <p:spPr>
            <a:xfrm>
              <a:off x="6490280" y="4313227"/>
              <a:ext cx="2057400" cy="431800"/>
            </a:xfrm>
            <a:custGeom>
              <a:avLst/>
              <a:gdLst/>
              <a:ahLst/>
              <a:cxnLst/>
              <a:rect l="l" t="t" r="r" b="b"/>
              <a:pathLst>
                <a:path w="2057400" h="431800">
                  <a:moveTo>
                    <a:pt x="0" y="215593"/>
                  </a:moveTo>
                  <a:lnTo>
                    <a:pt x="22720" y="170315"/>
                  </a:lnTo>
                  <a:lnTo>
                    <a:pt x="61662" y="141895"/>
                  </a:lnTo>
                  <a:lnTo>
                    <a:pt x="118016" y="115228"/>
                  </a:lnTo>
                  <a:lnTo>
                    <a:pt x="190388" y="90605"/>
                  </a:lnTo>
                  <a:lnTo>
                    <a:pt x="232147" y="79151"/>
                  </a:lnTo>
                  <a:lnTo>
                    <a:pt x="277387" y="68318"/>
                  </a:lnTo>
                  <a:lnTo>
                    <a:pt x="325937" y="58142"/>
                  </a:lnTo>
                  <a:lnTo>
                    <a:pt x="377621" y="48659"/>
                  </a:lnTo>
                  <a:lnTo>
                    <a:pt x="432265" y="39906"/>
                  </a:lnTo>
                  <a:lnTo>
                    <a:pt x="489696" y="31920"/>
                  </a:lnTo>
                  <a:lnTo>
                    <a:pt x="549739" y="24736"/>
                  </a:lnTo>
                  <a:lnTo>
                    <a:pt x="612220" y="18392"/>
                  </a:lnTo>
                  <a:lnTo>
                    <a:pt x="676965" y="12924"/>
                  </a:lnTo>
                  <a:lnTo>
                    <a:pt x="743801" y="8369"/>
                  </a:lnTo>
                  <a:lnTo>
                    <a:pt x="812553" y="4762"/>
                  </a:lnTo>
                  <a:lnTo>
                    <a:pt x="883047" y="2140"/>
                  </a:lnTo>
                  <a:lnTo>
                    <a:pt x="955109" y="541"/>
                  </a:lnTo>
                  <a:lnTo>
                    <a:pt x="1028565" y="0"/>
                  </a:lnTo>
                  <a:lnTo>
                    <a:pt x="1102021" y="541"/>
                  </a:lnTo>
                  <a:lnTo>
                    <a:pt x="1174083" y="2140"/>
                  </a:lnTo>
                  <a:lnTo>
                    <a:pt x="1244577" y="4762"/>
                  </a:lnTo>
                  <a:lnTo>
                    <a:pt x="1313328" y="8369"/>
                  </a:lnTo>
                  <a:lnTo>
                    <a:pt x="1380164" y="12924"/>
                  </a:lnTo>
                  <a:lnTo>
                    <a:pt x="1444910" y="18392"/>
                  </a:lnTo>
                  <a:lnTo>
                    <a:pt x="1507391" y="24736"/>
                  </a:lnTo>
                  <a:lnTo>
                    <a:pt x="1567434" y="31920"/>
                  </a:lnTo>
                  <a:lnTo>
                    <a:pt x="1624865" y="39906"/>
                  </a:lnTo>
                  <a:lnTo>
                    <a:pt x="1679509" y="48659"/>
                  </a:lnTo>
                  <a:lnTo>
                    <a:pt x="1731193" y="58142"/>
                  </a:lnTo>
                  <a:lnTo>
                    <a:pt x="1779742" y="68318"/>
                  </a:lnTo>
                  <a:lnTo>
                    <a:pt x="1824983" y="79151"/>
                  </a:lnTo>
                  <a:lnTo>
                    <a:pt x="1866741" y="90605"/>
                  </a:lnTo>
                  <a:lnTo>
                    <a:pt x="1904843" y="102643"/>
                  </a:lnTo>
                  <a:lnTo>
                    <a:pt x="1969380" y="128324"/>
                  </a:lnTo>
                  <a:lnTo>
                    <a:pt x="2017202" y="155904"/>
                  </a:lnTo>
                  <a:lnTo>
                    <a:pt x="2046916" y="185091"/>
                  </a:lnTo>
                  <a:lnTo>
                    <a:pt x="2057130" y="215593"/>
                  </a:lnTo>
                  <a:lnTo>
                    <a:pt x="2054548" y="230989"/>
                  </a:lnTo>
                  <a:lnTo>
                    <a:pt x="2017202" y="275281"/>
                  </a:lnTo>
                  <a:lnTo>
                    <a:pt x="1969380" y="302861"/>
                  </a:lnTo>
                  <a:lnTo>
                    <a:pt x="1904843" y="328543"/>
                  </a:lnTo>
                  <a:lnTo>
                    <a:pt x="1866741" y="340580"/>
                  </a:lnTo>
                  <a:lnTo>
                    <a:pt x="1824983" y="352034"/>
                  </a:lnTo>
                  <a:lnTo>
                    <a:pt x="1779742" y="362867"/>
                  </a:lnTo>
                  <a:lnTo>
                    <a:pt x="1731193" y="373044"/>
                  </a:lnTo>
                  <a:lnTo>
                    <a:pt x="1679509" y="382526"/>
                  </a:lnTo>
                  <a:lnTo>
                    <a:pt x="1624865" y="391279"/>
                  </a:lnTo>
                  <a:lnTo>
                    <a:pt x="1567434" y="399265"/>
                  </a:lnTo>
                  <a:lnTo>
                    <a:pt x="1507391" y="406449"/>
                  </a:lnTo>
                  <a:lnTo>
                    <a:pt x="1444910" y="412793"/>
                  </a:lnTo>
                  <a:lnTo>
                    <a:pt x="1380164" y="418261"/>
                  </a:lnTo>
                  <a:lnTo>
                    <a:pt x="1313328" y="422816"/>
                  </a:lnTo>
                  <a:lnTo>
                    <a:pt x="1244577" y="426423"/>
                  </a:lnTo>
                  <a:lnTo>
                    <a:pt x="1174083" y="429045"/>
                  </a:lnTo>
                  <a:lnTo>
                    <a:pt x="1102021" y="430644"/>
                  </a:lnTo>
                  <a:lnTo>
                    <a:pt x="1028565" y="431186"/>
                  </a:lnTo>
                  <a:lnTo>
                    <a:pt x="955109" y="430644"/>
                  </a:lnTo>
                  <a:lnTo>
                    <a:pt x="883047" y="429045"/>
                  </a:lnTo>
                  <a:lnTo>
                    <a:pt x="812553" y="426423"/>
                  </a:lnTo>
                  <a:lnTo>
                    <a:pt x="743801" y="422816"/>
                  </a:lnTo>
                  <a:lnTo>
                    <a:pt x="676965" y="418261"/>
                  </a:lnTo>
                  <a:lnTo>
                    <a:pt x="612220" y="412793"/>
                  </a:lnTo>
                  <a:lnTo>
                    <a:pt x="549739" y="406449"/>
                  </a:lnTo>
                  <a:lnTo>
                    <a:pt x="489696" y="399265"/>
                  </a:lnTo>
                  <a:lnTo>
                    <a:pt x="432265" y="391279"/>
                  </a:lnTo>
                  <a:lnTo>
                    <a:pt x="377621" y="382526"/>
                  </a:lnTo>
                  <a:lnTo>
                    <a:pt x="325937" y="373044"/>
                  </a:lnTo>
                  <a:lnTo>
                    <a:pt x="277387" y="362867"/>
                  </a:lnTo>
                  <a:lnTo>
                    <a:pt x="232147" y="352034"/>
                  </a:lnTo>
                  <a:lnTo>
                    <a:pt x="190388" y="340580"/>
                  </a:lnTo>
                  <a:lnTo>
                    <a:pt x="152287" y="328543"/>
                  </a:lnTo>
                  <a:lnTo>
                    <a:pt x="87750" y="302861"/>
                  </a:lnTo>
                  <a:lnTo>
                    <a:pt x="39928" y="275281"/>
                  </a:lnTo>
                  <a:lnTo>
                    <a:pt x="10214" y="246094"/>
                  </a:lnTo>
                  <a:lnTo>
                    <a:pt x="0" y="215593"/>
                  </a:lnTo>
                  <a:close/>
                </a:path>
              </a:pathLst>
            </a:custGeom>
            <a:ln w="8466">
              <a:solidFill>
                <a:srgbClr val="000000"/>
              </a:solidFill>
            </a:ln>
          </p:spPr>
          <p:txBody>
            <a:bodyPr wrap="square" lIns="0" tIns="0" rIns="0" bIns="0" rtlCol="0"/>
            <a:lstStyle/>
            <a:p>
              <a:endParaRPr/>
            </a:p>
          </p:txBody>
        </p:sp>
      </p:grpSp>
      <p:sp>
        <p:nvSpPr>
          <p:cNvPr id="20" name="object 20"/>
          <p:cNvSpPr txBox="1"/>
          <p:nvPr/>
        </p:nvSpPr>
        <p:spPr>
          <a:xfrm>
            <a:off x="7077800" y="4389966"/>
            <a:ext cx="88265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Registration</a:t>
            </a:r>
            <a:endParaRPr sz="1400">
              <a:latin typeface="Calibri"/>
              <a:cs typeface="Calibri"/>
            </a:endParaRPr>
          </a:p>
        </p:txBody>
      </p:sp>
      <p:grpSp>
        <p:nvGrpSpPr>
          <p:cNvPr id="21" name="object 21"/>
          <p:cNvGrpSpPr/>
          <p:nvPr/>
        </p:nvGrpSpPr>
        <p:grpSpPr>
          <a:xfrm>
            <a:off x="7514401" y="3899014"/>
            <a:ext cx="1908810" cy="1849120"/>
            <a:chOff x="7514401" y="3899014"/>
            <a:chExt cx="1908810" cy="1849120"/>
          </a:xfrm>
        </p:grpSpPr>
        <p:sp>
          <p:nvSpPr>
            <p:cNvPr id="22" name="object 22"/>
            <p:cNvSpPr/>
            <p:nvPr/>
          </p:nvSpPr>
          <p:spPr>
            <a:xfrm>
              <a:off x="7518846" y="3903459"/>
              <a:ext cx="0" cy="410209"/>
            </a:xfrm>
            <a:custGeom>
              <a:avLst/>
              <a:gdLst/>
              <a:ahLst/>
              <a:cxnLst/>
              <a:rect l="l" t="t" r="r" b="b"/>
              <a:pathLst>
                <a:path h="410210">
                  <a:moveTo>
                    <a:pt x="0" y="409767"/>
                  </a:moveTo>
                  <a:lnTo>
                    <a:pt x="1" y="0"/>
                  </a:lnTo>
                </a:path>
              </a:pathLst>
            </a:custGeom>
            <a:ln w="8466">
              <a:solidFill>
                <a:srgbClr val="000000"/>
              </a:solidFill>
            </a:ln>
          </p:spPr>
          <p:txBody>
            <a:bodyPr wrap="square" lIns="0" tIns="0" rIns="0" bIns="0" rtlCol="0"/>
            <a:lstStyle/>
            <a:p>
              <a:endParaRPr/>
            </a:p>
          </p:txBody>
        </p:sp>
        <p:sp>
          <p:nvSpPr>
            <p:cNvPr id="23" name="object 23"/>
            <p:cNvSpPr/>
            <p:nvPr/>
          </p:nvSpPr>
          <p:spPr>
            <a:xfrm>
              <a:off x="8264319" y="5141127"/>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grpSp>
      <p:sp>
        <p:nvSpPr>
          <p:cNvPr id="24" name="object 24"/>
          <p:cNvSpPr txBox="1"/>
          <p:nvPr/>
        </p:nvSpPr>
        <p:spPr>
          <a:xfrm>
            <a:off x="8533979" y="5304366"/>
            <a:ext cx="61595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N</a:t>
            </a:r>
            <a:r>
              <a:rPr sz="1400" spc="-5" dirty="0">
                <a:latin typeface="Calibri"/>
                <a:cs typeface="Calibri"/>
              </a:rPr>
              <a:t>u</a:t>
            </a:r>
            <a:r>
              <a:rPr sz="1400" spc="-15" dirty="0">
                <a:latin typeface="Calibri"/>
                <a:cs typeface="Calibri"/>
              </a:rPr>
              <a:t>m</a:t>
            </a:r>
            <a:r>
              <a:rPr sz="1400" spc="-5" dirty="0">
                <a:latin typeface="Calibri"/>
                <a:cs typeface="Calibri"/>
              </a:rPr>
              <a:t>be</a:t>
            </a:r>
            <a:r>
              <a:rPr sz="1400" dirty="0">
                <a:latin typeface="Calibri"/>
                <a:cs typeface="Calibri"/>
              </a:rPr>
              <a:t>r</a:t>
            </a:r>
            <a:endParaRPr sz="1400">
              <a:latin typeface="Calibri"/>
              <a:cs typeface="Calibri"/>
            </a:endParaRPr>
          </a:p>
        </p:txBody>
      </p:sp>
      <p:sp>
        <p:nvSpPr>
          <p:cNvPr id="25" name="object 25"/>
          <p:cNvSpPr/>
          <p:nvPr/>
        </p:nvSpPr>
        <p:spPr>
          <a:xfrm>
            <a:off x="5619371" y="5141127"/>
            <a:ext cx="1154430" cy="602615"/>
          </a:xfrm>
          <a:custGeom>
            <a:avLst/>
            <a:gdLst/>
            <a:ahLst/>
            <a:cxnLst/>
            <a:rect l="l" t="t" r="r" b="b"/>
            <a:pathLst>
              <a:path w="1154429" h="602614">
                <a:moveTo>
                  <a:pt x="0" y="301054"/>
                </a:moveTo>
                <a:lnTo>
                  <a:pt x="13308" y="236471"/>
                </a:lnTo>
                <a:lnTo>
                  <a:pt x="51356" y="176715"/>
                </a:lnTo>
                <a:lnTo>
                  <a:pt x="78777" y="149106"/>
                </a:lnTo>
                <a:lnTo>
                  <a:pt x="111327" y="123255"/>
                </a:lnTo>
                <a:lnTo>
                  <a:pt x="148654" y="99346"/>
                </a:lnTo>
                <a:lnTo>
                  <a:pt x="190406" y="77561"/>
                </a:lnTo>
                <a:lnTo>
                  <a:pt x="236231" y="58086"/>
                </a:lnTo>
                <a:lnTo>
                  <a:pt x="285777" y="41102"/>
                </a:lnTo>
                <a:lnTo>
                  <a:pt x="338691" y="26795"/>
                </a:lnTo>
                <a:lnTo>
                  <a:pt x="394623" y="15347"/>
                </a:lnTo>
                <a:lnTo>
                  <a:pt x="453219" y="6943"/>
                </a:lnTo>
                <a:lnTo>
                  <a:pt x="514129" y="1766"/>
                </a:lnTo>
                <a:lnTo>
                  <a:pt x="576999" y="0"/>
                </a:lnTo>
                <a:lnTo>
                  <a:pt x="639870" y="1766"/>
                </a:lnTo>
                <a:lnTo>
                  <a:pt x="700780" y="6943"/>
                </a:lnTo>
                <a:lnTo>
                  <a:pt x="759376" y="15347"/>
                </a:lnTo>
                <a:lnTo>
                  <a:pt x="815308" y="26795"/>
                </a:lnTo>
                <a:lnTo>
                  <a:pt x="868222" y="41102"/>
                </a:lnTo>
                <a:lnTo>
                  <a:pt x="917768" y="58086"/>
                </a:lnTo>
                <a:lnTo>
                  <a:pt x="963593" y="77561"/>
                </a:lnTo>
                <a:lnTo>
                  <a:pt x="1005345" y="99346"/>
                </a:lnTo>
                <a:lnTo>
                  <a:pt x="1042672" y="123255"/>
                </a:lnTo>
                <a:lnTo>
                  <a:pt x="1075222" y="149106"/>
                </a:lnTo>
                <a:lnTo>
                  <a:pt x="1102643" y="176715"/>
                </a:lnTo>
                <a:lnTo>
                  <a:pt x="1140691" y="236471"/>
                </a:lnTo>
                <a:lnTo>
                  <a:pt x="1153999" y="301054"/>
                </a:lnTo>
                <a:lnTo>
                  <a:pt x="1150614" y="333857"/>
                </a:lnTo>
                <a:lnTo>
                  <a:pt x="1124584" y="396210"/>
                </a:lnTo>
                <a:lnTo>
                  <a:pt x="1075222" y="453002"/>
                </a:lnTo>
                <a:lnTo>
                  <a:pt x="1042672" y="478853"/>
                </a:lnTo>
                <a:lnTo>
                  <a:pt x="1005345" y="502762"/>
                </a:lnTo>
                <a:lnTo>
                  <a:pt x="963593" y="524547"/>
                </a:lnTo>
                <a:lnTo>
                  <a:pt x="917768" y="544022"/>
                </a:lnTo>
                <a:lnTo>
                  <a:pt x="868222" y="561006"/>
                </a:lnTo>
                <a:lnTo>
                  <a:pt x="815308" y="575313"/>
                </a:lnTo>
                <a:lnTo>
                  <a:pt x="759376" y="586760"/>
                </a:lnTo>
                <a:lnTo>
                  <a:pt x="700780" y="595165"/>
                </a:lnTo>
                <a:lnTo>
                  <a:pt x="639870" y="600342"/>
                </a:lnTo>
                <a:lnTo>
                  <a:pt x="576999" y="602108"/>
                </a:lnTo>
                <a:lnTo>
                  <a:pt x="514129" y="600342"/>
                </a:lnTo>
                <a:lnTo>
                  <a:pt x="453219" y="595165"/>
                </a:lnTo>
                <a:lnTo>
                  <a:pt x="394623" y="586760"/>
                </a:lnTo>
                <a:lnTo>
                  <a:pt x="338691" y="575313"/>
                </a:lnTo>
                <a:lnTo>
                  <a:pt x="285777" y="561006"/>
                </a:lnTo>
                <a:lnTo>
                  <a:pt x="236231" y="544022"/>
                </a:lnTo>
                <a:lnTo>
                  <a:pt x="190406" y="524547"/>
                </a:lnTo>
                <a:lnTo>
                  <a:pt x="148654" y="502762"/>
                </a:lnTo>
                <a:lnTo>
                  <a:pt x="111327" y="478853"/>
                </a:lnTo>
                <a:lnTo>
                  <a:pt x="78777" y="453002"/>
                </a:lnTo>
                <a:lnTo>
                  <a:pt x="51356" y="425393"/>
                </a:lnTo>
                <a:lnTo>
                  <a:pt x="13308" y="365637"/>
                </a:lnTo>
                <a:lnTo>
                  <a:pt x="0" y="301054"/>
                </a:lnTo>
                <a:close/>
              </a:path>
            </a:pathLst>
          </a:custGeom>
          <a:ln w="8466">
            <a:solidFill>
              <a:srgbClr val="000000"/>
            </a:solidFill>
          </a:ln>
        </p:spPr>
        <p:txBody>
          <a:bodyPr wrap="square" lIns="0" tIns="0" rIns="0" bIns="0" rtlCol="0"/>
          <a:lstStyle/>
          <a:p>
            <a:endParaRPr/>
          </a:p>
        </p:txBody>
      </p:sp>
      <p:sp>
        <p:nvSpPr>
          <p:cNvPr id="26" name="object 26"/>
          <p:cNvSpPr txBox="1"/>
          <p:nvPr/>
        </p:nvSpPr>
        <p:spPr>
          <a:xfrm>
            <a:off x="6000249" y="5304366"/>
            <a:ext cx="39306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libri"/>
                <a:cs typeface="Calibri"/>
              </a:rPr>
              <a:t>S</a:t>
            </a:r>
            <a:r>
              <a:rPr sz="1400" spc="-25" dirty="0">
                <a:latin typeface="Calibri"/>
                <a:cs typeface="Calibri"/>
              </a:rPr>
              <a:t>t</a:t>
            </a:r>
            <a:r>
              <a:rPr sz="1400" spc="-20" dirty="0">
                <a:latin typeface="Calibri"/>
                <a:cs typeface="Calibri"/>
              </a:rPr>
              <a:t>at</a:t>
            </a:r>
            <a:r>
              <a:rPr sz="1400" dirty="0">
                <a:latin typeface="Calibri"/>
                <a:cs typeface="Calibri"/>
              </a:rPr>
              <a:t>e</a:t>
            </a:r>
            <a:endParaRPr sz="1400">
              <a:latin typeface="Calibri"/>
              <a:cs typeface="Calibri"/>
            </a:endParaRPr>
          </a:p>
        </p:txBody>
      </p:sp>
      <p:grpSp>
        <p:nvGrpSpPr>
          <p:cNvPr id="27" name="object 27"/>
          <p:cNvGrpSpPr/>
          <p:nvPr/>
        </p:nvGrpSpPr>
        <p:grpSpPr>
          <a:xfrm>
            <a:off x="5317761" y="3022053"/>
            <a:ext cx="3528060" cy="2123440"/>
            <a:chOff x="5317761" y="3022053"/>
            <a:chExt cx="3528060" cy="2123440"/>
          </a:xfrm>
        </p:grpSpPr>
        <p:sp>
          <p:nvSpPr>
            <p:cNvPr id="28" name="object 28"/>
            <p:cNvSpPr/>
            <p:nvPr/>
          </p:nvSpPr>
          <p:spPr>
            <a:xfrm>
              <a:off x="6196371" y="4681268"/>
              <a:ext cx="595630" cy="460375"/>
            </a:xfrm>
            <a:custGeom>
              <a:avLst/>
              <a:gdLst/>
              <a:ahLst/>
              <a:cxnLst/>
              <a:rect l="l" t="t" r="r" b="b"/>
              <a:pathLst>
                <a:path w="595629" h="460375">
                  <a:moveTo>
                    <a:pt x="0" y="459859"/>
                  </a:moveTo>
                  <a:lnTo>
                    <a:pt x="595167" y="0"/>
                  </a:lnTo>
                </a:path>
              </a:pathLst>
            </a:custGeom>
            <a:ln w="8466">
              <a:solidFill>
                <a:srgbClr val="000000"/>
              </a:solidFill>
            </a:ln>
          </p:spPr>
          <p:txBody>
            <a:bodyPr wrap="square" lIns="0" tIns="0" rIns="0" bIns="0" rtlCol="0"/>
            <a:lstStyle/>
            <a:p>
              <a:endParaRPr/>
            </a:p>
          </p:txBody>
        </p:sp>
        <p:sp>
          <p:nvSpPr>
            <p:cNvPr id="29" name="object 29"/>
            <p:cNvSpPr/>
            <p:nvPr/>
          </p:nvSpPr>
          <p:spPr>
            <a:xfrm>
              <a:off x="8246151" y="4681268"/>
              <a:ext cx="595630" cy="460375"/>
            </a:xfrm>
            <a:custGeom>
              <a:avLst/>
              <a:gdLst/>
              <a:ahLst/>
              <a:cxnLst/>
              <a:rect l="l" t="t" r="r" b="b"/>
              <a:pathLst>
                <a:path w="595629" h="460375">
                  <a:moveTo>
                    <a:pt x="595169" y="459859"/>
                  </a:moveTo>
                  <a:lnTo>
                    <a:pt x="0" y="0"/>
                  </a:lnTo>
                </a:path>
              </a:pathLst>
            </a:custGeom>
            <a:ln w="8466">
              <a:solidFill>
                <a:srgbClr val="000000"/>
              </a:solidFill>
            </a:ln>
          </p:spPr>
          <p:txBody>
            <a:bodyPr wrap="square" lIns="0" tIns="0" rIns="0" bIns="0" rtlCol="0"/>
            <a:lstStyle/>
            <a:p>
              <a:endParaRPr/>
            </a:p>
          </p:txBody>
        </p:sp>
        <p:sp>
          <p:nvSpPr>
            <p:cNvPr id="30" name="object 30"/>
            <p:cNvSpPr/>
            <p:nvPr/>
          </p:nvSpPr>
          <p:spPr>
            <a:xfrm>
              <a:off x="6196371" y="3472785"/>
              <a:ext cx="294005" cy="0"/>
            </a:xfrm>
            <a:custGeom>
              <a:avLst/>
              <a:gdLst/>
              <a:ahLst/>
              <a:cxnLst/>
              <a:rect l="l" t="t" r="r" b="b"/>
              <a:pathLst>
                <a:path w="294004">
                  <a:moveTo>
                    <a:pt x="0" y="0"/>
                  </a:moveTo>
                  <a:lnTo>
                    <a:pt x="293908" y="1"/>
                  </a:lnTo>
                </a:path>
              </a:pathLst>
            </a:custGeom>
            <a:ln w="8466">
              <a:solidFill>
                <a:srgbClr val="000000"/>
              </a:solidFill>
            </a:ln>
          </p:spPr>
          <p:txBody>
            <a:bodyPr wrap="square" lIns="0" tIns="0" rIns="0" bIns="0" rtlCol="0"/>
            <a:lstStyle/>
            <a:p>
              <a:endParaRPr/>
            </a:p>
          </p:txBody>
        </p:sp>
        <p:sp>
          <p:nvSpPr>
            <p:cNvPr id="31" name="object 31"/>
            <p:cNvSpPr/>
            <p:nvPr/>
          </p:nvSpPr>
          <p:spPr>
            <a:xfrm>
              <a:off x="5317761" y="3022053"/>
              <a:ext cx="899160" cy="901700"/>
            </a:xfrm>
            <a:custGeom>
              <a:avLst/>
              <a:gdLst/>
              <a:ahLst/>
              <a:cxnLst/>
              <a:rect l="l" t="t" r="r" b="b"/>
              <a:pathLst>
                <a:path w="899160" h="901700">
                  <a:moveTo>
                    <a:pt x="448424" y="0"/>
                  </a:moveTo>
                  <a:lnTo>
                    <a:pt x="402497" y="2539"/>
                  </a:lnTo>
                  <a:lnTo>
                    <a:pt x="357884" y="10160"/>
                  </a:lnTo>
                  <a:lnTo>
                    <a:pt x="314827" y="21589"/>
                  </a:lnTo>
                  <a:lnTo>
                    <a:pt x="273560" y="36829"/>
                  </a:lnTo>
                  <a:lnTo>
                    <a:pt x="234312" y="55879"/>
                  </a:lnTo>
                  <a:lnTo>
                    <a:pt x="197309" y="77470"/>
                  </a:lnTo>
                  <a:lnTo>
                    <a:pt x="162774" y="104139"/>
                  </a:lnTo>
                  <a:lnTo>
                    <a:pt x="130930" y="133350"/>
                  </a:lnTo>
                  <a:lnTo>
                    <a:pt x="101998" y="165100"/>
                  </a:lnTo>
                  <a:lnTo>
                    <a:pt x="76203" y="200660"/>
                  </a:lnTo>
                  <a:lnTo>
                    <a:pt x="53771" y="237489"/>
                  </a:lnTo>
                  <a:lnTo>
                    <a:pt x="34928" y="276860"/>
                  </a:lnTo>
                  <a:lnTo>
                    <a:pt x="19903" y="318770"/>
                  </a:lnTo>
                  <a:lnTo>
                    <a:pt x="8924" y="361950"/>
                  </a:lnTo>
                  <a:lnTo>
                    <a:pt x="2214" y="406400"/>
                  </a:lnTo>
                  <a:lnTo>
                    <a:pt x="0" y="452120"/>
                  </a:lnTo>
                  <a:lnTo>
                    <a:pt x="2420" y="497839"/>
                  </a:lnTo>
                  <a:lnTo>
                    <a:pt x="9328" y="543560"/>
                  </a:lnTo>
                  <a:lnTo>
                    <a:pt x="20497" y="586739"/>
                  </a:lnTo>
                  <a:lnTo>
                    <a:pt x="35700" y="627379"/>
                  </a:lnTo>
                  <a:lnTo>
                    <a:pt x="54707" y="666750"/>
                  </a:lnTo>
                  <a:lnTo>
                    <a:pt x="77293" y="704850"/>
                  </a:lnTo>
                  <a:lnTo>
                    <a:pt x="103231" y="739139"/>
                  </a:lnTo>
                  <a:lnTo>
                    <a:pt x="132298" y="770889"/>
                  </a:lnTo>
                  <a:lnTo>
                    <a:pt x="164270" y="800100"/>
                  </a:lnTo>
                  <a:lnTo>
                    <a:pt x="198927" y="825500"/>
                  </a:lnTo>
                  <a:lnTo>
                    <a:pt x="236046" y="848360"/>
                  </a:lnTo>
                  <a:lnTo>
                    <a:pt x="275398" y="867410"/>
                  </a:lnTo>
                  <a:lnTo>
                    <a:pt x="316757" y="882650"/>
                  </a:lnTo>
                  <a:lnTo>
                    <a:pt x="359884" y="892810"/>
                  </a:lnTo>
                  <a:lnTo>
                    <a:pt x="404544" y="900429"/>
                  </a:lnTo>
                  <a:lnTo>
                    <a:pt x="450480" y="901700"/>
                  </a:lnTo>
                  <a:lnTo>
                    <a:pt x="496407" y="900429"/>
                  </a:lnTo>
                  <a:lnTo>
                    <a:pt x="541019" y="892810"/>
                  </a:lnTo>
                  <a:lnTo>
                    <a:pt x="555372" y="889000"/>
                  </a:lnTo>
                  <a:lnTo>
                    <a:pt x="449794" y="889000"/>
                  </a:lnTo>
                  <a:lnTo>
                    <a:pt x="405230" y="886460"/>
                  </a:lnTo>
                  <a:lnTo>
                    <a:pt x="361936" y="880110"/>
                  </a:lnTo>
                  <a:lnTo>
                    <a:pt x="320141" y="868679"/>
                  </a:lnTo>
                  <a:lnTo>
                    <a:pt x="280069" y="854710"/>
                  </a:lnTo>
                  <a:lnTo>
                    <a:pt x="241941" y="835660"/>
                  </a:lnTo>
                  <a:lnTo>
                    <a:pt x="205980" y="814070"/>
                  </a:lnTo>
                  <a:lnTo>
                    <a:pt x="172402" y="788670"/>
                  </a:lnTo>
                  <a:lnTo>
                    <a:pt x="141427" y="760729"/>
                  </a:lnTo>
                  <a:lnTo>
                    <a:pt x="113272" y="730250"/>
                  </a:lnTo>
                  <a:lnTo>
                    <a:pt x="88155" y="695960"/>
                  </a:lnTo>
                  <a:lnTo>
                    <a:pt x="66296" y="660400"/>
                  </a:lnTo>
                  <a:lnTo>
                    <a:pt x="47913" y="622300"/>
                  </a:lnTo>
                  <a:lnTo>
                    <a:pt x="33224" y="581660"/>
                  </a:lnTo>
                  <a:lnTo>
                    <a:pt x="22451" y="539750"/>
                  </a:lnTo>
                  <a:lnTo>
                    <a:pt x="15812" y="496570"/>
                  </a:lnTo>
                  <a:lnTo>
                    <a:pt x="13529" y="452120"/>
                  </a:lnTo>
                  <a:lnTo>
                    <a:pt x="15744" y="406400"/>
                  </a:lnTo>
                  <a:lnTo>
                    <a:pt x="22316" y="363220"/>
                  </a:lnTo>
                  <a:lnTo>
                    <a:pt x="33026" y="321310"/>
                  </a:lnTo>
                  <a:lnTo>
                    <a:pt x="47655" y="281939"/>
                  </a:lnTo>
                  <a:lnTo>
                    <a:pt x="65984" y="242570"/>
                  </a:lnTo>
                  <a:lnTo>
                    <a:pt x="87792" y="207010"/>
                  </a:lnTo>
                  <a:lnTo>
                    <a:pt x="112861" y="173989"/>
                  </a:lnTo>
                  <a:lnTo>
                    <a:pt x="140971" y="142239"/>
                  </a:lnTo>
                  <a:lnTo>
                    <a:pt x="171903" y="114300"/>
                  </a:lnTo>
                  <a:lnTo>
                    <a:pt x="205440" y="88900"/>
                  </a:lnTo>
                  <a:lnTo>
                    <a:pt x="241363" y="67310"/>
                  </a:lnTo>
                  <a:lnTo>
                    <a:pt x="279455" y="48260"/>
                  </a:lnTo>
                  <a:lnTo>
                    <a:pt x="319497" y="34289"/>
                  </a:lnTo>
                  <a:lnTo>
                    <a:pt x="361269" y="22860"/>
                  </a:lnTo>
                  <a:lnTo>
                    <a:pt x="404548" y="16510"/>
                  </a:lnTo>
                  <a:lnTo>
                    <a:pt x="449108" y="13970"/>
                  </a:lnTo>
                  <a:lnTo>
                    <a:pt x="558187" y="13970"/>
                  </a:lnTo>
                  <a:lnTo>
                    <a:pt x="539018" y="8889"/>
                  </a:lnTo>
                  <a:lnTo>
                    <a:pt x="494358" y="2539"/>
                  </a:lnTo>
                  <a:lnTo>
                    <a:pt x="448424" y="0"/>
                  </a:lnTo>
                  <a:close/>
                </a:path>
                <a:path w="899160" h="901700">
                  <a:moveTo>
                    <a:pt x="558187" y="13970"/>
                  </a:moveTo>
                  <a:lnTo>
                    <a:pt x="449108" y="13970"/>
                  </a:lnTo>
                  <a:lnTo>
                    <a:pt x="493674" y="16510"/>
                  </a:lnTo>
                  <a:lnTo>
                    <a:pt x="536967" y="22860"/>
                  </a:lnTo>
                  <a:lnTo>
                    <a:pt x="578763" y="33020"/>
                  </a:lnTo>
                  <a:lnTo>
                    <a:pt x="618835" y="48260"/>
                  </a:lnTo>
                  <a:lnTo>
                    <a:pt x="656962" y="66039"/>
                  </a:lnTo>
                  <a:lnTo>
                    <a:pt x="692924" y="88900"/>
                  </a:lnTo>
                  <a:lnTo>
                    <a:pt x="726502" y="113029"/>
                  </a:lnTo>
                  <a:lnTo>
                    <a:pt x="757477" y="142239"/>
                  </a:lnTo>
                  <a:lnTo>
                    <a:pt x="785632" y="172720"/>
                  </a:lnTo>
                  <a:lnTo>
                    <a:pt x="810748" y="207010"/>
                  </a:lnTo>
                  <a:lnTo>
                    <a:pt x="832608" y="242570"/>
                  </a:lnTo>
                  <a:lnTo>
                    <a:pt x="850991" y="280670"/>
                  </a:lnTo>
                  <a:lnTo>
                    <a:pt x="865680" y="321310"/>
                  </a:lnTo>
                  <a:lnTo>
                    <a:pt x="876452" y="363220"/>
                  </a:lnTo>
                  <a:lnTo>
                    <a:pt x="883090" y="406400"/>
                  </a:lnTo>
                  <a:lnTo>
                    <a:pt x="885375" y="450850"/>
                  </a:lnTo>
                  <a:lnTo>
                    <a:pt x="883159" y="495300"/>
                  </a:lnTo>
                  <a:lnTo>
                    <a:pt x="876588" y="539750"/>
                  </a:lnTo>
                  <a:lnTo>
                    <a:pt x="865878" y="581660"/>
                  </a:lnTo>
                  <a:lnTo>
                    <a:pt x="851247" y="621029"/>
                  </a:lnTo>
                  <a:lnTo>
                    <a:pt x="832919" y="659129"/>
                  </a:lnTo>
                  <a:lnTo>
                    <a:pt x="811110" y="695960"/>
                  </a:lnTo>
                  <a:lnTo>
                    <a:pt x="786042" y="728979"/>
                  </a:lnTo>
                  <a:lnTo>
                    <a:pt x="757933" y="760729"/>
                  </a:lnTo>
                  <a:lnTo>
                    <a:pt x="727001" y="788670"/>
                  </a:lnTo>
                  <a:lnTo>
                    <a:pt x="693464" y="814070"/>
                  </a:lnTo>
                  <a:lnTo>
                    <a:pt x="657539" y="835660"/>
                  </a:lnTo>
                  <a:lnTo>
                    <a:pt x="619447" y="854710"/>
                  </a:lnTo>
                  <a:lnTo>
                    <a:pt x="579405" y="868679"/>
                  </a:lnTo>
                  <a:lnTo>
                    <a:pt x="537635" y="880110"/>
                  </a:lnTo>
                  <a:lnTo>
                    <a:pt x="494356" y="886460"/>
                  </a:lnTo>
                  <a:lnTo>
                    <a:pt x="449794" y="889000"/>
                  </a:lnTo>
                  <a:lnTo>
                    <a:pt x="555372" y="889000"/>
                  </a:lnTo>
                  <a:lnTo>
                    <a:pt x="625344" y="866139"/>
                  </a:lnTo>
                  <a:lnTo>
                    <a:pt x="664592" y="847089"/>
                  </a:lnTo>
                  <a:lnTo>
                    <a:pt x="701594" y="824229"/>
                  </a:lnTo>
                  <a:lnTo>
                    <a:pt x="736130" y="798829"/>
                  </a:lnTo>
                  <a:lnTo>
                    <a:pt x="767974" y="769620"/>
                  </a:lnTo>
                  <a:lnTo>
                    <a:pt x="796905" y="737870"/>
                  </a:lnTo>
                  <a:lnTo>
                    <a:pt x="822699" y="702310"/>
                  </a:lnTo>
                  <a:lnTo>
                    <a:pt x="845131" y="665479"/>
                  </a:lnTo>
                  <a:lnTo>
                    <a:pt x="863974" y="626110"/>
                  </a:lnTo>
                  <a:lnTo>
                    <a:pt x="879000" y="584200"/>
                  </a:lnTo>
                  <a:lnTo>
                    <a:pt x="889980" y="541020"/>
                  </a:lnTo>
                  <a:lnTo>
                    <a:pt x="896689" y="496570"/>
                  </a:lnTo>
                  <a:lnTo>
                    <a:pt x="898904" y="450850"/>
                  </a:lnTo>
                  <a:lnTo>
                    <a:pt x="896484" y="403860"/>
                  </a:lnTo>
                  <a:lnTo>
                    <a:pt x="889575" y="359410"/>
                  </a:lnTo>
                  <a:lnTo>
                    <a:pt x="878406" y="316229"/>
                  </a:lnTo>
                  <a:lnTo>
                    <a:pt x="863203" y="274320"/>
                  </a:lnTo>
                  <a:lnTo>
                    <a:pt x="844196" y="234950"/>
                  </a:lnTo>
                  <a:lnTo>
                    <a:pt x="821611" y="198120"/>
                  </a:lnTo>
                  <a:lnTo>
                    <a:pt x="795672" y="163829"/>
                  </a:lnTo>
                  <a:lnTo>
                    <a:pt x="766606" y="132079"/>
                  </a:lnTo>
                  <a:lnTo>
                    <a:pt x="734632" y="102870"/>
                  </a:lnTo>
                  <a:lnTo>
                    <a:pt x="699975" y="77470"/>
                  </a:lnTo>
                  <a:lnTo>
                    <a:pt x="662858" y="54610"/>
                  </a:lnTo>
                  <a:lnTo>
                    <a:pt x="623505" y="35560"/>
                  </a:lnTo>
                  <a:lnTo>
                    <a:pt x="582147" y="20320"/>
                  </a:lnTo>
                  <a:lnTo>
                    <a:pt x="558187" y="13970"/>
                  </a:lnTo>
                  <a:close/>
                </a:path>
                <a:path w="899160" h="901700">
                  <a:moveTo>
                    <a:pt x="449794" y="27939"/>
                  </a:moveTo>
                  <a:lnTo>
                    <a:pt x="406598" y="29210"/>
                  </a:lnTo>
                  <a:lnTo>
                    <a:pt x="364653" y="35560"/>
                  </a:lnTo>
                  <a:lnTo>
                    <a:pt x="324168" y="46989"/>
                  </a:lnTo>
                  <a:lnTo>
                    <a:pt x="285352" y="60960"/>
                  </a:lnTo>
                  <a:lnTo>
                    <a:pt x="248415" y="78739"/>
                  </a:lnTo>
                  <a:lnTo>
                    <a:pt x="213570" y="99060"/>
                  </a:lnTo>
                  <a:lnTo>
                    <a:pt x="181032" y="124460"/>
                  </a:lnTo>
                  <a:lnTo>
                    <a:pt x="151011" y="151129"/>
                  </a:lnTo>
                  <a:lnTo>
                    <a:pt x="123723" y="181610"/>
                  </a:lnTo>
                  <a:lnTo>
                    <a:pt x="99381" y="214629"/>
                  </a:lnTo>
                  <a:lnTo>
                    <a:pt x="78197" y="248920"/>
                  </a:lnTo>
                  <a:lnTo>
                    <a:pt x="60382" y="285750"/>
                  </a:lnTo>
                  <a:lnTo>
                    <a:pt x="46149" y="325120"/>
                  </a:lnTo>
                  <a:lnTo>
                    <a:pt x="35708" y="365760"/>
                  </a:lnTo>
                  <a:lnTo>
                    <a:pt x="29274" y="407670"/>
                  </a:lnTo>
                  <a:lnTo>
                    <a:pt x="27058" y="450850"/>
                  </a:lnTo>
                  <a:lnTo>
                    <a:pt x="29206" y="494029"/>
                  </a:lnTo>
                  <a:lnTo>
                    <a:pt x="35573" y="535939"/>
                  </a:lnTo>
                  <a:lnTo>
                    <a:pt x="45951" y="576579"/>
                  </a:lnTo>
                  <a:lnTo>
                    <a:pt x="60125" y="615950"/>
                  </a:lnTo>
                  <a:lnTo>
                    <a:pt x="77885" y="652779"/>
                  </a:lnTo>
                  <a:lnTo>
                    <a:pt x="99018" y="688339"/>
                  </a:lnTo>
                  <a:lnTo>
                    <a:pt x="123313" y="721360"/>
                  </a:lnTo>
                  <a:lnTo>
                    <a:pt x="150555" y="750570"/>
                  </a:lnTo>
                  <a:lnTo>
                    <a:pt x="180533" y="778510"/>
                  </a:lnTo>
                  <a:lnTo>
                    <a:pt x="213031" y="802639"/>
                  </a:lnTo>
                  <a:lnTo>
                    <a:pt x="247837" y="824229"/>
                  </a:lnTo>
                  <a:lnTo>
                    <a:pt x="284739" y="842010"/>
                  </a:lnTo>
                  <a:lnTo>
                    <a:pt x="323526" y="855979"/>
                  </a:lnTo>
                  <a:lnTo>
                    <a:pt x="363987" y="866139"/>
                  </a:lnTo>
                  <a:lnTo>
                    <a:pt x="405916" y="872489"/>
                  </a:lnTo>
                  <a:lnTo>
                    <a:pt x="449108" y="875029"/>
                  </a:lnTo>
                  <a:lnTo>
                    <a:pt x="492305" y="872489"/>
                  </a:lnTo>
                  <a:lnTo>
                    <a:pt x="534249" y="866139"/>
                  </a:lnTo>
                  <a:lnTo>
                    <a:pt x="549432" y="862329"/>
                  </a:lnTo>
                  <a:lnTo>
                    <a:pt x="448424" y="862329"/>
                  </a:lnTo>
                  <a:lnTo>
                    <a:pt x="406601" y="859789"/>
                  </a:lnTo>
                  <a:lnTo>
                    <a:pt x="366038" y="853439"/>
                  </a:lnTo>
                  <a:lnTo>
                    <a:pt x="326910" y="843279"/>
                  </a:lnTo>
                  <a:lnTo>
                    <a:pt x="289410" y="829310"/>
                  </a:lnTo>
                  <a:lnTo>
                    <a:pt x="253733" y="811529"/>
                  </a:lnTo>
                  <a:lnTo>
                    <a:pt x="220083" y="791210"/>
                  </a:lnTo>
                  <a:lnTo>
                    <a:pt x="188663" y="767079"/>
                  </a:lnTo>
                  <a:lnTo>
                    <a:pt x="159684" y="740410"/>
                  </a:lnTo>
                  <a:lnTo>
                    <a:pt x="133353" y="711200"/>
                  </a:lnTo>
                  <a:lnTo>
                    <a:pt x="109881" y="679450"/>
                  </a:lnTo>
                  <a:lnTo>
                    <a:pt x="89474" y="646429"/>
                  </a:lnTo>
                  <a:lnTo>
                    <a:pt x="72337" y="609600"/>
                  </a:lnTo>
                  <a:lnTo>
                    <a:pt x="58677" y="572770"/>
                  </a:lnTo>
                  <a:lnTo>
                    <a:pt x="48696" y="533400"/>
                  </a:lnTo>
                  <a:lnTo>
                    <a:pt x="42598" y="492760"/>
                  </a:lnTo>
                  <a:lnTo>
                    <a:pt x="40587" y="450850"/>
                  </a:lnTo>
                  <a:lnTo>
                    <a:pt x="42804" y="408939"/>
                  </a:lnTo>
                  <a:lnTo>
                    <a:pt x="49102" y="367029"/>
                  </a:lnTo>
                  <a:lnTo>
                    <a:pt x="59272" y="328929"/>
                  </a:lnTo>
                  <a:lnTo>
                    <a:pt x="73108" y="290829"/>
                  </a:lnTo>
                  <a:lnTo>
                    <a:pt x="90410" y="255270"/>
                  </a:lnTo>
                  <a:lnTo>
                    <a:pt x="110970" y="220979"/>
                  </a:lnTo>
                  <a:lnTo>
                    <a:pt x="134586" y="189229"/>
                  </a:lnTo>
                  <a:lnTo>
                    <a:pt x="161052" y="160020"/>
                  </a:lnTo>
                  <a:lnTo>
                    <a:pt x="190160" y="134620"/>
                  </a:lnTo>
                  <a:lnTo>
                    <a:pt x="221702" y="110489"/>
                  </a:lnTo>
                  <a:lnTo>
                    <a:pt x="255466" y="90170"/>
                  </a:lnTo>
                  <a:lnTo>
                    <a:pt x="291247" y="72389"/>
                  </a:lnTo>
                  <a:lnTo>
                    <a:pt x="328839" y="59689"/>
                  </a:lnTo>
                  <a:lnTo>
                    <a:pt x="368038" y="49529"/>
                  </a:lnTo>
                  <a:lnTo>
                    <a:pt x="408649" y="43179"/>
                  </a:lnTo>
                  <a:lnTo>
                    <a:pt x="450480" y="40639"/>
                  </a:lnTo>
                  <a:lnTo>
                    <a:pt x="552900" y="40639"/>
                  </a:lnTo>
                  <a:lnTo>
                    <a:pt x="534917" y="35560"/>
                  </a:lnTo>
                  <a:lnTo>
                    <a:pt x="492988" y="29210"/>
                  </a:lnTo>
                  <a:lnTo>
                    <a:pt x="449794" y="27939"/>
                  </a:lnTo>
                  <a:close/>
                </a:path>
                <a:path w="899160" h="901700">
                  <a:moveTo>
                    <a:pt x="552900" y="40639"/>
                  </a:moveTo>
                  <a:lnTo>
                    <a:pt x="450480" y="40639"/>
                  </a:lnTo>
                  <a:lnTo>
                    <a:pt x="492302" y="43179"/>
                  </a:lnTo>
                  <a:lnTo>
                    <a:pt x="532866" y="49529"/>
                  </a:lnTo>
                  <a:lnTo>
                    <a:pt x="571994" y="59689"/>
                  </a:lnTo>
                  <a:lnTo>
                    <a:pt x="609494" y="73660"/>
                  </a:lnTo>
                  <a:lnTo>
                    <a:pt x="645170" y="91439"/>
                  </a:lnTo>
                  <a:lnTo>
                    <a:pt x="678821" y="111760"/>
                  </a:lnTo>
                  <a:lnTo>
                    <a:pt x="710239" y="135889"/>
                  </a:lnTo>
                  <a:lnTo>
                    <a:pt x="739220" y="161289"/>
                  </a:lnTo>
                  <a:lnTo>
                    <a:pt x="765550" y="190500"/>
                  </a:lnTo>
                  <a:lnTo>
                    <a:pt x="789023" y="222250"/>
                  </a:lnTo>
                  <a:lnTo>
                    <a:pt x="809430" y="256539"/>
                  </a:lnTo>
                  <a:lnTo>
                    <a:pt x="826566" y="292100"/>
                  </a:lnTo>
                  <a:lnTo>
                    <a:pt x="840226" y="330200"/>
                  </a:lnTo>
                  <a:lnTo>
                    <a:pt x="850207" y="369570"/>
                  </a:lnTo>
                  <a:lnTo>
                    <a:pt x="856306" y="410210"/>
                  </a:lnTo>
                  <a:lnTo>
                    <a:pt x="858316" y="452120"/>
                  </a:lnTo>
                  <a:lnTo>
                    <a:pt x="856100" y="494029"/>
                  </a:lnTo>
                  <a:lnTo>
                    <a:pt x="849802" y="534670"/>
                  </a:lnTo>
                  <a:lnTo>
                    <a:pt x="839632" y="574039"/>
                  </a:lnTo>
                  <a:lnTo>
                    <a:pt x="825794" y="612139"/>
                  </a:lnTo>
                  <a:lnTo>
                    <a:pt x="808494" y="647700"/>
                  </a:lnTo>
                  <a:lnTo>
                    <a:pt x="787934" y="681989"/>
                  </a:lnTo>
                  <a:lnTo>
                    <a:pt x="764317" y="713739"/>
                  </a:lnTo>
                  <a:lnTo>
                    <a:pt x="737852" y="741679"/>
                  </a:lnTo>
                  <a:lnTo>
                    <a:pt x="708743" y="768350"/>
                  </a:lnTo>
                  <a:lnTo>
                    <a:pt x="677202" y="792479"/>
                  </a:lnTo>
                  <a:lnTo>
                    <a:pt x="643436" y="812800"/>
                  </a:lnTo>
                  <a:lnTo>
                    <a:pt x="607655" y="829310"/>
                  </a:lnTo>
                  <a:lnTo>
                    <a:pt x="570064" y="843279"/>
                  </a:lnTo>
                  <a:lnTo>
                    <a:pt x="530865" y="853439"/>
                  </a:lnTo>
                  <a:lnTo>
                    <a:pt x="490254" y="859789"/>
                  </a:lnTo>
                  <a:lnTo>
                    <a:pt x="448424" y="862329"/>
                  </a:lnTo>
                  <a:lnTo>
                    <a:pt x="549432" y="862329"/>
                  </a:lnTo>
                  <a:lnTo>
                    <a:pt x="613552" y="842010"/>
                  </a:lnTo>
                  <a:lnTo>
                    <a:pt x="650488" y="824229"/>
                  </a:lnTo>
                  <a:lnTo>
                    <a:pt x="685332" y="802639"/>
                  </a:lnTo>
                  <a:lnTo>
                    <a:pt x="717872" y="778510"/>
                  </a:lnTo>
                  <a:lnTo>
                    <a:pt x="747892" y="751839"/>
                  </a:lnTo>
                  <a:lnTo>
                    <a:pt x="775180" y="721360"/>
                  </a:lnTo>
                  <a:lnTo>
                    <a:pt x="799523" y="688339"/>
                  </a:lnTo>
                  <a:lnTo>
                    <a:pt x="820707" y="654050"/>
                  </a:lnTo>
                  <a:lnTo>
                    <a:pt x="838521" y="617220"/>
                  </a:lnTo>
                  <a:lnTo>
                    <a:pt x="852755" y="577850"/>
                  </a:lnTo>
                  <a:lnTo>
                    <a:pt x="863194" y="537210"/>
                  </a:lnTo>
                  <a:lnTo>
                    <a:pt x="869629" y="495300"/>
                  </a:lnTo>
                  <a:lnTo>
                    <a:pt x="871846" y="452120"/>
                  </a:lnTo>
                  <a:lnTo>
                    <a:pt x="869698" y="408939"/>
                  </a:lnTo>
                  <a:lnTo>
                    <a:pt x="863330" y="365760"/>
                  </a:lnTo>
                  <a:lnTo>
                    <a:pt x="852953" y="325120"/>
                  </a:lnTo>
                  <a:lnTo>
                    <a:pt x="838779" y="287020"/>
                  </a:lnTo>
                  <a:lnTo>
                    <a:pt x="821019" y="250189"/>
                  </a:lnTo>
                  <a:lnTo>
                    <a:pt x="799885" y="214629"/>
                  </a:lnTo>
                  <a:lnTo>
                    <a:pt x="775591" y="181610"/>
                  </a:lnTo>
                  <a:lnTo>
                    <a:pt x="748348" y="152400"/>
                  </a:lnTo>
                  <a:lnTo>
                    <a:pt x="718371" y="124460"/>
                  </a:lnTo>
                  <a:lnTo>
                    <a:pt x="685872" y="100329"/>
                  </a:lnTo>
                  <a:lnTo>
                    <a:pt x="651066" y="78739"/>
                  </a:lnTo>
                  <a:lnTo>
                    <a:pt x="614164" y="60960"/>
                  </a:lnTo>
                  <a:lnTo>
                    <a:pt x="575378" y="46989"/>
                  </a:lnTo>
                  <a:lnTo>
                    <a:pt x="552900" y="40639"/>
                  </a:lnTo>
                  <a:close/>
                </a:path>
              </a:pathLst>
            </a:custGeom>
            <a:solidFill>
              <a:srgbClr val="000000"/>
            </a:solidFill>
          </p:spPr>
          <p:txBody>
            <a:bodyPr wrap="square" lIns="0" tIns="0" rIns="0" bIns="0" rtlCol="0"/>
            <a:lstStyle/>
            <a:p>
              <a:endParaRPr/>
            </a:p>
          </p:txBody>
        </p:sp>
      </p:grpSp>
      <p:sp>
        <p:nvSpPr>
          <p:cNvPr id="32" name="object 32"/>
          <p:cNvSpPr txBox="1"/>
          <p:nvPr/>
        </p:nvSpPr>
        <p:spPr>
          <a:xfrm>
            <a:off x="5564013" y="3340099"/>
            <a:ext cx="407670" cy="238760"/>
          </a:xfrm>
          <a:prstGeom prst="rect">
            <a:avLst/>
          </a:prstGeom>
        </p:spPr>
        <p:txBody>
          <a:bodyPr vert="horz" wrap="square" lIns="0" tIns="12700" rIns="0" bIns="0" rtlCol="0">
            <a:spAutoFit/>
          </a:bodyPr>
          <a:lstStyle/>
          <a:p>
            <a:pPr marL="12700">
              <a:lnSpc>
                <a:spcPct val="100000"/>
              </a:lnSpc>
              <a:spcBef>
                <a:spcPts val="100"/>
              </a:spcBef>
            </a:pPr>
            <a:r>
              <a:rPr sz="1400" spc="-15" dirty="0">
                <a:latin typeface="Calibri"/>
                <a:cs typeface="Calibri"/>
              </a:rPr>
              <a:t>C</a:t>
            </a:r>
            <a:r>
              <a:rPr sz="1400" spc="-5" dirty="0">
                <a:latin typeface="Calibri"/>
                <a:cs typeface="Calibri"/>
              </a:rPr>
              <a:t>olo</a:t>
            </a:r>
            <a:r>
              <a:rPr sz="1400" dirty="0">
                <a:latin typeface="Calibri"/>
                <a:cs typeface="Calibri"/>
              </a:rPr>
              <a:t>r</a:t>
            </a:r>
            <a:endParaRPr sz="14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3045</Words>
  <Application>Microsoft Office PowerPoint</Application>
  <PresentationFormat>Custom</PresentationFormat>
  <Paragraphs>870</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Times New Roman</vt:lpstr>
      <vt:lpstr>Office Theme</vt:lpstr>
      <vt:lpstr>PowerPoint Presentation</vt:lpstr>
      <vt:lpstr>Outline</vt:lpstr>
      <vt:lpstr>Database Design and Implementation Process</vt:lpstr>
      <vt:lpstr>Goal of Conceptual Design</vt:lpstr>
      <vt:lpstr>Entity-Relationship (ER) Model</vt:lpstr>
      <vt:lpstr>ER Diagrams</vt:lpstr>
      <vt:lpstr>Entity Sets</vt:lpstr>
      <vt:lpstr>Composite Attributes</vt:lpstr>
      <vt:lpstr>Multivalued Attributes</vt:lpstr>
      <vt:lpstr>Key Attributes</vt:lpstr>
      <vt:lpstr>Potential Pitfall</vt:lpstr>
      <vt:lpstr>Derived Attributes</vt:lpstr>
      <vt:lpstr>Exercise</vt:lpstr>
      <vt:lpstr>Answer</vt:lpstr>
      <vt:lpstr>Exercise</vt:lpstr>
      <vt:lpstr>Answer</vt:lpstr>
      <vt:lpstr>Exercise</vt:lpstr>
      <vt:lpstr>Answer</vt:lpstr>
      <vt:lpstr>Exercise</vt:lpstr>
      <vt:lpstr>Answer</vt:lpstr>
      <vt:lpstr>Relationships</vt:lpstr>
      <vt:lpstr>Relationships</vt:lpstr>
      <vt:lpstr>Relationships</vt:lpstr>
      <vt:lpstr>Relationships</vt:lpstr>
      <vt:lpstr>Cardinality Ratios</vt:lpstr>
      <vt:lpstr>Cardinality Ratios</vt:lpstr>
      <vt:lpstr>Cardinality Ratios</vt:lpstr>
      <vt:lpstr>Cardinality Ratios</vt:lpstr>
      <vt:lpstr>Structural Constraints</vt:lpstr>
      <vt:lpstr>Structural Constraints</vt:lpstr>
      <vt:lpstr>Attributes of Relationships</vt:lpstr>
      <vt:lpstr>Attributes of Relationships</vt:lpstr>
      <vt:lpstr>Attributes of Relationships</vt:lpstr>
      <vt:lpstr>Attributes of Relationships</vt:lpstr>
      <vt:lpstr>Weak Entities</vt:lpstr>
      <vt:lpstr>Revise!</vt:lpstr>
      <vt:lpstr>Answer</vt:lpstr>
      <vt:lpstr>Revise!</vt:lpstr>
      <vt:lpstr>PowerPoint Presentation</vt:lpstr>
      <vt:lpstr>Revise!</vt:lpstr>
      <vt:lpstr>Answer</vt:lpstr>
      <vt:lpstr>Revise!</vt:lpstr>
      <vt:lpstr>PowerPoint Presentation</vt:lpstr>
      <vt:lpstr>All Together Now!</vt:lpstr>
      <vt:lpstr>Specialization/Generalization</vt:lpstr>
      <vt:lpstr>Multiple Subtypes: Disjointedness</vt:lpstr>
      <vt:lpstr>Multiple Subtypes: Disjointedness</vt:lpstr>
      <vt:lpstr>Multiple Subtypes: Completeness</vt:lpstr>
      <vt:lpstr>Exercise</vt:lpstr>
      <vt:lpstr>Answer</vt:lpstr>
      <vt:lpstr>Alternative Notation (1)</vt:lpstr>
      <vt:lpstr>Alternative Notation (2)</vt:lpstr>
      <vt:lpstr>Requirements Elicitation</vt:lpstr>
      <vt:lpstr>Approaches to Conceptual Design</vt:lpstr>
      <vt:lpstr>View Integration (1)</vt:lpstr>
      <vt:lpstr>View Integration (2)</vt:lpstr>
      <vt:lpstr>Summary</vt:lpstr>
      <vt:lpstr>Ex. 1 Design ER Diagram:</vt:lpstr>
      <vt:lpstr>Ex. 2 Design ER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AKASHKUMAR PATEL</cp:lastModifiedBy>
  <cp:revision>5</cp:revision>
  <dcterms:created xsi:type="dcterms:W3CDTF">2021-02-02T04:08:58Z</dcterms:created>
  <dcterms:modified xsi:type="dcterms:W3CDTF">2021-12-28T08:06:06Z</dcterms:modified>
</cp:coreProperties>
</file>