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094" r:id="rId1"/>
  </p:sldMasterIdLst>
  <p:notesMasterIdLst>
    <p:notesMasterId r:id="rId17"/>
  </p:notesMasterIdLst>
  <p:sldIdLst>
    <p:sldId id="318" r:id="rId2"/>
    <p:sldId id="308" r:id="rId3"/>
    <p:sldId id="306" r:id="rId4"/>
    <p:sldId id="305" r:id="rId5"/>
    <p:sldId id="307" r:id="rId6"/>
    <p:sldId id="303" r:id="rId7"/>
    <p:sldId id="304" r:id="rId8"/>
    <p:sldId id="310" r:id="rId9"/>
    <p:sldId id="309" r:id="rId10"/>
    <p:sldId id="319" r:id="rId11"/>
    <p:sldId id="311" r:id="rId12"/>
    <p:sldId id="315" r:id="rId13"/>
    <p:sldId id="316" r:id="rId14"/>
    <p:sldId id="295" r:id="rId15"/>
    <p:sldId id="32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Lato" panose="020F0502020204030203"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p:cViewPr varScale="1">
        <p:scale>
          <a:sx n="120" d="100"/>
          <a:sy n="120" d="100"/>
        </p:scale>
        <p:origin x="2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5BAF2E-8DCD-4EFD-A3C1-E2447BADB24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0C34312-FBC3-4D17-8F36-C9D7CCD6434F}">
      <dgm:prSet/>
      <dgm:spPr/>
      <dgm:t>
        <a:bodyPr/>
        <a:lstStyle/>
        <a:p>
          <a:r>
            <a:rPr lang="en-US" b="0" i="0" dirty="0">
              <a:latin typeface="Calibri" panose="020F0502020204030204" pitchFamily="34" charset="0"/>
              <a:cs typeface="Calibri" panose="020F0502020204030204" pitchFamily="34" charset="0"/>
            </a:rPr>
            <a:t>RFM Analysis is a marketing framework that is used to understand and analyze customer behavior based on the above three factors RECENCY, Frequency, and Monetary.</a:t>
          </a:r>
          <a:endParaRPr lang="en-US" dirty="0">
            <a:latin typeface="Calibri" panose="020F0502020204030204" pitchFamily="34" charset="0"/>
            <a:cs typeface="Calibri" panose="020F0502020204030204" pitchFamily="34" charset="0"/>
          </a:endParaRPr>
        </a:p>
      </dgm:t>
    </dgm:pt>
    <dgm:pt modelId="{32CB73FC-F5CB-4CAF-8A7F-BE3BA5757F8E}" type="parTrans" cxnId="{44B6629F-3B5D-4532-8BF8-C17A6F997BE4}">
      <dgm:prSet/>
      <dgm:spPr/>
      <dgm:t>
        <a:bodyPr/>
        <a:lstStyle/>
        <a:p>
          <a:endParaRPr lang="en-US"/>
        </a:p>
      </dgm:t>
    </dgm:pt>
    <dgm:pt modelId="{A9D0460E-803E-45EC-87D0-B1634539F713}" type="sibTrans" cxnId="{44B6629F-3B5D-4532-8BF8-C17A6F997BE4}">
      <dgm:prSet/>
      <dgm:spPr/>
      <dgm:t>
        <a:bodyPr/>
        <a:lstStyle/>
        <a:p>
          <a:endParaRPr lang="en-US"/>
        </a:p>
      </dgm:t>
    </dgm:pt>
    <dgm:pt modelId="{24EEBF75-C11F-40F0-94C4-7D641BAB6F0C}">
      <dgm:prSet/>
      <dgm:spPr/>
      <dgm:t>
        <a:bodyPr/>
        <a:lstStyle/>
        <a:p>
          <a:r>
            <a:rPr lang="en-US" b="0" i="0" dirty="0">
              <a:latin typeface="Calibri" panose="020F0502020204030204" pitchFamily="34" charset="0"/>
              <a:cs typeface="Calibri" panose="020F0502020204030204" pitchFamily="34" charset="0"/>
            </a:rPr>
            <a:t>The RFM Analysis will help the businesses to segment their customer base into different homogenous groups so that they can engage with each group with different targeted marketing strategies.</a:t>
          </a:r>
          <a:endParaRPr lang="en-US" dirty="0">
            <a:latin typeface="Calibri" panose="020F0502020204030204" pitchFamily="34" charset="0"/>
            <a:cs typeface="Calibri" panose="020F0502020204030204" pitchFamily="34" charset="0"/>
          </a:endParaRPr>
        </a:p>
      </dgm:t>
    </dgm:pt>
    <dgm:pt modelId="{C9E2D73D-7391-42FC-BA5B-34A6F96A95C6}" type="parTrans" cxnId="{2AC7524A-5982-4BF4-9D39-3F6240D19D77}">
      <dgm:prSet/>
      <dgm:spPr/>
      <dgm:t>
        <a:bodyPr/>
        <a:lstStyle/>
        <a:p>
          <a:endParaRPr lang="en-US"/>
        </a:p>
      </dgm:t>
    </dgm:pt>
    <dgm:pt modelId="{1A7534AD-5A84-41A7-B22F-5204DAF0C453}" type="sibTrans" cxnId="{2AC7524A-5982-4BF4-9D39-3F6240D19D77}">
      <dgm:prSet/>
      <dgm:spPr/>
      <dgm:t>
        <a:bodyPr/>
        <a:lstStyle/>
        <a:p>
          <a:endParaRPr lang="en-US"/>
        </a:p>
      </dgm:t>
    </dgm:pt>
    <dgm:pt modelId="{53912D2B-FC5F-4D84-84F7-398FDA07BBBD}" type="pres">
      <dgm:prSet presAssocID="{465BAF2E-8DCD-4EFD-A3C1-E2447BADB240}" presName="root" presStyleCnt="0">
        <dgm:presLayoutVars>
          <dgm:dir/>
          <dgm:resizeHandles val="exact"/>
        </dgm:presLayoutVars>
      </dgm:prSet>
      <dgm:spPr/>
    </dgm:pt>
    <dgm:pt modelId="{456E2C29-DAE6-4985-9435-425D0C7EF9D7}" type="pres">
      <dgm:prSet presAssocID="{B0C34312-FBC3-4D17-8F36-C9D7CCD6434F}" presName="compNode" presStyleCnt="0"/>
      <dgm:spPr/>
    </dgm:pt>
    <dgm:pt modelId="{0863D0F8-8ED6-4389-A619-3B4FE5F99A39}" type="pres">
      <dgm:prSet presAssocID="{B0C34312-FBC3-4D17-8F36-C9D7CCD6434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8296E31-DE67-4DA1-A620-CE0A9BF9DA77}" type="pres">
      <dgm:prSet presAssocID="{B0C34312-FBC3-4D17-8F36-C9D7CCD6434F}" presName="spaceRect" presStyleCnt="0"/>
      <dgm:spPr/>
    </dgm:pt>
    <dgm:pt modelId="{B54E5B9B-CD1C-4EB5-B58B-ACF8633B98B5}" type="pres">
      <dgm:prSet presAssocID="{B0C34312-FBC3-4D17-8F36-C9D7CCD6434F}" presName="textRect" presStyleLbl="revTx" presStyleIdx="0" presStyleCnt="2">
        <dgm:presLayoutVars>
          <dgm:chMax val="1"/>
          <dgm:chPref val="1"/>
        </dgm:presLayoutVars>
      </dgm:prSet>
      <dgm:spPr/>
    </dgm:pt>
    <dgm:pt modelId="{7746AF49-893E-49BE-BA9F-43E66A48261F}" type="pres">
      <dgm:prSet presAssocID="{A9D0460E-803E-45EC-87D0-B1634539F713}" presName="sibTrans" presStyleCnt="0"/>
      <dgm:spPr/>
    </dgm:pt>
    <dgm:pt modelId="{5B68A9B3-64E0-418B-A320-1C70C0E165C3}" type="pres">
      <dgm:prSet presAssocID="{24EEBF75-C11F-40F0-94C4-7D641BAB6F0C}" presName="compNode" presStyleCnt="0"/>
      <dgm:spPr/>
    </dgm:pt>
    <dgm:pt modelId="{86FD4CA8-59C6-48F0-8D8B-87667B5E905B}" type="pres">
      <dgm:prSet presAssocID="{24EEBF75-C11F-40F0-94C4-7D641BAB6F0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21921F8F-6F58-4CD5-AD2E-01E06B6890C8}" type="pres">
      <dgm:prSet presAssocID="{24EEBF75-C11F-40F0-94C4-7D641BAB6F0C}" presName="spaceRect" presStyleCnt="0"/>
      <dgm:spPr/>
    </dgm:pt>
    <dgm:pt modelId="{76DBA02D-131A-4B8C-8B93-B807E41AC535}" type="pres">
      <dgm:prSet presAssocID="{24EEBF75-C11F-40F0-94C4-7D641BAB6F0C}" presName="textRect" presStyleLbl="revTx" presStyleIdx="1" presStyleCnt="2">
        <dgm:presLayoutVars>
          <dgm:chMax val="1"/>
          <dgm:chPref val="1"/>
        </dgm:presLayoutVars>
      </dgm:prSet>
      <dgm:spPr/>
    </dgm:pt>
  </dgm:ptLst>
  <dgm:cxnLst>
    <dgm:cxn modelId="{4A881B44-E6F2-4136-8C8D-935166CC31A2}" type="presOf" srcId="{465BAF2E-8DCD-4EFD-A3C1-E2447BADB240}" destId="{53912D2B-FC5F-4D84-84F7-398FDA07BBBD}" srcOrd="0" destOrd="0" presId="urn:microsoft.com/office/officeart/2018/2/layout/IconLabelList"/>
    <dgm:cxn modelId="{2AC7524A-5982-4BF4-9D39-3F6240D19D77}" srcId="{465BAF2E-8DCD-4EFD-A3C1-E2447BADB240}" destId="{24EEBF75-C11F-40F0-94C4-7D641BAB6F0C}" srcOrd="1" destOrd="0" parTransId="{C9E2D73D-7391-42FC-BA5B-34A6F96A95C6}" sibTransId="{1A7534AD-5A84-41A7-B22F-5204DAF0C453}"/>
    <dgm:cxn modelId="{9DA1987D-09A1-4D7F-BADB-508DE839172C}" type="presOf" srcId="{24EEBF75-C11F-40F0-94C4-7D641BAB6F0C}" destId="{76DBA02D-131A-4B8C-8B93-B807E41AC535}" srcOrd="0" destOrd="0" presId="urn:microsoft.com/office/officeart/2018/2/layout/IconLabelList"/>
    <dgm:cxn modelId="{44B6629F-3B5D-4532-8BF8-C17A6F997BE4}" srcId="{465BAF2E-8DCD-4EFD-A3C1-E2447BADB240}" destId="{B0C34312-FBC3-4D17-8F36-C9D7CCD6434F}" srcOrd="0" destOrd="0" parTransId="{32CB73FC-F5CB-4CAF-8A7F-BE3BA5757F8E}" sibTransId="{A9D0460E-803E-45EC-87D0-B1634539F713}"/>
    <dgm:cxn modelId="{C22F94D2-02FA-42E1-A0B8-578E860A16BA}" type="presOf" srcId="{B0C34312-FBC3-4D17-8F36-C9D7CCD6434F}" destId="{B54E5B9B-CD1C-4EB5-B58B-ACF8633B98B5}" srcOrd="0" destOrd="0" presId="urn:microsoft.com/office/officeart/2018/2/layout/IconLabelList"/>
    <dgm:cxn modelId="{434B91CB-B43F-4E7F-B675-6DAE3A2F47EF}" type="presParOf" srcId="{53912D2B-FC5F-4D84-84F7-398FDA07BBBD}" destId="{456E2C29-DAE6-4985-9435-425D0C7EF9D7}" srcOrd="0" destOrd="0" presId="urn:microsoft.com/office/officeart/2018/2/layout/IconLabelList"/>
    <dgm:cxn modelId="{F1DD0A2C-B8B3-410C-BB70-87C126F1B4B1}" type="presParOf" srcId="{456E2C29-DAE6-4985-9435-425D0C7EF9D7}" destId="{0863D0F8-8ED6-4389-A619-3B4FE5F99A39}" srcOrd="0" destOrd="0" presId="urn:microsoft.com/office/officeart/2018/2/layout/IconLabelList"/>
    <dgm:cxn modelId="{BE1320D3-48D5-4253-8141-078A01E4BFBA}" type="presParOf" srcId="{456E2C29-DAE6-4985-9435-425D0C7EF9D7}" destId="{F8296E31-DE67-4DA1-A620-CE0A9BF9DA77}" srcOrd="1" destOrd="0" presId="urn:microsoft.com/office/officeart/2018/2/layout/IconLabelList"/>
    <dgm:cxn modelId="{116FAFD2-6516-44FE-8CAE-062937FE5DB8}" type="presParOf" srcId="{456E2C29-DAE6-4985-9435-425D0C7EF9D7}" destId="{B54E5B9B-CD1C-4EB5-B58B-ACF8633B98B5}" srcOrd="2" destOrd="0" presId="urn:microsoft.com/office/officeart/2018/2/layout/IconLabelList"/>
    <dgm:cxn modelId="{A72B40B3-450E-476B-B95C-26F748D7B015}" type="presParOf" srcId="{53912D2B-FC5F-4D84-84F7-398FDA07BBBD}" destId="{7746AF49-893E-49BE-BA9F-43E66A48261F}" srcOrd="1" destOrd="0" presId="urn:microsoft.com/office/officeart/2018/2/layout/IconLabelList"/>
    <dgm:cxn modelId="{7815A93F-3B51-465F-A46F-5F5A9538645A}" type="presParOf" srcId="{53912D2B-FC5F-4D84-84F7-398FDA07BBBD}" destId="{5B68A9B3-64E0-418B-A320-1C70C0E165C3}" srcOrd="2" destOrd="0" presId="urn:microsoft.com/office/officeart/2018/2/layout/IconLabelList"/>
    <dgm:cxn modelId="{34DC46FA-492B-45EC-B967-EC0EBE4001BF}" type="presParOf" srcId="{5B68A9B3-64E0-418B-A320-1C70C0E165C3}" destId="{86FD4CA8-59C6-48F0-8D8B-87667B5E905B}" srcOrd="0" destOrd="0" presId="urn:microsoft.com/office/officeart/2018/2/layout/IconLabelList"/>
    <dgm:cxn modelId="{D27814C0-8A06-4C6E-BA0C-9391E5FF1650}" type="presParOf" srcId="{5B68A9B3-64E0-418B-A320-1C70C0E165C3}" destId="{21921F8F-6F58-4CD5-AD2E-01E06B6890C8}" srcOrd="1" destOrd="0" presId="urn:microsoft.com/office/officeart/2018/2/layout/IconLabelList"/>
    <dgm:cxn modelId="{5B08A281-3D43-4E4F-8E5F-10E229F29DF2}" type="presParOf" srcId="{5B68A9B3-64E0-418B-A320-1C70C0E165C3}" destId="{76DBA02D-131A-4B8C-8B93-B807E41AC53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3D0F8-8ED6-4389-A619-3B4FE5F99A39}">
      <dsp:nvSpPr>
        <dsp:cNvPr id="0" name=""/>
        <dsp:cNvSpPr/>
      </dsp:nvSpPr>
      <dsp:spPr>
        <a:xfrm>
          <a:off x="1009209" y="252128"/>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4E5B9B-CD1C-4EB5-B58B-ACF8633B98B5}">
      <dsp:nvSpPr>
        <dsp:cNvPr id="0" name=""/>
        <dsp:cNvSpPr/>
      </dsp:nvSpPr>
      <dsp:spPr>
        <a:xfrm>
          <a:off x="16115" y="2291374"/>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RFM Analysis is a marketing framework that is used to understand and analyze customer behavior based on the above three factors RECENCY, Frequency, and Monetary.</a:t>
          </a:r>
          <a:endParaRPr lang="en-US" sz="1200" kern="1200" dirty="0">
            <a:latin typeface="Calibri" panose="020F0502020204030204" pitchFamily="34" charset="0"/>
            <a:cs typeface="Calibri" panose="020F0502020204030204" pitchFamily="34" charset="0"/>
          </a:endParaRPr>
        </a:p>
      </dsp:txBody>
      <dsp:txXfrm>
        <a:off x="16115" y="2291374"/>
        <a:ext cx="3611250" cy="720000"/>
      </dsp:txXfrm>
    </dsp:sp>
    <dsp:sp modelId="{86FD4CA8-59C6-48F0-8D8B-87667B5E905B}">
      <dsp:nvSpPr>
        <dsp:cNvPr id="0" name=""/>
        <dsp:cNvSpPr/>
      </dsp:nvSpPr>
      <dsp:spPr>
        <a:xfrm>
          <a:off x="5252428" y="252128"/>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DBA02D-131A-4B8C-8B93-B807E41AC535}">
      <dsp:nvSpPr>
        <dsp:cNvPr id="0" name=""/>
        <dsp:cNvSpPr/>
      </dsp:nvSpPr>
      <dsp:spPr>
        <a:xfrm>
          <a:off x="4259334" y="2291374"/>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dirty="0">
              <a:latin typeface="Calibri" panose="020F0502020204030204" pitchFamily="34" charset="0"/>
              <a:cs typeface="Calibri" panose="020F0502020204030204" pitchFamily="34" charset="0"/>
            </a:rPr>
            <a:t>The RFM Analysis will help the businesses to segment their customer base into different homogenous groups so that they can engage with each group with different targeted marketing strategies.</a:t>
          </a:r>
          <a:endParaRPr lang="en-US" sz="1200" kern="1200" dirty="0">
            <a:latin typeface="Calibri" panose="020F0502020204030204" pitchFamily="34" charset="0"/>
            <a:cs typeface="Calibri" panose="020F0502020204030204" pitchFamily="34" charset="0"/>
          </a:endParaRPr>
        </a:p>
      </dsp:txBody>
      <dsp:txXfrm>
        <a:off x="4259334" y="2291374"/>
        <a:ext cx="361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453576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152528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149946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3906051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AD30-7869-D7C0-ECCC-89CD5984B44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CA"/>
          </a:p>
        </p:txBody>
      </p:sp>
      <p:sp>
        <p:nvSpPr>
          <p:cNvPr id="3" name="Subtitle 2">
            <a:extLst>
              <a:ext uri="{FF2B5EF4-FFF2-40B4-BE49-F238E27FC236}">
                <a16:creationId xmlns:a16="http://schemas.microsoft.com/office/drawing/2014/main" id="{3F702757-91A5-247A-88A0-DD50181524D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6B67034-9C03-0DFA-28E5-ACC7062D1751}"/>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8CD729EC-5CCD-461C-8004-3D2FBD9A82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9AF9E1-069C-52E7-9542-B9F27EC1F5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048805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4DCD-517E-83BF-6B74-025CDE1665F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CED5C9-7C96-0932-C41A-F88BA357D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E95894-CED9-6206-16AB-B0EDC88BF042}"/>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5074E671-C57B-D51F-3F0A-F716EBB0C8D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972CBF-0816-A5B2-1D14-AF4E721120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8147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0F5EED-EB29-24C7-5DF1-713A127F252B}"/>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784D90B-008D-60DA-25B7-F29CD0D3F7C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10225A-8CAC-3E38-D198-B798E77F1B79}"/>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1482950E-CCBC-448F-52E8-2A5586DDB8B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AECF70D-1D00-D3EF-A2F1-3DB964C8B7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27736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6767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7C15-8639-5528-C5F2-AE5842F5D79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D550202-A2B1-8991-03C0-8D3A1BCD2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896B932-7449-82EA-41B5-BD8ACE122AD0}"/>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EA41C853-76A4-0D54-9233-F98F96438E3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90A888A-1A7D-8E3F-8493-42D081AD42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14704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3245-1EA9-8EF6-A45B-1A710F771F9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42F9F29-985E-6BB7-0F2A-ACD38D4A512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ED623C-CFA7-A1A1-C420-91538A66D7A4}"/>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57411177-3B8E-870E-13D0-E419467E4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D049432-90DE-CAF8-D72F-AA8B7E04C8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723310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E0EE-1C0F-3BEC-2F85-334FF76CDD3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849D0EA-AB15-EAA4-D5BC-1A5578DB0F1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55B5544-1745-450F-E673-CA09A0C805EF}"/>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0C8D506-C935-1F6D-539D-0C2372CFF105}"/>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6" name="Footer Placeholder 5">
            <a:extLst>
              <a:ext uri="{FF2B5EF4-FFF2-40B4-BE49-F238E27FC236}">
                <a16:creationId xmlns:a16="http://schemas.microsoft.com/office/drawing/2014/main" id="{DEE1188A-7DA6-689B-E0A9-9DED997D025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26D842-580F-A1EB-6E5D-1CC33CE360E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93070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AA1-E403-B185-FFEB-D651C055E0EB}"/>
              </a:ext>
            </a:extLst>
          </p:cNvPr>
          <p:cNvSpPr>
            <a:spLocks noGrp="1"/>
          </p:cNvSpPr>
          <p:nvPr>
            <p:ph type="title"/>
          </p:nvPr>
        </p:nvSpPr>
        <p:spPr>
          <a:xfrm>
            <a:off x="629841" y="273844"/>
            <a:ext cx="7886700" cy="994172"/>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D755C3B-3773-B906-45B9-03CE17AD7B6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3CDD0EE-7899-ED29-2031-067F1AF37AA5}"/>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850925C-F0DC-9ACA-D0E0-60A1158B7881}"/>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90CFA28-7D91-3777-E270-E1EC5BD135B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A1C4250-D487-2445-17D2-0ED3A80D018B}"/>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8" name="Footer Placeholder 7">
            <a:extLst>
              <a:ext uri="{FF2B5EF4-FFF2-40B4-BE49-F238E27FC236}">
                <a16:creationId xmlns:a16="http://schemas.microsoft.com/office/drawing/2014/main" id="{35AEA855-C952-DBD9-4FF7-28190F5AB65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9AA4F40-6C26-EC2E-DF4B-CDFF31FE8E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58291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DB29-0B0F-CA41-8CC9-4ACDF418240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47EE644-0096-6A0E-EB0C-2CBDCDD2BAF3}"/>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4" name="Footer Placeholder 3">
            <a:extLst>
              <a:ext uri="{FF2B5EF4-FFF2-40B4-BE49-F238E27FC236}">
                <a16:creationId xmlns:a16="http://schemas.microsoft.com/office/drawing/2014/main" id="{34720C96-0D6D-6BAF-C1F2-0C44DBF3546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6DEF914-B384-1A89-75CE-171DDE337E4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96906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FBBDF-7E74-749C-E361-D552B35E0A40}"/>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3" name="Footer Placeholder 2">
            <a:extLst>
              <a:ext uri="{FF2B5EF4-FFF2-40B4-BE49-F238E27FC236}">
                <a16:creationId xmlns:a16="http://schemas.microsoft.com/office/drawing/2014/main" id="{4C26ADC6-55D7-1F4D-8D16-2895521D64F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6DABA41-B74D-BE43-42BC-6D6318B5FDA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1887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4EB4-5CDA-6643-07FA-C67CE8D8098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575BFBD-B7DC-A253-BB9D-BC0EA698B2F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2D3BC00-210D-0AE9-1AB1-42C522CCD1A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FD304C1-C91A-CEDC-F70F-C29CE95A4547}"/>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6" name="Footer Placeholder 5">
            <a:extLst>
              <a:ext uri="{FF2B5EF4-FFF2-40B4-BE49-F238E27FC236}">
                <a16:creationId xmlns:a16="http://schemas.microsoft.com/office/drawing/2014/main" id="{07589B36-602D-9639-763D-D291BBC4540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4DFAA92-25D5-4B20-8E86-E973D8852B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850794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901A-108A-DA71-F3B5-101C3E31ACD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A279D-1198-9F62-CFC8-15C60DDD03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A"/>
          </a:p>
        </p:txBody>
      </p:sp>
      <p:sp>
        <p:nvSpPr>
          <p:cNvPr id="4" name="Text Placeholder 3">
            <a:extLst>
              <a:ext uri="{FF2B5EF4-FFF2-40B4-BE49-F238E27FC236}">
                <a16:creationId xmlns:a16="http://schemas.microsoft.com/office/drawing/2014/main" id="{470504E0-68E8-6445-E29A-21D19B8F2BF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22C3CD2-E424-66BC-23F5-D1D1BAF3FE70}"/>
              </a:ext>
            </a:extLst>
          </p:cNvPr>
          <p:cNvSpPr>
            <a:spLocks noGrp="1"/>
          </p:cNvSpPr>
          <p:nvPr>
            <p:ph type="dt" sz="half" idx="10"/>
          </p:nvPr>
        </p:nvSpPr>
        <p:spPr/>
        <p:txBody>
          <a:bodyPr/>
          <a:lstStyle/>
          <a:p>
            <a:fld id="{C771A33A-6207-4882-90C4-067EB2BA59EC}" type="datetimeFigureOut">
              <a:rPr lang="en-CA" smtClean="0"/>
              <a:t>2023-10-19</a:t>
            </a:fld>
            <a:endParaRPr lang="en-CA"/>
          </a:p>
        </p:txBody>
      </p:sp>
      <p:sp>
        <p:nvSpPr>
          <p:cNvPr id="6" name="Footer Placeholder 5">
            <a:extLst>
              <a:ext uri="{FF2B5EF4-FFF2-40B4-BE49-F238E27FC236}">
                <a16:creationId xmlns:a16="http://schemas.microsoft.com/office/drawing/2014/main" id="{FFD177A1-0B08-5B05-6392-7CC1C5A27B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67E8799-954D-32A7-E11A-2CE1F1E017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20468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0948BC-710E-0B32-5E82-1CD7805CBE6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E28728-EA8D-291F-4CDB-240EA7EE8DD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99FA084-1B4D-BBA0-D99B-C4E006FBDA0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71A33A-6207-4882-90C4-067EB2BA59EC}" type="datetimeFigureOut">
              <a:rPr lang="en-CA" smtClean="0"/>
              <a:t>2023-10-19</a:t>
            </a:fld>
            <a:endParaRPr lang="en-CA"/>
          </a:p>
        </p:txBody>
      </p:sp>
      <p:sp>
        <p:nvSpPr>
          <p:cNvPr id="5" name="Footer Placeholder 4">
            <a:extLst>
              <a:ext uri="{FF2B5EF4-FFF2-40B4-BE49-F238E27FC236}">
                <a16:creationId xmlns:a16="http://schemas.microsoft.com/office/drawing/2014/main" id="{0D1FB8C3-AC8A-9925-4793-E6FC2C3902F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C05413A6-270B-5785-B671-DF2565731213}"/>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23983756"/>
      </p:ext>
    </p:extLst>
  </p:cSld>
  <p:clrMap bg1="lt1" tx1="dk1" bg2="lt2" tx2="dk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B77B83-D3C4-60D4-99A9-C6D0BD4ED472}"/>
              </a:ext>
            </a:extLst>
          </p:cNvPr>
          <p:cNvSpPr>
            <a:spLocks noGrp="1"/>
          </p:cNvSpPr>
          <p:nvPr>
            <p:ph type="title"/>
          </p:nvPr>
        </p:nvSpPr>
        <p:spPr>
          <a:xfrm>
            <a:off x="4587427" y="273843"/>
            <a:ext cx="3927922" cy="1355479"/>
          </a:xfrm>
        </p:spPr>
        <p:txBody>
          <a:bodyPr>
            <a:normAutofit fontScale="90000"/>
          </a:bodyPr>
          <a:lstStyle/>
          <a:p>
            <a:br>
              <a:rPr lang="en" sz="2300" u="sng" dirty="0">
                <a:latin typeface="Calibri" panose="020F0502020204030204" pitchFamily="34" charset="0"/>
                <a:cs typeface="Calibri" panose="020F0502020204030204" pitchFamily="34" charset="0"/>
              </a:rPr>
            </a:br>
            <a:r>
              <a:rPr lang="en" sz="3100" b="1" u="sng" dirty="0">
                <a:latin typeface="Calibri" panose="020F0502020204030204" pitchFamily="34" charset="0"/>
                <a:cs typeface="Calibri" panose="020F0502020204030204" pitchFamily="34" charset="0"/>
              </a:rPr>
              <a:t>Customer Segmentation</a:t>
            </a:r>
            <a:br>
              <a:rPr lang="en" sz="3100" b="1" u="sng" dirty="0">
                <a:latin typeface="Calibri" panose="020F0502020204030204" pitchFamily="34" charset="0"/>
                <a:cs typeface="Calibri" panose="020F0502020204030204" pitchFamily="34" charset="0"/>
              </a:rPr>
            </a:br>
            <a:r>
              <a:rPr lang="en" sz="3100" b="1" u="sng" dirty="0">
                <a:latin typeface="Calibri" panose="020F0502020204030204" pitchFamily="34" charset="0"/>
                <a:cs typeface="Calibri" panose="020F0502020204030204" pitchFamily="34" charset="0"/>
              </a:rPr>
              <a:t>Group : 11</a:t>
            </a:r>
            <a:br>
              <a:rPr lang="en" sz="2300" u="sng" dirty="0">
                <a:latin typeface="Calibri" panose="020F0502020204030204" pitchFamily="34" charset="0"/>
                <a:cs typeface="Calibri" panose="020F0502020204030204" pitchFamily="34" charset="0"/>
              </a:rPr>
            </a:br>
            <a:endParaRPr lang="en-US" sz="2300" dirty="0">
              <a:latin typeface="Calibri" panose="020F0502020204030204" pitchFamily="34" charset="0"/>
              <a:cs typeface="Calibri" panose="020F0502020204030204" pitchFamily="34" charset="0"/>
            </a:endParaRPr>
          </a:p>
        </p:txBody>
      </p:sp>
      <p:pic>
        <p:nvPicPr>
          <p:cNvPr id="5" name="Picture 4" descr="One in a crowd">
            <a:extLst>
              <a:ext uri="{FF2B5EF4-FFF2-40B4-BE49-F238E27FC236}">
                <a16:creationId xmlns:a16="http://schemas.microsoft.com/office/drawing/2014/main" id="{5F96DCEE-53FA-577E-C8D0-D65C27840DE1}"/>
              </a:ext>
            </a:extLst>
          </p:cNvPr>
          <p:cNvPicPr>
            <a:picLocks noChangeAspect="1"/>
          </p:cNvPicPr>
          <p:nvPr/>
        </p:nvPicPr>
        <p:blipFill rotWithShape="1">
          <a:blip r:embed="rId2"/>
          <a:srcRect l="19891" r="13217"/>
          <a:stretch/>
        </p:blipFill>
        <p:spPr>
          <a:xfrm>
            <a:off x="20" y="10"/>
            <a:ext cx="4587406" cy="51434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6A7E0D09-57A7-6F94-60AE-247807FD4007}"/>
              </a:ext>
            </a:extLst>
          </p:cNvPr>
          <p:cNvSpPr>
            <a:spLocks noGrp="1"/>
          </p:cNvSpPr>
          <p:nvPr>
            <p:ph idx="1"/>
          </p:nvPr>
        </p:nvSpPr>
        <p:spPr>
          <a:xfrm>
            <a:off x="4885341" y="1749972"/>
            <a:ext cx="3630007" cy="2882750"/>
          </a:xfrm>
        </p:spPr>
        <p:txBody>
          <a:bodyPr>
            <a:normAutofit/>
          </a:bodyPr>
          <a:lstStyle/>
          <a:p>
            <a:pPr marL="0" lvl="0" indent="0" rtl="0">
              <a:spcBef>
                <a:spcPts val="0"/>
              </a:spcBef>
              <a:spcAft>
                <a:spcPts val="1600"/>
              </a:spcAft>
              <a:buNone/>
            </a:pPr>
            <a:r>
              <a:rPr lang="en-CA" sz="1800" b="1" dirty="0">
                <a:latin typeface="Calibri" panose="020F0502020204030204" pitchFamily="34" charset="0"/>
                <a:cs typeface="Calibri" panose="020F0502020204030204" pitchFamily="34" charset="0"/>
              </a:rPr>
              <a:t>Project :2</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Dharmik Patel  -            0813537</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Manav Patel   -              0804383</a:t>
            </a:r>
          </a:p>
          <a:p>
            <a:pPr marL="0" lvl="0" indent="0" rtl="0">
              <a:spcBef>
                <a:spcPts val="0"/>
              </a:spcBef>
              <a:spcAft>
                <a:spcPts val="1600"/>
              </a:spcAft>
              <a:buNone/>
            </a:pPr>
            <a:r>
              <a:rPr lang="en-CA" sz="1500" dirty="0" err="1">
                <a:latin typeface="Calibri" panose="020F0502020204030204" pitchFamily="34" charset="0"/>
                <a:cs typeface="Calibri" panose="020F0502020204030204" pitchFamily="34" charset="0"/>
              </a:rPr>
              <a:t>Nimesh</a:t>
            </a:r>
            <a:r>
              <a:rPr lang="en-CA" sz="1500" dirty="0">
                <a:latin typeface="Calibri" panose="020F0502020204030204" pitchFamily="34" charset="0"/>
                <a:cs typeface="Calibri" panose="020F0502020204030204" pitchFamily="34" charset="0"/>
              </a:rPr>
              <a:t> Prajapati   -     0816765</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Mayur Parmar   -          0811597</a:t>
            </a:r>
          </a:p>
          <a:p>
            <a:pPr marL="0" lvl="0" indent="0" rtl="0">
              <a:spcBef>
                <a:spcPts val="0"/>
              </a:spcBef>
              <a:spcAft>
                <a:spcPts val="1600"/>
              </a:spcAft>
              <a:buNone/>
            </a:pPr>
            <a:r>
              <a:rPr lang="en-CA" sz="1500" dirty="0">
                <a:latin typeface="Calibri" panose="020F0502020204030204" pitchFamily="34" charset="0"/>
                <a:cs typeface="Calibri" panose="020F0502020204030204" pitchFamily="34" charset="0"/>
              </a:rPr>
              <a:t>Deep Chaudhary    -     0813502</a:t>
            </a:r>
          </a:p>
          <a:p>
            <a:endParaRPr lang="en-US" sz="1500" dirty="0"/>
          </a:p>
        </p:txBody>
      </p:sp>
    </p:spTree>
    <p:extLst>
      <p:ext uri="{BB962C8B-B14F-4D97-AF65-F5344CB8AC3E}">
        <p14:creationId xmlns:p14="http://schemas.microsoft.com/office/powerpoint/2010/main" val="12194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473511" y="367870"/>
            <a:ext cx="2240924"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114800"/>
            <a:ext cx="2004647" cy="10287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graph of sales&#10;&#10;Description automatically generated with medium confidence">
            <a:extLst>
              <a:ext uri="{FF2B5EF4-FFF2-40B4-BE49-F238E27FC236}">
                <a16:creationId xmlns:a16="http://schemas.microsoft.com/office/drawing/2014/main" id="{6533EC86-0E5B-C8B4-F77B-D91790092A0C}"/>
              </a:ext>
            </a:extLst>
          </p:cNvPr>
          <p:cNvPicPr>
            <a:picLocks noGrp="1" noChangeAspect="1"/>
          </p:cNvPicPr>
          <p:nvPr>
            <p:ph sz="half" idx="1"/>
          </p:nvPr>
        </p:nvPicPr>
        <p:blipFill>
          <a:blip r:embed="rId2"/>
          <a:stretch>
            <a:fillRect/>
          </a:stretch>
        </p:blipFill>
        <p:spPr>
          <a:xfrm>
            <a:off x="284355" y="630044"/>
            <a:ext cx="4555277" cy="34290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3">
            <a:extLst>
              <a:ext uri="{FF2B5EF4-FFF2-40B4-BE49-F238E27FC236}">
                <a16:creationId xmlns:a16="http://schemas.microsoft.com/office/drawing/2014/main" id="{01015A14-63C9-8513-053D-90D647333C47}"/>
              </a:ext>
            </a:extLst>
          </p:cNvPr>
          <p:cNvSpPr>
            <a:spLocks noGrp="1"/>
          </p:cNvSpPr>
          <p:nvPr>
            <p:ph sz="half" idx="2"/>
          </p:nvPr>
        </p:nvSpPr>
        <p:spPr>
          <a:xfrm>
            <a:off x="4839631" y="591015"/>
            <a:ext cx="4020013" cy="4041707"/>
          </a:xfrm>
        </p:spPr>
        <p:txBody>
          <a:bodyPr vert="horz" lIns="91440" tIns="45720" rIns="91440" bIns="45720" rtlCol="0">
            <a:normAutofit/>
          </a:bodyPr>
          <a:lstStyle/>
          <a:p>
            <a:pPr marL="108014" indent="-108014" defTabSz="432054">
              <a:spcBef>
                <a:spcPts val="472"/>
              </a:spcBef>
            </a:pPr>
            <a:r>
              <a:rPr lang="en-US" sz="1600" b="1" u="sng" kern="1200" dirty="0">
                <a:solidFill>
                  <a:srgbClr val="374151"/>
                </a:solidFill>
                <a:latin typeface="Calibri" panose="020F0502020204030204" pitchFamily="34" charset="0"/>
                <a:cs typeface="Calibri" panose="020F0502020204030204" pitchFamily="34" charset="0"/>
              </a:rPr>
              <a:t>Insights</a:t>
            </a:r>
            <a:r>
              <a:rPr lang="en-US" sz="1600" u="sng" kern="1200" dirty="0">
                <a:solidFill>
                  <a:srgbClr val="374151"/>
                </a:solidFill>
                <a:latin typeface="Calibri" panose="020F0502020204030204" pitchFamily="34" charset="0"/>
                <a:cs typeface="Calibri" panose="020F0502020204030204" pitchFamily="34" charset="0"/>
              </a:rPr>
              <a:t>:</a:t>
            </a:r>
          </a:p>
          <a:p>
            <a:pPr marL="468059" lvl="1" indent="-180023" defTabSz="432054">
              <a:spcBef>
                <a:spcPts val="236"/>
              </a:spcBef>
            </a:pPr>
            <a:r>
              <a:rPr lang="en-US" sz="1600" kern="1200" dirty="0">
                <a:solidFill>
                  <a:srgbClr val="374151"/>
                </a:solidFill>
                <a:latin typeface="Calibri" panose="020F0502020204030204" pitchFamily="34" charset="0"/>
                <a:cs typeface="Calibri" panose="020F0502020204030204" pitchFamily="34" charset="0"/>
              </a:rPr>
              <a:t>Identify top-performing products based on quantity sold by month . </a:t>
            </a:r>
          </a:p>
          <a:p>
            <a:pPr marL="468059" lvl="1" indent="-180023" defTabSz="432054">
              <a:spcBef>
                <a:spcPts val="236"/>
              </a:spcBef>
            </a:pPr>
            <a:endParaRPr lang="en-US" sz="1600" kern="1200" dirty="0">
              <a:solidFill>
                <a:srgbClr val="374151"/>
              </a:solidFill>
              <a:latin typeface="Calibri" panose="020F0502020204030204" pitchFamily="34" charset="0"/>
              <a:cs typeface="Calibri" panose="020F0502020204030204" pitchFamily="34" charset="0"/>
            </a:endParaRPr>
          </a:p>
          <a:p>
            <a:pPr marL="108014" indent="-108014" defTabSz="432054">
              <a:spcBef>
                <a:spcPts val="472"/>
              </a:spcBef>
            </a:pPr>
            <a:r>
              <a:rPr lang="en-US" sz="1600" b="1" u="sng" kern="1200" dirty="0">
                <a:solidFill>
                  <a:srgbClr val="374151"/>
                </a:solidFill>
                <a:latin typeface="Calibri" panose="020F0502020204030204" pitchFamily="34" charset="0"/>
                <a:cs typeface="Calibri" panose="020F0502020204030204" pitchFamily="34" charset="0"/>
              </a:rPr>
              <a:t>Recommendations</a:t>
            </a:r>
            <a:r>
              <a:rPr lang="en-US" sz="1600" u="sng" kern="1200" dirty="0">
                <a:solidFill>
                  <a:srgbClr val="374151"/>
                </a:solidFill>
                <a:latin typeface="Calibri" panose="020F0502020204030204" pitchFamily="34" charset="0"/>
                <a:cs typeface="Calibri" panose="020F0502020204030204" pitchFamily="34" charset="0"/>
              </a:rPr>
              <a:t>:</a:t>
            </a:r>
          </a:p>
          <a:p>
            <a:pPr marL="720090" lvl="2" indent="-144018" defTabSz="432054">
              <a:spcBef>
                <a:spcPts val="236"/>
              </a:spcBef>
            </a:pPr>
            <a:r>
              <a:rPr lang="en-US" sz="1600" kern="1200" dirty="0">
                <a:solidFill>
                  <a:srgbClr val="374151"/>
                </a:solidFill>
                <a:latin typeface="Calibri" panose="020F0502020204030204" pitchFamily="34" charset="0"/>
                <a:cs typeface="Calibri" panose="020F0502020204030204" pitchFamily="34" charset="0"/>
              </a:rPr>
              <a:t>They can create the marketing strategies for the least sold product give cashback benefits or rewards gift card. </a:t>
            </a:r>
          </a:p>
          <a:p>
            <a:pPr marL="720090" lvl="2" indent="-144018" defTabSz="432054">
              <a:spcBef>
                <a:spcPts val="236"/>
              </a:spcBef>
            </a:pPr>
            <a:r>
              <a:rPr lang="en-US" sz="1600" dirty="0">
                <a:solidFill>
                  <a:srgbClr val="374151"/>
                </a:solidFill>
                <a:latin typeface="Calibri" panose="020F0502020204030204" pitchFamily="34" charset="0"/>
                <a:cs typeface="Calibri" panose="020F0502020204030204" pitchFamily="34" charset="0"/>
              </a:rPr>
              <a:t>Product 2 has drastic change find out any problem with that and review product 2 customer reviews </a:t>
            </a:r>
            <a:r>
              <a:rPr lang="en-US" sz="2100" kern="1200" dirty="0">
                <a:solidFill>
                  <a:srgbClr val="374151"/>
                </a:solidFill>
                <a:latin typeface="Calibri" panose="020F0502020204030204" pitchFamily="34" charset="0"/>
                <a:cs typeface="Calibri" panose="020F0502020204030204" pitchFamily="34" charset="0"/>
              </a:rPr>
              <a:t>.</a:t>
            </a:r>
          </a:p>
          <a:p>
            <a:pPr marL="720090" lvl="2" indent="-144018" defTabSz="432054">
              <a:spcBef>
                <a:spcPts val="236"/>
              </a:spcBef>
            </a:pPr>
            <a:endParaRPr lang="en-US" sz="2100" kern="1200" dirty="0">
              <a:solidFill>
                <a:srgbClr val="374151"/>
              </a:solidFill>
              <a:latin typeface="Calibri" panose="020F0502020204030204" pitchFamily="34" charset="0"/>
              <a:cs typeface="Calibri" panose="020F0502020204030204" pitchFamily="34" charset="0"/>
            </a:endParaRPr>
          </a:p>
          <a:p>
            <a:pPr indent="-228600" defTabSz="914400"/>
            <a:endParaRPr lang="en-US" dirty="0"/>
          </a:p>
        </p:txBody>
      </p:sp>
      <p:sp>
        <p:nvSpPr>
          <p:cNvPr id="7" name="Oval 6">
            <a:extLst>
              <a:ext uri="{FF2B5EF4-FFF2-40B4-BE49-F238E27FC236}">
                <a16:creationId xmlns:a16="http://schemas.microsoft.com/office/drawing/2014/main" id="{1B4B2FC5-09FB-A713-5C3B-43B74108976E}"/>
              </a:ext>
            </a:extLst>
          </p:cNvPr>
          <p:cNvSpPr/>
          <p:nvPr/>
        </p:nvSpPr>
        <p:spPr>
          <a:xfrm>
            <a:off x="1750741" y="1315844"/>
            <a:ext cx="253906" cy="30387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773F30C-9428-18F2-226D-963EC2D5278A}"/>
              </a:ext>
            </a:extLst>
          </p:cNvPr>
          <p:cNvSpPr/>
          <p:nvPr/>
        </p:nvSpPr>
        <p:spPr>
          <a:xfrm>
            <a:off x="2336180" y="3127917"/>
            <a:ext cx="295508" cy="2286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F215DCB-1E8F-DD1D-7733-650F050E8D19}"/>
              </a:ext>
            </a:extLst>
          </p:cNvPr>
          <p:cNvCxnSpPr>
            <a:cxnSpLocks/>
          </p:cNvCxnSpPr>
          <p:nvPr/>
        </p:nvCxnSpPr>
        <p:spPr>
          <a:xfrm flipV="1">
            <a:off x="2676293" y="3127917"/>
            <a:ext cx="2676292" cy="114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AA4A1AE-5E01-07CA-369C-69851A4E00E8}"/>
              </a:ext>
            </a:extLst>
          </p:cNvPr>
          <p:cNvCxnSpPr>
            <a:cxnSpLocks/>
          </p:cNvCxnSpPr>
          <p:nvPr/>
        </p:nvCxnSpPr>
        <p:spPr>
          <a:xfrm>
            <a:off x="2046249" y="1486768"/>
            <a:ext cx="3306336" cy="1600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03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Freeform: Shape 718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664868"/>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Oval 1">
            <a:extLst>
              <a:ext uri="{FF2B5EF4-FFF2-40B4-BE49-F238E27FC236}">
                <a16:creationId xmlns:a16="http://schemas.microsoft.com/office/drawing/2014/main" id="{5B8B6274-C029-7DA4-E013-CE7F5353EA89}"/>
              </a:ext>
            </a:extLst>
          </p:cNvPr>
          <p:cNvSpPr/>
          <p:nvPr/>
        </p:nvSpPr>
        <p:spPr>
          <a:xfrm>
            <a:off x="2334126" y="2640932"/>
            <a:ext cx="336885" cy="1064794"/>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CA"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Content Placeholder 3">
            <a:extLst>
              <a:ext uri="{FF2B5EF4-FFF2-40B4-BE49-F238E27FC236}">
                <a16:creationId xmlns:a16="http://schemas.microsoft.com/office/drawing/2014/main" id="{56E650D9-C341-ADB7-7AD8-724B7743E378}"/>
              </a:ext>
            </a:extLst>
          </p:cNvPr>
          <p:cNvSpPr>
            <a:spLocks noGrp="1"/>
          </p:cNvSpPr>
          <p:nvPr>
            <p:ph sz="half" idx="2"/>
          </p:nvPr>
        </p:nvSpPr>
        <p:spPr>
          <a:xfrm>
            <a:off x="4828434" y="364736"/>
            <a:ext cx="4255879" cy="3534911"/>
          </a:xfrm>
        </p:spPr>
        <p:txBody>
          <a:bodyPr>
            <a:normAutofit fontScale="25000" lnSpcReduction="20000"/>
          </a:bodyPr>
          <a:lstStyle/>
          <a:p>
            <a:pPr marL="150876" indent="-150876" defTabSz="603504">
              <a:spcBef>
                <a:spcPts val="660"/>
              </a:spcBef>
            </a:pPr>
            <a:r>
              <a:rPr lang="en-US" sz="6400" b="1" u="sng" kern="1200" dirty="0">
                <a:solidFill>
                  <a:srgbClr val="374151"/>
                </a:solidFill>
                <a:latin typeface="Calibri" panose="020F0502020204030204" pitchFamily="34" charset="0"/>
                <a:cs typeface="Calibri" panose="020F0502020204030204" pitchFamily="34" charset="0"/>
              </a:rPr>
              <a:t>Insights</a:t>
            </a:r>
            <a:r>
              <a:rPr lang="en-US" sz="6400" u="sng" kern="1200" dirty="0">
                <a:solidFill>
                  <a:srgbClr val="374151"/>
                </a:solidFill>
                <a:latin typeface="Calibri" panose="020F0502020204030204" pitchFamily="34" charset="0"/>
                <a:cs typeface="Calibri" panose="020F0502020204030204" pitchFamily="34" charset="0"/>
              </a:rPr>
              <a:t>:</a:t>
            </a:r>
          </a:p>
          <a:p>
            <a:pPr marL="653796" lvl="1" indent="-251460" defTabSz="603504">
              <a:spcBef>
                <a:spcPts val="330"/>
              </a:spcBef>
            </a:pPr>
            <a:r>
              <a:rPr lang="en-US" sz="6400" b="1" kern="1200" dirty="0">
                <a:solidFill>
                  <a:srgbClr val="374151"/>
                </a:solidFill>
                <a:latin typeface="Calibri" panose="020F0502020204030204" pitchFamily="34" charset="0"/>
                <a:cs typeface="Calibri" panose="020F0502020204030204" pitchFamily="34" charset="0"/>
              </a:rPr>
              <a:t>Unit Price vs. Quantity Purchased</a:t>
            </a:r>
            <a:r>
              <a:rPr lang="en-US" sz="6400" kern="1200" dirty="0">
                <a:solidFill>
                  <a:srgbClr val="374151"/>
                </a:solidFill>
                <a:latin typeface="Calibri" panose="020F0502020204030204" pitchFamily="34" charset="0"/>
                <a:cs typeface="Calibri" panose="020F0502020204030204" pitchFamily="34" charset="0"/>
              </a:rPr>
              <a:t>:     Segments based on spending behavior.</a:t>
            </a:r>
          </a:p>
          <a:p>
            <a:pPr marL="1005840" lvl="2" indent="-201168" defTabSz="603504">
              <a:spcBef>
                <a:spcPts val="330"/>
              </a:spcBef>
            </a:pPr>
            <a:r>
              <a:rPr lang="en-US" sz="6400" kern="1200" dirty="0">
                <a:solidFill>
                  <a:srgbClr val="374151"/>
                </a:solidFill>
                <a:latin typeface="Calibri" panose="020F0502020204030204" pitchFamily="34" charset="0"/>
                <a:cs typeface="Calibri" panose="020F0502020204030204" pitchFamily="34" charset="0"/>
              </a:rPr>
              <a:t>High Unit Price, Low Quantity: Potential high-value customers who purchase premium products.</a:t>
            </a:r>
          </a:p>
          <a:p>
            <a:pPr marL="1005840" lvl="2" indent="-201168" defTabSz="603504">
              <a:spcBef>
                <a:spcPts val="330"/>
              </a:spcBef>
            </a:pPr>
            <a:r>
              <a:rPr lang="en-US" sz="6400" kern="1200" dirty="0">
                <a:solidFill>
                  <a:srgbClr val="374151"/>
                </a:solidFill>
                <a:latin typeface="Calibri" panose="020F0502020204030204" pitchFamily="34" charset="0"/>
                <a:cs typeface="Calibri" panose="020F0502020204030204" pitchFamily="34" charset="0"/>
              </a:rPr>
              <a:t>Low Unit Price, High Quantity: Potential budget-conscious customers who purchase frequently.</a:t>
            </a:r>
          </a:p>
          <a:p>
            <a:pPr marL="150876" indent="-150876" defTabSz="603504">
              <a:spcBef>
                <a:spcPts val="660"/>
              </a:spcBef>
            </a:pPr>
            <a:r>
              <a:rPr lang="en-US" sz="6400" b="1" u="sng" kern="1200" dirty="0">
                <a:solidFill>
                  <a:srgbClr val="374151"/>
                </a:solidFill>
                <a:latin typeface="Calibri" panose="020F0502020204030204" pitchFamily="34" charset="0"/>
                <a:cs typeface="Calibri" panose="020F0502020204030204" pitchFamily="34" charset="0"/>
              </a:rPr>
              <a:t>Recommendations</a:t>
            </a:r>
            <a:r>
              <a:rPr lang="en-US" sz="6400" u="sng" kern="1200" dirty="0">
                <a:solidFill>
                  <a:srgbClr val="374151"/>
                </a:solidFill>
                <a:latin typeface="Calibri" panose="020F0502020204030204" pitchFamily="34" charset="0"/>
                <a:cs typeface="Calibri" panose="020F0502020204030204" pitchFamily="34" charset="0"/>
              </a:rPr>
              <a:t>:</a:t>
            </a:r>
          </a:p>
          <a:p>
            <a:pPr marL="653796" lvl="1" indent="-251460" defTabSz="603504">
              <a:spcBef>
                <a:spcPts val="330"/>
              </a:spcBef>
            </a:pPr>
            <a:r>
              <a:rPr lang="en-US" sz="6400" kern="1200" dirty="0">
                <a:solidFill>
                  <a:srgbClr val="374151"/>
                </a:solidFill>
                <a:latin typeface="Calibri" panose="020F0502020204030204" pitchFamily="34" charset="0"/>
                <a:cs typeface="Calibri" panose="020F0502020204030204" pitchFamily="34" charset="0"/>
              </a:rPr>
              <a:t>Marketing Strategies:</a:t>
            </a:r>
          </a:p>
          <a:p>
            <a:pPr marL="1005840" lvl="2" indent="-201168" defTabSz="603504">
              <a:spcBef>
                <a:spcPts val="330"/>
              </a:spcBef>
            </a:pPr>
            <a:r>
              <a:rPr lang="en-US" sz="6400" b="1" kern="1200" dirty="0">
                <a:solidFill>
                  <a:srgbClr val="374151"/>
                </a:solidFill>
                <a:latin typeface="Calibri" panose="020F0502020204030204" pitchFamily="34" charset="0"/>
                <a:cs typeface="Calibri" panose="020F0502020204030204" pitchFamily="34" charset="0"/>
              </a:rPr>
              <a:t>Premium Segment</a:t>
            </a:r>
            <a:r>
              <a:rPr lang="en-US" sz="6400" kern="1200" dirty="0">
                <a:solidFill>
                  <a:srgbClr val="374151"/>
                </a:solidFill>
                <a:latin typeface="Calibri" panose="020F0502020204030204" pitchFamily="34" charset="0"/>
                <a:cs typeface="Calibri" panose="020F0502020204030204" pitchFamily="34" charset="0"/>
              </a:rPr>
              <a:t>: Offer personalized discounts on premium products to encourage repeat purchases.</a:t>
            </a:r>
          </a:p>
          <a:p>
            <a:pPr marL="1005840" lvl="2" indent="-201168" defTabSz="603504">
              <a:spcBef>
                <a:spcPts val="330"/>
              </a:spcBef>
            </a:pPr>
            <a:r>
              <a:rPr lang="en-US" sz="6400" b="1" kern="1200" dirty="0">
                <a:solidFill>
                  <a:srgbClr val="374151"/>
                </a:solidFill>
                <a:latin typeface="Calibri" panose="020F0502020204030204" pitchFamily="34" charset="0"/>
                <a:cs typeface="Calibri" panose="020F0502020204030204" pitchFamily="34" charset="0"/>
              </a:rPr>
              <a:t>Budget-Conscious Segment</a:t>
            </a:r>
            <a:r>
              <a:rPr lang="en-US" sz="6400" kern="1200" dirty="0">
                <a:solidFill>
                  <a:srgbClr val="374151"/>
                </a:solidFill>
                <a:latin typeface="Calibri" panose="020F0502020204030204" pitchFamily="34" charset="0"/>
                <a:cs typeface="Calibri" panose="020F0502020204030204" pitchFamily="34" charset="0"/>
              </a:rPr>
              <a:t>: Promote bulk discounts or loyalty programs to incentivize higher spending.</a:t>
            </a:r>
          </a:p>
          <a:p>
            <a:pPr marL="0" indent="0">
              <a:buNone/>
            </a:pPr>
            <a:endParaRPr lang="en-CA" sz="1700" dirty="0"/>
          </a:p>
        </p:txBody>
      </p:sp>
      <p:pic>
        <p:nvPicPr>
          <p:cNvPr id="7172" name="Picture 4">
            <a:extLst>
              <a:ext uri="{FF2B5EF4-FFF2-40B4-BE49-F238E27FC236}">
                <a16:creationId xmlns:a16="http://schemas.microsoft.com/office/drawing/2014/main" id="{7855AF2B-CFA2-29D3-7357-A0EF56AB9C5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75235" y="171450"/>
            <a:ext cx="3995798" cy="371475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F7276A6B-8C23-6463-0127-2C61FC74F57C}"/>
              </a:ext>
            </a:extLst>
          </p:cNvPr>
          <p:cNvSpPr/>
          <p:nvPr/>
        </p:nvSpPr>
        <p:spPr>
          <a:xfrm>
            <a:off x="2537539" y="2123396"/>
            <a:ext cx="910435" cy="8838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n>
                <a:solidFill>
                  <a:schemeClr val="bg1"/>
                </a:solidFill>
              </a:ln>
            </a:endParaRPr>
          </a:p>
        </p:txBody>
      </p:sp>
      <p:cxnSp>
        <p:nvCxnSpPr>
          <p:cNvPr id="6" name="Connector: Elbow 5">
            <a:extLst>
              <a:ext uri="{FF2B5EF4-FFF2-40B4-BE49-F238E27FC236}">
                <a16:creationId xmlns:a16="http://schemas.microsoft.com/office/drawing/2014/main" id="{16ACABA3-0369-03A8-6AC7-B3C383659E51}"/>
              </a:ext>
            </a:extLst>
          </p:cNvPr>
          <p:cNvCxnSpPr>
            <a:stCxn id="3" idx="6"/>
          </p:cNvCxnSpPr>
          <p:nvPr/>
        </p:nvCxnSpPr>
        <p:spPr>
          <a:xfrm flipV="1">
            <a:off x="3447974" y="909483"/>
            <a:ext cx="1831519" cy="16558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077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4B5FAF-F96C-F60F-6884-5B967998EBB3}"/>
              </a:ext>
            </a:extLst>
          </p:cNvPr>
          <p:cNvSpPr>
            <a:spLocks noGrp="1"/>
          </p:cNvSpPr>
          <p:nvPr>
            <p:ph type="title"/>
          </p:nvPr>
        </p:nvSpPr>
        <p:spPr>
          <a:xfrm>
            <a:off x="334563" y="346622"/>
            <a:ext cx="3733482" cy="745823"/>
          </a:xfrm>
        </p:spPr>
        <p:txBody>
          <a:bodyPr>
            <a:normAutofit/>
          </a:bodyPr>
          <a:lstStyle/>
          <a:p>
            <a:r>
              <a:rPr lang="en-CA" sz="2700" u="sng" dirty="0">
                <a:solidFill>
                  <a:schemeClr val="tx2"/>
                </a:solidFill>
                <a:latin typeface="Calibri" panose="020F0502020204030204" pitchFamily="34" charset="0"/>
                <a:cs typeface="Calibri" panose="020F0502020204030204" pitchFamily="34" charset="0"/>
              </a:rPr>
              <a:t>Clustering</a:t>
            </a:r>
          </a:p>
        </p:txBody>
      </p:sp>
      <p:sp>
        <p:nvSpPr>
          <p:cNvPr id="3" name="Content Placeholder 2">
            <a:extLst>
              <a:ext uri="{FF2B5EF4-FFF2-40B4-BE49-F238E27FC236}">
                <a16:creationId xmlns:a16="http://schemas.microsoft.com/office/drawing/2014/main" id="{DF46A917-7586-F996-0771-08335F748979}"/>
              </a:ext>
            </a:extLst>
          </p:cNvPr>
          <p:cNvSpPr>
            <a:spLocks noGrp="1"/>
          </p:cNvSpPr>
          <p:nvPr>
            <p:ph idx="1"/>
          </p:nvPr>
        </p:nvSpPr>
        <p:spPr>
          <a:xfrm>
            <a:off x="387394" y="1221817"/>
            <a:ext cx="6640933" cy="3662761"/>
          </a:xfrm>
        </p:spPr>
        <p:txBody>
          <a:bodyPr anchor="ctr">
            <a:noAutofit/>
          </a:bodyPr>
          <a:lstStyle/>
          <a:p>
            <a:pPr marL="0" indent="0">
              <a:buNone/>
            </a:pPr>
            <a:r>
              <a:rPr lang="en-US" sz="1600" b="1" i="0" dirty="0">
                <a:solidFill>
                  <a:schemeClr val="tx2"/>
                </a:solidFill>
                <a:effectLst/>
                <a:latin typeface="Calibri" panose="020F0502020204030204" pitchFamily="34" charset="0"/>
                <a:cs typeface="Calibri" panose="020F0502020204030204" pitchFamily="34" charset="0"/>
              </a:rPr>
              <a:t>Unsupervised Learning Approach</a:t>
            </a:r>
          </a:p>
          <a:p>
            <a:pPr>
              <a:buFont typeface="Arial" panose="020B0604020202020204" pitchFamily="34" charset="0"/>
              <a:buChar char="•"/>
            </a:pPr>
            <a:r>
              <a:rPr lang="en-US" sz="1600" b="1" i="0" dirty="0">
                <a:solidFill>
                  <a:schemeClr val="tx2"/>
                </a:solidFill>
                <a:effectLst/>
                <a:latin typeface="Calibri" panose="020F0502020204030204" pitchFamily="34" charset="0"/>
                <a:cs typeface="Calibri" panose="020F0502020204030204" pitchFamily="34" charset="0"/>
              </a:rPr>
              <a:t>Definition</a:t>
            </a:r>
            <a:r>
              <a:rPr lang="en-US" sz="1600" b="0" i="0" dirty="0">
                <a:solidFill>
                  <a:schemeClr val="tx2"/>
                </a:solidFill>
                <a:effectLst/>
                <a:latin typeface="Calibri" panose="020F0502020204030204" pitchFamily="34" charset="0"/>
                <a:cs typeface="Calibri" panose="020F0502020204030204" pitchFamily="34" charset="0"/>
              </a:rPr>
              <a:t>:</a:t>
            </a:r>
          </a:p>
          <a:p>
            <a:pPr marL="457200" lvl="1" indent="0">
              <a:buNone/>
            </a:pPr>
            <a:r>
              <a:rPr lang="en-US" sz="1600" b="1" i="0" dirty="0">
                <a:solidFill>
                  <a:schemeClr val="tx2"/>
                </a:solidFill>
                <a:effectLst/>
                <a:latin typeface="Calibri" panose="020F0502020204030204" pitchFamily="34" charset="0"/>
                <a:cs typeface="Calibri" panose="020F0502020204030204" pitchFamily="34" charset="0"/>
              </a:rPr>
              <a:t>Clustering</a:t>
            </a:r>
            <a:r>
              <a:rPr lang="en-US" sz="1600" b="0" i="0" dirty="0">
                <a:solidFill>
                  <a:schemeClr val="tx2"/>
                </a:solidFill>
                <a:effectLst/>
                <a:latin typeface="Calibri" panose="020F0502020204030204" pitchFamily="34" charset="0"/>
                <a:cs typeface="Calibri" panose="020F0502020204030204" pitchFamily="34" charset="0"/>
              </a:rPr>
              <a:t>, is an unsupervised machine learning technique, involves grouping similar entities by analyzing their proximity to one another.</a:t>
            </a:r>
          </a:p>
          <a:p>
            <a:pPr>
              <a:buFont typeface="Arial" panose="020B0604020202020204" pitchFamily="34" charset="0"/>
              <a:buChar char="•"/>
            </a:pPr>
            <a:r>
              <a:rPr lang="en-US" sz="1600" b="1" i="0" dirty="0">
                <a:solidFill>
                  <a:schemeClr val="tx2"/>
                </a:solidFill>
                <a:effectLst/>
                <a:latin typeface="Calibri" panose="020F0502020204030204" pitchFamily="34" charset="0"/>
                <a:cs typeface="Calibri" panose="020F0502020204030204" pitchFamily="34" charset="0"/>
              </a:rPr>
              <a:t>Process</a:t>
            </a:r>
            <a:r>
              <a:rPr lang="en-US" sz="1600" b="0" i="0" dirty="0">
                <a:solidFill>
                  <a:schemeClr val="tx2"/>
                </a:solidFill>
                <a:effectLst/>
                <a:latin typeface="Calibri" panose="020F0502020204030204" pitchFamily="34" charset="0"/>
                <a:cs typeface="Calibri" panose="020F0502020204030204" pitchFamily="34" charset="0"/>
              </a:rPr>
              <a:t>:</a:t>
            </a:r>
          </a:p>
          <a:p>
            <a:pPr marL="457200" lvl="1" indent="0">
              <a:buNone/>
            </a:pPr>
            <a:r>
              <a:rPr lang="en-US" sz="1600" b="0" i="0" dirty="0">
                <a:solidFill>
                  <a:schemeClr val="tx2"/>
                </a:solidFill>
                <a:effectLst/>
                <a:latin typeface="Calibri" panose="020F0502020204030204" pitchFamily="34" charset="0"/>
                <a:cs typeface="Calibri" panose="020F0502020204030204" pitchFamily="34" charset="0"/>
              </a:rPr>
              <a:t>Data points are organized into distinct clusters based on their similarity, with the goal of maximizing intra-cluster similarity and minimizing inter-cluster similarity.</a:t>
            </a:r>
          </a:p>
          <a:p>
            <a:r>
              <a:rPr lang="en-US" sz="1600" b="1" dirty="0">
                <a:solidFill>
                  <a:schemeClr val="tx2"/>
                </a:solidFill>
                <a:latin typeface="Calibri" panose="020F0502020204030204" pitchFamily="34" charset="0"/>
                <a:cs typeface="Calibri" panose="020F0502020204030204" pitchFamily="34" charset="0"/>
              </a:rPr>
              <a:t>K-means Clustering</a:t>
            </a:r>
            <a:r>
              <a:rPr lang="en-US" sz="1600" dirty="0">
                <a:solidFill>
                  <a:schemeClr val="tx2"/>
                </a:solidFill>
                <a:latin typeface="Calibri" panose="020F0502020204030204" pitchFamily="34" charset="0"/>
                <a:cs typeface="Calibri" panose="020F0502020204030204" pitchFamily="34" charset="0"/>
              </a:rPr>
              <a:t>: A widely used unsupervised machine learning algorithm that partitions data into 'K' clusters by iteratively assigning each data point to the nearest centroid and updating the centroids based on mean values, optimizing cluster formation.</a:t>
            </a:r>
          </a:p>
          <a:p>
            <a:r>
              <a:rPr lang="en-US" sz="1600" b="1" dirty="0">
                <a:solidFill>
                  <a:schemeClr val="tx2"/>
                </a:solidFill>
                <a:latin typeface="Calibri" panose="020F0502020204030204" pitchFamily="34" charset="0"/>
                <a:cs typeface="Calibri" panose="020F0502020204030204" pitchFamily="34" charset="0"/>
              </a:rPr>
              <a:t>Objective</a:t>
            </a:r>
            <a:r>
              <a:rPr lang="en-US" sz="1600" dirty="0">
                <a:solidFill>
                  <a:schemeClr val="tx2"/>
                </a:solidFill>
                <a:latin typeface="Calibri" panose="020F0502020204030204" pitchFamily="34" charset="0"/>
                <a:cs typeface="Calibri" panose="020F0502020204030204" pitchFamily="34" charset="0"/>
              </a:rPr>
              <a:t>: Minimize the within-cluster variance and maximize inter-cluster variance to obtain distinct and meaningful clusters.</a:t>
            </a:r>
          </a:p>
          <a:p>
            <a:endParaRPr lang="en-US" sz="1600" dirty="0">
              <a:solidFill>
                <a:schemeClr val="tx2"/>
              </a:solidFill>
              <a:latin typeface="Calibri" panose="020F0502020204030204" pitchFamily="34" charset="0"/>
              <a:cs typeface="Calibri" panose="020F0502020204030204" pitchFamily="34" charset="0"/>
            </a:endParaRPr>
          </a:p>
        </p:txBody>
      </p:sp>
      <p:grpSp>
        <p:nvGrpSpPr>
          <p:cNvPr id="20" name="Group 1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77422" y="0"/>
            <a:ext cx="4366578" cy="5013950"/>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Head with Gears">
            <a:extLst>
              <a:ext uri="{FF2B5EF4-FFF2-40B4-BE49-F238E27FC236}">
                <a16:creationId xmlns:a16="http://schemas.microsoft.com/office/drawing/2014/main" id="{4DACA6A2-0DB3-3467-4A12-291A097D4F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8625" y="1584483"/>
            <a:ext cx="1777981" cy="1700678"/>
          </a:xfrm>
          <a:prstGeom prst="rect">
            <a:avLst/>
          </a:prstGeom>
        </p:spPr>
      </p:pic>
    </p:spTree>
    <p:extLst>
      <p:ext uri="{BB962C8B-B14F-4D97-AF65-F5344CB8AC3E}">
        <p14:creationId xmlns:p14="http://schemas.microsoft.com/office/powerpoint/2010/main" val="144641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4955E9B-8E2D-5FBA-7671-AC7C64326A81}"/>
              </a:ext>
            </a:extLst>
          </p:cNvPr>
          <p:cNvSpPr>
            <a:spLocks noGrp="1"/>
          </p:cNvSpPr>
          <p:nvPr>
            <p:ph sz="quarter" idx="4"/>
          </p:nvPr>
        </p:nvSpPr>
        <p:spPr>
          <a:xfrm>
            <a:off x="4629150" y="678428"/>
            <a:ext cx="4514850" cy="4465072"/>
          </a:xfrm>
        </p:spPr>
        <p:txBody>
          <a:bodyPr>
            <a:normAutofit/>
          </a:bodyPr>
          <a:lstStyle/>
          <a:p>
            <a:pPr algn="l">
              <a:buFont typeface="Arial" panose="020B0604020202020204" pitchFamily="34" charset="0"/>
              <a:buChar char="•"/>
            </a:pPr>
            <a:r>
              <a:rPr lang="en-US" sz="1700" b="1" i="0" u="sng" dirty="0">
                <a:solidFill>
                  <a:srgbClr val="374151"/>
                </a:solidFill>
                <a:effectLst/>
                <a:latin typeface="Calibri" panose="020F0502020204030204" pitchFamily="34" charset="0"/>
                <a:cs typeface="Calibri" panose="020F0502020204030204" pitchFamily="34" charset="0"/>
              </a:rPr>
              <a:t>Insights</a:t>
            </a:r>
            <a:r>
              <a:rPr lang="en-US" sz="1700" b="0" i="0" u="sng" dirty="0">
                <a:solidFill>
                  <a:srgbClr val="374151"/>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US" sz="1700" b="0" i="0" dirty="0">
                <a:solidFill>
                  <a:srgbClr val="374151"/>
                </a:solidFill>
                <a:effectLst/>
                <a:latin typeface="Calibri" panose="020F0502020204030204" pitchFamily="34" charset="0"/>
                <a:cs typeface="Calibri" panose="020F0502020204030204" pitchFamily="34" charset="0"/>
              </a:rPr>
              <a:t>We created three cluster. </a:t>
            </a:r>
            <a:r>
              <a:rPr lang="en-US" sz="1700" dirty="0">
                <a:solidFill>
                  <a:srgbClr val="374151"/>
                </a:solidFill>
                <a:latin typeface="Calibri" panose="020F0502020204030204" pitchFamily="34" charset="0"/>
                <a:cs typeface="Calibri" panose="020F0502020204030204" pitchFamily="34" charset="0"/>
              </a:rPr>
              <a:t>B</a:t>
            </a:r>
            <a:r>
              <a:rPr lang="en-US" sz="1700" b="0" i="0" dirty="0">
                <a:solidFill>
                  <a:srgbClr val="374151"/>
                </a:solidFill>
                <a:effectLst/>
                <a:latin typeface="Calibri" panose="020F0502020204030204" pitchFamily="34" charset="0"/>
                <a:cs typeface="Calibri" panose="020F0502020204030204" pitchFamily="34" charset="0"/>
              </a:rPr>
              <a:t>ased on this graph, there are very few customer has </a:t>
            </a:r>
            <a:r>
              <a:rPr lang="en-US" sz="1700" dirty="0">
                <a:solidFill>
                  <a:srgbClr val="374151"/>
                </a:solidFill>
                <a:latin typeface="Calibri" panose="020F0502020204030204" pitchFamily="34" charset="0"/>
                <a:cs typeface="Calibri" panose="020F0502020204030204" pitchFamily="34" charset="0"/>
              </a:rPr>
              <a:t>monetary and Frequency is very high compare to other customers.</a:t>
            </a:r>
            <a:r>
              <a:rPr lang="en-US" sz="1700" b="0" i="0" dirty="0">
                <a:solidFill>
                  <a:srgbClr val="374151"/>
                </a:solidFill>
                <a:effectLst/>
                <a:latin typeface="Calibri" panose="020F0502020204030204" pitchFamily="34" charset="0"/>
                <a:cs typeface="Calibri" panose="020F0502020204030204" pitchFamily="34" charset="0"/>
              </a:rPr>
              <a:t> </a:t>
            </a:r>
            <a:r>
              <a:rPr lang="en-US" sz="1700" b="1" i="0" u="sng" dirty="0">
                <a:effectLst/>
                <a:latin typeface="Calibri" panose="020F0502020204030204" pitchFamily="34" charset="0"/>
                <a:cs typeface="Calibri" panose="020F0502020204030204" pitchFamily="34" charset="0"/>
              </a:rPr>
              <a:t>Recommendations:</a:t>
            </a:r>
          </a:p>
          <a:p>
            <a:pPr marL="742950" lvl="1" indent="-285750" algn="l">
              <a:buFont typeface="Arial" panose="020B0604020202020204" pitchFamily="34" charset="0"/>
              <a:buChar char="•"/>
            </a:pPr>
            <a:r>
              <a:rPr lang="en-US" sz="1700" b="0" i="0" dirty="0">
                <a:solidFill>
                  <a:srgbClr val="374151"/>
                </a:solidFill>
                <a:effectLst/>
                <a:latin typeface="Calibri" panose="020F0502020204030204" pitchFamily="34" charset="0"/>
                <a:cs typeface="Calibri" panose="020F0502020204030204" pitchFamily="34" charset="0"/>
              </a:rPr>
              <a:t>Give exclusive offers or loyalty programs to retain and increase purchases from high-spending customers.</a:t>
            </a:r>
          </a:p>
          <a:p>
            <a:pPr marL="742950" lvl="1" indent="-285750" algn="l">
              <a:buFont typeface="Arial" panose="020B0604020202020204" pitchFamily="34" charset="0"/>
              <a:buChar char="•"/>
            </a:pPr>
            <a:r>
              <a:rPr lang="en-US" sz="1700" b="1" i="0" dirty="0">
                <a:solidFill>
                  <a:srgbClr val="374151"/>
                </a:solidFill>
                <a:effectLst/>
                <a:latin typeface="Calibri" panose="020F0502020204030204" pitchFamily="34" charset="0"/>
                <a:cs typeface="Calibri" panose="020F0502020204030204" pitchFamily="34" charset="0"/>
              </a:rPr>
              <a:t>Frequency-Focused Segment</a:t>
            </a:r>
            <a:r>
              <a:rPr lang="en-US" sz="1700" b="0" i="0" dirty="0">
                <a:solidFill>
                  <a:srgbClr val="374151"/>
                </a:solidFill>
                <a:effectLst/>
                <a:latin typeface="Calibri" panose="020F0502020204030204" pitchFamily="34" charset="0"/>
                <a:cs typeface="Calibri" panose="020F0502020204030204" pitchFamily="34" charset="0"/>
              </a:rPr>
              <a:t>: Implement marketing strategies to encourage more frequent purchases and upselling to increase their transaction value.</a:t>
            </a:r>
          </a:p>
          <a:p>
            <a:endParaRPr lang="en-CA" dirty="0"/>
          </a:p>
        </p:txBody>
      </p:sp>
      <p:pic>
        <p:nvPicPr>
          <p:cNvPr id="10242" name="Picture 2">
            <a:extLst>
              <a:ext uri="{FF2B5EF4-FFF2-40B4-BE49-F238E27FC236}">
                <a16:creationId xmlns:a16="http://schemas.microsoft.com/office/drawing/2014/main" id="{81A07458-008B-2927-4B6B-65A4A45BA9A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278779" y="678428"/>
            <a:ext cx="4514851" cy="401156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D3DB3744-F97B-0EF6-15D7-08F05783B329}"/>
              </a:ext>
            </a:extLst>
          </p:cNvPr>
          <p:cNvSpPr/>
          <p:nvPr/>
        </p:nvSpPr>
        <p:spPr>
          <a:xfrm>
            <a:off x="804930" y="3277673"/>
            <a:ext cx="714777" cy="95303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CA" dirty="0">
              <a:ln>
                <a:solidFill>
                  <a:schemeClr val="bg1"/>
                </a:solidFill>
              </a:ln>
            </a:endParaRPr>
          </a:p>
        </p:txBody>
      </p:sp>
    </p:spTree>
    <p:extLst>
      <p:ext uri="{BB962C8B-B14F-4D97-AF65-F5344CB8AC3E}">
        <p14:creationId xmlns:p14="http://schemas.microsoft.com/office/powerpoint/2010/main" val="17114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09DF4-80CA-4480-8CAA-E700B5630796}"/>
              </a:ext>
            </a:extLst>
          </p:cNvPr>
          <p:cNvSpPr>
            <a:spLocks noGrp="1"/>
          </p:cNvSpPr>
          <p:nvPr>
            <p:ph type="title"/>
          </p:nvPr>
        </p:nvSpPr>
        <p:spPr>
          <a:xfrm>
            <a:off x="571350" y="571500"/>
            <a:ext cx="4000647" cy="1281182"/>
          </a:xfrm>
        </p:spPr>
        <p:txBody>
          <a:bodyPr vert="horz" lIns="91440" tIns="45720" rIns="91440" bIns="45720" rtlCol="0" anchor="ctr">
            <a:normAutofit/>
          </a:bodyPr>
          <a:lstStyle/>
          <a:p>
            <a:pPr defTabSz="914400">
              <a:spcBef>
                <a:spcPct val="0"/>
              </a:spcBef>
            </a:pPr>
            <a:r>
              <a:rPr lang="en-US" sz="3000" u="sng" dirty="0">
                <a:latin typeface="Calibri" panose="020F0502020204030204" pitchFamily="34" charset="0"/>
                <a:cs typeface="Calibri" panose="020F0502020204030204" pitchFamily="34" charset="0"/>
              </a:rPr>
              <a:t>Final Thoughts</a:t>
            </a:r>
          </a:p>
        </p:txBody>
      </p:sp>
      <p:sp>
        <p:nvSpPr>
          <p:cNvPr id="3" name="Text Placeholder 2">
            <a:extLst>
              <a:ext uri="{FF2B5EF4-FFF2-40B4-BE49-F238E27FC236}">
                <a16:creationId xmlns:a16="http://schemas.microsoft.com/office/drawing/2014/main" id="{CBBF2E5A-6421-902E-E237-22FED460AB9B}"/>
              </a:ext>
            </a:extLst>
          </p:cNvPr>
          <p:cNvSpPr>
            <a:spLocks noGrp="1"/>
          </p:cNvSpPr>
          <p:nvPr>
            <p:ph type="body" idx="1"/>
          </p:nvPr>
        </p:nvSpPr>
        <p:spPr>
          <a:xfrm>
            <a:off x="571350" y="1852683"/>
            <a:ext cx="4446699" cy="2827376"/>
          </a:xfrm>
        </p:spPr>
        <p:txBody>
          <a:bodyPr vert="horz" lIns="91440" tIns="45720" rIns="91440" bIns="45720" rtlCol="0" anchor="ctr">
            <a:noAutofit/>
          </a:bodyPr>
          <a:lstStyle/>
          <a:p>
            <a:pPr indent="-228600" defTabSz="914400">
              <a:spcAft>
                <a:spcPts val="6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Retail customer segmentation using K-means clustering separates the customer base into unique groups based on purchasing habits, enabling focused marketing strategies and personalized experiences to cater to various customer preferences and increase total sales and satisfaction. </a:t>
            </a:r>
          </a:p>
          <a:p>
            <a:pPr indent="-228600" defTabSz="914400">
              <a:spcAft>
                <a:spcPts val="600"/>
              </a:spcAft>
              <a:buFont typeface="Arial" panose="020B0604020202020204" pitchFamily="34" charset="0"/>
              <a:buChar char="•"/>
            </a:pPr>
            <a:endParaRPr lang="en-US" sz="1600" b="0" i="0" dirty="0">
              <a:effectLst/>
              <a:latin typeface="Calibri" panose="020F0502020204030204" pitchFamily="34" charset="0"/>
              <a:cs typeface="Calibri" panose="020F0502020204030204" pitchFamily="34" charset="0"/>
            </a:endParaRPr>
          </a:p>
          <a:p>
            <a:pPr indent="-228600" defTabSz="914400">
              <a:spcAft>
                <a:spcPts val="600"/>
              </a:spcAft>
              <a:buFont typeface="Arial" panose="020B0604020202020204" pitchFamily="34" charset="0"/>
              <a:buChar char="•"/>
            </a:pPr>
            <a:r>
              <a:rPr lang="en-US" sz="1600" b="0" i="0" dirty="0">
                <a:effectLst/>
                <a:latin typeface="Calibri" panose="020F0502020204030204" pitchFamily="34" charset="0"/>
                <a:cs typeface="Calibri" panose="020F0502020204030204" pitchFamily="34" charset="0"/>
              </a:rPr>
              <a:t>Retailers can tailor their product selection, price policies, and marketing initiatives to better serve various needs of their consumer base by finding similarities and trends among customers.</a:t>
            </a:r>
            <a:endParaRPr lang="en-US" sz="1600" dirty="0">
              <a:latin typeface="Calibri" panose="020F0502020204030204" pitchFamily="34" charset="0"/>
              <a:cs typeface="Calibri" panose="020F0502020204030204" pitchFamily="34" charset="0"/>
            </a:endParaRPr>
          </a:p>
        </p:txBody>
      </p:sp>
      <p:pic>
        <p:nvPicPr>
          <p:cNvPr id="5" name="Picture 4" descr="People at the meeting desk">
            <a:extLst>
              <a:ext uri="{FF2B5EF4-FFF2-40B4-BE49-F238E27FC236}">
                <a16:creationId xmlns:a16="http://schemas.microsoft.com/office/drawing/2014/main" id="{A14B4E8E-5E33-5F93-CC46-D172E9CA4FD1}"/>
              </a:ext>
            </a:extLst>
          </p:cNvPr>
          <p:cNvPicPr>
            <a:picLocks noChangeAspect="1"/>
          </p:cNvPicPr>
          <p:nvPr/>
        </p:nvPicPr>
        <p:blipFill rotWithShape="1">
          <a:blip r:embed="rId2"/>
          <a:srcRect l="23458" r="32859" b="-1"/>
          <a:stretch/>
        </p:blipFill>
        <p:spPr>
          <a:xfrm>
            <a:off x="5143347" y="-8164"/>
            <a:ext cx="4000653" cy="5151664"/>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89850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BA99A-0C0B-8D5A-3E57-FF770C92CBF6}"/>
              </a:ext>
            </a:extLst>
          </p:cNvPr>
          <p:cNvSpPr>
            <a:spLocks noGrp="1"/>
          </p:cNvSpPr>
          <p:nvPr>
            <p:ph type="title"/>
          </p:nvPr>
        </p:nvSpPr>
        <p:spPr>
          <a:xfrm>
            <a:off x="728181" y="915689"/>
            <a:ext cx="4069335" cy="1790700"/>
          </a:xfrm>
        </p:spPr>
        <p:txBody>
          <a:bodyPr vert="horz" lIns="91440" tIns="45720" rIns="91440" bIns="45720" rtlCol="0" anchor="b">
            <a:normAutofit/>
          </a:bodyPr>
          <a:lstStyle/>
          <a:p>
            <a:pPr defTabSz="914400">
              <a:spcBef>
                <a:spcPct val="0"/>
              </a:spcBef>
            </a:pPr>
            <a:r>
              <a:rPr lang="en-US" sz="6000" kern="1200" dirty="0">
                <a:solidFill>
                  <a:schemeClr val="tx1"/>
                </a:solidFill>
                <a:latin typeface="+mj-lt"/>
                <a:ea typeface="+mj-ea"/>
                <a:cs typeface="+mj-cs"/>
              </a:rPr>
              <a:t>Thank you…</a:t>
            </a:r>
          </a:p>
        </p:txBody>
      </p:sp>
      <p:sp>
        <p:nvSpPr>
          <p:cNvPr id="20"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1968359"/>
            <a:ext cx="609320" cy="609320"/>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Block Arc 2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84313" y="901796"/>
            <a:ext cx="17907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163244"/>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99867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3084060"/>
            <a:ext cx="889838" cy="1328738"/>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3108841"/>
            <a:ext cx="3062574"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3722002"/>
            <a:ext cx="1982514" cy="1421498"/>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71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17144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DA7DB3-BE28-4E27-5C35-C69504D66FF6}"/>
              </a:ext>
            </a:extLst>
          </p:cNvPr>
          <p:cNvSpPr>
            <a:spLocks noGrp="1"/>
          </p:cNvSpPr>
          <p:nvPr>
            <p:ph type="title"/>
          </p:nvPr>
        </p:nvSpPr>
        <p:spPr>
          <a:xfrm>
            <a:off x="571352" y="262647"/>
            <a:ext cx="3485178" cy="1218390"/>
          </a:xfrm>
        </p:spPr>
        <p:txBody>
          <a:bodyPr anchor="ctr">
            <a:normAutofit/>
          </a:bodyPr>
          <a:lstStyle/>
          <a:p>
            <a:r>
              <a:rPr lang="en-CA" sz="3000" u="sng" dirty="0">
                <a:latin typeface="Calibri" panose="020F0502020204030204" pitchFamily="34" charset="0"/>
                <a:cs typeface="Calibri" panose="020F0502020204030204" pitchFamily="34" charset="0"/>
              </a:rPr>
              <a:t>Business Objectives</a:t>
            </a:r>
          </a:p>
        </p:txBody>
      </p:sp>
      <p:sp>
        <p:nvSpPr>
          <p:cNvPr id="3" name="Content Placeholder 2">
            <a:extLst>
              <a:ext uri="{FF2B5EF4-FFF2-40B4-BE49-F238E27FC236}">
                <a16:creationId xmlns:a16="http://schemas.microsoft.com/office/drawing/2014/main" id="{E3AF85A1-8AF0-0529-1BD0-D1989134498E}"/>
              </a:ext>
            </a:extLst>
          </p:cNvPr>
          <p:cNvSpPr>
            <a:spLocks noGrp="1"/>
          </p:cNvSpPr>
          <p:nvPr>
            <p:ph idx="1"/>
          </p:nvPr>
        </p:nvSpPr>
        <p:spPr>
          <a:xfrm>
            <a:off x="571351" y="2057400"/>
            <a:ext cx="3485179" cy="2709861"/>
          </a:xfrm>
        </p:spPr>
        <p:txBody>
          <a:bodyPr anchor="ctr">
            <a:normAutofit/>
          </a:bodyPr>
          <a:lstStyle/>
          <a:p>
            <a:pPr>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Objective</a:t>
            </a:r>
            <a:r>
              <a:rPr lang="en-US" sz="1500" b="0" i="0" dirty="0">
                <a:effectLst/>
                <a:latin typeface="Calibri" panose="020F0502020204030204" pitchFamily="34" charset="0"/>
                <a:cs typeface="Calibri" panose="020F0502020204030204" pitchFamily="34" charset="0"/>
              </a:rPr>
              <a:t>: Utilize RFM (Recency, Frequency, Monetary Value) analysis on online sales data.</a:t>
            </a:r>
          </a:p>
          <a:p>
            <a:pPr>
              <a:buFont typeface="Arial" panose="020B0604020202020204" pitchFamily="34" charset="0"/>
              <a:buChar char="•"/>
            </a:pPr>
            <a:endParaRPr lang="en-US" sz="1500" b="0" i="0" dirty="0">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US" sz="1500" b="1" i="0" dirty="0">
                <a:effectLst/>
                <a:latin typeface="Calibri" panose="020F0502020204030204" pitchFamily="34" charset="0"/>
                <a:cs typeface="Calibri" panose="020F0502020204030204" pitchFamily="34" charset="0"/>
              </a:rPr>
              <a:t>Goal </a:t>
            </a:r>
            <a:r>
              <a:rPr lang="en-US" sz="1500" b="0" i="0" dirty="0">
                <a:effectLst/>
                <a:latin typeface="Calibri" panose="020F0502020204030204" pitchFamily="34" charset="0"/>
                <a:cs typeface="Calibri" panose="020F0502020204030204" pitchFamily="34" charset="0"/>
              </a:rPr>
              <a:t>: Divide customers into segments to identify potential customer 	   groups, enabling the design of targeted and profitable marketing strategies.</a:t>
            </a:r>
          </a:p>
          <a:p>
            <a:pPr marL="0" indent="0">
              <a:buNone/>
            </a:pPr>
            <a:endParaRPr lang="en-CA" sz="1500" dirty="0"/>
          </a:p>
        </p:txBody>
      </p:sp>
      <p:pic>
        <p:nvPicPr>
          <p:cNvPr id="5" name="Picture 4" descr="Graph">
            <a:extLst>
              <a:ext uri="{FF2B5EF4-FFF2-40B4-BE49-F238E27FC236}">
                <a16:creationId xmlns:a16="http://schemas.microsoft.com/office/drawing/2014/main" id="{99A9AE8C-4E83-A697-5D19-051D3AB14440}"/>
              </a:ext>
            </a:extLst>
          </p:cNvPr>
          <p:cNvPicPr>
            <a:picLocks noChangeAspect="1"/>
          </p:cNvPicPr>
          <p:nvPr/>
        </p:nvPicPr>
        <p:blipFill rotWithShape="1">
          <a:blip r:embed="rId2"/>
          <a:srcRect l="16558" r="27824"/>
          <a:stretch/>
        </p:blipFill>
        <p:spPr>
          <a:xfrm>
            <a:off x="4572000" y="10"/>
            <a:ext cx="4577118" cy="5143490"/>
          </a:xfrm>
          <a:prstGeom prst="rect">
            <a:avLst/>
          </a:prstGeom>
        </p:spPr>
      </p:pic>
    </p:spTree>
    <p:extLst>
      <p:ext uri="{BB962C8B-B14F-4D97-AF65-F5344CB8AC3E}">
        <p14:creationId xmlns:p14="http://schemas.microsoft.com/office/powerpoint/2010/main" val="1698639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50"/>
            <a:ext cx="9143999" cy="514985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Three arrows on bullseye">
            <a:extLst>
              <a:ext uri="{FF2B5EF4-FFF2-40B4-BE49-F238E27FC236}">
                <a16:creationId xmlns:a16="http://schemas.microsoft.com/office/drawing/2014/main" id="{29B5F58D-1E67-DCE2-9DB7-983534930D68}"/>
              </a:ext>
            </a:extLst>
          </p:cNvPr>
          <p:cNvPicPr>
            <a:picLocks noChangeAspect="1"/>
          </p:cNvPicPr>
          <p:nvPr/>
        </p:nvPicPr>
        <p:blipFill rotWithShape="1">
          <a:blip r:embed="rId2">
            <a:alphaModFix amt="55000"/>
          </a:blip>
          <a:srcRect t="14122"/>
          <a:stretch/>
        </p:blipFill>
        <p:spPr>
          <a:xfrm>
            <a:off x="20" y="-6830"/>
            <a:ext cx="9143980" cy="5143499"/>
          </a:xfrm>
          <a:prstGeom prst="rect">
            <a:avLst/>
          </a:prstGeom>
        </p:spPr>
      </p:pic>
      <p:sp>
        <p:nvSpPr>
          <p:cNvPr id="2" name="Title 1">
            <a:extLst>
              <a:ext uri="{FF2B5EF4-FFF2-40B4-BE49-F238E27FC236}">
                <a16:creationId xmlns:a16="http://schemas.microsoft.com/office/drawing/2014/main" id="{8AD3D6E3-AC15-EB8A-769F-2B44E1ABC8FA}"/>
              </a:ext>
            </a:extLst>
          </p:cNvPr>
          <p:cNvSpPr>
            <a:spLocks noGrp="1"/>
          </p:cNvSpPr>
          <p:nvPr>
            <p:ph type="title"/>
          </p:nvPr>
        </p:nvSpPr>
        <p:spPr>
          <a:xfrm>
            <a:off x="515125" y="443508"/>
            <a:ext cx="2515154" cy="4189214"/>
          </a:xfrm>
        </p:spPr>
        <p:txBody>
          <a:bodyPr>
            <a:normAutofit/>
          </a:bodyPr>
          <a:lstStyle/>
          <a:p>
            <a:r>
              <a:rPr lang="en-CA" sz="3100" u="sng" dirty="0">
                <a:solidFill>
                  <a:srgbClr val="FFFFFF"/>
                </a:solidFill>
                <a:latin typeface="Calibri" panose="020F0502020204030204" pitchFamily="34" charset="0"/>
                <a:cs typeface="Calibri" panose="020F0502020204030204" pitchFamily="34" charset="0"/>
              </a:rPr>
              <a:t>What is Customer Segmentation</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777A277-C154-4AF7-60DF-2AC6281F125B}"/>
              </a:ext>
            </a:extLst>
          </p:cNvPr>
          <p:cNvSpPr>
            <a:spLocks noGrp="1"/>
          </p:cNvSpPr>
          <p:nvPr>
            <p:ph idx="1"/>
          </p:nvPr>
        </p:nvSpPr>
        <p:spPr>
          <a:xfrm>
            <a:off x="3335481" y="443508"/>
            <a:ext cx="5179868" cy="4189214"/>
          </a:xfrm>
        </p:spPr>
        <p:txBody>
          <a:bodyPr anchor="ctr">
            <a:normAutofit/>
          </a:bodyPr>
          <a:lstStyle/>
          <a:p>
            <a:r>
              <a:rPr lang="en-US" b="0" i="0" dirty="0">
                <a:solidFill>
                  <a:srgbClr val="FFFFFF"/>
                </a:solidFill>
                <a:effectLst/>
                <a:latin typeface="Calibri" panose="020F0502020204030204" pitchFamily="34" charset="0"/>
                <a:cs typeface="Calibri" panose="020F0502020204030204" pitchFamily="34" charset="0"/>
              </a:rPr>
              <a:t>Customer segmentation is the process of dividing a customer base into distinct subgroups based on shared characteristics, behaviors, or preferences. These subgroups or segments represent subsets of the overall customer population.</a:t>
            </a:r>
            <a:endParaRPr lang="en-CA" b="0" i="0" dirty="0">
              <a:solidFill>
                <a:srgbClr val="FFFFFF"/>
              </a:solidFill>
              <a:effectLst/>
              <a:latin typeface="Calibri" panose="020F0502020204030204" pitchFamily="34" charset="0"/>
              <a:cs typeface="Calibri" panose="020F0502020204030204" pitchFamily="34" charset="0"/>
            </a:endParaRPr>
          </a:p>
          <a:p>
            <a:r>
              <a:rPr lang="en-US" b="0" i="0" dirty="0">
                <a:solidFill>
                  <a:srgbClr val="FFFFFF"/>
                </a:solidFill>
                <a:effectLst/>
                <a:latin typeface="Calibri" panose="020F0502020204030204" pitchFamily="34" charset="0"/>
                <a:cs typeface="Calibri" panose="020F0502020204030204" pitchFamily="34" charset="0"/>
              </a:rPr>
              <a:t>This strategic approach enables businesses to tailor their marketing efforts and strategies to better meet the unique needs and preferences of each customer segment</a:t>
            </a:r>
            <a:r>
              <a:rPr lang="en-US" b="0" i="0" dirty="0">
                <a:solidFill>
                  <a:srgbClr val="FFFFFF"/>
                </a:solidFill>
                <a:effectLst/>
                <a:latin typeface="Söhne"/>
              </a:rPr>
              <a:t>.</a:t>
            </a:r>
          </a:p>
        </p:txBody>
      </p:sp>
    </p:spTree>
    <p:extLst>
      <p:ext uri="{BB962C8B-B14F-4D97-AF65-F5344CB8AC3E}">
        <p14:creationId xmlns:p14="http://schemas.microsoft.com/office/powerpoint/2010/main" val="238959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3644BFD-D22E-4019-B666-387DA51AE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1" name="Group 3080">
            <a:extLst>
              <a:ext uri="{FF2B5EF4-FFF2-40B4-BE49-F238E27FC236}">
                <a16:creationId xmlns:a16="http://schemas.microsoft.com/office/drawing/2014/main" id="{5FE9FE4C-C9E0-4C54-8010-EA9D29CD4D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5967267" y="1417852"/>
            <a:ext cx="4395038" cy="1559357"/>
            <a:chOff x="6081624" y="1998368"/>
            <a:chExt cx="5613457" cy="782175"/>
          </a:xfrm>
          <a:solidFill>
            <a:schemeClr val="accent4"/>
          </a:solidFill>
        </p:grpSpPr>
        <p:sp>
          <p:nvSpPr>
            <p:cNvPr id="3082" name="Rectangle 3081">
              <a:extLst>
                <a:ext uri="{FF2B5EF4-FFF2-40B4-BE49-F238E27FC236}">
                  <a16:creationId xmlns:a16="http://schemas.microsoft.com/office/drawing/2014/main" id="{56FAD6EF-0374-46BD-901E-E901DCA01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04847ABE-275E-4DCA-B164-A672D517F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776B14B-F2F4-4825-8DA8-8C7A0F2B3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349758"/>
            <a:ext cx="8333796" cy="443837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Segmenting Your Audience Through Data - Social Industries | Managed ...">
            <a:extLst>
              <a:ext uri="{FF2B5EF4-FFF2-40B4-BE49-F238E27FC236}">
                <a16:creationId xmlns:a16="http://schemas.microsoft.com/office/drawing/2014/main" id="{E145842F-0CC6-6D9E-9BFC-20A24F0AC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725" y="589510"/>
            <a:ext cx="6986587" cy="3857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4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51435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B901D-8CB7-7CBB-3D9F-146EE7F7713E}"/>
              </a:ext>
            </a:extLst>
          </p:cNvPr>
          <p:cNvSpPr>
            <a:spLocks noGrp="1"/>
          </p:cNvSpPr>
          <p:nvPr>
            <p:ph type="title"/>
          </p:nvPr>
        </p:nvSpPr>
        <p:spPr>
          <a:xfrm>
            <a:off x="515125" y="865179"/>
            <a:ext cx="2400300" cy="3345872"/>
          </a:xfrm>
        </p:spPr>
        <p:txBody>
          <a:bodyPr>
            <a:normAutofit/>
          </a:bodyPr>
          <a:lstStyle/>
          <a:p>
            <a:r>
              <a:rPr lang="en-US" sz="2800" u="sng" dirty="0">
                <a:solidFill>
                  <a:srgbClr val="FFFFFF"/>
                </a:solidFill>
                <a:latin typeface="Calibri" panose="020F0502020204030204" pitchFamily="34" charset="0"/>
                <a:cs typeface="Calibri" panose="020F0502020204030204" pitchFamily="34" charset="0"/>
              </a:rPr>
              <a:t>Why do we do customer segmentation?</a:t>
            </a:r>
            <a:endParaRPr lang="en-CA" sz="2800" u="sng" dirty="0">
              <a:solidFill>
                <a:srgbClr val="FFFFFF"/>
              </a:solidFill>
              <a:latin typeface="Calibri" panose="020F0502020204030204" pitchFamily="34" charset="0"/>
              <a:cs typeface="Calibri" panose="020F0502020204030204" pitchFamily="34" charset="0"/>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1841609"/>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B60640-14A5-60D2-8E6E-3048B95E2612}"/>
              </a:ext>
            </a:extLst>
          </p:cNvPr>
          <p:cNvSpPr>
            <a:spLocks noGrp="1"/>
          </p:cNvSpPr>
          <p:nvPr>
            <p:ph idx="1"/>
          </p:nvPr>
        </p:nvSpPr>
        <p:spPr>
          <a:xfrm>
            <a:off x="3335481" y="443508"/>
            <a:ext cx="5179868" cy="4189214"/>
          </a:xfrm>
        </p:spPr>
        <p:txBody>
          <a:bodyPr anchor="ctr">
            <a:normAutofit/>
          </a:bodyPr>
          <a:lstStyle/>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Targeted Marketing</a:t>
            </a:r>
            <a:r>
              <a:rPr lang="en-US" sz="1200" b="0" i="0" dirty="0">
                <a:effectLst/>
                <a:latin typeface="Calibri" panose="020F0502020204030204" pitchFamily="34" charset="0"/>
                <a:cs typeface="Calibri" panose="020F0502020204030204" pitchFamily="34" charset="0"/>
              </a:rPr>
              <a:t>: Tailor marketing strategies to specific customer groups, increasing engagement and conversion rates.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Resource Efficiency</a:t>
            </a:r>
            <a:r>
              <a:rPr lang="en-US" sz="1200" b="0" i="0" dirty="0">
                <a:effectLst/>
                <a:latin typeface="Calibri" panose="020F0502020204030204" pitchFamily="34" charset="0"/>
                <a:cs typeface="Calibri" panose="020F0502020204030204" pitchFamily="34" charset="0"/>
              </a:rPr>
              <a:t>: Optimize resource allocation by focusing on segments with the  highest potential ROI.</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Customer Satisfaction</a:t>
            </a:r>
            <a:r>
              <a:rPr lang="en-US" sz="1200" b="0" i="0" dirty="0">
                <a:effectLst/>
                <a:latin typeface="Calibri" panose="020F0502020204030204" pitchFamily="34" charset="0"/>
                <a:cs typeface="Calibri" panose="020F0502020204030204" pitchFamily="34" charset="0"/>
              </a:rPr>
              <a:t>: Understand and meet unique needs, enhancing customer satisfaction and loyalty.</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Competitive Edge</a:t>
            </a:r>
            <a:r>
              <a:rPr lang="en-US" sz="1200" b="0" i="0" dirty="0">
                <a:effectLst/>
                <a:latin typeface="Calibri" panose="020F0502020204030204" pitchFamily="34" charset="0"/>
                <a:cs typeface="Calibri" panose="020F0502020204030204" pitchFamily="34" charset="0"/>
              </a:rPr>
              <a:t>: Gain a competitive advantage by aligning offerings with distinct market segments.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Product Enhancement</a:t>
            </a:r>
            <a:r>
              <a:rPr lang="en-US" sz="1200" b="0" i="0" dirty="0">
                <a:effectLst/>
                <a:latin typeface="Calibri" panose="020F0502020204030204" pitchFamily="34" charset="0"/>
                <a:cs typeface="Calibri" panose="020F0502020204030204" pitchFamily="34" charset="0"/>
              </a:rPr>
              <a:t>: Develop products that cater to specific segment preferences, driving sales and customer retention.</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Market Expansion</a:t>
            </a:r>
            <a:r>
              <a:rPr lang="en-US" sz="1200" b="0" i="0" dirty="0">
                <a:effectLst/>
                <a:latin typeface="Calibri" panose="020F0502020204030204" pitchFamily="34" charset="0"/>
                <a:cs typeface="Calibri" panose="020F0502020204030204" pitchFamily="34" charset="0"/>
              </a:rPr>
              <a:t>: Identify new market opportunities for business growth and diversification.</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Data-Driven Insights</a:t>
            </a:r>
            <a:r>
              <a:rPr lang="en-US" sz="1200" b="0" i="0" dirty="0">
                <a:effectLst/>
                <a:latin typeface="Calibri" panose="020F0502020204030204" pitchFamily="34" charset="0"/>
                <a:cs typeface="Calibri" panose="020F0502020204030204" pitchFamily="34" charset="0"/>
              </a:rPr>
              <a:t>: Use data to make informed decisions and continually improve products and services.</a:t>
            </a:r>
          </a:p>
          <a:p>
            <a:pPr>
              <a:buFont typeface="Arial" panose="020B0604020202020204" pitchFamily="34" charset="0"/>
              <a:buChar char="•"/>
            </a:pPr>
            <a:r>
              <a:rPr lang="en-US" sz="1200" b="1" i="0" dirty="0">
                <a:effectLst/>
                <a:latin typeface="Calibri" panose="020F0502020204030204" pitchFamily="34" charset="0"/>
                <a:cs typeface="Calibri" panose="020F0502020204030204" pitchFamily="34" charset="0"/>
              </a:rPr>
              <a:t>Long-Term Value</a:t>
            </a:r>
            <a:r>
              <a:rPr lang="en-US" sz="1200" b="0" i="0" dirty="0">
                <a:effectLst/>
                <a:latin typeface="Calibri" panose="020F0502020204030204" pitchFamily="34" charset="0"/>
                <a:cs typeface="Calibri" panose="020F0502020204030204" pitchFamily="34" charset="0"/>
              </a:rPr>
              <a:t>: Nurture high-value segments for sustained profitability and business success.</a:t>
            </a:r>
          </a:p>
          <a:p>
            <a:pPr marL="0" indent="0">
              <a:buNone/>
            </a:pPr>
            <a:endParaRPr lang="en-CA" sz="1200" dirty="0"/>
          </a:p>
        </p:txBody>
      </p:sp>
    </p:spTree>
    <p:extLst>
      <p:ext uri="{BB962C8B-B14F-4D97-AF65-F5344CB8AC3E}">
        <p14:creationId xmlns:p14="http://schemas.microsoft.com/office/powerpoint/2010/main" val="3321183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9D37E-7448-473C-E029-5EB394AE0DB8}"/>
              </a:ext>
            </a:extLst>
          </p:cNvPr>
          <p:cNvSpPr>
            <a:spLocks noGrp="1"/>
          </p:cNvSpPr>
          <p:nvPr>
            <p:ph type="title"/>
          </p:nvPr>
        </p:nvSpPr>
        <p:spPr>
          <a:xfrm>
            <a:off x="442170" y="642135"/>
            <a:ext cx="3420438" cy="846051"/>
          </a:xfrm>
        </p:spPr>
        <p:txBody>
          <a:bodyPr vert="horz" lIns="91440" tIns="45720" rIns="91440" bIns="45720" rtlCol="0" anchor="ctr">
            <a:normAutofit/>
          </a:bodyPr>
          <a:lstStyle/>
          <a:p>
            <a:pPr defTabSz="914400"/>
            <a:r>
              <a:rPr lang="en-US" sz="3000" b="1" i="0" dirty="0">
                <a:effectLst/>
                <a:latin typeface="Calibri" panose="020F0502020204030204" pitchFamily="34" charset="0"/>
                <a:cs typeface="Calibri" panose="020F0502020204030204" pitchFamily="34" charset="0"/>
              </a:rPr>
              <a:t>What is RFM?</a:t>
            </a:r>
            <a:endParaRPr lang="en-US" sz="3000" dirty="0">
              <a:latin typeface="Calibri" panose="020F0502020204030204" pitchFamily="34" charset="0"/>
              <a:cs typeface="Calibri" panose="020F0502020204030204" pitchFamily="34" charset="0"/>
            </a:endParaRPr>
          </a:p>
        </p:txBody>
      </p:sp>
      <p:grpSp>
        <p:nvGrpSpPr>
          <p:cNvPr id="2072" name="Group 207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2058" name="Rectangle 20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3" name="Rectangle 207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B585FE-7E83-15DC-595D-00588BC4A636}"/>
              </a:ext>
            </a:extLst>
          </p:cNvPr>
          <p:cNvSpPr>
            <a:spLocks noGrp="1"/>
          </p:cNvSpPr>
          <p:nvPr>
            <p:ph sz="half" idx="1"/>
          </p:nvPr>
        </p:nvSpPr>
        <p:spPr>
          <a:xfrm>
            <a:off x="443039" y="1747878"/>
            <a:ext cx="3419569" cy="2984689"/>
          </a:xfrm>
        </p:spPr>
        <p:txBody>
          <a:bodyPr vert="horz" lIns="91440" tIns="45720" rIns="91440" bIns="45720" rtlCol="0" anchor="ctr">
            <a:normAutofit/>
          </a:bodyPr>
          <a:lstStyle/>
          <a:p>
            <a:pPr defTabSz="914400"/>
            <a:r>
              <a:rPr lang="en-US" sz="1500" b="0" i="0" dirty="0">
                <a:effectLst/>
                <a:latin typeface="Calibri" panose="020F0502020204030204" pitchFamily="34" charset="0"/>
                <a:cs typeface="Calibri" panose="020F0502020204030204" pitchFamily="34" charset="0"/>
              </a:rPr>
              <a:t>RFM is a method used to analyze customer value. RFM stands for RECENCY, Frequency, and Monetary.</a:t>
            </a:r>
          </a:p>
          <a:p>
            <a:pPr defTabSz="914400"/>
            <a:r>
              <a:rPr lang="en-US" sz="1500" b="0" i="0" dirty="0">
                <a:effectLst/>
                <a:latin typeface="Calibri" panose="020F0502020204030204" pitchFamily="34" charset="0"/>
                <a:cs typeface="Calibri" panose="020F0502020204030204" pitchFamily="34" charset="0"/>
              </a:rPr>
              <a:t>RECENCY: How recently did the customer visit our website or how recently did a customer purchase?</a:t>
            </a:r>
          </a:p>
          <a:p>
            <a:pPr defTabSz="914400"/>
            <a:r>
              <a:rPr lang="en-US" sz="1500" b="0" i="0" dirty="0">
                <a:effectLst/>
                <a:latin typeface="Calibri" panose="020F0502020204030204" pitchFamily="34" charset="0"/>
                <a:cs typeface="Calibri" panose="020F0502020204030204" pitchFamily="34" charset="0"/>
              </a:rPr>
              <a:t>Frequency: How often do they visit or how often do they purchase?</a:t>
            </a:r>
          </a:p>
          <a:p>
            <a:pPr defTabSz="914400"/>
            <a:r>
              <a:rPr lang="en-US" sz="1500" b="0" i="0" dirty="0">
                <a:effectLst/>
                <a:latin typeface="Calibri" panose="020F0502020204030204" pitchFamily="34" charset="0"/>
                <a:cs typeface="Calibri" panose="020F0502020204030204" pitchFamily="34" charset="0"/>
              </a:rPr>
              <a:t>Monetary: How much revenue we get from their visit or how much do they spend when they purchase?</a:t>
            </a:r>
            <a:endParaRPr lang="en-US" sz="1500" dirty="0">
              <a:latin typeface="Calibri" panose="020F0502020204030204" pitchFamily="34" charset="0"/>
              <a:cs typeface="Calibri" panose="020F0502020204030204" pitchFamily="34" charset="0"/>
            </a:endParaRPr>
          </a:p>
          <a:p>
            <a:pPr indent="-228600" defTabSz="914400"/>
            <a:endParaRPr lang="en-US" sz="1500" dirty="0"/>
          </a:p>
        </p:txBody>
      </p:sp>
      <p:sp>
        <p:nvSpPr>
          <p:cNvPr id="2074" name="Rectangle 207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RFM analysis">
            <a:extLst>
              <a:ext uri="{FF2B5EF4-FFF2-40B4-BE49-F238E27FC236}">
                <a16:creationId xmlns:a16="http://schemas.microsoft.com/office/drawing/2014/main" id="{CDF4826D-01D0-0F74-8813-C69BFED1F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101" y="1488186"/>
            <a:ext cx="3638550" cy="2956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96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64105-59EB-AA73-DA7D-B9EC0D99A5D9}"/>
              </a:ext>
            </a:extLst>
          </p:cNvPr>
          <p:cNvSpPr>
            <a:spLocks noGrp="1"/>
          </p:cNvSpPr>
          <p:nvPr>
            <p:ph type="title"/>
          </p:nvPr>
        </p:nvSpPr>
        <p:spPr>
          <a:xfrm>
            <a:off x="628650" y="344897"/>
            <a:ext cx="7886700" cy="753445"/>
          </a:xfrm>
        </p:spPr>
        <p:txBody>
          <a:bodyPr>
            <a:normAutofit/>
          </a:bodyPr>
          <a:lstStyle/>
          <a:p>
            <a:pPr algn="ctr"/>
            <a:r>
              <a:rPr lang="en-CA" sz="2300" b="0" i="0" u="sng" dirty="0">
                <a:solidFill>
                  <a:srgbClr val="FFFFFF"/>
                </a:solidFill>
                <a:effectLst/>
                <a:latin typeface="Calibri" panose="020F0502020204030204" pitchFamily="34" charset="0"/>
                <a:cs typeface="Calibri" panose="020F0502020204030204" pitchFamily="34" charset="0"/>
              </a:rPr>
              <a:t>Why is it needed?</a:t>
            </a:r>
            <a:br>
              <a:rPr lang="en-CA" sz="2300" b="0" i="0" u="sng" dirty="0">
                <a:solidFill>
                  <a:srgbClr val="FFFFFF"/>
                </a:solidFill>
                <a:effectLst/>
                <a:latin typeface="Lato" panose="020F0502020204030203" pitchFamily="34" charset="0"/>
              </a:rPr>
            </a:br>
            <a:endParaRPr lang="en-CA" sz="2300" u="sng" dirty="0">
              <a:solidFill>
                <a:srgbClr val="FFFFFF"/>
              </a:solidFill>
            </a:endParaRP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190977"/>
            <a:ext cx="8274756" cy="3576285"/>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9A774D3-E531-1E03-1C9D-BE95928F6820}"/>
              </a:ext>
            </a:extLst>
          </p:cNvPr>
          <p:cNvGraphicFramePr>
            <a:graphicFrameLocks noGrp="1"/>
          </p:cNvGraphicFramePr>
          <p:nvPr>
            <p:ph idx="1"/>
            <p:extLst>
              <p:ext uri="{D42A27DB-BD31-4B8C-83A1-F6EECF244321}">
                <p14:modId xmlns:p14="http://schemas.microsoft.com/office/powerpoint/2010/main" val="2174458486"/>
              </p:ext>
            </p:extLst>
          </p:nvPr>
        </p:nvGraphicFramePr>
        <p:xfrm>
          <a:off x="628650" y="1350683"/>
          <a:ext cx="7886700" cy="3263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89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241299"/>
            <a:ext cx="8660121" cy="4660901"/>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1" name="Right Triangle 513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2501900"/>
            <a:ext cx="2468880" cy="24003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E4AE9BF7-C420-D63C-9F0D-3CE22D92DB03}"/>
              </a:ext>
            </a:extLst>
          </p:cNvPr>
          <p:cNvSpPr>
            <a:spLocks noGrp="1"/>
          </p:cNvSpPr>
          <p:nvPr>
            <p:ph sz="half" idx="2"/>
          </p:nvPr>
        </p:nvSpPr>
        <p:spPr>
          <a:xfrm>
            <a:off x="4015052" y="1148633"/>
            <a:ext cx="4493327" cy="2553417"/>
          </a:xfrm>
        </p:spPr>
        <p:txBody>
          <a:bodyPr>
            <a:normAutofit fontScale="25000" lnSpcReduction="20000"/>
          </a:bodyPr>
          <a:lstStyle/>
          <a:p>
            <a:pPr marL="108014" indent="-108014" defTabSz="432054">
              <a:spcBef>
                <a:spcPts val="472"/>
              </a:spcBef>
            </a:pPr>
            <a:r>
              <a:rPr lang="en-US" sz="6400" b="1" u="sng" kern="1200" dirty="0">
                <a:solidFill>
                  <a:srgbClr val="374151"/>
                </a:solidFill>
                <a:latin typeface="Calibri" panose="020F0502020204030204" pitchFamily="34" charset="0"/>
                <a:cs typeface="Calibri" panose="020F0502020204030204" pitchFamily="34" charset="0"/>
              </a:rPr>
              <a:t>Insights</a:t>
            </a:r>
            <a:r>
              <a:rPr lang="en-US" sz="6400" u="sng" kern="1200" dirty="0">
                <a:solidFill>
                  <a:srgbClr val="374151"/>
                </a:solidFill>
                <a:latin typeface="Calibri" panose="020F0502020204030204" pitchFamily="34" charset="0"/>
                <a:cs typeface="Calibri" panose="020F0502020204030204" pitchFamily="34" charset="0"/>
              </a:rPr>
              <a:t>:</a:t>
            </a:r>
          </a:p>
          <a:p>
            <a:pPr marL="468059" lvl="1" indent="-180023" defTabSz="432054">
              <a:spcBef>
                <a:spcPts val="236"/>
              </a:spcBef>
            </a:pPr>
            <a:r>
              <a:rPr lang="en-US" sz="6400" kern="1200" dirty="0">
                <a:solidFill>
                  <a:srgbClr val="374151"/>
                </a:solidFill>
                <a:latin typeface="Calibri" panose="020F0502020204030204" pitchFamily="34" charset="0"/>
                <a:cs typeface="Calibri" panose="020F0502020204030204" pitchFamily="34" charset="0"/>
              </a:rPr>
              <a:t>Identify top-performing countries based on total sales.</a:t>
            </a:r>
          </a:p>
          <a:p>
            <a:pPr marL="468059" lvl="1" indent="-180023" defTabSz="432054">
              <a:spcBef>
                <a:spcPts val="236"/>
              </a:spcBef>
            </a:pPr>
            <a:r>
              <a:rPr lang="en-US" sz="6400" kern="1200" dirty="0">
                <a:solidFill>
                  <a:srgbClr val="374151"/>
                </a:solidFill>
                <a:latin typeface="Calibri" panose="020F0502020204030204" pitchFamily="34" charset="0"/>
                <a:cs typeface="Calibri" panose="020F0502020204030204" pitchFamily="34" charset="0"/>
              </a:rPr>
              <a:t>Analyze purchasing patterns and trends in each country.</a:t>
            </a:r>
          </a:p>
          <a:p>
            <a:pPr marL="108014" indent="-108014" defTabSz="432054">
              <a:spcBef>
                <a:spcPts val="472"/>
              </a:spcBef>
            </a:pPr>
            <a:r>
              <a:rPr lang="en-US" sz="6400" b="1" u="sng" kern="1200" dirty="0">
                <a:solidFill>
                  <a:srgbClr val="374151"/>
                </a:solidFill>
                <a:latin typeface="Calibri" panose="020F0502020204030204" pitchFamily="34" charset="0"/>
                <a:cs typeface="Calibri" panose="020F0502020204030204" pitchFamily="34" charset="0"/>
              </a:rPr>
              <a:t>Recommendations</a:t>
            </a:r>
            <a:r>
              <a:rPr lang="en-US" sz="6400" u="sng" kern="1200" dirty="0">
                <a:solidFill>
                  <a:srgbClr val="374151"/>
                </a:solidFill>
                <a:latin typeface="Calibri" panose="020F0502020204030204" pitchFamily="34" charset="0"/>
                <a:cs typeface="Calibri" panose="020F0502020204030204" pitchFamily="34" charset="0"/>
              </a:rPr>
              <a:t>:</a:t>
            </a:r>
          </a:p>
          <a:p>
            <a:pPr marL="468059" lvl="1" indent="-180023" defTabSz="432054">
              <a:spcBef>
                <a:spcPts val="236"/>
              </a:spcBef>
            </a:pPr>
            <a:r>
              <a:rPr lang="en-US" sz="6400" b="1" kern="1200" dirty="0">
                <a:solidFill>
                  <a:srgbClr val="374151"/>
                </a:solidFill>
                <a:latin typeface="Calibri" panose="020F0502020204030204" pitchFamily="34" charset="0"/>
                <a:cs typeface="Calibri" panose="020F0502020204030204" pitchFamily="34" charset="0"/>
              </a:rPr>
              <a:t>High-Spending Countries</a:t>
            </a:r>
            <a:r>
              <a:rPr lang="en-US" sz="6400" kern="1200" dirty="0">
                <a:solidFill>
                  <a:srgbClr val="374151"/>
                </a:solidFill>
                <a:latin typeface="Calibri" panose="020F0502020204030204" pitchFamily="34" charset="0"/>
                <a:cs typeface="Calibri" panose="020F0502020204030204" pitchFamily="34" charset="0"/>
              </a:rPr>
              <a:t>:</a:t>
            </a:r>
          </a:p>
          <a:p>
            <a:pPr marL="720090" lvl="2" indent="-144018" defTabSz="432054">
              <a:spcBef>
                <a:spcPts val="236"/>
              </a:spcBef>
            </a:pPr>
            <a:r>
              <a:rPr lang="en-US" sz="6400" kern="1200" dirty="0">
                <a:solidFill>
                  <a:srgbClr val="374151"/>
                </a:solidFill>
                <a:latin typeface="Calibri" panose="020F0502020204030204" pitchFamily="34" charset="0"/>
                <a:cs typeface="Calibri" panose="020F0502020204030204" pitchFamily="34" charset="0"/>
              </a:rPr>
              <a:t>Target high-spending countries with exclusive offers and premium products.</a:t>
            </a:r>
          </a:p>
          <a:p>
            <a:pPr marL="468059" lvl="1" indent="-180023" defTabSz="432054">
              <a:spcBef>
                <a:spcPts val="236"/>
              </a:spcBef>
            </a:pPr>
            <a:r>
              <a:rPr lang="en-US" sz="6400" b="1" kern="1200" dirty="0">
                <a:solidFill>
                  <a:srgbClr val="374151"/>
                </a:solidFill>
                <a:latin typeface="Calibri" panose="020F0502020204030204" pitchFamily="34" charset="0"/>
                <a:cs typeface="Calibri" panose="020F0502020204030204" pitchFamily="34" charset="0"/>
              </a:rPr>
              <a:t>Emerging Markets</a:t>
            </a:r>
            <a:r>
              <a:rPr lang="en-US" sz="6400" kern="1200" dirty="0">
                <a:solidFill>
                  <a:srgbClr val="374151"/>
                </a:solidFill>
                <a:latin typeface="Calibri" panose="020F0502020204030204" pitchFamily="34" charset="0"/>
                <a:cs typeface="Calibri" panose="020F0502020204030204" pitchFamily="34" charset="0"/>
              </a:rPr>
              <a:t>:</a:t>
            </a:r>
          </a:p>
          <a:p>
            <a:pPr marL="720090" lvl="2" indent="-144018" defTabSz="432054">
              <a:spcBef>
                <a:spcPts val="236"/>
              </a:spcBef>
            </a:pPr>
            <a:r>
              <a:rPr lang="en-US" sz="6400" kern="1200" dirty="0">
                <a:solidFill>
                  <a:srgbClr val="374151"/>
                </a:solidFill>
                <a:latin typeface="Calibri" panose="020F0502020204030204" pitchFamily="34" charset="0"/>
                <a:cs typeface="Calibri" panose="020F0502020204030204" pitchFamily="34" charset="0"/>
              </a:rPr>
              <a:t>marketing for emerging markets to boost sales and customer engagement.</a:t>
            </a:r>
          </a:p>
          <a:p>
            <a:pPr marL="468059" lvl="1" indent="-180023" defTabSz="432054">
              <a:spcBef>
                <a:spcPts val="236"/>
              </a:spcBef>
            </a:pPr>
            <a:r>
              <a:rPr lang="en-US" sz="6400" b="1" kern="1200" dirty="0">
                <a:solidFill>
                  <a:srgbClr val="374151"/>
                </a:solidFill>
                <a:latin typeface="Calibri" panose="020F0502020204030204" pitchFamily="34" charset="0"/>
                <a:cs typeface="Calibri" panose="020F0502020204030204" pitchFamily="34" charset="0"/>
              </a:rPr>
              <a:t>Localized Marketing</a:t>
            </a:r>
            <a:r>
              <a:rPr lang="en-US" sz="6400" kern="1200" dirty="0">
                <a:solidFill>
                  <a:srgbClr val="374151"/>
                </a:solidFill>
                <a:latin typeface="Calibri" panose="020F0502020204030204" pitchFamily="34" charset="0"/>
                <a:cs typeface="Calibri" panose="020F0502020204030204" pitchFamily="34" charset="0"/>
              </a:rPr>
              <a:t>:</a:t>
            </a:r>
          </a:p>
          <a:p>
            <a:pPr marL="720090" lvl="2" indent="-144018" defTabSz="432054">
              <a:spcBef>
                <a:spcPts val="236"/>
              </a:spcBef>
            </a:pPr>
            <a:r>
              <a:rPr lang="en-US" sz="6400" kern="1200" dirty="0">
                <a:solidFill>
                  <a:srgbClr val="374151"/>
                </a:solidFill>
                <a:latin typeface="Calibri" panose="020F0502020204030204" pitchFamily="34" charset="0"/>
                <a:cs typeface="Calibri" panose="020F0502020204030204" pitchFamily="34" charset="0"/>
              </a:rPr>
              <a:t>Customize marketing strategies for each country based on cultural and regional preferences.</a:t>
            </a:r>
          </a:p>
          <a:p>
            <a:endParaRPr lang="en-CA" sz="1700" dirty="0"/>
          </a:p>
        </p:txBody>
      </p:sp>
      <p:pic>
        <p:nvPicPr>
          <p:cNvPr id="5122" name="Picture 2">
            <a:extLst>
              <a:ext uri="{FF2B5EF4-FFF2-40B4-BE49-F238E27FC236}">
                <a16:creationId xmlns:a16="http://schemas.microsoft.com/office/drawing/2014/main" id="{0C24C7FA-BD0C-DEEE-2669-E2C178B4EB9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721622" y="1258700"/>
            <a:ext cx="2988017" cy="247157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548397D-56B2-6870-09A0-945037A5A9CD}"/>
              </a:ext>
            </a:extLst>
          </p:cNvPr>
          <p:cNvCxnSpPr>
            <a:cxnSpLocks/>
          </p:cNvCxnSpPr>
          <p:nvPr/>
        </p:nvCxnSpPr>
        <p:spPr>
          <a:xfrm flipV="1">
            <a:off x="3557239" y="1576739"/>
            <a:ext cx="527656" cy="157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850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53" name="Group 615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223477" y="1768"/>
            <a:ext cx="1407490" cy="1324506"/>
            <a:chOff x="-648769" y="2358"/>
            <a:chExt cx="1876653" cy="1766008"/>
          </a:xfrm>
        </p:grpSpPr>
        <p:sp>
          <p:nvSpPr>
            <p:cNvPr id="6154" name="Freeform: Shape 615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7" name="Rectangle 615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52897" y="4525250"/>
            <a:ext cx="484026"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Isosceles Triangle 615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77" y="4290831"/>
            <a:ext cx="1696473" cy="852668"/>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987161E-AE20-A34F-C360-E97CDE4E0E0C}"/>
              </a:ext>
            </a:extLst>
          </p:cNvPr>
          <p:cNvSpPr>
            <a:spLocks noGrp="1"/>
          </p:cNvSpPr>
          <p:nvPr>
            <p:ph sz="half" idx="2"/>
          </p:nvPr>
        </p:nvSpPr>
        <p:spPr>
          <a:xfrm>
            <a:off x="4572000" y="952209"/>
            <a:ext cx="4089399" cy="3326078"/>
          </a:xfrm>
        </p:spPr>
        <p:txBody>
          <a:bodyPr>
            <a:normAutofit/>
          </a:bodyPr>
          <a:lstStyle/>
          <a:p>
            <a:pPr marL="154305" indent="-154305" defTabSz="617220">
              <a:spcBef>
                <a:spcPts val="675"/>
              </a:spcBef>
            </a:pPr>
            <a:r>
              <a:rPr lang="en-US" sz="1890" b="1" u="sng" kern="1200" dirty="0">
                <a:solidFill>
                  <a:srgbClr val="374151"/>
                </a:solidFill>
                <a:latin typeface="Calibri" panose="020F0502020204030204" pitchFamily="34" charset="0"/>
                <a:cs typeface="Calibri" panose="020F0502020204030204" pitchFamily="34" charset="0"/>
              </a:rPr>
              <a:t>Insights</a:t>
            </a:r>
            <a:r>
              <a:rPr lang="en-US" sz="1890" u="sng" kern="1200" dirty="0">
                <a:solidFill>
                  <a:srgbClr val="374151"/>
                </a:solidFill>
                <a:latin typeface="Calibri" panose="020F0502020204030204" pitchFamily="34" charset="0"/>
                <a:cs typeface="Calibri" panose="020F0502020204030204" pitchFamily="34" charset="0"/>
              </a:rPr>
              <a:t>:</a:t>
            </a:r>
          </a:p>
          <a:p>
            <a:pPr marL="668655" lvl="1" indent="-257175" defTabSz="617220">
              <a:spcBef>
                <a:spcPts val="338"/>
              </a:spcBef>
            </a:pPr>
            <a:r>
              <a:rPr lang="en-US" sz="1620" kern="1200" dirty="0">
                <a:solidFill>
                  <a:srgbClr val="374151"/>
                </a:solidFill>
                <a:latin typeface="Calibri" panose="020F0502020204030204" pitchFamily="34" charset="0"/>
                <a:cs typeface="Calibri" panose="020F0502020204030204" pitchFamily="34" charset="0"/>
              </a:rPr>
              <a:t>Total sales trends to segment customers based on buying behavior, preferences, and purchase frequency during peak and off-peak periods.</a:t>
            </a:r>
          </a:p>
          <a:p>
            <a:pPr marL="154305" indent="-154305" defTabSz="617220">
              <a:spcBef>
                <a:spcPts val="675"/>
              </a:spcBef>
            </a:pPr>
            <a:r>
              <a:rPr lang="en-US" sz="1890" b="1" u="sng" kern="1200" dirty="0">
                <a:solidFill>
                  <a:srgbClr val="374151"/>
                </a:solidFill>
                <a:latin typeface="Calibri" panose="020F0502020204030204" pitchFamily="34" charset="0"/>
                <a:cs typeface="Calibri" panose="020F0502020204030204" pitchFamily="34" charset="0"/>
              </a:rPr>
              <a:t>Recommendations</a:t>
            </a:r>
            <a:r>
              <a:rPr lang="en-US" sz="1890" u="sng" kern="1200" dirty="0">
                <a:solidFill>
                  <a:srgbClr val="374151"/>
                </a:solidFill>
                <a:latin typeface="Calibri" panose="020F0502020204030204" pitchFamily="34" charset="0"/>
                <a:cs typeface="Calibri" panose="020F0502020204030204" pitchFamily="34" charset="0"/>
              </a:rPr>
              <a:t>:</a:t>
            </a:r>
          </a:p>
          <a:p>
            <a:pPr marL="668655" lvl="1" indent="-257175" defTabSz="617220">
              <a:spcBef>
                <a:spcPts val="338"/>
              </a:spcBef>
            </a:pPr>
            <a:r>
              <a:rPr lang="en-US" sz="1620" kern="1200" dirty="0">
                <a:solidFill>
                  <a:srgbClr val="374151"/>
                </a:solidFill>
                <a:latin typeface="Calibri" panose="020F0502020204030204" pitchFamily="34" charset="0"/>
                <a:cs typeface="Calibri" panose="020F0502020204030204" pitchFamily="34" charset="0"/>
              </a:rPr>
              <a:t>marketing strategies for each segment to maximize sales during peak seasons and engage dormant customers during slower periods. Personalize promotions and incentives based on segment preferences to drive consistent sales growth.</a:t>
            </a:r>
          </a:p>
          <a:p>
            <a:pPr marL="0" indent="0">
              <a:buNone/>
            </a:pPr>
            <a:endParaRPr lang="en-CA" dirty="0"/>
          </a:p>
        </p:txBody>
      </p:sp>
      <p:pic>
        <p:nvPicPr>
          <p:cNvPr id="6146" name="Picture 2">
            <a:extLst>
              <a:ext uri="{FF2B5EF4-FFF2-40B4-BE49-F238E27FC236}">
                <a16:creationId xmlns:a16="http://schemas.microsoft.com/office/drawing/2014/main" id="{728FA358-6515-2D83-8387-D4DFC4F5E8A8}"/>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82600" y="711512"/>
            <a:ext cx="4089400" cy="3720474"/>
          </a:xfrm>
          <a:prstGeom prst="rect">
            <a:avLst/>
          </a:prstGeom>
          <a:noFill/>
          <a:extLst>
            <a:ext uri="{909E8E84-426E-40DD-AFC4-6F175D3DCCD1}">
              <a14:hiddenFill xmlns:a14="http://schemas.microsoft.com/office/drawing/2010/main">
                <a:solidFill>
                  <a:srgbClr val="FFFFFF"/>
                </a:solidFill>
              </a14:hiddenFill>
            </a:ext>
          </a:extLst>
        </p:spPr>
      </p:pic>
      <p:sp>
        <p:nvSpPr>
          <p:cNvPr id="20" name="Arrow: Up 19">
            <a:extLst>
              <a:ext uri="{FF2B5EF4-FFF2-40B4-BE49-F238E27FC236}">
                <a16:creationId xmlns:a16="http://schemas.microsoft.com/office/drawing/2014/main" id="{6CBF6490-3D12-5C06-0C09-9641225A3004}"/>
              </a:ext>
            </a:extLst>
          </p:cNvPr>
          <p:cNvSpPr/>
          <p:nvPr/>
        </p:nvSpPr>
        <p:spPr>
          <a:xfrm>
            <a:off x="3114420" y="1098896"/>
            <a:ext cx="108978" cy="886209"/>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7" name="Connector: Elbow 26">
            <a:extLst>
              <a:ext uri="{FF2B5EF4-FFF2-40B4-BE49-F238E27FC236}">
                <a16:creationId xmlns:a16="http://schemas.microsoft.com/office/drawing/2014/main" id="{54078589-82DC-340C-D75C-9D387288F4AE}"/>
              </a:ext>
            </a:extLst>
          </p:cNvPr>
          <p:cNvCxnSpPr>
            <a:cxnSpLocks/>
          </p:cNvCxnSpPr>
          <p:nvPr/>
        </p:nvCxnSpPr>
        <p:spPr>
          <a:xfrm>
            <a:off x="3223398" y="1317457"/>
            <a:ext cx="2016093" cy="4462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927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583</TotalTime>
  <Words>908</Words>
  <Application>Microsoft Macintosh PowerPoint</Application>
  <PresentationFormat>On-screen Show (16:9)</PresentationFormat>
  <Paragraphs>76</Paragraphs>
  <Slides>15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 Light</vt:lpstr>
      <vt:lpstr>Arial</vt:lpstr>
      <vt:lpstr>Söhne</vt:lpstr>
      <vt:lpstr>Lato</vt:lpstr>
      <vt:lpstr>Calibri</vt:lpstr>
      <vt:lpstr>Office Theme</vt:lpstr>
      <vt:lpstr> Customer Segmentation Group : 11 </vt:lpstr>
      <vt:lpstr>Business Objectives</vt:lpstr>
      <vt:lpstr>What is Customer Segmentation</vt:lpstr>
      <vt:lpstr>PowerPoint Presentation</vt:lpstr>
      <vt:lpstr>Why do we do customer segmentation?</vt:lpstr>
      <vt:lpstr>What is RFM?</vt:lpstr>
      <vt:lpstr>Why is it needed? </vt:lpstr>
      <vt:lpstr>PowerPoint Presentation</vt:lpstr>
      <vt:lpstr>PowerPoint Presentation</vt:lpstr>
      <vt:lpstr>PowerPoint Presentation</vt:lpstr>
      <vt:lpstr>PowerPoint Presentation</vt:lpstr>
      <vt:lpstr>Clustering</vt:lpstr>
      <vt:lpstr>PowerPoint Presentation</vt:lpstr>
      <vt:lpstr>Final Thoughts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For Presentation</dc:title>
  <dc:creator>Pooja Nanavati</dc:creator>
  <cp:lastModifiedBy>Dharmik Jimesh Patel</cp:lastModifiedBy>
  <cp:revision>37</cp:revision>
  <dcterms:modified xsi:type="dcterms:W3CDTF">2023-10-19T23:21:40Z</dcterms:modified>
</cp:coreProperties>
</file>