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94" r:id="rId1"/>
  </p:sldMasterIdLst>
  <p:notesMasterIdLst>
    <p:notesMasterId r:id="rId11"/>
  </p:notesMasterIdLst>
  <p:sldIdLst>
    <p:sldId id="318" r:id="rId2"/>
    <p:sldId id="309" r:id="rId3"/>
    <p:sldId id="320" r:id="rId4"/>
    <p:sldId id="325" r:id="rId5"/>
    <p:sldId id="324" r:id="rId6"/>
    <p:sldId id="326" r:id="rId7"/>
    <p:sldId id="304" r:id="rId8"/>
    <p:sldId id="295" r:id="rId9"/>
    <p:sldId id="327"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Calibri Light" panose="020F0302020204030204" pitchFamily="34" charset="0"/>
      <p:regular r:id="rId16"/>
      <p: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53"/>
    <p:restoredTop sz="95706" autoAdjust="0"/>
  </p:normalViewPr>
  <p:slideViewPr>
    <p:cSldViewPr snapToGrid="0">
      <p:cViewPr varScale="1">
        <p:scale>
          <a:sx n="120" d="100"/>
          <a:sy n="120" d="100"/>
        </p:scale>
        <p:origin x="200"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152528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AD30-7869-D7C0-ECCC-89CD5984B44A}"/>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CA"/>
          </a:p>
        </p:txBody>
      </p:sp>
      <p:sp>
        <p:nvSpPr>
          <p:cNvPr id="3" name="Subtitle 2">
            <a:extLst>
              <a:ext uri="{FF2B5EF4-FFF2-40B4-BE49-F238E27FC236}">
                <a16:creationId xmlns:a16="http://schemas.microsoft.com/office/drawing/2014/main" id="{3F702757-91A5-247A-88A0-DD50181524DB}"/>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6B67034-9C03-0DFA-28E5-ACC7062D1751}"/>
              </a:ext>
            </a:extLst>
          </p:cNvPr>
          <p:cNvSpPr>
            <a:spLocks noGrp="1"/>
          </p:cNvSpPr>
          <p:nvPr>
            <p:ph type="dt" sz="half" idx="10"/>
          </p:nvPr>
        </p:nvSpPr>
        <p:spPr/>
        <p:txBody>
          <a:bodyPr/>
          <a:lstStyle/>
          <a:p>
            <a:fld id="{C771A33A-6207-4882-90C4-067EB2BA59EC}" type="datetimeFigureOut">
              <a:rPr lang="en-CA" smtClean="0"/>
              <a:t>2023-11-03</a:t>
            </a:fld>
            <a:endParaRPr lang="en-CA"/>
          </a:p>
        </p:txBody>
      </p:sp>
      <p:sp>
        <p:nvSpPr>
          <p:cNvPr id="5" name="Footer Placeholder 4">
            <a:extLst>
              <a:ext uri="{FF2B5EF4-FFF2-40B4-BE49-F238E27FC236}">
                <a16:creationId xmlns:a16="http://schemas.microsoft.com/office/drawing/2014/main" id="{8CD729EC-5CCD-461C-8004-3D2FBD9A823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89AF9E1-069C-52E7-9542-B9F27EC1F5E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0488059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A4DCD-517E-83BF-6B74-025CDE1665F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9CED5C9-7C96-0932-C41A-F88BA357D8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5E95894-CED9-6206-16AB-B0EDC88BF042}"/>
              </a:ext>
            </a:extLst>
          </p:cNvPr>
          <p:cNvSpPr>
            <a:spLocks noGrp="1"/>
          </p:cNvSpPr>
          <p:nvPr>
            <p:ph type="dt" sz="half" idx="10"/>
          </p:nvPr>
        </p:nvSpPr>
        <p:spPr/>
        <p:txBody>
          <a:bodyPr/>
          <a:lstStyle/>
          <a:p>
            <a:fld id="{C771A33A-6207-4882-90C4-067EB2BA59EC}" type="datetimeFigureOut">
              <a:rPr lang="en-CA" smtClean="0"/>
              <a:t>2023-11-03</a:t>
            </a:fld>
            <a:endParaRPr lang="en-CA"/>
          </a:p>
        </p:txBody>
      </p:sp>
      <p:sp>
        <p:nvSpPr>
          <p:cNvPr id="5" name="Footer Placeholder 4">
            <a:extLst>
              <a:ext uri="{FF2B5EF4-FFF2-40B4-BE49-F238E27FC236}">
                <a16:creationId xmlns:a16="http://schemas.microsoft.com/office/drawing/2014/main" id="{5074E671-C57B-D51F-3F0A-F716EBB0C8D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3972CBF-0816-A5B2-1D14-AF4E7211202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128147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0F5EED-EB29-24C7-5DF1-713A127F252B}"/>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784D90B-008D-60DA-25B7-F29CD0D3F7CF}"/>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F10225A-8CAC-3E38-D198-B798E77F1B79}"/>
              </a:ext>
            </a:extLst>
          </p:cNvPr>
          <p:cNvSpPr>
            <a:spLocks noGrp="1"/>
          </p:cNvSpPr>
          <p:nvPr>
            <p:ph type="dt" sz="half" idx="10"/>
          </p:nvPr>
        </p:nvSpPr>
        <p:spPr/>
        <p:txBody>
          <a:bodyPr/>
          <a:lstStyle/>
          <a:p>
            <a:fld id="{C771A33A-6207-4882-90C4-067EB2BA59EC}" type="datetimeFigureOut">
              <a:rPr lang="en-CA" smtClean="0"/>
              <a:t>2023-11-03</a:t>
            </a:fld>
            <a:endParaRPr lang="en-CA"/>
          </a:p>
        </p:txBody>
      </p:sp>
      <p:sp>
        <p:nvSpPr>
          <p:cNvPr id="5" name="Footer Placeholder 4">
            <a:extLst>
              <a:ext uri="{FF2B5EF4-FFF2-40B4-BE49-F238E27FC236}">
                <a16:creationId xmlns:a16="http://schemas.microsoft.com/office/drawing/2014/main" id="{1482950E-CCBC-448F-52E8-2A5586DDB8B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AECF70D-1D00-D3EF-A2F1-3DB964C8B7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127736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67671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17C15-8639-5528-C5F2-AE5842F5D79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D550202-A2B1-8991-03C0-8D3A1BCD2C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896B932-7449-82EA-41B5-BD8ACE122AD0}"/>
              </a:ext>
            </a:extLst>
          </p:cNvPr>
          <p:cNvSpPr>
            <a:spLocks noGrp="1"/>
          </p:cNvSpPr>
          <p:nvPr>
            <p:ph type="dt" sz="half" idx="10"/>
          </p:nvPr>
        </p:nvSpPr>
        <p:spPr/>
        <p:txBody>
          <a:bodyPr/>
          <a:lstStyle/>
          <a:p>
            <a:fld id="{C771A33A-6207-4882-90C4-067EB2BA59EC}" type="datetimeFigureOut">
              <a:rPr lang="en-CA" smtClean="0"/>
              <a:t>2023-11-03</a:t>
            </a:fld>
            <a:endParaRPr lang="en-CA"/>
          </a:p>
        </p:txBody>
      </p:sp>
      <p:sp>
        <p:nvSpPr>
          <p:cNvPr id="5" name="Footer Placeholder 4">
            <a:extLst>
              <a:ext uri="{FF2B5EF4-FFF2-40B4-BE49-F238E27FC236}">
                <a16:creationId xmlns:a16="http://schemas.microsoft.com/office/drawing/2014/main" id="{EA41C853-76A4-0D54-9233-F98F96438E3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90A888A-1A7D-8E3F-8493-42D081AD42C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7147043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F3245-1EA9-8EF6-A45B-1A710F771F92}"/>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42F9F29-985E-6BB7-0F2A-ACD38D4A5129}"/>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ED623C-CFA7-A1A1-C420-91538A66D7A4}"/>
              </a:ext>
            </a:extLst>
          </p:cNvPr>
          <p:cNvSpPr>
            <a:spLocks noGrp="1"/>
          </p:cNvSpPr>
          <p:nvPr>
            <p:ph type="dt" sz="half" idx="10"/>
          </p:nvPr>
        </p:nvSpPr>
        <p:spPr/>
        <p:txBody>
          <a:bodyPr/>
          <a:lstStyle/>
          <a:p>
            <a:fld id="{C771A33A-6207-4882-90C4-067EB2BA59EC}" type="datetimeFigureOut">
              <a:rPr lang="en-CA" smtClean="0"/>
              <a:t>2023-11-03</a:t>
            </a:fld>
            <a:endParaRPr lang="en-CA"/>
          </a:p>
        </p:txBody>
      </p:sp>
      <p:sp>
        <p:nvSpPr>
          <p:cNvPr id="5" name="Footer Placeholder 4">
            <a:extLst>
              <a:ext uri="{FF2B5EF4-FFF2-40B4-BE49-F238E27FC236}">
                <a16:creationId xmlns:a16="http://schemas.microsoft.com/office/drawing/2014/main" id="{57411177-3B8E-870E-13D0-E419467E44C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D049432-90DE-CAF8-D72F-AA8B7E04C8D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723310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E0EE-1C0F-3BEC-2F85-334FF76CDD3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849D0EA-AB15-EAA4-D5BC-1A5578DB0F11}"/>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55B5544-1745-450F-E673-CA09A0C805EF}"/>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0C8D506-C935-1F6D-539D-0C2372CFF105}"/>
              </a:ext>
            </a:extLst>
          </p:cNvPr>
          <p:cNvSpPr>
            <a:spLocks noGrp="1"/>
          </p:cNvSpPr>
          <p:nvPr>
            <p:ph type="dt" sz="half" idx="10"/>
          </p:nvPr>
        </p:nvSpPr>
        <p:spPr/>
        <p:txBody>
          <a:bodyPr/>
          <a:lstStyle/>
          <a:p>
            <a:fld id="{C771A33A-6207-4882-90C4-067EB2BA59EC}" type="datetimeFigureOut">
              <a:rPr lang="en-CA" smtClean="0"/>
              <a:t>2023-11-03</a:t>
            </a:fld>
            <a:endParaRPr lang="en-CA"/>
          </a:p>
        </p:txBody>
      </p:sp>
      <p:sp>
        <p:nvSpPr>
          <p:cNvPr id="6" name="Footer Placeholder 5">
            <a:extLst>
              <a:ext uri="{FF2B5EF4-FFF2-40B4-BE49-F238E27FC236}">
                <a16:creationId xmlns:a16="http://schemas.microsoft.com/office/drawing/2014/main" id="{DEE1188A-7DA6-689B-E0A9-9DED997D025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A26D842-580F-A1EB-6E5D-1CC33CE360E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8930708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AAA1-E403-B185-FFEB-D651C055E0EB}"/>
              </a:ext>
            </a:extLst>
          </p:cNvPr>
          <p:cNvSpPr>
            <a:spLocks noGrp="1"/>
          </p:cNvSpPr>
          <p:nvPr>
            <p:ph type="title"/>
          </p:nvPr>
        </p:nvSpPr>
        <p:spPr>
          <a:xfrm>
            <a:off x="629841" y="273844"/>
            <a:ext cx="7886700" cy="994172"/>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D755C3B-3773-B906-45B9-03CE17AD7B6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3CDD0EE-7899-ED29-2031-067F1AF37AA5}"/>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850925C-F0DC-9ACA-D0E0-60A1158B7881}"/>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90CFA28-7D91-3777-E270-E1EC5BD135B6}"/>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A1C4250-D487-2445-17D2-0ED3A80D018B}"/>
              </a:ext>
            </a:extLst>
          </p:cNvPr>
          <p:cNvSpPr>
            <a:spLocks noGrp="1"/>
          </p:cNvSpPr>
          <p:nvPr>
            <p:ph type="dt" sz="half" idx="10"/>
          </p:nvPr>
        </p:nvSpPr>
        <p:spPr/>
        <p:txBody>
          <a:bodyPr/>
          <a:lstStyle/>
          <a:p>
            <a:fld id="{C771A33A-6207-4882-90C4-067EB2BA59EC}" type="datetimeFigureOut">
              <a:rPr lang="en-CA" smtClean="0"/>
              <a:t>2023-11-03</a:t>
            </a:fld>
            <a:endParaRPr lang="en-CA"/>
          </a:p>
        </p:txBody>
      </p:sp>
      <p:sp>
        <p:nvSpPr>
          <p:cNvPr id="8" name="Footer Placeholder 7">
            <a:extLst>
              <a:ext uri="{FF2B5EF4-FFF2-40B4-BE49-F238E27FC236}">
                <a16:creationId xmlns:a16="http://schemas.microsoft.com/office/drawing/2014/main" id="{35AEA855-C952-DBD9-4FF7-28190F5AB65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9AA4F40-6C26-EC2E-DF4B-CDFF31FE8ED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658291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BDB29-0B0F-CA41-8CC9-4ACDF418240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47EE644-0096-6A0E-EB0C-2CBDCDD2BAF3}"/>
              </a:ext>
            </a:extLst>
          </p:cNvPr>
          <p:cNvSpPr>
            <a:spLocks noGrp="1"/>
          </p:cNvSpPr>
          <p:nvPr>
            <p:ph type="dt" sz="half" idx="10"/>
          </p:nvPr>
        </p:nvSpPr>
        <p:spPr/>
        <p:txBody>
          <a:bodyPr/>
          <a:lstStyle/>
          <a:p>
            <a:fld id="{C771A33A-6207-4882-90C4-067EB2BA59EC}" type="datetimeFigureOut">
              <a:rPr lang="en-CA" smtClean="0"/>
              <a:t>2023-11-03</a:t>
            </a:fld>
            <a:endParaRPr lang="en-CA"/>
          </a:p>
        </p:txBody>
      </p:sp>
      <p:sp>
        <p:nvSpPr>
          <p:cNvPr id="4" name="Footer Placeholder 3">
            <a:extLst>
              <a:ext uri="{FF2B5EF4-FFF2-40B4-BE49-F238E27FC236}">
                <a16:creationId xmlns:a16="http://schemas.microsoft.com/office/drawing/2014/main" id="{34720C96-0D6D-6BAF-C1F2-0C44DBF3546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6DEF914-B384-1A89-75CE-171DDE337E4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5969065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4FBBDF-7E74-749C-E361-D552B35E0A40}"/>
              </a:ext>
            </a:extLst>
          </p:cNvPr>
          <p:cNvSpPr>
            <a:spLocks noGrp="1"/>
          </p:cNvSpPr>
          <p:nvPr>
            <p:ph type="dt" sz="half" idx="10"/>
          </p:nvPr>
        </p:nvSpPr>
        <p:spPr/>
        <p:txBody>
          <a:bodyPr/>
          <a:lstStyle/>
          <a:p>
            <a:fld id="{C771A33A-6207-4882-90C4-067EB2BA59EC}" type="datetimeFigureOut">
              <a:rPr lang="en-CA" smtClean="0"/>
              <a:t>2023-11-03</a:t>
            </a:fld>
            <a:endParaRPr lang="en-CA"/>
          </a:p>
        </p:txBody>
      </p:sp>
      <p:sp>
        <p:nvSpPr>
          <p:cNvPr id="3" name="Footer Placeholder 2">
            <a:extLst>
              <a:ext uri="{FF2B5EF4-FFF2-40B4-BE49-F238E27FC236}">
                <a16:creationId xmlns:a16="http://schemas.microsoft.com/office/drawing/2014/main" id="{4C26ADC6-55D7-1F4D-8D16-2895521D64F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6DABA41-B74D-BE43-42BC-6D6318B5FDA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1887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D4EB4-5CDA-6643-07FA-C67CE8D8098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575BFBD-B7DC-A253-BB9D-BC0EA698B2F9}"/>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2D3BC00-210D-0AE9-1AB1-42C522CCD1A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FD304C1-C91A-CEDC-F70F-C29CE95A4547}"/>
              </a:ext>
            </a:extLst>
          </p:cNvPr>
          <p:cNvSpPr>
            <a:spLocks noGrp="1"/>
          </p:cNvSpPr>
          <p:nvPr>
            <p:ph type="dt" sz="half" idx="10"/>
          </p:nvPr>
        </p:nvSpPr>
        <p:spPr/>
        <p:txBody>
          <a:bodyPr/>
          <a:lstStyle/>
          <a:p>
            <a:fld id="{C771A33A-6207-4882-90C4-067EB2BA59EC}" type="datetimeFigureOut">
              <a:rPr lang="en-CA" smtClean="0"/>
              <a:t>2023-11-03</a:t>
            </a:fld>
            <a:endParaRPr lang="en-CA"/>
          </a:p>
        </p:txBody>
      </p:sp>
      <p:sp>
        <p:nvSpPr>
          <p:cNvPr id="6" name="Footer Placeholder 5">
            <a:extLst>
              <a:ext uri="{FF2B5EF4-FFF2-40B4-BE49-F238E27FC236}">
                <a16:creationId xmlns:a16="http://schemas.microsoft.com/office/drawing/2014/main" id="{07589B36-602D-9639-763D-D291BBC4540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4DFAA92-25D5-4B20-8E86-E973D8852B4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5850794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2901A-108A-DA71-F3B5-101C3E31ACD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54A279D-1198-9F62-CFC8-15C60DDD037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a:extLst>
              <a:ext uri="{FF2B5EF4-FFF2-40B4-BE49-F238E27FC236}">
                <a16:creationId xmlns:a16="http://schemas.microsoft.com/office/drawing/2014/main" id="{470504E0-68E8-6445-E29A-21D19B8F2BF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22C3CD2-E424-66BC-23F5-D1D1BAF3FE70}"/>
              </a:ext>
            </a:extLst>
          </p:cNvPr>
          <p:cNvSpPr>
            <a:spLocks noGrp="1"/>
          </p:cNvSpPr>
          <p:nvPr>
            <p:ph type="dt" sz="half" idx="10"/>
          </p:nvPr>
        </p:nvSpPr>
        <p:spPr/>
        <p:txBody>
          <a:bodyPr/>
          <a:lstStyle/>
          <a:p>
            <a:fld id="{C771A33A-6207-4882-90C4-067EB2BA59EC}" type="datetimeFigureOut">
              <a:rPr lang="en-CA" smtClean="0"/>
              <a:t>2023-11-03</a:t>
            </a:fld>
            <a:endParaRPr lang="en-CA"/>
          </a:p>
        </p:txBody>
      </p:sp>
      <p:sp>
        <p:nvSpPr>
          <p:cNvPr id="6" name="Footer Placeholder 5">
            <a:extLst>
              <a:ext uri="{FF2B5EF4-FFF2-40B4-BE49-F238E27FC236}">
                <a16:creationId xmlns:a16="http://schemas.microsoft.com/office/drawing/2014/main" id="{FFD177A1-0B08-5B05-6392-7CC1C5A27B8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67E8799-954D-32A7-E11A-2CE1F1E0170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04687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0948BC-710E-0B32-5E82-1CD7805CBE64}"/>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9E28728-EA8D-291F-4CDB-240EA7EE8DD6}"/>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99FA084-1B4D-BBA0-D99B-C4E006FBDA02}"/>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71A33A-6207-4882-90C4-067EB2BA59EC}" type="datetimeFigureOut">
              <a:rPr lang="en-CA" smtClean="0"/>
              <a:t>2023-11-03</a:t>
            </a:fld>
            <a:endParaRPr lang="en-CA"/>
          </a:p>
        </p:txBody>
      </p:sp>
      <p:sp>
        <p:nvSpPr>
          <p:cNvPr id="5" name="Footer Placeholder 4">
            <a:extLst>
              <a:ext uri="{FF2B5EF4-FFF2-40B4-BE49-F238E27FC236}">
                <a16:creationId xmlns:a16="http://schemas.microsoft.com/office/drawing/2014/main" id="{0D1FB8C3-AC8A-9925-4793-E6FC2C3902F3}"/>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05413A6-270B-5785-B671-DF2565731213}"/>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23983756"/>
      </p:ext>
    </p:extLst>
  </p:cSld>
  <p:clrMap bg1="lt1" tx1="dk1" bg2="lt2" tx2="dk2" accent1="accent1" accent2="accent2" accent3="accent3" accent4="accent4" accent5="accent5" accent6="accent6" hlink="hlink" folHlink="folHlink"/>
  <p:sldLayoutIdLst>
    <p:sldLayoutId id="2147484095" r:id="rId1"/>
    <p:sldLayoutId id="2147484096" r:id="rId2"/>
    <p:sldLayoutId id="2147484097" r:id="rId3"/>
    <p:sldLayoutId id="2147484098" r:id="rId4"/>
    <p:sldLayoutId id="2147484099" r:id="rId5"/>
    <p:sldLayoutId id="2147484100" r:id="rId6"/>
    <p:sldLayoutId id="2147484101" r:id="rId7"/>
    <p:sldLayoutId id="2147484102" r:id="rId8"/>
    <p:sldLayoutId id="2147484103" r:id="rId9"/>
    <p:sldLayoutId id="2147484104" r:id="rId10"/>
    <p:sldLayoutId id="2147484105" r:id="rId11"/>
    <p:sldLayoutId id="2147484106"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77B83-D3C4-60D4-99A9-C6D0BD4ED472}"/>
              </a:ext>
            </a:extLst>
          </p:cNvPr>
          <p:cNvSpPr>
            <a:spLocks noGrp="1"/>
          </p:cNvSpPr>
          <p:nvPr>
            <p:ph type="title"/>
          </p:nvPr>
        </p:nvSpPr>
        <p:spPr>
          <a:xfrm>
            <a:off x="4587426" y="273843"/>
            <a:ext cx="4471513" cy="1969627"/>
          </a:xfrm>
        </p:spPr>
        <p:txBody>
          <a:bodyPr>
            <a:normAutofit fontScale="90000"/>
          </a:bodyPr>
          <a:lstStyle/>
          <a:p>
            <a:br>
              <a:rPr lang="en" sz="2300" u="sng" dirty="0">
                <a:latin typeface="Calibri" panose="020F0502020204030204" pitchFamily="34" charset="0"/>
                <a:cs typeface="Calibri" panose="020F0502020204030204" pitchFamily="34" charset="0"/>
              </a:rPr>
            </a:br>
            <a:r>
              <a:rPr lang="en-US" sz="3200" b="1" i="0" dirty="0">
                <a:effectLst/>
                <a:latin typeface="Calibri" panose="020F0502020204030204" pitchFamily="34" charset="0"/>
                <a:cs typeface="Calibri" panose="020F0502020204030204" pitchFamily="34" charset="0"/>
              </a:rPr>
              <a:t>E-commerce Data EDA for Customer Behavior Analysis </a:t>
            </a:r>
            <a:br>
              <a:rPr lang="en-US" sz="3200" b="1" i="0" dirty="0">
                <a:effectLst/>
                <a:latin typeface="Calibri" panose="020F0502020204030204" pitchFamily="34" charset="0"/>
                <a:cs typeface="Calibri" panose="020F0502020204030204" pitchFamily="34" charset="0"/>
              </a:rPr>
            </a:br>
            <a:r>
              <a:rPr lang="en" sz="3100" b="1" u="sng" dirty="0">
                <a:latin typeface="Calibri" panose="020F0502020204030204" pitchFamily="34" charset="0"/>
                <a:cs typeface="Calibri" panose="020F0502020204030204" pitchFamily="34" charset="0"/>
              </a:rPr>
              <a:t>Group : 11</a:t>
            </a:r>
            <a:br>
              <a:rPr lang="en" sz="2300" u="sng" dirty="0">
                <a:latin typeface="Calibri" panose="020F0502020204030204" pitchFamily="34" charset="0"/>
                <a:cs typeface="Calibri" panose="020F0502020204030204" pitchFamily="34" charset="0"/>
              </a:rPr>
            </a:br>
            <a:endParaRPr lang="en-US" sz="2300" dirty="0">
              <a:latin typeface="Calibri" panose="020F0502020204030204" pitchFamily="34" charset="0"/>
              <a:cs typeface="Calibri" panose="020F0502020204030204" pitchFamily="34" charset="0"/>
            </a:endParaRPr>
          </a:p>
        </p:txBody>
      </p:sp>
      <p:pic>
        <p:nvPicPr>
          <p:cNvPr id="5" name="Picture 4" descr="One in a crowd">
            <a:extLst>
              <a:ext uri="{FF2B5EF4-FFF2-40B4-BE49-F238E27FC236}">
                <a16:creationId xmlns:a16="http://schemas.microsoft.com/office/drawing/2014/main" id="{5F96DCEE-53FA-577E-C8D0-D65C27840DE1}"/>
              </a:ext>
            </a:extLst>
          </p:cNvPr>
          <p:cNvPicPr>
            <a:picLocks noChangeAspect="1"/>
          </p:cNvPicPr>
          <p:nvPr/>
        </p:nvPicPr>
        <p:blipFill rotWithShape="1">
          <a:blip r:embed="rId2"/>
          <a:srcRect l="19891" r="13217"/>
          <a:stretch/>
        </p:blipFill>
        <p:spPr>
          <a:xfrm>
            <a:off x="20" y="10"/>
            <a:ext cx="4587406" cy="51434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6A7E0D09-57A7-6F94-60AE-247807FD4007}"/>
              </a:ext>
            </a:extLst>
          </p:cNvPr>
          <p:cNvSpPr>
            <a:spLocks noGrp="1"/>
          </p:cNvSpPr>
          <p:nvPr>
            <p:ph idx="1"/>
          </p:nvPr>
        </p:nvSpPr>
        <p:spPr>
          <a:xfrm>
            <a:off x="4885342" y="2571750"/>
            <a:ext cx="3630007" cy="2506210"/>
          </a:xfrm>
        </p:spPr>
        <p:txBody>
          <a:bodyPr>
            <a:normAutofit lnSpcReduction="10000"/>
          </a:bodyPr>
          <a:lstStyle/>
          <a:p>
            <a:pPr marL="0" lvl="0" indent="0" rtl="0">
              <a:spcBef>
                <a:spcPts val="0"/>
              </a:spcBef>
              <a:spcAft>
                <a:spcPts val="1600"/>
              </a:spcAft>
              <a:buNone/>
            </a:pPr>
            <a:r>
              <a:rPr lang="en-CA" sz="1800" b="1" dirty="0">
                <a:latin typeface="Calibri" panose="020F0502020204030204" pitchFamily="34" charset="0"/>
                <a:cs typeface="Calibri" panose="020F0502020204030204" pitchFamily="34" charset="0"/>
              </a:rPr>
              <a:t>Project :3</a:t>
            </a:r>
          </a:p>
          <a:p>
            <a:pPr marL="0" lvl="0" indent="0" rtl="0">
              <a:spcBef>
                <a:spcPts val="0"/>
              </a:spcBef>
              <a:spcAft>
                <a:spcPts val="1600"/>
              </a:spcAft>
              <a:buNone/>
            </a:pPr>
            <a:r>
              <a:rPr lang="en-CA" sz="1500" dirty="0">
                <a:latin typeface="Calibri" panose="020F0502020204030204" pitchFamily="34" charset="0"/>
                <a:cs typeface="Calibri" panose="020F0502020204030204" pitchFamily="34" charset="0"/>
              </a:rPr>
              <a:t>Dharmik Patel  -            0813537</a:t>
            </a:r>
          </a:p>
          <a:p>
            <a:pPr marL="0" lvl="0" indent="0" rtl="0">
              <a:spcBef>
                <a:spcPts val="0"/>
              </a:spcBef>
              <a:spcAft>
                <a:spcPts val="1600"/>
              </a:spcAft>
              <a:buNone/>
            </a:pPr>
            <a:r>
              <a:rPr lang="en-CA" sz="1500" dirty="0">
                <a:latin typeface="Calibri" panose="020F0502020204030204" pitchFamily="34" charset="0"/>
                <a:cs typeface="Calibri" panose="020F0502020204030204" pitchFamily="34" charset="0"/>
              </a:rPr>
              <a:t>Manav Patel   -              0804383</a:t>
            </a:r>
          </a:p>
          <a:p>
            <a:pPr marL="0" lvl="0" indent="0" rtl="0">
              <a:spcBef>
                <a:spcPts val="0"/>
              </a:spcBef>
              <a:spcAft>
                <a:spcPts val="1600"/>
              </a:spcAft>
              <a:buNone/>
            </a:pPr>
            <a:r>
              <a:rPr lang="en-CA" sz="1500" dirty="0">
                <a:latin typeface="Calibri" panose="020F0502020204030204" pitchFamily="34" charset="0"/>
                <a:cs typeface="Calibri" panose="020F0502020204030204" pitchFamily="34" charset="0"/>
              </a:rPr>
              <a:t>Nimesh Prajapati   -     0816765</a:t>
            </a:r>
          </a:p>
          <a:p>
            <a:pPr marL="0" lvl="0" indent="0" rtl="0">
              <a:spcBef>
                <a:spcPts val="0"/>
              </a:spcBef>
              <a:spcAft>
                <a:spcPts val="1600"/>
              </a:spcAft>
              <a:buNone/>
            </a:pPr>
            <a:r>
              <a:rPr lang="en-CA" sz="1500" dirty="0">
                <a:latin typeface="Calibri" panose="020F0502020204030204" pitchFamily="34" charset="0"/>
                <a:cs typeface="Calibri" panose="020F0502020204030204" pitchFamily="34" charset="0"/>
              </a:rPr>
              <a:t>Mayur Parmar   -          0811597</a:t>
            </a:r>
          </a:p>
          <a:p>
            <a:pPr marL="0" lvl="0" indent="0" rtl="0">
              <a:spcBef>
                <a:spcPts val="0"/>
              </a:spcBef>
              <a:spcAft>
                <a:spcPts val="1600"/>
              </a:spcAft>
              <a:buNone/>
            </a:pPr>
            <a:r>
              <a:rPr lang="en-CA" sz="1500" dirty="0">
                <a:latin typeface="Calibri" panose="020F0502020204030204" pitchFamily="34" charset="0"/>
                <a:cs typeface="Calibri" panose="020F0502020204030204" pitchFamily="34" charset="0"/>
              </a:rPr>
              <a:t>Deep Chaudhary    -     0813502</a:t>
            </a:r>
          </a:p>
          <a:p>
            <a:endParaRPr lang="en-US" sz="1500" dirty="0"/>
          </a:p>
        </p:txBody>
      </p:sp>
    </p:spTree>
    <p:extLst>
      <p:ext uri="{BB962C8B-B14F-4D97-AF65-F5344CB8AC3E}">
        <p14:creationId xmlns:p14="http://schemas.microsoft.com/office/powerpoint/2010/main" val="12194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664868"/>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D987161E-AE20-A34F-C360-E97CDE4E0E0C}"/>
              </a:ext>
            </a:extLst>
          </p:cNvPr>
          <p:cNvSpPr>
            <a:spLocks/>
          </p:cNvSpPr>
          <p:nvPr/>
        </p:nvSpPr>
        <p:spPr>
          <a:xfrm>
            <a:off x="4397639" y="515949"/>
            <a:ext cx="4517761" cy="3044034"/>
          </a:xfrm>
          <a:prstGeom prst="rect">
            <a:avLst/>
          </a:prstGeom>
        </p:spPr>
        <p:txBody>
          <a:bodyPr>
            <a:normAutofit/>
          </a:bodyPr>
          <a:lstStyle/>
          <a:p>
            <a:pPr>
              <a:spcAft>
                <a:spcPts val="600"/>
              </a:spcAft>
            </a:pPr>
            <a:r>
              <a:rPr lang="en-US" sz="1600" b="1" kern="1200" dirty="0">
                <a:solidFill>
                  <a:srgbClr val="374151"/>
                </a:solidFill>
                <a:latin typeface="Calibri" panose="020F0502020204030204" pitchFamily="34" charset="0"/>
                <a:cs typeface="Calibri" panose="020F0502020204030204" pitchFamily="34" charset="0"/>
              </a:rPr>
              <a:t>Insights</a:t>
            </a:r>
            <a:r>
              <a:rPr lang="en-US" sz="1600" kern="1200" dirty="0">
                <a:solidFill>
                  <a:srgbClr val="374151"/>
                </a:solidFill>
                <a:latin typeface="Calibri" panose="020F0502020204030204" pitchFamily="34" charset="0"/>
                <a:cs typeface="Calibri" panose="020F0502020204030204" pitchFamily="34" charset="0"/>
              </a:rPr>
              <a:t>:</a:t>
            </a:r>
          </a:p>
          <a:p>
            <a:pPr>
              <a:spcAft>
                <a:spcPts val="600"/>
              </a:spcAft>
            </a:pPr>
            <a:r>
              <a:rPr lang="en-US" sz="1600" kern="1200" dirty="0">
                <a:solidFill>
                  <a:srgbClr val="374151"/>
                </a:solidFill>
                <a:latin typeface="Calibri" panose="020F0502020204030204" pitchFamily="34" charset="0"/>
                <a:cs typeface="Calibri" panose="020F0502020204030204" pitchFamily="34" charset="0"/>
              </a:rPr>
              <a:t>This pie chart and bar chart see that not churn customers play most important role as compared to churn customers.</a:t>
            </a:r>
          </a:p>
          <a:p>
            <a:pPr>
              <a:spcAft>
                <a:spcPts val="600"/>
              </a:spcAft>
            </a:pPr>
            <a:r>
              <a:rPr lang="en-US" sz="1600" b="1" kern="1200" dirty="0">
                <a:solidFill>
                  <a:srgbClr val="374151"/>
                </a:solidFill>
                <a:latin typeface="Calibri" panose="020F0502020204030204" pitchFamily="34" charset="0"/>
                <a:cs typeface="Calibri" panose="020F0502020204030204" pitchFamily="34" charset="0"/>
              </a:rPr>
              <a:t>Recommendations</a:t>
            </a:r>
            <a:r>
              <a:rPr lang="en-US" sz="1600" kern="1200" dirty="0">
                <a:solidFill>
                  <a:srgbClr val="374151"/>
                </a:solidFill>
                <a:latin typeface="Calibri" panose="020F0502020204030204" pitchFamily="34" charset="0"/>
                <a:cs typeface="Calibri" panose="020F0502020204030204" pitchFamily="34" charset="0"/>
              </a:rPr>
              <a:t>: </a:t>
            </a:r>
          </a:p>
          <a:p>
            <a:pPr>
              <a:spcAft>
                <a:spcPts val="600"/>
              </a:spcAft>
            </a:pPr>
            <a:r>
              <a:rPr lang="en-CA" sz="1600" kern="1200" dirty="0">
                <a:solidFill>
                  <a:schemeClr val="tx1"/>
                </a:solidFill>
                <a:latin typeface="Calibri" panose="020F0502020204030204" pitchFamily="34" charset="0"/>
                <a:cs typeface="Calibri" panose="020F0502020204030204" pitchFamily="34" charset="0"/>
              </a:rPr>
              <a:t>Prioritize Customer Retention and customer segmentation if we will have more customers then we will have more customers segmentation.</a:t>
            </a:r>
            <a:endParaRPr lang="en-US" sz="1600" u="sng" kern="1200" dirty="0">
              <a:solidFill>
                <a:srgbClr val="374151"/>
              </a:solidFill>
              <a:latin typeface="Calibri" panose="020F0502020204030204" pitchFamily="34" charset="0"/>
              <a:cs typeface="Calibri" panose="020F0502020204030204" pitchFamily="34" charset="0"/>
            </a:endParaRPr>
          </a:p>
          <a:p>
            <a:pPr marL="0" indent="0">
              <a:spcAft>
                <a:spcPts val="600"/>
              </a:spcAft>
              <a:buNone/>
            </a:pPr>
            <a:endParaRPr lang="en-CA" dirty="0"/>
          </a:p>
        </p:txBody>
      </p:sp>
      <p:pic>
        <p:nvPicPr>
          <p:cNvPr id="3" name="Content Placeholder 2">
            <a:extLst>
              <a:ext uri="{FF2B5EF4-FFF2-40B4-BE49-F238E27FC236}">
                <a16:creationId xmlns:a16="http://schemas.microsoft.com/office/drawing/2014/main" id="{FD75C008-C341-B8E5-452D-2D2DF2A9F8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 y="317304"/>
            <a:ext cx="3977664" cy="3423041"/>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365FD058-559C-801C-684A-F7A78F36129F}"/>
              </a:ext>
            </a:extLst>
          </p:cNvPr>
          <p:cNvSpPr/>
          <p:nvPr/>
        </p:nvSpPr>
        <p:spPr>
          <a:xfrm>
            <a:off x="1237929" y="1782278"/>
            <a:ext cx="860454" cy="987704"/>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5" name="Oval 4">
            <a:extLst>
              <a:ext uri="{FF2B5EF4-FFF2-40B4-BE49-F238E27FC236}">
                <a16:creationId xmlns:a16="http://schemas.microsoft.com/office/drawing/2014/main" id="{3F5F2386-6CD6-55E2-A957-1E29E8FF62A6}"/>
              </a:ext>
            </a:extLst>
          </p:cNvPr>
          <p:cNvSpPr/>
          <p:nvPr/>
        </p:nvSpPr>
        <p:spPr>
          <a:xfrm>
            <a:off x="3237575" y="2648791"/>
            <a:ext cx="911540" cy="80591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2891927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223477" y="1768"/>
            <a:ext cx="1407490" cy="1324506"/>
            <a:chOff x="-648769" y="2358"/>
            <a:chExt cx="1876653" cy="1766008"/>
          </a:xfrm>
        </p:grpSpPr>
        <p:sp>
          <p:nvSpPr>
            <p:cNvPr id="20"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52897" y="4525250"/>
            <a:ext cx="484026"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77" y="4290831"/>
            <a:ext cx="1696473" cy="852668"/>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8C1B85B-849D-E107-CB01-D87B8612E6E8}"/>
              </a:ext>
            </a:extLst>
          </p:cNvPr>
          <p:cNvSpPr txBox="1"/>
          <p:nvPr/>
        </p:nvSpPr>
        <p:spPr>
          <a:xfrm>
            <a:off x="4329783" y="718549"/>
            <a:ext cx="4331616" cy="3926781"/>
          </a:xfrm>
          <a:prstGeom prst="rect">
            <a:avLst/>
          </a:prstGeom>
          <a:noFill/>
        </p:spPr>
        <p:txBody>
          <a:bodyPr wrap="square">
            <a:spAutoFit/>
          </a:bodyPr>
          <a:lstStyle/>
          <a:p>
            <a:pPr defTabSz="859536">
              <a:spcAft>
                <a:spcPts val="600"/>
              </a:spcAft>
              <a:buFont typeface="Arial" panose="020B0604020202020204" pitchFamily="34" charset="0"/>
              <a:buChar char="•"/>
            </a:pPr>
            <a:endParaRPr lang="en-US" sz="1504" b="1" u="sng" kern="1200" dirty="0">
              <a:solidFill>
                <a:srgbClr val="374151"/>
              </a:solidFill>
              <a:latin typeface="Söhne"/>
              <a:ea typeface="+mn-ea"/>
              <a:cs typeface="+mn-cs"/>
            </a:endParaRPr>
          </a:p>
          <a:p>
            <a:pPr defTabSz="859536">
              <a:spcAft>
                <a:spcPts val="600"/>
              </a:spcAft>
            </a:pPr>
            <a:r>
              <a:rPr lang="en-US" sz="1692" b="1" kern="1200" dirty="0">
                <a:solidFill>
                  <a:srgbClr val="374151"/>
                </a:solidFill>
                <a:latin typeface="Calibri" panose="020F0502020204030204" pitchFamily="34" charset="0"/>
                <a:cs typeface="Calibri" panose="020F0502020204030204" pitchFamily="34" charset="0"/>
              </a:rPr>
              <a:t>Insights</a:t>
            </a:r>
            <a:r>
              <a:rPr lang="en-US" sz="1692" kern="1200" dirty="0">
                <a:solidFill>
                  <a:srgbClr val="374151"/>
                </a:solidFill>
                <a:latin typeface="Calibri" panose="020F0502020204030204" pitchFamily="34" charset="0"/>
                <a:cs typeface="Calibri" panose="020F0502020204030204" pitchFamily="34" charset="0"/>
              </a:rPr>
              <a:t> : </a:t>
            </a:r>
          </a:p>
          <a:p>
            <a:pPr defTabSz="859536">
              <a:spcAft>
                <a:spcPts val="600"/>
              </a:spcAft>
            </a:pPr>
            <a:r>
              <a:rPr lang="en-US" sz="1692" kern="1200" dirty="0">
                <a:solidFill>
                  <a:srgbClr val="374151"/>
                </a:solidFill>
                <a:latin typeface="Calibri" panose="020F0502020204030204" pitchFamily="34" charset="0"/>
                <a:cs typeface="Calibri" panose="020F0502020204030204" pitchFamily="34" charset="0"/>
              </a:rPr>
              <a:t>Non-churn customers are more active in seeking customer service assistance, which can be an opportunity to enhance their experience and reduce churn.</a:t>
            </a:r>
          </a:p>
          <a:p>
            <a:pPr defTabSz="859536">
              <a:spcAft>
                <a:spcPts val="600"/>
              </a:spcAft>
            </a:pPr>
            <a:endParaRPr lang="en-US" sz="1692" kern="1200" dirty="0">
              <a:solidFill>
                <a:srgbClr val="374151"/>
              </a:solidFill>
              <a:latin typeface="Calibri" panose="020F0502020204030204" pitchFamily="34" charset="0"/>
              <a:cs typeface="Calibri" panose="020F0502020204030204" pitchFamily="34" charset="0"/>
            </a:endParaRPr>
          </a:p>
          <a:p>
            <a:pPr defTabSz="859536">
              <a:spcAft>
                <a:spcPts val="600"/>
              </a:spcAft>
            </a:pPr>
            <a:r>
              <a:rPr lang="en-US" sz="1692" b="1" kern="1200" dirty="0">
                <a:solidFill>
                  <a:srgbClr val="374151"/>
                </a:solidFill>
                <a:latin typeface="Calibri" panose="020F0502020204030204" pitchFamily="34" charset="0"/>
                <a:cs typeface="Calibri" panose="020F0502020204030204" pitchFamily="34" charset="0"/>
              </a:rPr>
              <a:t>Recommendations</a:t>
            </a:r>
            <a:r>
              <a:rPr lang="en-US" sz="1692" kern="1200" dirty="0">
                <a:solidFill>
                  <a:srgbClr val="374151"/>
                </a:solidFill>
                <a:latin typeface="Calibri" panose="020F0502020204030204" pitchFamily="34" charset="0"/>
                <a:cs typeface="Calibri" panose="020F0502020204030204" pitchFamily="34" charset="0"/>
              </a:rPr>
              <a:t>:</a:t>
            </a:r>
          </a:p>
          <a:p>
            <a:pPr defTabSz="859536">
              <a:spcAft>
                <a:spcPts val="600"/>
              </a:spcAft>
            </a:pPr>
            <a:r>
              <a:rPr lang="en-US" sz="1692" kern="1200" dirty="0">
                <a:solidFill>
                  <a:srgbClr val="374151"/>
                </a:solidFill>
                <a:latin typeface="Calibri" panose="020F0502020204030204" pitchFamily="34" charset="0"/>
                <a:cs typeface="Calibri" panose="020F0502020204030204" pitchFamily="34" charset="0"/>
              </a:rPr>
              <a:t>Find and save the unhappy customers before they leave by using smart tools and also Help your happy customers more to keep them happy.</a:t>
            </a:r>
          </a:p>
          <a:p>
            <a:pPr>
              <a:spcAft>
                <a:spcPts val="600"/>
              </a:spcAft>
            </a:pPr>
            <a:endParaRPr lang="en-CA" dirty="0"/>
          </a:p>
        </p:txBody>
      </p:sp>
      <p:pic>
        <p:nvPicPr>
          <p:cNvPr id="4" name="Picture 2">
            <a:extLst>
              <a:ext uri="{FF2B5EF4-FFF2-40B4-BE49-F238E27FC236}">
                <a16:creationId xmlns:a16="http://schemas.microsoft.com/office/drawing/2014/main" id="{C8AFBEC7-3D62-B321-E1F8-93FF13B549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809178"/>
            <a:ext cx="3709328" cy="3615771"/>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01D9F555-270C-9681-AC44-9722308F9A05}"/>
              </a:ext>
            </a:extLst>
          </p:cNvPr>
          <p:cNvSpPr/>
          <p:nvPr/>
        </p:nvSpPr>
        <p:spPr>
          <a:xfrm>
            <a:off x="1113696" y="971279"/>
            <a:ext cx="579462" cy="1181872"/>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4259499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473511" y="367870"/>
            <a:ext cx="2240924"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114800"/>
            <a:ext cx="2004647" cy="10287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2">
            <a:extLst>
              <a:ext uri="{FF2B5EF4-FFF2-40B4-BE49-F238E27FC236}">
                <a16:creationId xmlns:a16="http://schemas.microsoft.com/office/drawing/2014/main" id="{9E327E94-6600-D8BF-2DED-DAAFF06FD8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2019" y="776176"/>
            <a:ext cx="4219202" cy="314438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6BEC565-7FE2-49CE-8260-F19710008123}"/>
              </a:ext>
            </a:extLst>
          </p:cNvPr>
          <p:cNvSpPr txBox="1"/>
          <p:nvPr/>
        </p:nvSpPr>
        <p:spPr>
          <a:xfrm>
            <a:off x="4421221" y="776176"/>
            <a:ext cx="4094129" cy="385654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1100" b="1" i="0" u="sng" dirty="0">
              <a:effectLst/>
            </a:endParaRPr>
          </a:p>
          <a:p>
            <a:pPr>
              <a:lnSpc>
                <a:spcPct val="90000"/>
              </a:lnSpc>
              <a:spcAft>
                <a:spcPts val="600"/>
              </a:spcAft>
            </a:pPr>
            <a:r>
              <a:rPr lang="en-US" sz="1400" b="1" i="0" dirty="0">
                <a:effectLst/>
                <a:latin typeface="Calibri" panose="020F0502020204030204" pitchFamily="34" charset="0"/>
                <a:cs typeface="Calibri" panose="020F0502020204030204" pitchFamily="34" charset="0"/>
              </a:rPr>
              <a:t>Insights</a:t>
            </a:r>
            <a:r>
              <a:rPr lang="en-US" sz="1400" dirty="0">
                <a:latin typeface="Calibri" panose="020F0502020204030204" pitchFamily="34" charset="0"/>
                <a:cs typeface="Calibri" panose="020F0502020204030204" pitchFamily="34" charset="0"/>
              </a:rPr>
              <a:t> :</a:t>
            </a:r>
          </a:p>
          <a:p>
            <a:pPr>
              <a:lnSpc>
                <a:spcPct val="90000"/>
              </a:lnSpc>
              <a:spcAft>
                <a:spcPts val="600"/>
              </a:spcAft>
            </a:pPr>
            <a:r>
              <a:rPr lang="en-US" sz="1400" dirty="0">
                <a:latin typeface="Calibri" panose="020F0502020204030204" pitchFamily="34" charset="0"/>
                <a:cs typeface="Calibri" panose="020F0502020204030204" pitchFamily="34" charset="0"/>
              </a:rPr>
              <a:t>Into first graph some location code has high  count as compared to others while push status almost doubled in no status and we can see that no counts of credit card info save is almost three times more than yes.</a:t>
            </a:r>
          </a:p>
          <a:p>
            <a:pPr indent="-228600">
              <a:lnSpc>
                <a:spcPct val="90000"/>
              </a:lnSpc>
              <a:spcAft>
                <a:spcPts val="600"/>
              </a:spcAft>
              <a:buFont typeface="Arial" panose="020B0604020202020204" pitchFamily="34" charset="0"/>
              <a:buChar char="•"/>
            </a:pPr>
            <a:endParaRPr lang="en-US" sz="1400" b="1" i="0" dirty="0">
              <a:effectLst/>
              <a:latin typeface="Calibri" panose="020F0502020204030204" pitchFamily="34" charset="0"/>
              <a:cs typeface="Calibri" panose="020F0502020204030204" pitchFamily="34" charset="0"/>
            </a:endParaRPr>
          </a:p>
          <a:p>
            <a:pPr>
              <a:lnSpc>
                <a:spcPct val="90000"/>
              </a:lnSpc>
              <a:spcAft>
                <a:spcPts val="600"/>
              </a:spcAft>
            </a:pPr>
            <a:r>
              <a:rPr lang="en-US" sz="1400" b="1" i="0" dirty="0">
                <a:effectLst/>
                <a:latin typeface="Calibri" panose="020F0502020204030204" pitchFamily="34" charset="0"/>
                <a:cs typeface="Calibri" panose="020F0502020204030204" pitchFamily="34" charset="0"/>
              </a:rPr>
              <a:t>Recommendations</a:t>
            </a:r>
            <a:r>
              <a:rPr lang="en-US" sz="1400" b="0" i="0" dirty="0">
                <a:effectLst/>
                <a:latin typeface="Calibri" panose="020F0502020204030204" pitchFamily="34" charset="0"/>
                <a:cs typeface="Calibri" panose="020F0502020204030204" pitchFamily="34" charset="0"/>
              </a:rPr>
              <a:t>:</a:t>
            </a:r>
          </a:p>
          <a:p>
            <a:pPr>
              <a:lnSpc>
                <a:spcPct val="90000"/>
              </a:lnSpc>
              <a:spcAft>
                <a:spcPts val="600"/>
              </a:spcAft>
            </a:pPr>
            <a:r>
              <a:rPr lang="en-US" sz="1400" b="0" i="0" dirty="0">
                <a:effectLst/>
                <a:latin typeface="Calibri" panose="020F0502020204030204" pitchFamily="34" charset="0"/>
                <a:cs typeface="Calibri" panose="020F0502020204030204" pitchFamily="34" charset="0"/>
              </a:rPr>
              <a:t>Pay extra attention to areas with many customers leaving and make their experience better.</a:t>
            </a:r>
          </a:p>
          <a:p>
            <a:pPr>
              <a:lnSpc>
                <a:spcPct val="90000"/>
              </a:lnSpc>
              <a:spcAft>
                <a:spcPts val="600"/>
              </a:spcAft>
            </a:pPr>
            <a:r>
              <a:rPr lang="en-US" sz="1400" b="0" i="0" dirty="0">
                <a:effectLst/>
                <a:latin typeface="Calibri" panose="020F0502020204030204" pitchFamily="34" charset="0"/>
                <a:cs typeface="Calibri" panose="020F0502020204030204" pitchFamily="34" charset="0"/>
              </a:rPr>
              <a:t>Check why some customers aren't getting messages and make sure they do.</a:t>
            </a:r>
          </a:p>
          <a:p>
            <a:pPr>
              <a:lnSpc>
                <a:spcPct val="90000"/>
              </a:lnSpc>
              <a:spcAft>
                <a:spcPts val="600"/>
              </a:spcAft>
            </a:pPr>
            <a:r>
              <a:rPr lang="en-US" sz="1400" b="0" i="0" dirty="0">
                <a:effectLst/>
                <a:latin typeface="Calibri" panose="020F0502020204030204" pitchFamily="34" charset="0"/>
                <a:cs typeface="Calibri" panose="020F0502020204030204" pitchFamily="34" charset="0"/>
              </a:rPr>
              <a:t>Tell customers why it's good to save their credit card info to make them more likely to do.</a:t>
            </a:r>
          </a:p>
          <a:p>
            <a:pPr indent="-228600">
              <a:lnSpc>
                <a:spcPct val="90000"/>
              </a:lnSpc>
              <a:spcAft>
                <a:spcPts val="600"/>
              </a:spcAft>
              <a:buFont typeface="Arial" panose="020B0604020202020204" pitchFamily="34" charset="0"/>
              <a:buChar char="•"/>
            </a:pPr>
            <a:endParaRPr lang="en-US" sz="1100" dirty="0"/>
          </a:p>
        </p:txBody>
      </p:sp>
    </p:spTree>
    <p:extLst>
      <p:ext uri="{BB962C8B-B14F-4D97-AF65-F5344CB8AC3E}">
        <p14:creationId xmlns:p14="http://schemas.microsoft.com/office/powerpoint/2010/main" val="3650231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Rectangle 717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177" name="Group 717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223477" y="1768"/>
            <a:ext cx="1407490" cy="1324506"/>
            <a:chOff x="-648769" y="2358"/>
            <a:chExt cx="1876653" cy="1766008"/>
          </a:xfrm>
        </p:grpSpPr>
        <p:sp>
          <p:nvSpPr>
            <p:cNvPr id="7178" name="Freeform: Shape 717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81" name="Rectangle 718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52897" y="4525250"/>
            <a:ext cx="484026"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3" name="Isosceles Triangle 718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77" y="4290831"/>
            <a:ext cx="1696473" cy="852668"/>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3369F692-AF65-C17B-947F-940FF821C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813127"/>
            <a:ext cx="3726931" cy="32316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A9B6B6D-E8D9-3C2A-C1CE-753E598A3A70}"/>
              </a:ext>
            </a:extLst>
          </p:cNvPr>
          <p:cNvSpPr txBox="1"/>
          <p:nvPr/>
        </p:nvSpPr>
        <p:spPr>
          <a:xfrm>
            <a:off x="4342669" y="841648"/>
            <a:ext cx="4318730" cy="3785203"/>
          </a:xfrm>
          <a:prstGeom prst="rect">
            <a:avLst/>
          </a:prstGeom>
          <a:noFill/>
        </p:spPr>
        <p:txBody>
          <a:bodyPr wrap="square">
            <a:spAutoFit/>
          </a:bodyPr>
          <a:lstStyle/>
          <a:p>
            <a:pPr defTabSz="859536">
              <a:spcAft>
                <a:spcPts val="600"/>
              </a:spcAft>
            </a:pPr>
            <a:r>
              <a:rPr lang="en-US" sz="1692" b="1" kern="1200" dirty="0">
                <a:solidFill>
                  <a:srgbClr val="374151"/>
                </a:solidFill>
                <a:latin typeface="Calibri" panose="020F0502020204030204" pitchFamily="34" charset="0"/>
                <a:cs typeface="Calibri" panose="020F0502020204030204" pitchFamily="34" charset="0"/>
              </a:rPr>
              <a:t>Insights</a:t>
            </a:r>
            <a:r>
              <a:rPr lang="en-US" sz="1692" kern="1200" dirty="0">
                <a:solidFill>
                  <a:srgbClr val="374151"/>
                </a:solidFill>
                <a:latin typeface="Calibri" panose="020F0502020204030204" pitchFamily="34" charset="0"/>
                <a:cs typeface="Calibri" panose="020F0502020204030204" pitchFamily="34" charset="0"/>
              </a:rPr>
              <a:t>:</a:t>
            </a:r>
          </a:p>
          <a:p>
            <a:pPr defTabSz="859536">
              <a:spcAft>
                <a:spcPts val="600"/>
              </a:spcAft>
            </a:pPr>
            <a:r>
              <a:rPr lang="en-US" sz="1692" kern="1200" dirty="0">
                <a:solidFill>
                  <a:srgbClr val="374151"/>
                </a:solidFill>
                <a:latin typeface="Calibri" panose="020F0502020204030204" pitchFamily="34" charset="0"/>
                <a:cs typeface="Calibri" panose="020F0502020204030204" pitchFamily="34" charset="0"/>
              </a:rPr>
              <a:t>Non churned customers don’t want to give their credit card info. Save into their account while both  not churned and churned people have least count to prefer to save their credit info. 	</a:t>
            </a:r>
          </a:p>
          <a:p>
            <a:pPr defTabSz="859536">
              <a:spcAft>
                <a:spcPts val="600"/>
              </a:spcAft>
            </a:pPr>
            <a:endParaRPr lang="en-US" sz="1692" b="1" kern="1200" dirty="0">
              <a:solidFill>
                <a:srgbClr val="374151"/>
              </a:solidFill>
              <a:latin typeface="Calibri" panose="020F0502020204030204" pitchFamily="34" charset="0"/>
              <a:cs typeface="Calibri" panose="020F0502020204030204" pitchFamily="34" charset="0"/>
            </a:endParaRPr>
          </a:p>
          <a:p>
            <a:pPr defTabSz="859536">
              <a:spcAft>
                <a:spcPts val="600"/>
              </a:spcAft>
            </a:pPr>
            <a:r>
              <a:rPr lang="en-US" sz="1692" b="1" kern="1200" dirty="0">
                <a:solidFill>
                  <a:srgbClr val="374151"/>
                </a:solidFill>
                <a:latin typeface="Calibri" panose="020F0502020204030204" pitchFamily="34" charset="0"/>
                <a:cs typeface="Calibri" panose="020F0502020204030204" pitchFamily="34" charset="0"/>
              </a:rPr>
              <a:t>Recommendations</a:t>
            </a:r>
            <a:r>
              <a:rPr lang="en-US" sz="1692" kern="1200" dirty="0">
                <a:solidFill>
                  <a:srgbClr val="374151"/>
                </a:solidFill>
                <a:latin typeface="Calibri" panose="020F0502020204030204" pitchFamily="34" charset="0"/>
                <a:cs typeface="Calibri" panose="020F0502020204030204" pitchFamily="34" charset="0"/>
              </a:rPr>
              <a:t>: </a:t>
            </a:r>
          </a:p>
          <a:p>
            <a:pPr defTabSz="859536">
              <a:spcAft>
                <a:spcPts val="600"/>
              </a:spcAft>
            </a:pPr>
            <a:r>
              <a:rPr lang="en-US" sz="1692" kern="1200" dirty="0">
                <a:solidFill>
                  <a:srgbClr val="374151"/>
                </a:solidFill>
                <a:latin typeface="Calibri" panose="020F0502020204030204" pitchFamily="34" charset="0"/>
                <a:cs typeface="Calibri" panose="020F0502020204030204" pitchFamily="34" charset="0"/>
              </a:rPr>
              <a:t>Offer clear benefits, such as convenience and enhanced security measures, to encourage all customers to consider saving their credit card information while respecting their privacy concerns.</a:t>
            </a:r>
            <a:endParaRPr lang="en-CA" sz="1800" dirty="0">
              <a:latin typeface="Calibri" panose="020F0502020204030204" pitchFamily="34" charset="0"/>
              <a:cs typeface="Calibri" panose="020F0502020204030204" pitchFamily="34" charset="0"/>
            </a:endParaRPr>
          </a:p>
        </p:txBody>
      </p:sp>
      <p:sp>
        <p:nvSpPr>
          <p:cNvPr id="5" name="Oval 4">
            <a:extLst>
              <a:ext uri="{FF2B5EF4-FFF2-40B4-BE49-F238E27FC236}">
                <a16:creationId xmlns:a16="http://schemas.microsoft.com/office/drawing/2014/main" id="{B796DA6D-CAB1-B6B4-C2C6-D5FB31F6E6B1}"/>
              </a:ext>
            </a:extLst>
          </p:cNvPr>
          <p:cNvSpPr/>
          <p:nvPr/>
        </p:nvSpPr>
        <p:spPr>
          <a:xfrm>
            <a:off x="928773" y="927371"/>
            <a:ext cx="978150" cy="1029631"/>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6" name="Oval 5">
            <a:extLst>
              <a:ext uri="{FF2B5EF4-FFF2-40B4-BE49-F238E27FC236}">
                <a16:creationId xmlns:a16="http://schemas.microsoft.com/office/drawing/2014/main" id="{4AD7624C-C5B6-072E-CD83-66E28AAA153D}"/>
              </a:ext>
            </a:extLst>
          </p:cNvPr>
          <p:cNvSpPr/>
          <p:nvPr/>
        </p:nvSpPr>
        <p:spPr>
          <a:xfrm>
            <a:off x="2833591" y="3312682"/>
            <a:ext cx="1149754" cy="354651"/>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199144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9" name="Rectangle 10248">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1" name="Freeform: Shape 10250">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664868"/>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42" name="Picture 2">
            <a:extLst>
              <a:ext uri="{FF2B5EF4-FFF2-40B4-BE49-F238E27FC236}">
                <a16:creationId xmlns:a16="http://schemas.microsoft.com/office/drawing/2014/main" id="{26F2EBF6-36BB-E8AE-8A04-411017FD68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677109"/>
            <a:ext cx="4152775" cy="32475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BA2F776-36B6-99FF-F89A-0274C761590B}"/>
              </a:ext>
            </a:extLst>
          </p:cNvPr>
          <p:cNvSpPr txBox="1"/>
          <p:nvPr/>
        </p:nvSpPr>
        <p:spPr>
          <a:xfrm>
            <a:off x="4495675" y="478632"/>
            <a:ext cx="4490805" cy="3667927"/>
          </a:xfrm>
          <a:prstGeom prst="rect">
            <a:avLst/>
          </a:prstGeom>
          <a:noFill/>
        </p:spPr>
        <p:txBody>
          <a:bodyPr wrap="square">
            <a:spAutoFit/>
          </a:bodyPr>
          <a:lstStyle/>
          <a:p>
            <a:pPr defTabSz="877824">
              <a:spcAft>
                <a:spcPts val="600"/>
              </a:spcAft>
            </a:pPr>
            <a:r>
              <a:rPr lang="en-US" sz="1728" b="1" kern="1200" dirty="0">
                <a:solidFill>
                  <a:srgbClr val="374151"/>
                </a:solidFill>
                <a:latin typeface="Calibri" panose="020F0502020204030204" pitchFamily="34" charset="0"/>
                <a:cs typeface="Calibri" panose="020F0502020204030204" pitchFamily="34" charset="0"/>
              </a:rPr>
              <a:t>Insights</a:t>
            </a:r>
            <a:r>
              <a:rPr lang="en-US" sz="1728" kern="1200" dirty="0">
                <a:solidFill>
                  <a:srgbClr val="374151"/>
                </a:solidFill>
                <a:latin typeface="Calibri" panose="020F0502020204030204" pitchFamily="34" charset="0"/>
                <a:cs typeface="Calibri" panose="020F0502020204030204" pitchFamily="34" charset="0"/>
              </a:rPr>
              <a:t>:</a:t>
            </a:r>
          </a:p>
          <a:p>
            <a:pPr defTabSz="877824">
              <a:spcAft>
                <a:spcPts val="600"/>
              </a:spcAft>
            </a:pPr>
            <a:r>
              <a:rPr lang="en-US" sz="1728" kern="1200" dirty="0">
                <a:solidFill>
                  <a:srgbClr val="374151"/>
                </a:solidFill>
                <a:latin typeface="Calibri" panose="020F0502020204030204" pitchFamily="34" charset="0"/>
                <a:cs typeface="Calibri" panose="020F0502020204030204" pitchFamily="34" charset="0"/>
              </a:rPr>
              <a:t>Code 415 has not churned rate 86.3% ,code 408 has 86.4% while 85.5% for the code 510.</a:t>
            </a:r>
          </a:p>
          <a:p>
            <a:pPr defTabSz="877824">
              <a:spcAft>
                <a:spcPts val="600"/>
              </a:spcAft>
            </a:pPr>
            <a:endParaRPr lang="en-US" sz="1728" b="1" kern="1200" dirty="0">
              <a:solidFill>
                <a:srgbClr val="374151"/>
              </a:solidFill>
              <a:latin typeface="Calibri" panose="020F0502020204030204" pitchFamily="34" charset="0"/>
              <a:cs typeface="Calibri" panose="020F0502020204030204" pitchFamily="34" charset="0"/>
            </a:endParaRPr>
          </a:p>
          <a:p>
            <a:pPr defTabSz="877824">
              <a:spcAft>
                <a:spcPts val="600"/>
              </a:spcAft>
            </a:pPr>
            <a:r>
              <a:rPr lang="en-US" sz="1728" b="1" kern="1200" dirty="0">
                <a:solidFill>
                  <a:srgbClr val="374151"/>
                </a:solidFill>
                <a:latin typeface="Calibri" panose="020F0502020204030204" pitchFamily="34" charset="0"/>
                <a:cs typeface="Calibri" panose="020F0502020204030204" pitchFamily="34" charset="0"/>
              </a:rPr>
              <a:t>Recommendations</a:t>
            </a:r>
            <a:r>
              <a:rPr lang="en-US" sz="1728" kern="1200" dirty="0">
                <a:solidFill>
                  <a:srgbClr val="374151"/>
                </a:solidFill>
                <a:latin typeface="Calibri" panose="020F0502020204030204" pitchFamily="34" charset="0"/>
                <a:cs typeface="Calibri" panose="020F0502020204030204" pitchFamily="34" charset="0"/>
              </a:rPr>
              <a:t>: </a:t>
            </a:r>
          </a:p>
          <a:p>
            <a:pPr defTabSz="877824">
              <a:spcAft>
                <a:spcPts val="600"/>
              </a:spcAft>
            </a:pPr>
            <a:r>
              <a:rPr lang="en-US" sz="1728" kern="1200" dirty="0">
                <a:solidFill>
                  <a:srgbClr val="374151"/>
                </a:solidFill>
                <a:latin typeface="Calibri" panose="020F0502020204030204" pitchFamily="34" charset="0"/>
                <a:cs typeface="Calibri" panose="020F0502020204030204" pitchFamily="34" charset="0"/>
              </a:rPr>
              <a:t>Identify and address specific issues unique to each area code to improve their already high non-churn rates further.</a:t>
            </a:r>
          </a:p>
          <a:p>
            <a:pPr defTabSz="877824">
              <a:spcAft>
                <a:spcPts val="600"/>
              </a:spcAft>
            </a:pPr>
            <a:r>
              <a:rPr lang="en-US" sz="1728" kern="1200" dirty="0">
                <a:solidFill>
                  <a:srgbClr val="374151"/>
                </a:solidFill>
                <a:latin typeface="Calibri" panose="020F0502020204030204" pitchFamily="34" charset="0"/>
                <a:cs typeface="Calibri" panose="020F0502020204030204" pitchFamily="34" charset="0"/>
              </a:rPr>
              <a:t>Implement retention strategies and customer satisfaction enhancements across all areas to maintain the high non-churn rates and potentially reduce churn even further.</a:t>
            </a:r>
            <a:endParaRPr lang="en-CA" sz="1800" dirty="0">
              <a:latin typeface="Calibri" panose="020F0502020204030204" pitchFamily="34" charset="0"/>
              <a:cs typeface="Calibri" panose="020F0502020204030204" pitchFamily="34" charset="0"/>
            </a:endParaRPr>
          </a:p>
        </p:txBody>
      </p:sp>
      <p:sp>
        <p:nvSpPr>
          <p:cNvPr id="4" name="Oval 3">
            <a:extLst>
              <a:ext uri="{FF2B5EF4-FFF2-40B4-BE49-F238E27FC236}">
                <a16:creationId xmlns:a16="http://schemas.microsoft.com/office/drawing/2014/main" id="{C53D04B5-35B9-637A-00DD-60113962F0B7}"/>
              </a:ext>
            </a:extLst>
          </p:cNvPr>
          <p:cNvSpPr/>
          <p:nvPr/>
        </p:nvSpPr>
        <p:spPr>
          <a:xfrm>
            <a:off x="698638" y="2224711"/>
            <a:ext cx="632625" cy="60919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5" name="Oval 4">
            <a:extLst>
              <a:ext uri="{FF2B5EF4-FFF2-40B4-BE49-F238E27FC236}">
                <a16:creationId xmlns:a16="http://schemas.microsoft.com/office/drawing/2014/main" id="{5CD08FD4-840B-9A51-5D0E-4DB49AEA050B}"/>
              </a:ext>
            </a:extLst>
          </p:cNvPr>
          <p:cNvSpPr/>
          <p:nvPr/>
        </p:nvSpPr>
        <p:spPr>
          <a:xfrm>
            <a:off x="2171834" y="2343302"/>
            <a:ext cx="632625" cy="45689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6" name="Oval 5">
            <a:extLst>
              <a:ext uri="{FF2B5EF4-FFF2-40B4-BE49-F238E27FC236}">
                <a16:creationId xmlns:a16="http://schemas.microsoft.com/office/drawing/2014/main" id="{87EA9E02-FADB-413E-73D2-4135FDA6857F}"/>
              </a:ext>
            </a:extLst>
          </p:cNvPr>
          <p:cNvSpPr/>
          <p:nvPr/>
        </p:nvSpPr>
        <p:spPr>
          <a:xfrm>
            <a:off x="3645030" y="2377010"/>
            <a:ext cx="679195" cy="45689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45284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17144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64105-59EB-AA73-DA7D-B9EC0D99A5D9}"/>
              </a:ext>
            </a:extLst>
          </p:cNvPr>
          <p:cNvSpPr>
            <a:spLocks noGrp="1"/>
          </p:cNvSpPr>
          <p:nvPr>
            <p:ph type="title"/>
          </p:nvPr>
        </p:nvSpPr>
        <p:spPr>
          <a:xfrm>
            <a:off x="571352" y="262647"/>
            <a:ext cx="3485178" cy="1218390"/>
          </a:xfrm>
        </p:spPr>
        <p:txBody>
          <a:bodyPr anchor="ctr">
            <a:normAutofit/>
          </a:bodyPr>
          <a:lstStyle/>
          <a:p>
            <a:r>
              <a:rPr lang="en-CA" sz="2600" b="1" i="0" u="sng" dirty="0">
                <a:effectLst/>
                <a:latin typeface="Calibri" panose="020F0502020204030204" pitchFamily="34" charset="0"/>
                <a:cs typeface="Calibri" panose="020F0502020204030204" pitchFamily="34" charset="0"/>
              </a:rPr>
              <a:t>Why </a:t>
            </a:r>
            <a:r>
              <a:rPr lang="en-CA" sz="2600" b="1" u="sng" dirty="0">
                <a:latin typeface="Calibri" panose="020F0502020204030204" pitchFamily="34" charset="0"/>
                <a:cs typeface="Calibri" panose="020F0502020204030204" pitchFamily="34" charset="0"/>
              </a:rPr>
              <a:t>use Random Forest Classifier</a:t>
            </a:r>
            <a:r>
              <a:rPr lang="en-CA" sz="2600" b="1" i="0" u="sng" dirty="0">
                <a:effectLst/>
                <a:latin typeface="Calibri" panose="020F0502020204030204" pitchFamily="34" charset="0"/>
                <a:cs typeface="Calibri" panose="020F0502020204030204" pitchFamily="34" charset="0"/>
              </a:rPr>
              <a:t>?</a:t>
            </a:r>
            <a:br>
              <a:rPr lang="en-CA" sz="2600" b="0" i="0" u="sng" dirty="0">
                <a:effectLst/>
                <a:latin typeface="Calibri" panose="020F0502020204030204" pitchFamily="34" charset="0"/>
                <a:cs typeface="Calibri" panose="020F0502020204030204" pitchFamily="34" charset="0"/>
              </a:rPr>
            </a:br>
            <a:endParaRPr lang="en-CA" sz="2600"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A13ED66-B36B-42CF-C051-CE51A671186B}"/>
              </a:ext>
            </a:extLst>
          </p:cNvPr>
          <p:cNvSpPr>
            <a:spLocks noGrp="1"/>
          </p:cNvSpPr>
          <p:nvPr>
            <p:ph idx="1"/>
          </p:nvPr>
        </p:nvSpPr>
        <p:spPr>
          <a:xfrm>
            <a:off x="106327" y="1481037"/>
            <a:ext cx="4221124" cy="3286225"/>
          </a:xfrm>
        </p:spPr>
        <p:txBody>
          <a:bodyPr anchor="ctr">
            <a:normAutofit/>
          </a:bodyPr>
          <a:lstStyle/>
          <a:p>
            <a:r>
              <a:rPr lang="en-US" sz="900" b="0" i="0" dirty="0">
                <a:effectLst/>
                <a:latin typeface="Calibri" panose="020F0502020204030204" pitchFamily="34" charset="0"/>
                <a:cs typeface="Calibri" panose="020F0502020204030204" pitchFamily="34" charset="0"/>
              </a:rPr>
              <a:t>E-commerce data often requires categorizing customers into different groups, like loyal customers, occasional shoppers, or those who have stopped using the service. The Random Forest model is well-suited for such classification tasks.</a:t>
            </a:r>
          </a:p>
          <a:p>
            <a:r>
              <a:rPr lang="en-US" sz="900" b="0" i="0" dirty="0">
                <a:effectLst/>
                <a:latin typeface="Calibri" panose="020F0502020204030204" pitchFamily="34" charset="0"/>
                <a:cs typeface="Calibri" panose="020F0502020204030204" pitchFamily="34" charset="0"/>
              </a:rPr>
              <a:t>E-commerce datasets can be complex, with many features, and Random Forest excels at handling this complexity while identifying the most relevant features. Predicting and preventing customer churn is a top priority for E-commerce businesses, and Random Forest can achieve this with high accuracy, enabling companies to proactively address the issue.</a:t>
            </a:r>
          </a:p>
          <a:p>
            <a:r>
              <a:rPr lang="en-US" sz="900" b="0" i="0" dirty="0">
                <a:effectLst/>
                <a:latin typeface="Calibri" panose="020F0502020204030204" pitchFamily="34" charset="0"/>
                <a:cs typeface="Calibri" panose="020F0502020204030204" pitchFamily="34" charset="0"/>
              </a:rPr>
              <a:t>Moreover, Random Forest provides a degree of interpretability, making it more straightforward for E-commerce companies to explain the reasoning behind their customer behavior predictions. This transparency is vital for making well-informed decisions.</a:t>
            </a:r>
          </a:p>
          <a:p>
            <a:r>
              <a:rPr lang="en-US" sz="900" b="0" i="0" dirty="0">
                <a:effectLst/>
                <a:latin typeface="Calibri" panose="020F0502020204030204" pitchFamily="34" charset="0"/>
                <a:cs typeface="Calibri" panose="020F0502020204030204" pitchFamily="34" charset="0"/>
              </a:rPr>
              <a:t>Additionally, Random Forest offers valuable insights into feature importance, aiding E-commerce companies in understanding which factors have the most significant influence on customer behavior.</a:t>
            </a:r>
          </a:p>
          <a:p>
            <a:endParaRPr lang="en-CA" sz="900" dirty="0"/>
          </a:p>
        </p:txBody>
      </p:sp>
      <p:pic>
        <p:nvPicPr>
          <p:cNvPr id="5" name="Picture 4" descr="Many question marks on black background">
            <a:extLst>
              <a:ext uri="{FF2B5EF4-FFF2-40B4-BE49-F238E27FC236}">
                <a16:creationId xmlns:a16="http://schemas.microsoft.com/office/drawing/2014/main" id="{16EB5BCC-35FF-2DE1-A562-42C1B8841B73}"/>
              </a:ext>
            </a:extLst>
          </p:cNvPr>
          <p:cNvPicPr>
            <a:picLocks noChangeAspect="1"/>
          </p:cNvPicPr>
          <p:nvPr/>
        </p:nvPicPr>
        <p:blipFill rotWithShape="1">
          <a:blip r:embed="rId2"/>
          <a:srcRect l="45717" r="1" b="1"/>
          <a:stretch/>
        </p:blipFill>
        <p:spPr>
          <a:xfrm>
            <a:off x="4572000" y="10"/>
            <a:ext cx="4577118" cy="5143490"/>
          </a:xfrm>
          <a:prstGeom prst="rect">
            <a:avLst/>
          </a:prstGeom>
        </p:spPr>
      </p:pic>
    </p:spTree>
    <p:extLst>
      <p:ext uri="{BB962C8B-B14F-4D97-AF65-F5344CB8AC3E}">
        <p14:creationId xmlns:p14="http://schemas.microsoft.com/office/powerpoint/2010/main" val="2498993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6B2979E0-2E5A-5733-E8C0-14F4B7209D8F}"/>
              </a:ext>
            </a:extLst>
          </p:cNvPr>
          <p:cNvPicPr>
            <a:picLocks noChangeAspect="1"/>
          </p:cNvPicPr>
          <p:nvPr/>
        </p:nvPicPr>
        <p:blipFill rotWithShape="1">
          <a:blip r:embed="rId2"/>
          <a:srcRect l="27663" r="3" b="3"/>
          <a:stretch/>
        </p:blipFill>
        <p:spPr>
          <a:xfrm>
            <a:off x="20" y="1249926"/>
            <a:ext cx="4579641" cy="3893574"/>
          </a:xfrm>
          <a:prstGeom prst="rect">
            <a:avLst/>
          </a:prstGeom>
        </p:spPr>
      </p:pic>
      <p:sp useBgFill="1">
        <p:nvSpPr>
          <p:cNvPr id="11" name="Rectangle 10">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1296837"/>
          </a:xfrm>
          <a:prstGeom prst="rect">
            <a:avLst/>
          </a:prstGeom>
          <a:ln>
            <a:noFill/>
          </a:ln>
          <a:effectLst>
            <a:outerShdw blurRad="368300" dist="101600" dir="546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09DF4-80CA-4480-8CAA-E700B5630796}"/>
              </a:ext>
            </a:extLst>
          </p:cNvPr>
          <p:cNvSpPr>
            <a:spLocks noGrp="1"/>
          </p:cNvSpPr>
          <p:nvPr>
            <p:ph type="title"/>
          </p:nvPr>
        </p:nvSpPr>
        <p:spPr>
          <a:xfrm>
            <a:off x="571350" y="264574"/>
            <a:ext cx="7944000" cy="767688"/>
          </a:xfrm>
        </p:spPr>
        <p:txBody>
          <a:bodyPr vert="horz" lIns="91440" tIns="45720" rIns="91440" bIns="45720" rtlCol="0" anchor="ctr">
            <a:normAutofit/>
          </a:bodyPr>
          <a:lstStyle/>
          <a:p>
            <a:pPr defTabSz="914400">
              <a:spcBef>
                <a:spcPct val="0"/>
              </a:spcBef>
            </a:pPr>
            <a:r>
              <a:rPr lang="en-US" sz="3000" b="1" u="sng" dirty="0">
                <a:latin typeface="Calibri" panose="020F0502020204030204" pitchFamily="34" charset="0"/>
                <a:cs typeface="Calibri" panose="020F0502020204030204" pitchFamily="34" charset="0"/>
              </a:rPr>
              <a:t>Final Thoughts</a:t>
            </a:r>
          </a:p>
        </p:txBody>
      </p:sp>
      <p:sp>
        <p:nvSpPr>
          <p:cNvPr id="3" name="Text Placeholder 2">
            <a:extLst>
              <a:ext uri="{FF2B5EF4-FFF2-40B4-BE49-F238E27FC236}">
                <a16:creationId xmlns:a16="http://schemas.microsoft.com/office/drawing/2014/main" id="{CBBF2E5A-6421-902E-E237-22FED460AB9B}"/>
              </a:ext>
            </a:extLst>
          </p:cNvPr>
          <p:cNvSpPr>
            <a:spLocks noGrp="1"/>
          </p:cNvSpPr>
          <p:nvPr>
            <p:ph type="body" idx="1"/>
          </p:nvPr>
        </p:nvSpPr>
        <p:spPr>
          <a:xfrm>
            <a:off x="5102556" y="1687324"/>
            <a:ext cx="3412793" cy="3052727"/>
          </a:xfrm>
        </p:spPr>
        <p:txBody>
          <a:bodyPr vert="horz" lIns="91440" tIns="45720" rIns="91440" bIns="45720" rtlCol="0" anchor="ctr">
            <a:normAutofit/>
          </a:bodyPr>
          <a:lstStyle/>
          <a:p>
            <a:pPr indent="-228600" defTabSz="914400">
              <a:spcAft>
                <a:spcPts val="600"/>
              </a:spcAft>
              <a:buFont typeface="Arial" panose="020B0604020202020204" pitchFamily="34" charset="0"/>
              <a:buChar char="•"/>
            </a:pPr>
            <a:r>
              <a:rPr lang="en-US" sz="1300" b="0" i="0" dirty="0">
                <a:effectLst/>
                <a:latin typeface="Calibri" panose="020F0502020204030204" pitchFamily="34" charset="0"/>
                <a:cs typeface="Calibri" panose="020F0502020204030204" pitchFamily="34" charset="0"/>
              </a:rPr>
              <a:t>Customer behavior analysis is a crucial aspect of business strategy in the modern age. It helps companies gain insights into their customers' preferences, needs, and habits. By leveraging data and advanced analytics, businesses can tailor their offerings, improve customer experiences, and drive growth. </a:t>
            </a:r>
          </a:p>
          <a:p>
            <a:pPr indent="-228600" defTabSz="914400">
              <a:spcAft>
                <a:spcPts val="600"/>
              </a:spcAft>
              <a:buFont typeface="Arial" panose="020B0604020202020204" pitchFamily="34" charset="0"/>
              <a:buChar char="•"/>
            </a:pPr>
            <a:r>
              <a:rPr lang="en-US" sz="1300" b="0" i="0" dirty="0">
                <a:effectLst/>
                <a:latin typeface="Calibri" panose="020F0502020204030204" pitchFamily="34" charset="0"/>
                <a:cs typeface="Calibri" panose="020F0502020204030204" pitchFamily="34" charset="0"/>
              </a:rPr>
              <a:t>The use of machine learning model like Random Forest can enhance the accuracy of predictions, enabling proactive measures such as churn prevention and personalized recommendations.</a:t>
            </a:r>
          </a:p>
        </p:txBody>
      </p:sp>
    </p:spTree>
    <p:extLst>
      <p:ext uri="{BB962C8B-B14F-4D97-AF65-F5344CB8AC3E}">
        <p14:creationId xmlns:p14="http://schemas.microsoft.com/office/powerpoint/2010/main" val="3689850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4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gnifying glass on clear background">
            <a:extLst>
              <a:ext uri="{FF2B5EF4-FFF2-40B4-BE49-F238E27FC236}">
                <a16:creationId xmlns:a16="http://schemas.microsoft.com/office/drawing/2014/main" id="{32BDEB39-9C98-F445-7DB9-6C321DA36B4D}"/>
              </a:ext>
            </a:extLst>
          </p:cNvPr>
          <p:cNvPicPr>
            <a:picLocks noChangeAspect="1"/>
          </p:cNvPicPr>
          <p:nvPr/>
        </p:nvPicPr>
        <p:blipFill rotWithShape="1">
          <a:blip r:embed="rId2">
            <a:alphaModFix amt="50000"/>
          </a:blip>
          <a:srcRect b="15731"/>
          <a:stretch/>
        </p:blipFill>
        <p:spPr>
          <a:xfrm>
            <a:off x="20" y="10"/>
            <a:ext cx="9143980" cy="5143490"/>
          </a:xfrm>
          <a:prstGeom prst="rect">
            <a:avLst/>
          </a:prstGeom>
        </p:spPr>
      </p:pic>
      <p:sp>
        <p:nvSpPr>
          <p:cNvPr id="2" name="Title 1">
            <a:extLst>
              <a:ext uri="{FF2B5EF4-FFF2-40B4-BE49-F238E27FC236}">
                <a16:creationId xmlns:a16="http://schemas.microsoft.com/office/drawing/2014/main" id="{FF1C2B6A-4AFA-C2AA-B7E9-4ADC7AC4802D}"/>
              </a:ext>
            </a:extLst>
          </p:cNvPr>
          <p:cNvSpPr>
            <a:spLocks noGrp="1"/>
          </p:cNvSpPr>
          <p:nvPr>
            <p:ph type="title"/>
          </p:nvPr>
        </p:nvSpPr>
        <p:spPr>
          <a:xfrm>
            <a:off x="1143000" y="841771"/>
            <a:ext cx="6858000" cy="2175389"/>
          </a:xfrm>
        </p:spPr>
        <p:txBody>
          <a:bodyPr vert="horz" lIns="91440" tIns="45720" rIns="91440" bIns="45720" rtlCol="0" anchor="b">
            <a:normAutofit/>
          </a:bodyPr>
          <a:lstStyle/>
          <a:p>
            <a:pPr algn="ctr" defTabSz="914400">
              <a:spcBef>
                <a:spcPct val="0"/>
              </a:spcBef>
            </a:pPr>
            <a:r>
              <a:rPr lang="en-US" sz="6000" dirty="0">
                <a:solidFill>
                  <a:srgbClr val="FFFFFF"/>
                </a:solidFill>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26244576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583</TotalTime>
  <Words>609</Words>
  <Application>Microsoft Macintosh PowerPoint</Application>
  <PresentationFormat>On-screen Show (16:9)</PresentationFormat>
  <Paragraphs>45</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Söhne</vt:lpstr>
      <vt:lpstr>Calibri Light</vt:lpstr>
      <vt:lpstr>Office Theme</vt:lpstr>
      <vt:lpstr> E-commerce Data EDA for Customer Behavior Analysis  Group : 11 </vt:lpstr>
      <vt:lpstr>PowerPoint Presentation</vt:lpstr>
      <vt:lpstr>PowerPoint Presentation</vt:lpstr>
      <vt:lpstr>PowerPoint Presentation</vt:lpstr>
      <vt:lpstr>PowerPoint Presentation</vt:lpstr>
      <vt:lpstr>PowerPoint Presentation</vt:lpstr>
      <vt:lpstr>Why use Random Forest Classifier? </vt:lpstr>
      <vt:lpstr>Final Thoughts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For Presentation</dc:title>
  <dc:creator>Pooja Nanavati</dc:creator>
  <cp:lastModifiedBy>Dharmik Jimesh Patel</cp:lastModifiedBy>
  <cp:revision>14</cp:revision>
  <dcterms:modified xsi:type="dcterms:W3CDTF">2023-11-03T15:27:32Z</dcterms:modified>
</cp:coreProperties>
</file>