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67" autoAdjust="0"/>
  </p:normalViewPr>
  <p:slideViewPr>
    <p:cSldViewPr snapToGrid="0">
      <p:cViewPr>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1DD5E-EE0F-4177-8187-5373D8ABA95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0A433FB-2C43-4521-9322-202BF352F7AA}">
      <dgm:prSet/>
      <dgm:spPr/>
      <dgm:t>
        <a:bodyPr/>
        <a:lstStyle/>
        <a:p>
          <a:pPr>
            <a:lnSpc>
              <a:spcPct val="100000"/>
            </a:lnSpc>
            <a:defRPr b="1"/>
          </a:pPr>
          <a:r>
            <a:rPr lang="en-US" dirty="0">
              <a:latin typeface="Calibri" panose="020F0502020204030204" pitchFamily="34" charset="0"/>
              <a:ea typeface="Calibri" panose="020F0502020204030204" pitchFamily="34" charset="0"/>
              <a:cs typeface="Calibri" panose="020F0502020204030204" pitchFamily="34" charset="0"/>
            </a:rPr>
            <a:t>INSIGHTS</a:t>
          </a:r>
        </a:p>
      </dgm:t>
    </dgm:pt>
    <dgm:pt modelId="{F2AECEDE-32C6-4AC6-A477-6F5905AF914E}" type="parTrans" cxnId="{E4718962-736B-470D-B691-259AEE753876}">
      <dgm:prSet/>
      <dgm:spPr/>
      <dgm:t>
        <a:bodyPr/>
        <a:lstStyle/>
        <a:p>
          <a:endParaRPr lang="en-US"/>
        </a:p>
      </dgm:t>
    </dgm:pt>
    <dgm:pt modelId="{F5A33B27-1229-4844-AE68-BC8502E745ED}" type="sibTrans" cxnId="{E4718962-736B-470D-B691-259AEE753876}">
      <dgm:prSet/>
      <dgm:spPr/>
      <dgm:t>
        <a:bodyPr/>
        <a:lstStyle/>
        <a:p>
          <a:endParaRPr lang="en-US"/>
        </a:p>
      </dgm:t>
    </dgm:pt>
    <dgm:pt modelId="{353DFFC8-C38D-4E46-ADDD-7E1C86EB8C31}">
      <dgm:prSet custT="1"/>
      <dgm:spPr/>
      <dgm:t>
        <a:bodyPr/>
        <a:lstStyle/>
        <a:p>
          <a:pPr>
            <a:lnSpc>
              <a:spcPct val="100000"/>
            </a:lnSpc>
          </a:pPr>
          <a:r>
            <a:rPr lang="en-US" sz="1400" b="0" i="0" dirty="0">
              <a:latin typeface="Calibri" panose="020F0502020204030204" pitchFamily="34" charset="0"/>
              <a:ea typeface="Calibri" panose="020F0502020204030204" pitchFamily="34" charset="0"/>
              <a:cs typeface="Calibri" panose="020F0502020204030204" pitchFamily="34" charset="0"/>
            </a:rPr>
            <a:t>Most customers seem unhappy, with negative sentiments dominating across all airlines. United Airlines stands out with the most unfavorable tweets, suggesting higher dissatisfaction compared to other airlines. On the flip side, Virgin America has the least number of unfavorable tweets among the companies, possibly indicating higher customer satisfaction.</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0045F085-8A03-4D08-A333-C99FD484DA40}" type="parTrans" cxnId="{3223F82B-04C2-4391-A3C0-C5F2584D0AD2}">
      <dgm:prSet/>
      <dgm:spPr/>
      <dgm:t>
        <a:bodyPr/>
        <a:lstStyle/>
        <a:p>
          <a:endParaRPr lang="en-US"/>
        </a:p>
      </dgm:t>
    </dgm:pt>
    <dgm:pt modelId="{B3CF910A-A999-4F9E-8819-FB259A752385}" type="sibTrans" cxnId="{3223F82B-04C2-4391-A3C0-C5F2584D0AD2}">
      <dgm:prSet/>
      <dgm:spPr/>
      <dgm:t>
        <a:bodyPr/>
        <a:lstStyle/>
        <a:p>
          <a:endParaRPr lang="en-US"/>
        </a:p>
      </dgm:t>
    </dgm:pt>
    <dgm:pt modelId="{48A6DCEA-9142-4EE8-B657-869164C71038}">
      <dgm:prSet/>
      <dgm:spPr/>
      <dgm:t>
        <a:bodyPr/>
        <a:lstStyle/>
        <a:p>
          <a:pPr>
            <a:lnSpc>
              <a:spcPct val="100000"/>
            </a:lnSpc>
            <a:defRPr b="1"/>
          </a:pPr>
          <a:r>
            <a:rPr lang="en-US" dirty="0">
              <a:latin typeface="Calibri" panose="020F0502020204030204" pitchFamily="34" charset="0"/>
              <a:ea typeface="Calibri" panose="020F0502020204030204" pitchFamily="34" charset="0"/>
              <a:cs typeface="Calibri" panose="020F0502020204030204" pitchFamily="34" charset="0"/>
            </a:rPr>
            <a:t>RECOMMENDATION</a:t>
          </a:r>
        </a:p>
      </dgm:t>
    </dgm:pt>
    <dgm:pt modelId="{10CA4680-B1EC-4E37-8173-D5F16167DE79}" type="parTrans" cxnId="{D0E60E73-C83C-4850-82E9-F4D3A4EF1ADC}">
      <dgm:prSet/>
      <dgm:spPr/>
      <dgm:t>
        <a:bodyPr/>
        <a:lstStyle/>
        <a:p>
          <a:endParaRPr lang="en-US"/>
        </a:p>
      </dgm:t>
    </dgm:pt>
    <dgm:pt modelId="{7370F5C3-A90E-4FC0-A3AD-9231F1DCA307}" type="sibTrans" cxnId="{D0E60E73-C83C-4850-82E9-F4D3A4EF1ADC}">
      <dgm:prSet/>
      <dgm:spPr/>
      <dgm:t>
        <a:bodyPr/>
        <a:lstStyle/>
        <a:p>
          <a:endParaRPr lang="en-US"/>
        </a:p>
      </dgm:t>
    </dgm:pt>
    <dgm:pt modelId="{6EB69926-AC30-413C-A522-5E10F95082EB}">
      <dgm:prSet custT="1"/>
      <dgm:spPr/>
      <dgm:t>
        <a:bodyPr/>
        <a:lstStyle/>
        <a:p>
          <a:pPr>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Improve Customer Service: Look into unfavourable opinions, particularly regarding airlines like United, in order to pinpoint and fix problem areas.</a:t>
          </a:r>
        </a:p>
      </dgm:t>
    </dgm:pt>
    <dgm:pt modelId="{91616497-792F-4E0E-B766-5B81BCDFA0E9}" type="parTrans" cxnId="{38A3B8DD-EB69-414B-A405-6710B9C8D5F0}">
      <dgm:prSet/>
      <dgm:spPr/>
      <dgm:t>
        <a:bodyPr/>
        <a:lstStyle/>
        <a:p>
          <a:endParaRPr lang="en-US"/>
        </a:p>
      </dgm:t>
    </dgm:pt>
    <dgm:pt modelId="{FE9164E8-F4BF-4927-8555-EF2F1ECFBE99}" type="sibTrans" cxnId="{38A3B8DD-EB69-414B-A405-6710B9C8D5F0}">
      <dgm:prSet/>
      <dgm:spPr/>
      <dgm:t>
        <a:bodyPr/>
        <a:lstStyle/>
        <a:p>
          <a:endParaRPr lang="en-US"/>
        </a:p>
      </dgm:t>
    </dgm:pt>
    <dgm:pt modelId="{CB89D230-29C7-4D1F-82D3-07618E64AD9C}">
      <dgm:prSet custT="1"/>
      <dgm:spPr/>
      <dgm:t>
        <a:bodyPr/>
        <a:lstStyle/>
        <a:p>
          <a:pPr>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Engage with clients on social media in a proactive manner, especially if they are voicing dissatisfaction.</a:t>
          </a:r>
        </a:p>
      </dgm:t>
    </dgm:pt>
    <dgm:pt modelId="{40F8D99B-6DE3-4ECF-9943-83FB682D92EC}" type="parTrans" cxnId="{351C6C9B-C6B6-4E1A-81B2-9965FA49AC3A}">
      <dgm:prSet/>
      <dgm:spPr/>
      <dgm:t>
        <a:bodyPr/>
        <a:lstStyle/>
        <a:p>
          <a:endParaRPr lang="en-US"/>
        </a:p>
      </dgm:t>
    </dgm:pt>
    <dgm:pt modelId="{7E3D249D-EA7B-4A4A-8FFD-98E3D577483B}" type="sibTrans" cxnId="{351C6C9B-C6B6-4E1A-81B2-9965FA49AC3A}">
      <dgm:prSet/>
      <dgm:spPr/>
      <dgm:t>
        <a:bodyPr/>
        <a:lstStyle/>
        <a:p>
          <a:endParaRPr lang="en-US"/>
        </a:p>
      </dgm:t>
    </dgm:pt>
    <dgm:pt modelId="{C081FFCA-2D40-4BE6-ACE6-BEB04FAE92F7}">
      <dgm:prSet custT="1"/>
      <dgm:spPr/>
      <dgm:t>
        <a:bodyPr/>
        <a:lstStyle/>
        <a:p>
          <a:pPr>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Profit from favourable Comments: Airlines that receive a lot of favourable feedback should examine pleasant experiences and use them to their marketing plans.</a:t>
          </a:r>
        </a:p>
      </dgm:t>
    </dgm:pt>
    <dgm:pt modelId="{63433122-DD80-4D50-A26E-AF038F1241D3}" type="parTrans" cxnId="{924F96EA-2471-4B9E-9141-18F91EF13071}">
      <dgm:prSet/>
      <dgm:spPr/>
      <dgm:t>
        <a:bodyPr/>
        <a:lstStyle/>
        <a:p>
          <a:endParaRPr lang="en-US"/>
        </a:p>
      </dgm:t>
    </dgm:pt>
    <dgm:pt modelId="{D334A1DF-B3F4-4049-9CBA-B415126A5707}" type="sibTrans" cxnId="{924F96EA-2471-4B9E-9141-18F91EF13071}">
      <dgm:prSet/>
      <dgm:spPr/>
      <dgm:t>
        <a:bodyPr/>
        <a:lstStyle/>
        <a:p>
          <a:endParaRPr lang="en-US"/>
        </a:p>
      </dgm:t>
    </dgm:pt>
    <dgm:pt modelId="{30648898-86E2-4D32-BFD9-4E7CC77AE243}" type="pres">
      <dgm:prSet presAssocID="{5CF1DD5E-EE0F-4177-8187-5373D8ABA954}" presName="root" presStyleCnt="0">
        <dgm:presLayoutVars>
          <dgm:dir/>
          <dgm:resizeHandles val="exact"/>
        </dgm:presLayoutVars>
      </dgm:prSet>
      <dgm:spPr/>
    </dgm:pt>
    <dgm:pt modelId="{58171DFE-D276-46A0-B0A9-2D8CE0DF70E9}" type="pres">
      <dgm:prSet presAssocID="{00A433FB-2C43-4521-9322-202BF352F7AA}" presName="compNode" presStyleCnt="0"/>
      <dgm:spPr/>
    </dgm:pt>
    <dgm:pt modelId="{89768CF1-D7BE-4707-A82C-6F403BA64D36}" type="pres">
      <dgm:prSet presAssocID="{00A433FB-2C43-4521-9322-202BF352F7AA}" presName="iconRect" presStyleLbl="node1" presStyleIdx="0" presStyleCnt="2" custLinFactNeighborX="-12619" custLinFactNeighborY="230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528AF2D3-E7F3-4974-B530-38272E362FA5}" type="pres">
      <dgm:prSet presAssocID="{00A433FB-2C43-4521-9322-202BF352F7AA}" presName="iconSpace" presStyleCnt="0"/>
      <dgm:spPr/>
    </dgm:pt>
    <dgm:pt modelId="{4E669CD8-3ABD-4F36-A9AB-225D66CF3869}" type="pres">
      <dgm:prSet presAssocID="{00A433FB-2C43-4521-9322-202BF352F7AA}" presName="parTx" presStyleLbl="revTx" presStyleIdx="0" presStyleCnt="4">
        <dgm:presLayoutVars>
          <dgm:chMax val="0"/>
          <dgm:chPref val="0"/>
        </dgm:presLayoutVars>
      </dgm:prSet>
      <dgm:spPr/>
    </dgm:pt>
    <dgm:pt modelId="{D13E819D-C1D4-4749-AF46-4638AF2200E6}" type="pres">
      <dgm:prSet presAssocID="{00A433FB-2C43-4521-9322-202BF352F7AA}" presName="txSpace" presStyleCnt="0"/>
      <dgm:spPr/>
    </dgm:pt>
    <dgm:pt modelId="{F7B7DADE-1607-4024-9109-88C7552714BF}" type="pres">
      <dgm:prSet presAssocID="{00A433FB-2C43-4521-9322-202BF352F7AA}" presName="desTx" presStyleLbl="revTx" presStyleIdx="1" presStyleCnt="4">
        <dgm:presLayoutVars/>
      </dgm:prSet>
      <dgm:spPr/>
    </dgm:pt>
    <dgm:pt modelId="{360A5028-FAA8-4444-BDED-BD64B0288990}" type="pres">
      <dgm:prSet presAssocID="{F5A33B27-1229-4844-AE68-BC8502E745ED}" presName="sibTrans" presStyleCnt="0"/>
      <dgm:spPr/>
    </dgm:pt>
    <dgm:pt modelId="{49A0C3AB-3498-413C-9DB7-6991BE587A13}" type="pres">
      <dgm:prSet presAssocID="{48A6DCEA-9142-4EE8-B657-869164C71038}" presName="compNode" presStyleCnt="0"/>
      <dgm:spPr/>
    </dgm:pt>
    <dgm:pt modelId="{496B1B65-DEC3-47EA-850F-9D97CF611CB8}" type="pres">
      <dgm:prSet presAssocID="{48A6DCEA-9142-4EE8-B657-869164C710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20D46570-AEBE-4262-BE38-120DD9FFA209}" type="pres">
      <dgm:prSet presAssocID="{48A6DCEA-9142-4EE8-B657-869164C71038}" presName="iconSpace" presStyleCnt="0"/>
      <dgm:spPr/>
    </dgm:pt>
    <dgm:pt modelId="{D7B54604-1106-4BA0-B75D-E2D7B1AA36EE}" type="pres">
      <dgm:prSet presAssocID="{48A6DCEA-9142-4EE8-B657-869164C71038}" presName="parTx" presStyleLbl="revTx" presStyleIdx="2" presStyleCnt="4" custLinFactNeighborX="-1011" custLinFactNeighborY="-45680">
        <dgm:presLayoutVars>
          <dgm:chMax val="0"/>
          <dgm:chPref val="0"/>
        </dgm:presLayoutVars>
      </dgm:prSet>
      <dgm:spPr/>
    </dgm:pt>
    <dgm:pt modelId="{0C8ABACE-2B69-4562-B580-E9DB143A97AF}" type="pres">
      <dgm:prSet presAssocID="{48A6DCEA-9142-4EE8-B657-869164C71038}" presName="txSpace" presStyleCnt="0"/>
      <dgm:spPr/>
    </dgm:pt>
    <dgm:pt modelId="{9A023CE3-B82A-42D9-8083-2F43EFECC21C}" type="pres">
      <dgm:prSet presAssocID="{48A6DCEA-9142-4EE8-B657-869164C71038}" presName="desTx" presStyleLbl="revTx" presStyleIdx="3" presStyleCnt="4" custLinFactNeighborX="-337" custLinFactNeighborY="-5165">
        <dgm:presLayoutVars/>
      </dgm:prSet>
      <dgm:spPr/>
    </dgm:pt>
  </dgm:ptLst>
  <dgm:cxnLst>
    <dgm:cxn modelId="{637ECE09-FEF6-43BB-A987-2BC69F836E8C}" type="presOf" srcId="{48A6DCEA-9142-4EE8-B657-869164C71038}" destId="{D7B54604-1106-4BA0-B75D-E2D7B1AA36EE}" srcOrd="0" destOrd="0" presId="urn:microsoft.com/office/officeart/2018/2/layout/IconLabelDescriptionList"/>
    <dgm:cxn modelId="{3223F82B-04C2-4391-A3C0-C5F2584D0AD2}" srcId="{00A433FB-2C43-4521-9322-202BF352F7AA}" destId="{353DFFC8-C38D-4E46-ADDD-7E1C86EB8C31}" srcOrd="0" destOrd="0" parTransId="{0045F085-8A03-4D08-A333-C99FD484DA40}" sibTransId="{B3CF910A-A999-4F9E-8819-FB259A752385}"/>
    <dgm:cxn modelId="{E4718962-736B-470D-B691-259AEE753876}" srcId="{5CF1DD5E-EE0F-4177-8187-5373D8ABA954}" destId="{00A433FB-2C43-4521-9322-202BF352F7AA}" srcOrd="0" destOrd="0" parTransId="{F2AECEDE-32C6-4AC6-A477-6F5905AF914E}" sibTransId="{F5A33B27-1229-4844-AE68-BC8502E745ED}"/>
    <dgm:cxn modelId="{CBF84D52-9E35-475D-A709-7756C12688F7}" type="presOf" srcId="{CB89D230-29C7-4D1F-82D3-07618E64AD9C}" destId="{9A023CE3-B82A-42D9-8083-2F43EFECC21C}" srcOrd="0" destOrd="1" presId="urn:microsoft.com/office/officeart/2018/2/layout/IconLabelDescriptionList"/>
    <dgm:cxn modelId="{D0E60E73-C83C-4850-82E9-F4D3A4EF1ADC}" srcId="{5CF1DD5E-EE0F-4177-8187-5373D8ABA954}" destId="{48A6DCEA-9142-4EE8-B657-869164C71038}" srcOrd="1" destOrd="0" parTransId="{10CA4680-B1EC-4E37-8173-D5F16167DE79}" sibTransId="{7370F5C3-A90E-4FC0-A3AD-9231F1DCA307}"/>
    <dgm:cxn modelId="{5158877A-4FD4-456C-B4CA-E5E15A017EB0}" type="presOf" srcId="{C081FFCA-2D40-4BE6-ACE6-BEB04FAE92F7}" destId="{9A023CE3-B82A-42D9-8083-2F43EFECC21C}" srcOrd="0" destOrd="2" presId="urn:microsoft.com/office/officeart/2018/2/layout/IconLabelDescriptionList"/>
    <dgm:cxn modelId="{DCA6B490-20E5-4084-844F-4564953903E5}" type="presOf" srcId="{5CF1DD5E-EE0F-4177-8187-5373D8ABA954}" destId="{30648898-86E2-4D32-BFD9-4E7CC77AE243}" srcOrd="0" destOrd="0" presId="urn:microsoft.com/office/officeart/2018/2/layout/IconLabelDescriptionList"/>
    <dgm:cxn modelId="{351C6C9B-C6B6-4E1A-81B2-9965FA49AC3A}" srcId="{48A6DCEA-9142-4EE8-B657-869164C71038}" destId="{CB89D230-29C7-4D1F-82D3-07618E64AD9C}" srcOrd="1" destOrd="0" parTransId="{40F8D99B-6DE3-4ECF-9943-83FB682D92EC}" sibTransId="{7E3D249D-EA7B-4A4A-8FFD-98E3D577483B}"/>
    <dgm:cxn modelId="{AE1EE4BE-AB6D-4CB6-858F-49E7535B98E0}" type="presOf" srcId="{6EB69926-AC30-413C-A522-5E10F95082EB}" destId="{9A023CE3-B82A-42D9-8083-2F43EFECC21C}" srcOrd="0" destOrd="0" presId="urn:microsoft.com/office/officeart/2018/2/layout/IconLabelDescriptionList"/>
    <dgm:cxn modelId="{7F61A2DA-D25F-47FD-9CFB-7B235C257F8F}" type="presOf" srcId="{00A433FB-2C43-4521-9322-202BF352F7AA}" destId="{4E669CD8-3ABD-4F36-A9AB-225D66CF3869}" srcOrd="0" destOrd="0" presId="urn:microsoft.com/office/officeart/2018/2/layout/IconLabelDescriptionList"/>
    <dgm:cxn modelId="{38A3B8DD-EB69-414B-A405-6710B9C8D5F0}" srcId="{48A6DCEA-9142-4EE8-B657-869164C71038}" destId="{6EB69926-AC30-413C-A522-5E10F95082EB}" srcOrd="0" destOrd="0" parTransId="{91616497-792F-4E0E-B766-5B81BCDFA0E9}" sibTransId="{FE9164E8-F4BF-4927-8555-EF2F1ECFBE99}"/>
    <dgm:cxn modelId="{4E0E9CE6-F5B7-4C69-B13E-6B33C99CA4CA}" type="presOf" srcId="{353DFFC8-C38D-4E46-ADDD-7E1C86EB8C31}" destId="{F7B7DADE-1607-4024-9109-88C7552714BF}" srcOrd="0" destOrd="0" presId="urn:microsoft.com/office/officeart/2018/2/layout/IconLabelDescriptionList"/>
    <dgm:cxn modelId="{924F96EA-2471-4B9E-9141-18F91EF13071}" srcId="{48A6DCEA-9142-4EE8-B657-869164C71038}" destId="{C081FFCA-2D40-4BE6-ACE6-BEB04FAE92F7}" srcOrd="2" destOrd="0" parTransId="{63433122-DD80-4D50-A26E-AF038F1241D3}" sibTransId="{D334A1DF-B3F4-4049-9CBA-B415126A5707}"/>
    <dgm:cxn modelId="{94F01E30-C04D-4978-88D4-C71324158653}" type="presParOf" srcId="{30648898-86E2-4D32-BFD9-4E7CC77AE243}" destId="{58171DFE-D276-46A0-B0A9-2D8CE0DF70E9}" srcOrd="0" destOrd="0" presId="urn:microsoft.com/office/officeart/2018/2/layout/IconLabelDescriptionList"/>
    <dgm:cxn modelId="{67295605-4A4E-42DB-A141-5AA4D2259F76}" type="presParOf" srcId="{58171DFE-D276-46A0-B0A9-2D8CE0DF70E9}" destId="{89768CF1-D7BE-4707-A82C-6F403BA64D36}" srcOrd="0" destOrd="0" presId="urn:microsoft.com/office/officeart/2018/2/layout/IconLabelDescriptionList"/>
    <dgm:cxn modelId="{D211E7AF-E3F9-438B-B51B-9E6472B63CB7}" type="presParOf" srcId="{58171DFE-D276-46A0-B0A9-2D8CE0DF70E9}" destId="{528AF2D3-E7F3-4974-B530-38272E362FA5}" srcOrd="1" destOrd="0" presId="urn:microsoft.com/office/officeart/2018/2/layout/IconLabelDescriptionList"/>
    <dgm:cxn modelId="{7A56AD57-33E9-4FA8-9F95-3C672DA6940A}" type="presParOf" srcId="{58171DFE-D276-46A0-B0A9-2D8CE0DF70E9}" destId="{4E669CD8-3ABD-4F36-A9AB-225D66CF3869}" srcOrd="2" destOrd="0" presId="urn:microsoft.com/office/officeart/2018/2/layout/IconLabelDescriptionList"/>
    <dgm:cxn modelId="{DF84E96B-E90C-47DD-9E62-943F3FC9FF75}" type="presParOf" srcId="{58171DFE-D276-46A0-B0A9-2D8CE0DF70E9}" destId="{D13E819D-C1D4-4749-AF46-4638AF2200E6}" srcOrd="3" destOrd="0" presId="urn:microsoft.com/office/officeart/2018/2/layout/IconLabelDescriptionList"/>
    <dgm:cxn modelId="{66EC81FE-FD77-40E6-B22E-C2007F1BBE9B}" type="presParOf" srcId="{58171DFE-D276-46A0-B0A9-2D8CE0DF70E9}" destId="{F7B7DADE-1607-4024-9109-88C7552714BF}" srcOrd="4" destOrd="0" presId="urn:microsoft.com/office/officeart/2018/2/layout/IconLabelDescriptionList"/>
    <dgm:cxn modelId="{3B5FF55D-5E17-4B6E-88A5-67AB2B73AA8D}" type="presParOf" srcId="{30648898-86E2-4D32-BFD9-4E7CC77AE243}" destId="{360A5028-FAA8-4444-BDED-BD64B0288990}" srcOrd="1" destOrd="0" presId="urn:microsoft.com/office/officeart/2018/2/layout/IconLabelDescriptionList"/>
    <dgm:cxn modelId="{C5496260-18F2-4B0A-B42A-7006AF0B1854}" type="presParOf" srcId="{30648898-86E2-4D32-BFD9-4E7CC77AE243}" destId="{49A0C3AB-3498-413C-9DB7-6991BE587A13}" srcOrd="2" destOrd="0" presId="urn:microsoft.com/office/officeart/2018/2/layout/IconLabelDescriptionList"/>
    <dgm:cxn modelId="{E00D85DC-FFAA-4F10-B38F-33E120C10F68}" type="presParOf" srcId="{49A0C3AB-3498-413C-9DB7-6991BE587A13}" destId="{496B1B65-DEC3-47EA-850F-9D97CF611CB8}" srcOrd="0" destOrd="0" presId="urn:microsoft.com/office/officeart/2018/2/layout/IconLabelDescriptionList"/>
    <dgm:cxn modelId="{A094BFF7-F15A-40A8-9C52-A6F350D3B5A0}" type="presParOf" srcId="{49A0C3AB-3498-413C-9DB7-6991BE587A13}" destId="{20D46570-AEBE-4262-BE38-120DD9FFA209}" srcOrd="1" destOrd="0" presId="urn:microsoft.com/office/officeart/2018/2/layout/IconLabelDescriptionList"/>
    <dgm:cxn modelId="{EEADB1C0-0A0D-4439-95EF-970E9BC88A7C}" type="presParOf" srcId="{49A0C3AB-3498-413C-9DB7-6991BE587A13}" destId="{D7B54604-1106-4BA0-B75D-E2D7B1AA36EE}" srcOrd="2" destOrd="0" presId="urn:microsoft.com/office/officeart/2018/2/layout/IconLabelDescriptionList"/>
    <dgm:cxn modelId="{98FEC8A2-C90F-43B8-ADA5-AD6433800501}" type="presParOf" srcId="{49A0C3AB-3498-413C-9DB7-6991BE587A13}" destId="{0C8ABACE-2B69-4562-B580-E9DB143A97AF}" srcOrd="3" destOrd="0" presId="urn:microsoft.com/office/officeart/2018/2/layout/IconLabelDescriptionList"/>
    <dgm:cxn modelId="{CF483C66-A2C9-49A3-B725-9C54AAAB344B}" type="presParOf" srcId="{49A0C3AB-3498-413C-9DB7-6991BE587A13}" destId="{9A023CE3-B82A-42D9-8083-2F43EFECC21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68CF1-D7BE-4707-A82C-6F403BA64D36}">
      <dsp:nvSpPr>
        <dsp:cNvPr id="0" name=""/>
        <dsp:cNvSpPr/>
      </dsp:nvSpPr>
      <dsp:spPr>
        <a:xfrm>
          <a:off x="0" y="240401"/>
          <a:ext cx="833443" cy="815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69CD8-3ABD-4F36-A9AB-225D66CF3869}">
      <dsp:nvSpPr>
        <dsp:cNvPr id="0" name=""/>
        <dsp:cNvSpPr/>
      </dsp:nvSpPr>
      <dsp:spPr>
        <a:xfrm>
          <a:off x="5354" y="1073907"/>
          <a:ext cx="2381266" cy="34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latin typeface="Calibri" panose="020F0502020204030204" pitchFamily="34" charset="0"/>
              <a:ea typeface="Calibri" panose="020F0502020204030204" pitchFamily="34" charset="0"/>
              <a:cs typeface="Calibri" panose="020F0502020204030204" pitchFamily="34" charset="0"/>
            </a:rPr>
            <a:t>INSIGHTS</a:t>
          </a:r>
        </a:p>
      </dsp:txBody>
      <dsp:txXfrm>
        <a:off x="5354" y="1073907"/>
        <a:ext cx="2381266" cy="349608"/>
      </dsp:txXfrm>
    </dsp:sp>
    <dsp:sp modelId="{F7B7DADE-1607-4024-9109-88C7552714BF}">
      <dsp:nvSpPr>
        <dsp:cNvPr id="0" name=""/>
        <dsp:cNvSpPr/>
      </dsp:nvSpPr>
      <dsp:spPr>
        <a:xfrm>
          <a:off x="5354" y="1519408"/>
          <a:ext cx="2381266" cy="332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latin typeface="Calibri" panose="020F0502020204030204" pitchFamily="34" charset="0"/>
              <a:ea typeface="Calibri" panose="020F0502020204030204" pitchFamily="34" charset="0"/>
              <a:cs typeface="Calibri" panose="020F0502020204030204" pitchFamily="34" charset="0"/>
            </a:rPr>
            <a:t>Most customers seem unhappy, with negative sentiments dominating across all airlines. United Airlines stands out with the most unfavorable tweets, suggesting higher dissatisfaction compared to other airlines. On the flip side, Virgin America has the least number of unfavorable tweets among the companies, possibly indicating higher customer satisfaction.</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5354" y="1519408"/>
        <a:ext cx="2381266" cy="3327178"/>
      </dsp:txXfrm>
    </dsp:sp>
    <dsp:sp modelId="{496B1B65-DEC3-47EA-850F-9D97CF611CB8}">
      <dsp:nvSpPr>
        <dsp:cNvPr id="0" name=""/>
        <dsp:cNvSpPr/>
      </dsp:nvSpPr>
      <dsp:spPr>
        <a:xfrm>
          <a:off x="2803342" y="51987"/>
          <a:ext cx="833443" cy="815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54604-1106-4BA0-B75D-E2D7B1AA36EE}">
      <dsp:nvSpPr>
        <dsp:cNvPr id="0" name=""/>
        <dsp:cNvSpPr/>
      </dsp:nvSpPr>
      <dsp:spPr>
        <a:xfrm>
          <a:off x="2779267" y="914206"/>
          <a:ext cx="2381266" cy="34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latin typeface="Calibri" panose="020F0502020204030204" pitchFamily="34" charset="0"/>
              <a:ea typeface="Calibri" panose="020F0502020204030204" pitchFamily="34" charset="0"/>
              <a:cs typeface="Calibri" panose="020F0502020204030204" pitchFamily="34" charset="0"/>
            </a:rPr>
            <a:t>RECOMMENDATION</a:t>
          </a:r>
        </a:p>
      </dsp:txBody>
      <dsp:txXfrm>
        <a:off x="2779267" y="914206"/>
        <a:ext cx="2381266" cy="349608"/>
      </dsp:txXfrm>
    </dsp:sp>
    <dsp:sp modelId="{9A023CE3-B82A-42D9-8083-2F43EFECC21C}">
      <dsp:nvSpPr>
        <dsp:cNvPr id="0" name=""/>
        <dsp:cNvSpPr/>
      </dsp:nvSpPr>
      <dsp:spPr>
        <a:xfrm>
          <a:off x="2795317" y="1347559"/>
          <a:ext cx="2381266" cy="332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Improve Customer Service: Look into unfavourable opinions, particularly regarding airlines like United, in order to pinpoint and fix problem areas.</a:t>
          </a:r>
        </a:p>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Engage with clients on social media in a proactive manner, especially if they are voicing dissatisfaction.</a:t>
          </a:r>
        </a:p>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Profit from favourable Comments: Airlines that receive a lot of favourable feedback should examine pleasant experiences and use them to their marketing plans.</a:t>
          </a:r>
        </a:p>
      </dsp:txBody>
      <dsp:txXfrm>
        <a:off x="2795317" y="1347559"/>
        <a:ext cx="2381266" cy="33271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99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42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768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4120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450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481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0830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73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271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2763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12/3/2023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997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12/3/2023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70073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32B7539-0321-643B-3402-CA9E10CFE6F1}"/>
              </a:ext>
            </a:extLst>
          </p:cNvPr>
          <p:cNvPicPr>
            <a:picLocks noChangeAspect="1"/>
          </p:cNvPicPr>
          <p:nvPr/>
        </p:nvPicPr>
        <p:blipFill rotWithShape="1">
          <a:blip r:embed="rId2">
            <a:alphaModFix amt="40000"/>
          </a:blip>
          <a:srcRect t="7451" r="-1" b="8257"/>
          <a:stretch/>
        </p:blipFill>
        <p:spPr>
          <a:xfrm>
            <a:off x="20" y="10"/>
            <a:ext cx="12188932" cy="6857990"/>
          </a:xfrm>
          <a:prstGeom prst="rect">
            <a:avLst/>
          </a:prstGeom>
        </p:spPr>
      </p:pic>
      <p:sp>
        <p:nvSpPr>
          <p:cNvPr id="2" name="Title 1">
            <a:extLst>
              <a:ext uri="{FF2B5EF4-FFF2-40B4-BE49-F238E27FC236}">
                <a16:creationId xmlns:a16="http://schemas.microsoft.com/office/drawing/2014/main" id="{7F54E88A-B217-BA3A-03F7-7E5F5A805E0D}"/>
              </a:ext>
            </a:extLst>
          </p:cNvPr>
          <p:cNvSpPr>
            <a:spLocks noGrp="1"/>
          </p:cNvSpPr>
          <p:nvPr>
            <p:ph type="ctrTitle"/>
          </p:nvPr>
        </p:nvSpPr>
        <p:spPr>
          <a:xfrm>
            <a:off x="482600" y="732032"/>
            <a:ext cx="6900839" cy="2736390"/>
          </a:xfrm>
        </p:spPr>
        <p:txBody>
          <a:bodyPr anchor="t">
            <a:normAutofit/>
          </a:bodyPr>
          <a:lstStyle/>
          <a:p>
            <a:pPr>
              <a:lnSpc>
                <a:spcPct val="90000"/>
              </a:lnSpc>
            </a:pPr>
            <a:r>
              <a:rPr lang="en-CA" sz="6200" b="1">
                <a:solidFill>
                  <a:srgbClr val="FFFFFF"/>
                </a:solidFill>
                <a:effectLst/>
                <a:latin typeface="Consolas" panose="020B0609020204030204" pitchFamily="49" charset="0"/>
              </a:rPr>
              <a:t>Sentiment Analysis</a:t>
            </a:r>
            <a:br>
              <a:rPr lang="en-CA" sz="6200" b="0">
                <a:solidFill>
                  <a:srgbClr val="FFFFFF"/>
                </a:solidFill>
                <a:effectLst/>
                <a:latin typeface="Consolas" panose="020B0609020204030204" pitchFamily="49" charset="0"/>
              </a:rPr>
            </a:br>
            <a:endParaRPr lang="en-US" sz="6200">
              <a:solidFill>
                <a:srgbClr val="FFFFFF"/>
              </a:solidFill>
            </a:endParaRPr>
          </a:p>
        </p:txBody>
      </p:sp>
      <p:sp>
        <p:nvSpPr>
          <p:cNvPr id="3" name="Subtitle 2">
            <a:extLst>
              <a:ext uri="{FF2B5EF4-FFF2-40B4-BE49-F238E27FC236}">
                <a16:creationId xmlns:a16="http://schemas.microsoft.com/office/drawing/2014/main" id="{742D7485-2DE0-AC5B-CA56-6FE56A19A532}"/>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FF"/>
                </a:solidFill>
              </a:rPr>
              <a:t>Marketing analysis</a:t>
            </a:r>
          </a:p>
          <a:p>
            <a:pPr algn="r"/>
            <a:r>
              <a:rPr lang="en-US" dirty="0">
                <a:solidFill>
                  <a:srgbClr val="FFFFFF"/>
                </a:solidFill>
              </a:rPr>
              <a:t>Project - 5</a:t>
            </a:r>
          </a:p>
        </p:txBody>
      </p:sp>
      <p:cxnSp>
        <p:nvCxnSpPr>
          <p:cNvPr id="19" name="Straight Connector 18">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303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DA635C7-590C-AC52-1FB1-C49DDC8B3053}"/>
              </a:ext>
            </a:extLst>
          </p:cNvPr>
          <p:cNvSpPr>
            <a:spLocks noGrp="1"/>
          </p:cNvSpPr>
          <p:nvPr>
            <p:ph type="pic" idx="1"/>
          </p:nvPr>
        </p:nvSpPr>
        <p:spPr>
          <a:xfrm>
            <a:off x="497305" y="987425"/>
            <a:ext cx="11132365" cy="4873625"/>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Final Thoughts</a:t>
            </a:r>
          </a:p>
          <a:p>
            <a:pPr marL="285750" indent="-285750" algn="l">
              <a:buFont typeface="Arial" panose="020B0604020202020204" pitchFamily="34" charset="0"/>
              <a:buChar char="•"/>
            </a:pPr>
            <a:r>
              <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tudying how people feel about airlines is really helpful for the companies. It lets them understand what customers think, find areas to improve, and make passengers happier overall. In the tough competition among airlines, having a good reputation relies on keeping an eye on customer opinions and making smart decisions based on how people feel.</a:t>
            </a:r>
          </a:p>
          <a:p>
            <a:pPr marL="285750" indent="-285750" algn="l">
              <a:buFont typeface="Arial" panose="020B0604020202020204" pitchFamily="34" charset="0"/>
              <a:buChar char="•"/>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Looking closely at what customers say helps airlines not just know if they're generally liked or not, but also why. It's like a tool that lets them see the specific things that make customers happy or unhappy. This detailed understanding helps airlines make their services better, fix any problems, and respond well to what customers want, building a positive connection between the airline and its passengers.</a:t>
            </a:r>
          </a:p>
          <a:p>
            <a:pPr marL="285750" indent="-285750" algn="l">
              <a:buFont typeface="Arial" panose="020B0604020202020204" pitchFamily="34" charset="0"/>
              <a:buChar char="•"/>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In the fast-changing world of airlines, where what people like can change, studying sentiments is like having a guide. It's not just about knowing how customers feel now; it helps airlines look ahead and adapt to what customers will want in the future. So, sentiment analysis is a key part of airlines' efforts to stay in tune with customer feelings and stay ahead in the competition.</a:t>
            </a:r>
          </a:p>
          <a:p>
            <a:pPr marL="285750" indent="-285750" algn="l">
              <a:buFont typeface="Arial" panose="020B0604020202020204" pitchFamily="34" charset="0"/>
              <a:buChar char="•"/>
            </a:pPr>
            <a:endPar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659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holding each other's wrists and interlinked to form a circle">
            <a:extLst>
              <a:ext uri="{FF2B5EF4-FFF2-40B4-BE49-F238E27FC236}">
                <a16:creationId xmlns:a16="http://schemas.microsoft.com/office/drawing/2014/main" id="{EFEA4036-D63E-E0BA-EADA-245BA5510BDD}"/>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934ED783-2944-E233-A873-CAC448CA4D1A}"/>
              </a:ext>
            </a:extLst>
          </p:cNvPr>
          <p:cNvSpPr>
            <a:spLocks noGrp="1"/>
          </p:cNvSpPr>
          <p:nvPr>
            <p:ph type="title"/>
          </p:nvPr>
        </p:nvSpPr>
        <p:spPr>
          <a:xfrm>
            <a:off x="482601" y="799418"/>
            <a:ext cx="5613398" cy="2929357"/>
          </a:xfrm>
        </p:spPr>
        <p:txBody>
          <a:bodyPr anchor="t">
            <a:normAutofit/>
          </a:bodyPr>
          <a:lstStyle/>
          <a:p>
            <a:r>
              <a:rPr lang="en-US" b="0" i="1"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TEAM MEMBERS – 08</a:t>
            </a:r>
            <a:endParaRPr lang="en-US">
              <a:solidFill>
                <a:srgbClr val="FFFFFF"/>
              </a:solidFill>
            </a:endParaRPr>
          </a:p>
        </p:txBody>
      </p:sp>
      <p:cxnSp>
        <p:nvCxnSpPr>
          <p:cNvPr id="13" name="Straight Connector 1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4BCDE6A-6CAF-36CB-5285-9B94D0D955BB}"/>
              </a:ext>
            </a:extLst>
          </p:cNvPr>
          <p:cNvSpPr>
            <a:spLocks noGrp="1"/>
          </p:cNvSpPr>
          <p:nvPr>
            <p:ph idx="1"/>
          </p:nvPr>
        </p:nvSpPr>
        <p:spPr>
          <a:xfrm>
            <a:off x="6095999" y="3728775"/>
            <a:ext cx="5533671" cy="2299681"/>
          </a:xfrm>
        </p:spPr>
        <p:txBody>
          <a:bodyPr anchor="b">
            <a:normAutofit/>
          </a:bodyPr>
          <a:lstStyle/>
          <a:p>
            <a:pPr marL="457200" indent="-457200">
              <a:buFont typeface="+mj-lt"/>
              <a:buAutoNum type="arabicPeriod"/>
            </a:pPr>
            <a:r>
              <a:rPr lang="en-US" sz="2000" dirty="0" err="1">
                <a:solidFill>
                  <a:srgbClr val="FFFFFF"/>
                </a:solidFill>
              </a:rPr>
              <a:t>Dharmik</a:t>
            </a:r>
            <a:r>
              <a:rPr lang="en-US" sz="2000" dirty="0">
                <a:solidFill>
                  <a:srgbClr val="FFFFFF"/>
                </a:solidFill>
              </a:rPr>
              <a:t> Patel</a:t>
            </a:r>
          </a:p>
          <a:p>
            <a:pPr marL="457200" indent="-457200">
              <a:buFont typeface="+mj-lt"/>
              <a:buAutoNum type="arabicPeriod"/>
            </a:pPr>
            <a:r>
              <a:rPr lang="en-US" sz="2000" dirty="0">
                <a:solidFill>
                  <a:srgbClr val="FFFFFF"/>
                </a:solidFill>
              </a:rPr>
              <a:t>Manav Patel</a:t>
            </a:r>
          </a:p>
          <a:p>
            <a:pPr marL="457200" indent="-457200">
              <a:buFont typeface="+mj-lt"/>
              <a:buAutoNum type="arabicPeriod"/>
            </a:pPr>
            <a:r>
              <a:rPr lang="en-US" sz="2000" dirty="0">
                <a:solidFill>
                  <a:srgbClr val="FFFFFF"/>
                </a:solidFill>
              </a:rPr>
              <a:t>Nimesh Prajapati</a:t>
            </a:r>
          </a:p>
          <a:p>
            <a:pPr marL="457200" indent="-457200">
              <a:buFont typeface="+mj-lt"/>
              <a:buAutoNum type="arabicPeriod"/>
            </a:pPr>
            <a:r>
              <a:rPr lang="en-US" sz="2000" dirty="0">
                <a:solidFill>
                  <a:srgbClr val="FFFFFF"/>
                </a:solidFill>
              </a:rPr>
              <a:t>Mayur Parmar</a:t>
            </a:r>
          </a:p>
          <a:p>
            <a:pPr marL="457200" indent="-457200">
              <a:buFont typeface="+mj-lt"/>
              <a:buAutoNum type="arabicPeriod"/>
            </a:pPr>
            <a:r>
              <a:rPr lang="en-US" sz="2000" dirty="0">
                <a:solidFill>
                  <a:srgbClr val="FFFFFF"/>
                </a:solidFill>
              </a:rPr>
              <a:t>Deep Chaudhary</a:t>
            </a:r>
          </a:p>
        </p:txBody>
      </p:sp>
      <p:cxnSp>
        <p:nvCxnSpPr>
          <p:cNvPr id="15" name="Straight Connector 1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686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n and a book&#10;&#10;Description automatically generated">
            <a:extLst>
              <a:ext uri="{FF2B5EF4-FFF2-40B4-BE49-F238E27FC236}">
                <a16:creationId xmlns:a16="http://schemas.microsoft.com/office/drawing/2014/main" id="{A2E02EA6-4C8B-8CCB-39FA-DF52787B98E2}"/>
              </a:ext>
            </a:extLst>
          </p:cNvPr>
          <p:cNvPicPr>
            <a:picLocks noChangeAspect="1"/>
          </p:cNvPicPr>
          <p:nvPr/>
        </p:nvPicPr>
        <p:blipFill rotWithShape="1">
          <a:blip r:embed="rId2">
            <a:alphaModFix amt="40000"/>
          </a:blip>
          <a:srcRect l="25"/>
          <a:stretch/>
        </p:blipFill>
        <p:spPr>
          <a:xfrm>
            <a:off x="20" y="10"/>
            <a:ext cx="12188932" cy="6857990"/>
          </a:xfrm>
          <a:prstGeom prst="rect">
            <a:avLst/>
          </a:prstGeom>
        </p:spPr>
      </p:pic>
      <p:sp>
        <p:nvSpPr>
          <p:cNvPr id="2" name="Title 1">
            <a:extLst>
              <a:ext uri="{FF2B5EF4-FFF2-40B4-BE49-F238E27FC236}">
                <a16:creationId xmlns:a16="http://schemas.microsoft.com/office/drawing/2014/main" id="{A862C615-077E-629D-5312-08E77F3665C6}"/>
              </a:ext>
            </a:extLst>
          </p:cNvPr>
          <p:cNvSpPr>
            <a:spLocks noGrp="1"/>
          </p:cNvSpPr>
          <p:nvPr>
            <p:ph type="title"/>
          </p:nvPr>
        </p:nvSpPr>
        <p:spPr>
          <a:xfrm>
            <a:off x="482601" y="799418"/>
            <a:ext cx="5613398" cy="2929357"/>
          </a:xfrm>
        </p:spPr>
        <p:txBody>
          <a:bodyPr anchor="t">
            <a:normAutofit/>
          </a:bodyPr>
          <a:lstStyle/>
          <a:p>
            <a:r>
              <a:rPr lang="en-US" b="0" i="1"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Agenda</a:t>
            </a:r>
            <a:r>
              <a:rPr lang="en-US" b="0" i="0">
                <a:solidFill>
                  <a:srgbClr val="FFFFFF"/>
                </a:solidFill>
                <a:effectLst/>
                <a:latin typeface="Georgia Pro Semibold" panose="02040702050405020303" pitchFamily="18" charset="0"/>
              </a:rPr>
              <a:t>​</a:t>
            </a:r>
            <a:endParaRPr lang="en-US">
              <a:solidFill>
                <a:srgbClr val="FFFFFF"/>
              </a:solidFill>
            </a:endParaRPr>
          </a:p>
        </p:txBody>
      </p:sp>
      <p:cxnSp>
        <p:nvCxnSpPr>
          <p:cNvPr id="13" name="Straight Connector 1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17D015C8-9644-5318-2E7C-DC584A66A875}"/>
              </a:ext>
            </a:extLst>
          </p:cNvPr>
          <p:cNvSpPr>
            <a:spLocks noGrp="1"/>
          </p:cNvSpPr>
          <p:nvPr>
            <p:ph idx="1"/>
          </p:nvPr>
        </p:nvSpPr>
        <p:spPr>
          <a:xfrm>
            <a:off x="6095999" y="3728775"/>
            <a:ext cx="5533671" cy="2299681"/>
          </a:xfrm>
        </p:spPr>
        <p:txBody>
          <a:bodyPr anchor="b">
            <a:normAutofit/>
          </a:bodyPr>
          <a:lstStyle/>
          <a:p>
            <a:pPr algn="r"/>
            <a:r>
              <a:rPr lang="en-US" sz="2000" b="0" i="0" dirty="0">
                <a:solidFill>
                  <a:srgbClr val="FFFFFF"/>
                </a:solidFill>
              </a:rPr>
              <a:t>Introduction</a:t>
            </a:r>
            <a:endParaRPr lang="en-US" sz="2000" dirty="0">
              <a:solidFill>
                <a:srgbClr val="FFFFFF"/>
              </a:solidFill>
            </a:endParaRPr>
          </a:p>
          <a:p>
            <a:pPr algn="r"/>
            <a:r>
              <a:rPr lang="en-US" sz="2000" b="0" i="0" dirty="0">
                <a:solidFill>
                  <a:srgbClr val="FFFFFF"/>
                </a:solidFill>
              </a:rPr>
              <a:t>Data visualizations</a:t>
            </a:r>
            <a:endParaRPr lang="en-US" sz="2000" dirty="0">
              <a:solidFill>
                <a:srgbClr val="FFFFFF"/>
              </a:solidFill>
            </a:endParaRPr>
          </a:p>
          <a:p>
            <a:pPr algn="r"/>
            <a:r>
              <a:rPr lang="en-US" sz="2000" b="0" i="0" dirty="0">
                <a:solidFill>
                  <a:srgbClr val="FFFFFF"/>
                </a:solidFill>
              </a:rPr>
              <a:t>Insights and Recommendations</a:t>
            </a:r>
            <a:endParaRPr lang="en-US" sz="2000" dirty="0">
              <a:solidFill>
                <a:srgbClr val="FFFFFF"/>
              </a:solidFill>
            </a:endParaRPr>
          </a:p>
          <a:p>
            <a:pPr algn="r"/>
            <a:r>
              <a:rPr lang="en-US" sz="2000" b="0" i="0" dirty="0">
                <a:solidFill>
                  <a:srgbClr val="FFFFFF"/>
                </a:solidFill>
              </a:rPr>
              <a:t>Machine Learning Models</a:t>
            </a:r>
            <a:endParaRPr lang="en-US" sz="2000" dirty="0">
              <a:solidFill>
                <a:srgbClr val="FFFFFF"/>
              </a:solidFill>
            </a:endParaRPr>
          </a:p>
          <a:p>
            <a:pPr algn="r"/>
            <a:r>
              <a:rPr lang="en-CA" sz="2000" b="0" i="0" dirty="0">
                <a:solidFill>
                  <a:srgbClr val="FFFFFF"/>
                </a:solidFill>
              </a:rPr>
              <a:t>Summary</a:t>
            </a:r>
            <a:endParaRPr lang="en-US" sz="2000" dirty="0">
              <a:solidFill>
                <a:srgbClr val="FFFFFF"/>
              </a:solidFill>
            </a:endParaRPr>
          </a:p>
          <a:p>
            <a:pPr algn="r"/>
            <a:endParaRPr lang="en-US" sz="2000" dirty="0">
              <a:solidFill>
                <a:srgbClr val="FFFFFF"/>
              </a:solidFill>
            </a:endParaRPr>
          </a:p>
          <a:p>
            <a:pPr algn="r"/>
            <a:endParaRPr lang="en-US" sz="2000" dirty="0">
              <a:solidFill>
                <a:srgbClr val="FFFFFF"/>
              </a:solidFill>
            </a:endParaRPr>
          </a:p>
        </p:txBody>
      </p:sp>
      <p:cxnSp>
        <p:nvCxnSpPr>
          <p:cNvPr id="15" name="Straight Connector 1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842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an aeroplane">
            <a:extLst>
              <a:ext uri="{FF2B5EF4-FFF2-40B4-BE49-F238E27FC236}">
                <a16:creationId xmlns:a16="http://schemas.microsoft.com/office/drawing/2014/main" id="{DC35E88E-56CB-126D-ADBF-67CC2374816D}"/>
              </a:ext>
            </a:extLst>
          </p:cNvPr>
          <p:cNvPicPr>
            <a:picLocks noChangeAspect="1"/>
          </p:cNvPicPr>
          <p:nvPr/>
        </p:nvPicPr>
        <p:blipFill rotWithShape="1">
          <a:blip r:embed="rId2">
            <a:alphaModFix amt="40000"/>
          </a:blip>
          <a:srcRect t="13649" r="-1" b="2059"/>
          <a:stretch/>
        </p:blipFill>
        <p:spPr>
          <a:xfrm>
            <a:off x="3068" y="10"/>
            <a:ext cx="12188932" cy="6857990"/>
          </a:xfrm>
          <a:prstGeom prst="rect">
            <a:avLst/>
          </a:prstGeom>
        </p:spPr>
      </p:pic>
      <p:sp>
        <p:nvSpPr>
          <p:cNvPr id="2" name="Title 1">
            <a:extLst>
              <a:ext uri="{FF2B5EF4-FFF2-40B4-BE49-F238E27FC236}">
                <a16:creationId xmlns:a16="http://schemas.microsoft.com/office/drawing/2014/main" id="{1E21DD03-3550-43A6-070E-0E7336F11F10}"/>
              </a:ext>
            </a:extLst>
          </p:cNvPr>
          <p:cNvSpPr>
            <a:spLocks noGrp="1"/>
          </p:cNvSpPr>
          <p:nvPr>
            <p:ph type="title"/>
          </p:nvPr>
        </p:nvSpPr>
        <p:spPr>
          <a:xfrm>
            <a:off x="482601" y="799418"/>
            <a:ext cx="5613398" cy="2929357"/>
          </a:xfrm>
        </p:spPr>
        <p:txBody>
          <a:bodyPr anchor="t">
            <a:normAutofit/>
          </a:bodyPr>
          <a:lstStyle/>
          <a:p>
            <a:r>
              <a:rPr lang="en-IN" b="0" u="none" strike="noStrike" dirty="0">
                <a:solidFill>
                  <a:srgbClr val="FFFFFF"/>
                </a:solidFill>
                <a:effectLst/>
                <a:latin typeface="Calibri" panose="020F0502020204030204" pitchFamily="34" charset="0"/>
              </a:rPr>
              <a:t>Introduction</a:t>
            </a:r>
            <a:r>
              <a:rPr lang="en-IN" b="0" i="0" u="none" strike="noStrike" dirty="0">
                <a:solidFill>
                  <a:srgbClr val="FFFFFF"/>
                </a:solidFill>
                <a:effectLst/>
                <a:latin typeface="Calibri" panose="020F0502020204030204" pitchFamily="34" charset="0"/>
              </a:rPr>
              <a:t>​</a:t>
            </a:r>
            <a:endParaRPr lang="en-US" dirty="0">
              <a:solidFill>
                <a:srgbClr val="FFFFFF"/>
              </a:solidFill>
            </a:endParaRPr>
          </a:p>
        </p:txBody>
      </p:sp>
      <p:cxnSp>
        <p:nvCxnSpPr>
          <p:cNvPr id="13" name="Straight Connector 1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0FBAB47E-50C7-718A-717E-2C78EA4A65D8}"/>
              </a:ext>
            </a:extLst>
          </p:cNvPr>
          <p:cNvSpPr>
            <a:spLocks noGrp="1"/>
          </p:cNvSpPr>
          <p:nvPr>
            <p:ph idx="1"/>
          </p:nvPr>
        </p:nvSpPr>
        <p:spPr>
          <a:xfrm>
            <a:off x="368969" y="2539337"/>
            <a:ext cx="10819544" cy="2378877"/>
          </a:xfrm>
        </p:spPr>
        <p:txBody>
          <a:bodyPr anchor="b">
            <a:normAutofit/>
          </a:bodyPr>
          <a:lstStyle/>
          <a:p>
            <a:pPr marL="342900" indent="-342900" algn="just">
              <a:lnSpc>
                <a:spcPct val="90000"/>
              </a:lnSpc>
              <a:buFont typeface="Arial" panose="020B0604020202020204" pitchFamily="34" charset="0"/>
              <a:buChar char="•"/>
            </a:pPr>
            <a:r>
              <a:rPr lang="en-US"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This information is about tweets on Twitter where people talk about their experiences with airlines. It includes details like the tweet ID, how the person feels about the airline (whether they are happy, sad, etc.), how confident they are about their feelings, why they might be unhappy, the name of the airline, how many times the tweet has been shared, what the tweet says, and details about the person who wrote it.</a:t>
            </a:r>
          </a:p>
          <a:p>
            <a:pPr marL="342900" indent="-342900" algn="just">
              <a:lnSpc>
                <a:spcPct val="90000"/>
              </a:lnSpc>
              <a:buFont typeface="Arial" panose="020B0604020202020204" pitchFamily="34" charset="0"/>
              <a:buChar char="•"/>
            </a:pPr>
            <a:r>
              <a:rPr lang="en-US"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The main goal is to use computer programs that understand language (NLP) to figure out how people feel about different airlines. By doing this, we hope to find patterns and understand what makes customers happy or unhappy. This information can be helpful for airlines to improve their services and make customers happier.</a:t>
            </a:r>
          </a:p>
          <a:p>
            <a:pPr algn="r">
              <a:lnSpc>
                <a:spcPct val="90000"/>
              </a:lnSpc>
            </a:pPr>
            <a:endParaRPr lang="en-US" sz="1100" dirty="0">
              <a:solidFill>
                <a:srgbClr val="FFFFFF"/>
              </a:solidFill>
            </a:endParaRPr>
          </a:p>
        </p:txBody>
      </p:sp>
      <p:cxnSp>
        <p:nvCxnSpPr>
          <p:cNvPr id="15" name="Straight Connector 1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289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7D8E5E-1CAD-FA35-D9D3-B57726C6F717}"/>
              </a:ext>
            </a:extLst>
          </p:cNvPr>
          <p:cNvPicPr>
            <a:picLocks noChangeAspect="1"/>
          </p:cNvPicPr>
          <p:nvPr/>
        </p:nvPicPr>
        <p:blipFill>
          <a:blip r:embed="rId2">
            <a:alphaModFix/>
          </a:blip>
          <a:stretch>
            <a:fillRect/>
          </a:stretch>
        </p:blipFill>
        <p:spPr>
          <a:xfrm>
            <a:off x="6280340" y="1378039"/>
            <a:ext cx="5349331" cy="4694038"/>
          </a:xfrm>
          <a:prstGeom prst="rect">
            <a:avLst/>
          </a:prstGeom>
        </p:spPr>
      </p:pic>
      <p:graphicFrame>
        <p:nvGraphicFramePr>
          <p:cNvPr id="54" name="Text Placeholder 5">
            <a:extLst>
              <a:ext uri="{FF2B5EF4-FFF2-40B4-BE49-F238E27FC236}">
                <a16:creationId xmlns:a16="http://schemas.microsoft.com/office/drawing/2014/main" id="{B4310562-73DD-BC3D-6268-04D65F87B57C}"/>
              </a:ext>
            </a:extLst>
          </p:cNvPr>
          <p:cNvGraphicFramePr/>
          <p:nvPr>
            <p:extLst>
              <p:ext uri="{D42A27DB-BD31-4B8C-83A1-F6EECF244321}">
                <p14:modId xmlns:p14="http://schemas.microsoft.com/office/powerpoint/2010/main" val="3836911501"/>
              </p:ext>
            </p:extLst>
          </p:nvPr>
        </p:nvGraphicFramePr>
        <p:xfrm>
          <a:off x="461617" y="877442"/>
          <a:ext cx="5189963" cy="4898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a:extLst>
              <a:ext uri="{FF2B5EF4-FFF2-40B4-BE49-F238E27FC236}">
                <a16:creationId xmlns:a16="http://schemas.microsoft.com/office/drawing/2014/main" id="{5D9E08FA-4B22-1314-E8EA-60BD14D57DCF}"/>
              </a:ext>
            </a:extLst>
          </p:cNvPr>
          <p:cNvSpPr>
            <a:spLocks noGrp="1"/>
          </p:cNvSpPr>
          <p:nvPr>
            <p:ph type="title"/>
          </p:nvPr>
        </p:nvSpPr>
        <p:spPr>
          <a:xfrm>
            <a:off x="484631" y="978407"/>
            <a:ext cx="11145039" cy="103577"/>
          </a:xfrm>
        </p:spPr>
        <p:txBody>
          <a:bodyPr/>
          <a:lstStyle/>
          <a:p>
            <a:r>
              <a:rPr lang="en-US" sz="3200" dirty="0"/>
              <a:t>DATA VISULIZATION</a:t>
            </a:r>
          </a:p>
        </p:txBody>
      </p:sp>
      <p:sp>
        <p:nvSpPr>
          <p:cNvPr id="2" name="Oval 1">
            <a:extLst>
              <a:ext uri="{FF2B5EF4-FFF2-40B4-BE49-F238E27FC236}">
                <a16:creationId xmlns:a16="http://schemas.microsoft.com/office/drawing/2014/main" id="{F189D14D-0428-62F9-1AC0-AE04FB4A9D16}"/>
              </a:ext>
            </a:extLst>
          </p:cNvPr>
          <p:cNvSpPr/>
          <p:nvPr/>
        </p:nvSpPr>
        <p:spPr>
          <a:xfrm>
            <a:off x="9665368" y="1684421"/>
            <a:ext cx="1074821" cy="47324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4" name="Straight Arrow Connector 3">
            <a:extLst>
              <a:ext uri="{FF2B5EF4-FFF2-40B4-BE49-F238E27FC236}">
                <a16:creationId xmlns:a16="http://schemas.microsoft.com/office/drawing/2014/main" id="{8D1432B7-B969-4EA5-CA7B-F4FB1899B8B4}"/>
              </a:ext>
            </a:extLst>
          </p:cNvPr>
          <p:cNvCxnSpPr/>
          <p:nvPr/>
        </p:nvCxnSpPr>
        <p:spPr>
          <a:xfrm flipH="1">
            <a:off x="5895474" y="1925053"/>
            <a:ext cx="3769894" cy="60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209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6DCF57E6-16F6-539D-25EF-1AAE90D5348E}"/>
              </a:ext>
            </a:extLst>
          </p:cNvPr>
          <p:cNvPicPr>
            <a:picLocks noChangeAspect="1"/>
          </p:cNvPicPr>
          <p:nvPr/>
        </p:nvPicPr>
        <p:blipFill>
          <a:blip r:embed="rId2">
            <a:alphaModFix/>
          </a:blip>
          <a:stretch>
            <a:fillRect/>
          </a:stretch>
        </p:blipFill>
        <p:spPr>
          <a:xfrm>
            <a:off x="482600" y="1107184"/>
            <a:ext cx="5102674" cy="4643433"/>
          </a:xfrm>
          <a:prstGeom prst="rect">
            <a:avLst/>
          </a:prstGeom>
        </p:spPr>
      </p:pic>
      <p:cxnSp>
        <p:nvCxnSpPr>
          <p:cNvPr id="19" name="Straight Connector 18">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9F76AE8-4E5C-A909-607C-BAB001A1E01C}"/>
              </a:ext>
            </a:extLst>
          </p:cNvPr>
          <p:cNvSpPr txBox="1"/>
          <p:nvPr/>
        </p:nvSpPr>
        <p:spPr>
          <a:xfrm>
            <a:off x="5766709" y="1220158"/>
            <a:ext cx="6096000" cy="4647426"/>
          </a:xfrm>
          <a:prstGeom prst="rect">
            <a:avLst/>
          </a:prstGeom>
          <a:noFill/>
        </p:spPr>
        <p:txBody>
          <a:bodyPr wrap="square">
            <a:spAutoFit/>
          </a:bodyPr>
          <a:lstStyle/>
          <a:p>
            <a:pPr lvl="0">
              <a:lnSpc>
                <a:spcPct val="100000"/>
              </a:lnSpc>
            </a:pPr>
            <a:r>
              <a:rPr lang="en-US" sz="1400" b="1" i="0" dirty="0">
                <a:latin typeface="Calibri" panose="020F0502020204030204" pitchFamily="34" charset="0"/>
                <a:ea typeface="Calibri" panose="020F0502020204030204" pitchFamily="34" charset="0"/>
                <a:cs typeface="Calibri" panose="020F0502020204030204" pitchFamily="34" charset="0"/>
              </a:rPr>
              <a:t>Insights:</a:t>
            </a:r>
          </a:p>
          <a:p>
            <a:pPr lvl="0">
              <a:lnSpc>
                <a:spcPct val="100000"/>
              </a:lnSpc>
            </a:pPr>
            <a:endParaRPr lang="en-US" sz="1400" b="1"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Significant consumer unhappiness is shown by a noticeable increase in unfavourable tweets, which distinguishes United and US Airways.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Different airline counts of unfavourable tweets show a vast variation in the level of service that customers perceive.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Different airline counts of unfavourable tweets show a vast variation in the level of service that customers perceive.</a:t>
            </a:r>
          </a:p>
          <a:p>
            <a:endParaRPr lang="en-US" sz="1400" b="1" dirty="0"/>
          </a:p>
          <a:p>
            <a:r>
              <a:rPr lang="en-US" sz="1400" b="1" dirty="0">
                <a:latin typeface="Calibri" panose="020F0502020204030204" pitchFamily="34" charset="0"/>
                <a:ea typeface="Calibri" panose="020F0502020204030204" pitchFamily="34" charset="0"/>
                <a:cs typeface="Calibri" panose="020F0502020204030204" pitchFamily="34" charset="0"/>
              </a:rPr>
              <a:t>RECOMMENDATION</a:t>
            </a:r>
          </a:p>
          <a:p>
            <a:endParaRPr lang="en-CA" dirty="0"/>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Focus of Analysis: Examine unfavourable tweets about US Airways and United in-depth, paying particular attention to recurring problems with luggage handling, aircraft delays, and customer service.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Improvement of Services Priority: Give customer service enhancements, such as employee training and faster reaction times, a priority for airlines that have more negative customer feedback.</a:t>
            </a:r>
          </a:p>
          <a:p>
            <a:endParaRPr lang="en-US" dirty="0"/>
          </a:p>
          <a:p>
            <a:pPr marL="285750" lvl="0" indent="-285750">
              <a:lnSpc>
                <a:spcPct val="100000"/>
              </a:lnSpc>
              <a:buFont typeface="Arial" panose="020B0604020202020204" pitchFamily="34" charset="0"/>
              <a:buChar char="•"/>
            </a:pPr>
            <a:endParaRPr lang="en-US" b="1" i="0"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9744D30F-665F-795E-E233-427F817E5F1F}"/>
              </a:ext>
            </a:extLst>
          </p:cNvPr>
          <p:cNvSpPr/>
          <p:nvPr/>
        </p:nvSpPr>
        <p:spPr>
          <a:xfrm>
            <a:off x="3801979" y="1379622"/>
            <a:ext cx="625642" cy="3930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34DCE31D-19E8-D7E6-10D9-BF0669ED3C0C}"/>
              </a:ext>
            </a:extLst>
          </p:cNvPr>
          <p:cNvCxnSpPr>
            <a:stCxn id="4" idx="6"/>
          </p:cNvCxnSpPr>
          <p:nvPr/>
        </p:nvCxnSpPr>
        <p:spPr>
          <a:xfrm>
            <a:off x="4427621" y="1576135"/>
            <a:ext cx="1283368" cy="292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64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70C5D4-979F-4185-3AA9-26B75A20B374}"/>
              </a:ext>
            </a:extLst>
          </p:cNvPr>
          <p:cNvSpPr>
            <a:spLocks noGrp="1"/>
          </p:cNvSpPr>
          <p:nvPr>
            <p:ph type="body" sz="half" idx="2"/>
          </p:nvPr>
        </p:nvSpPr>
        <p:spPr>
          <a:xfrm>
            <a:off x="484632" y="647114"/>
            <a:ext cx="4620858" cy="5221874"/>
          </a:xfrm>
          <a:ln>
            <a:solidFill>
              <a:schemeClr val="tx1">
                <a:lumMod val="95000"/>
                <a:lumOff val="5000"/>
              </a:schemeClr>
            </a:solidFill>
          </a:ln>
        </p:spPr>
        <p:txBody>
          <a:bodyPr/>
          <a:lstStyle/>
          <a:p>
            <a:r>
              <a:rPr lang="en-US" sz="1600" b="1" i="0" dirty="0">
                <a:latin typeface="Calibri" panose="020F0502020204030204" pitchFamily="34" charset="0"/>
                <a:ea typeface="Calibri" panose="020F0502020204030204" pitchFamily="34" charset="0"/>
                <a:cs typeface="Calibri" panose="020F0502020204030204" pitchFamily="34" charset="0"/>
              </a:rPr>
              <a:t>Insights:</a:t>
            </a:r>
          </a:p>
          <a:p>
            <a:pPr marL="285750" indent="-285750">
              <a:buFont typeface="Arial" panose="020B0604020202020204" pitchFamily="34" charset="0"/>
              <a:buChar char="•"/>
            </a:pPr>
            <a:r>
              <a:rPr lang="en-US" sz="1600" i="0" dirty="0">
                <a:latin typeface="Calibri" panose="020F0502020204030204" pitchFamily="34" charset="0"/>
                <a:ea typeface="Calibri" panose="020F0502020204030204" pitchFamily="34" charset="0"/>
                <a:cs typeface="Calibri" panose="020F0502020204030204" pitchFamily="34" charset="0"/>
              </a:rPr>
              <a:t>We can see from the pie chart Airlines by negative sentiment, UK has the highest which is 28.7% while US airways around 24.7%.These two both cover almost half airways sentiment.</a:t>
            </a:r>
          </a:p>
          <a:p>
            <a:pPr marL="285750" indent="-285750">
              <a:buFont typeface="Arial" panose="020B0604020202020204" pitchFamily="34" charset="0"/>
              <a:buChar char="•"/>
            </a:pPr>
            <a:r>
              <a:rPr lang="en-US" sz="1600" i="0" dirty="0">
                <a:latin typeface="Calibri" panose="020F0502020204030204" pitchFamily="34" charset="0"/>
                <a:ea typeface="Calibri" panose="020F0502020204030204" pitchFamily="34" charset="0"/>
                <a:cs typeface="Calibri" panose="020F0502020204030204" pitchFamily="34" charset="0"/>
              </a:rPr>
              <a:t>Virgin America has the lowest 2.0% which is the lowest amongst all of them.</a:t>
            </a:r>
          </a:p>
          <a:p>
            <a:r>
              <a:rPr lang="en-US" sz="1600" b="1" i="0" dirty="0">
                <a:latin typeface="Calibri" panose="020F0502020204030204" pitchFamily="34" charset="0"/>
                <a:ea typeface="Calibri" panose="020F0502020204030204" pitchFamily="34" charset="0"/>
                <a:cs typeface="Calibri" panose="020F0502020204030204" pitchFamily="34" charset="0"/>
              </a:rPr>
              <a:t>Recommendation:</a:t>
            </a:r>
          </a:p>
          <a:p>
            <a:pPr marL="285750" indent="-285750" algn="l">
              <a:buFont typeface="Arial" panose="020B0604020202020204" pitchFamily="34" charset="0"/>
              <a:buChar char="•"/>
            </a:pPr>
            <a:r>
              <a:rPr lang="en-US" sz="160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Work on making unhappy customers happier by fixing specific services they didn't like, and talk to them to show you care and want to make things better.</a:t>
            </a:r>
          </a:p>
          <a:p>
            <a:pPr marL="285750" indent="-285750" algn="l">
              <a:buFont typeface="Arial" panose="020B0604020202020204" pitchFamily="34" charset="0"/>
              <a:buChar char="•"/>
            </a:pPr>
            <a:r>
              <a:rPr lang="en-US" sz="160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Ask customers for feedback, check what other airlines are doing well, and share stories of happy customers to improve how you talk to people and solve their problems in your airline project.</a:t>
            </a:r>
          </a:p>
          <a:p>
            <a:endParaRPr lang="en-US" sz="1600" b="1" i="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p:txBody>
      </p:sp>
      <p:pic>
        <p:nvPicPr>
          <p:cNvPr id="10" name="Picture 9">
            <a:extLst>
              <a:ext uri="{FF2B5EF4-FFF2-40B4-BE49-F238E27FC236}">
                <a16:creationId xmlns:a16="http://schemas.microsoft.com/office/drawing/2014/main" id="{253FD7A3-F18C-5710-EBD3-6BF04A908E18}"/>
              </a:ext>
            </a:extLst>
          </p:cNvPr>
          <p:cNvPicPr>
            <a:picLocks noChangeAspect="1"/>
          </p:cNvPicPr>
          <p:nvPr/>
        </p:nvPicPr>
        <p:blipFill>
          <a:blip r:embed="rId2"/>
          <a:stretch>
            <a:fillRect/>
          </a:stretch>
        </p:blipFill>
        <p:spPr>
          <a:xfrm>
            <a:off x="5767136" y="647114"/>
            <a:ext cx="5940231" cy="5221874"/>
          </a:xfrm>
          <a:prstGeom prst="rect">
            <a:avLst/>
          </a:prstGeom>
        </p:spPr>
      </p:pic>
    </p:spTree>
    <p:extLst>
      <p:ext uri="{BB962C8B-B14F-4D97-AF65-F5344CB8AC3E}">
        <p14:creationId xmlns:p14="http://schemas.microsoft.com/office/powerpoint/2010/main" val="306046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77E78FA-2B41-309E-D46D-29C50F7981F9}"/>
              </a:ext>
            </a:extLst>
          </p:cNvPr>
          <p:cNvPicPr>
            <a:picLocks noGrp="1" noChangeAspect="1"/>
          </p:cNvPicPr>
          <p:nvPr>
            <p:ph type="pic" idx="1"/>
          </p:nvPr>
        </p:nvPicPr>
        <p:blipFill>
          <a:blip r:embed="rId2"/>
          <a:srcRect l="2418" r="2418"/>
          <a:stretch/>
        </p:blipFill>
        <p:spPr/>
      </p:pic>
      <p:sp>
        <p:nvSpPr>
          <p:cNvPr id="5" name="TextBox 4">
            <a:extLst>
              <a:ext uri="{FF2B5EF4-FFF2-40B4-BE49-F238E27FC236}">
                <a16:creationId xmlns:a16="http://schemas.microsoft.com/office/drawing/2014/main" id="{85F21F61-3BD1-47C8-370A-7A1229A9D4F9}"/>
              </a:ext>
            </a:extLst>
          </p:cNvPr>
          <p:cNvSpPr txBox="1"/>
          <p:nvPr/>
        </p:nvSpPr>
        <p:spPr>
          <a:xfrm>
            <a:off x="481263" y="743869"/>
            <a:ext cx="4701924" cy="6217087"/>
          </a:xfrm>
          <a:prstGeom prst="rect">
            <a:avLst/>
          </a:prstGeom>
          <a:noFill/>
          <a:ln>
            <a:solidFill>
              <a:schemeClr val="tx1"/>
            </a:solidFill>
          </a:ln>
        </p:spPr>
        <p:txBody>
          <a:bodyPr wrap="square">
            <a:spAutoFi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Insights:</a:t>
            </a:r>
          </a:p>
          <a:p>
            <a:endParaRPr lang="en-US" sz="1600"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During Airline negative, neutral and positive sentiment, can see that all the sentiments graphs united has the highest while Virgin America has negative all of them.</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Comparing between sentiments positive sentiment count high and negative count is the lowest all of them.</a:t>
            </a:r>
          </a:p>
          <a:p>
            <a:pPr marL="285750" indent="-285750">
              <a:buFont typeface="Arial" panose="020B0604020202020204" pitchFamily="34" charset="0"/>
              <a:buChar char="•"/>
            </a:pPr>
            <a:endParaRPr lang="en-US" sz="1600" b="1" i="0" dirty="0">
              <a:latin typeface="Calibri" panose="020F0502020204030204" pitchFamily="34" charset="0"/>
              <a:ea typeface="Calibri" panose="020F0502020204030204" pitchFamily="34" charset="0"/>
              <a:cs typeface="Calibri" panose="020F0502020204030204" pitchFamily="34" charset="0"/>
            </a:endParaRPr>
          </a:p>
          <a:p>
            <a:r>
              <a:rPr lang="en-US" sz="1600" b="1" i="0" dirty="0">
                <a:latin typeface="Calibri" panose="020F0502020204030204" pitchFamily="34" charset="0"/>
                <a:ea typeface="Calibri" panose="020F0502020204030204" pitchFamily="34" charset="0"/>
                <a:cs typeface="Calibri" panose="020F0502020204030204" pitchFamily="34" charset="0"/>
              </a:rPr>
              <a:t>Recommendation:</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Help United Airlines get better by fixing the things that make customers unhappy. Also, figure out why Virgin America is not doing well and improve their services.</a:t>
            </a: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Share happy stories from customers in your ads and learn from other airlines that customers like to make your airline better.</a:t>
            </a: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Listen to customers when they're not happy, talk to them to fix things, and let everyone know how you're making things better in your marketing.</a:t>
            </a:r>
          </a:p>
          <a:p>
            <a:endParaRPr lang="en-US" sz="1600" b="1" i="0"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endParaRPr lang="en-US" sz="1400" b="1" i="0" dirty="0">
              <a:latin typeface="Calibri" panose="020F0502020204030204" pitchFamily="34" charset="0"/>
              <a:ea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22B8ACFA-DCBE-1178-7429-9BE85A72FA01}"/>
              </a:ext>
            </a:extLst>
          </p:cNvPr>
          <p:cNvSpPr/>
          <p:nvPr/>
        </p:nvSpPr>
        <p:spPr>
          <a:xfrm>
            <a:off x="9577137" y="1323474"/>
            <a:ext cx="842210" cy="16683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89881324-B450-CEEA-D9F0-8F0A388B58A9}"/>
              </a:ext>
            </a:extLst>
          </p:cNvPr>
          <p:cNvCxnSpPr/>
          <p:nvPr/>
        </p:nvCxnSpPr>
        <p:spPr>
          <a:xfrm flipH="1">
            <a:off x="5183187" y="1660358"/>
            <a:ext cx="4450097"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552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0" name="Rectangle 2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6C2F9F6-1995-A617-73EB-1FAAD09ECF0E}"/>
              </a:ext>
            </a:extLst>
          </p:cNvPr>
          <p:cNvPicPr>
            <a:picLocks noChangeAspect="1"/>
          </p:cNvPicPr>
          <p:nvPr/>
        </p:nvPicPr>
        <p:blipFill>
          <a:blip r:embed="rId2">
            <a:alphaModFix/>
          </a:blip>
          <a:stretch>
            <a:fillRect/>
          </a:stretch>
        </p:blipFill>
        <p:spPr>
          <a:xfrm>
            <a:off x="5991726" y="1460540"/>
            <a:ext cx="5637945" cy="3936913"/>
          </a:xfrm>
          <a:prstGeom prst="rect">
            <a:avLst/>
          </a:prstGeom>
        </p:spPr>
      </p:pic>
      <p:cxnSp>
        <p:nvCxnSpPr>
          <p:cNvPr id="34" name="Straight Connector 3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F65547B-762C-8B29-4B7B-DE5EF3E12671}"/>
              </a:ext>
            </a:extLst>
          </p:cNvPr>
          <p:cNvSpPr txBox="1"/>
          <p:nvPr/>
        </p:nvSpPr>
        <p:spPr>
          <a:xfrm>
            <a:off x="264694" y="800414"/>
            <a:ext cx="5526506" cy="5570756"/>
          </a:xfrm>
          <a:prstGeom prst="rect">
            <a:avLst/>
          </a:prstGeom>
          <a:noFill/>
        </p:spPr>
        <p:txBody>
          <a:bodyPr wrap="square">
            <a:spAutoFi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Insights:</a:t>
            </a:r>
          </a:p>
          <a:p>
            <a:endParaRPr lang="en-US" sz="1800"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Count of negative sentiment throughout time graph initially it was its lowest lowest value while it is increased and sustained between 500 and 1000 till year of 2021.</a:t>
            </a:r>
          </a:p>
          <a:p>
            <a:pPr marL="285750" indent="-285750">
              <a:buFont typeface="Arial" panose="020B0604020202020204" pitchFamily="34" charset="0"/>
              <a:buChar char="•"/>
            </a:pPr>
            <a:r>
              <a:rPr lang="en-US" sz="1600" i="0" dirty="0">
                <a:latin typeface="Calibri" panose="020F0502020204030204" pitchFamily="34" charset="0"/>
                <a:ea typeface="Calibri" panose="020F0502020204030204" pitchFamily="34" charset="0"/>
                <a:cs typeface="Calibri" panose="020F0502020204030204" pitchFamily="34" charset="0"/>
              </a:rPr>
              <a:t>After that it was </a:t>
            </a:r>
            <a:r>
              <a:rPr lang="en-US" sz="1600" dirty="0">
                <a:latin typeface="Calibri" panose="020F0502020204030204" pitchFamily="34" charset="0"/>
                <a:ea typeface="Calibri" panose="020F0502020204030204" pitchFamily="34" charset="0"/>
                <a:cs typeface="Calibri" panose="020F0502020204030204" pitchFamily="34" charset="0"/>
              </a:rPr>
              <a:t>suddenly increased and touch the pic year of 2023 and then went down in year of 2024.</a:t>
            </a:r>
          </a:p>
          <a:p>
            <a:endParaRPr lang="en-US" sz="1600" i="0" dirty="0">
              <a:latin typeface="Calibri" panose="020F0502020204030204" pitchFamily="34" charset="0"/>
              <a:ea typeface="Calibri" panose="020F0502020204030204" pitchFamily="34" charset="0"/>
              <a:cs typeface="Calibri" panose="020F0502020204030204" pitchFamily="34" charset="0"/>
            </a:endParaRPr>
          </a:p>
          <a:p>
            <a:r>
              <a:rPr lang="en-US" sz="1600" b="1" i="0" dirty="0">
                <a:latin typeface="Calibri" panose="020F0502020204030204" pitchFamily="34" charset="0"/>
                <a:ea typeface="Calibri" panose="020F0502020204030204" pitchFamily="34" charset="0"/>
                <a:cs typeface="Calibri" panose="020F0502020204030204" pitchFamily="34" charset="0"/>
              </a:rPr>
              <a:t>Recommendation:</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Analyze and tackle the factors causing a sustained level of negative sentiments between 500 and 1000 until 2021 to improve overall customer satisfaction.</a:t>
            </a:r>
          </a:p>
          <a:p>
            <a:pPr marL="285750" indent="-285750"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Investigate the sudden increase in negative sentiments in 2023 to identify specific events or issues that triggered the spike and address them promptly.</a:t>
            </a:r>
          </a:p>
          <a:p>
            <a:pPr marL="285750" indent="-285750"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Capitalize on the decline in negative sentiments in 2024 by reinforcing positive changes and communicating improvements to sustain customer satisfaction over time.</a:t>
            </a:r>
          </a:p>
          <a:p>
            <a:endParaRPr lang="en-US" sz="1600" b="1" i="0"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600" b="1" i="0" dirty="0">
              <a:latin typeface="Calibri" panose="020F0502020204030204" pitchFamily="34" charset="0"/>
              <a:ea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3B4F146E-9E22-68E8-C303-EB28C9511673}"/>
              </a:ext>
            </a:extLst>
          </p:cNvPr>
          <p:cNvSpPr/>
          <p:nvPr/>
        </p:nvSpPr>
        <p:spPr>
          <a:xfrm>
            <a:off x="9761621" y="1460540"/>
            <a:ext cx="1379621" cy="111421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E66866FC-DA5D-C60B-6C5F-44C38C5D1E34}"/>
              </a:ext>
            </a:extLst>
          </p:cNvPr>
          <p:cNvCxnSpPr/>
          <p:nvPr/>
        </p:nvCxnSpPr>
        <p:spPr>
          <a:xfrm flipH="1" flipV="1">
            <a:off x="5446295" y="1780674"/>
            <a:ext cx="4315326" cy="32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0135428"/>
      </p:ext>
    </p:extLst>
  </p:cSld>
  <p:clrMapOvr>
    <a:masterClrMapping/>
  </p:clrMapOvr>
</p:sld>
</file>

<file path=ppt/theme/theme1.xml><?xml version="1.0" encoding="utf-8"?>
<a:theme xmlns:a="http://schemas.openxmlformats.org/drawingml/2006/main" name="LevelVTI">
  <a:themeElements>
    <a:clrScheme name="AnalogousFromDarkSeed_2SEEDS">
      <a:dk1>
        <a:srgbClr val="000000"/>
      </a:dk1>
      <a:lt1>
        <a:srgbClr val="FFFFFF"/>
      </a:lt1>
      <a:dk2>
        <a:srgbClr val="243141"/>
      </a:dk2>
      <a:lt2>
        <a:srgbClr val="E2E8E4"/>
      </a:lt2>
      <a:accent1>
        <a:srgbClr val="D31987"/>
      </a:accent1>
      <a:accent2>
        <a:srgbClr val="E42BE5"/>
      </a:accent2>
      <a:accent3>
        <a:srgbClr val="E52B4B"/>
      </a:accent3>
      <a:accent4>
        <a:srgbClr val="16B98F"/>
      </a:accent4>
      <a:accent5>
        <a:srgbClr val="26B2CC"/>
      </a:accent5>
      <a:accent6>
        <a:srgbClr val="1969D3"/>
      </a:accent6>
      <a:hlink>
        <a:srgbClr val="8E862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101</TotalTime>
  <Words>1011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Georgia Pro Semibold</vt:lpstr>
      <vt:lpstr>Seaford</vt:lpstr>
      <vt:lpstr>LevelVTI</vt:lpstr>
      <vt:lpstr>Sentiment Analysis </vt:lpstr>
      <vt:lpstr>TEAM MEMBERS – 08</vt:lpstr>
      <vt:lpstr>Agenda​</vt:lpstr>
      <vt:lpstr>Introduction​</vt:lpstr>
      <vt:lpstr>DATA VISULIZATION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Nimesh Prajapati</dc:creator>
  <cp:lastModifiedBy>Manav Patel</cp:lastModifiedBy>
  <cp:revision>2</cp:revision>
  <dcterms:created xsi:type="dcterms:W3CDTF">2023-12-03T13:45:21Z</dcterms:created>
  <dcterms:modified xsi:type="dcterms:W3CDTF">2023-12-03T18:09:20Z</dcterms:modified>
</cp:coreProperties>
</file>