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Suffolk%20University%20Spring%202024\ISOM-837-AE%20Data%20Mining%20To%20Busines%20Insights\Story%20Telling%20-%20%20Individual%20Task\Storytelling_Raw_Data_Dharmin_Sanghvi.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[Storytelling_Raw_Data_Dharmin_Sanghvi.csv]Sheet3!PivotTable2</c:name>
    <c:fmtId val="1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Customer Distribution by Segmentation Group</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3DA-4EF2-AFC2-67D6D0C0254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3DA-4EF2-AFC2-67D6D0C0254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3DA-4EF2-AFC2-67D6D0C0254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3DA-4EF2-AFC2-67D6D0C0254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3DA-4EF2-AFC2-67D6D0C0254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Sheet3!$A$4:$A$9</c:f>
              <c:strCache>
                <c:ptCount val="5"/>
                <c:pt idx="0">
                  <c:v>Segment1</c:v>
                </c:pt>
                <c:pt idx="1">
                  <c:v>Segment2</c:v>
                </c:pt>
                <c:pt idx="2">
                  <c:v>Segment3</c:v>
                </c:pt>
                <c:pt idx="3">
                  <c:v>Segment4</c:v>
                </c:pt>
                <c:pt idx="4">
                  <c:v>Segment5</c:v>
                </c:pt>
              </c:strCache>
            </c:strRef>
          </c:cat>
          <c:val>
            <c:numRef>
              <c:f>Sheet3!$B$4:$B$9</c:f>
              <c:numCache>
                <c:formatCode>General</c:formatCode>
                <c:ptCount val="5"/>
                <c:pt idx="0">
                  <c:v>8683</c:v>
                </c:pt>
                <c:pt idx="1">
                  <c:v>11442</c:v>
                </c:pt>
                <c:pt idx="2">
                  <c:v>9277</c:v>
                </c:pt>
                <c:pt idx="3">
                  <c:v>10125</c:v>
                </c:pt>
                <c:pt idx="4">
                  <c:v>13976</c:v>
                </c:pt>
              </c:numCache>
            </c:numRef>
          </c:val>
          <c:extLst>
            <c:ext xmlns:c16="http://schemas.microsoft.com/office/drawing/2014/chart" uri="{C3380CC4-5D6E-409C-BE32-E72D297353CC}">
              <c16:uniqueId val="{0000000A-43DA-4EF2-AFC2-67D6D0C0254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2C8833-3D20-4012-A2E1-963EDD8C17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B984B8-E80B-41ED-B717-AD04E963465B}">
      <dgm:prSet custT="1"/>
      <dgm:spPr/>
      <dgm:t>
        <a:bodyPr/>
        <a:lstStyle/>
        <a:p>
          <a:r>
            <a:rPr lang="en-US" sz="1600" dirty="0"/>
            <a:t>1) The dataset's breadth, comprising 53,503 rows across 20 variables, introduces significant analytical complexity, necessitating simplification that may omit nuanced insights.</a:t>
          </a:r>
        </a:p>
      </dgm:t>
    </dgm:pt>
    <dgm:pt modelId="{0C292A1B-93F5-4862-BD00-BC5AAF2FB575}" type="parTrans" cxnId="{615510BD-DD4F-4EA0-AAC0-BF9AB95EB826}">
      <dgm:prSet/>
      <dgm:spPr/>
      <dgm:t>
        <a:bodyPr/>
        <a:lstStyle/>
        <a:p>
          <a:endParaRPr lang="en-US"/>
        </a:p>
      </dgm:t>
    </dgm:pt>
    <dgm:pt modelId="{F3C0441E-CBEC-4DFB-BE3D-B390F0780CDE}" type="sibTrans" cxnId="{615510BD-DD4F-4EA0-AAC0-BF9AB95EB826}">
      <dgm:prSet/>
      <dgm:spPr/>
      <dgm:t>
        <a:bodyPr/>
        <a:lstStyle/>
        <a:p>
          <a:endParaRPr lang="en-US"/>
        </a:p>
      </dgm:t>
    </dgm:pt>
    <dgm:pt modelId="{6149F283-F230-48B8-A5BD-23B7743042C4}">
      <dgm:prSet custT="1"/>
      <dgm:spPr/>
      <dgm:t>
        <a:bodyPr/>
        <a:lstStyle/>
        <a:p>
          <a:r>
            <a:rPr lang="en-US" sz="1600" dirty="0"/>
            <a:t>2) High variability in income levels and premium amounts suggests diverse financial backgrounds of customers, which could affect the robustness of segmentation.</a:t>
          </a:r>
        </a:p>
      </dgm:t>
    </dgm:pt>
    <dgm:pt modelId="{68E5D27E-3E61-4CFF-8377-BA1881019F06}" type="parTrans" cxnId="{CCD06C16-AB43-4C84-9DBF-77225B1FECAB}">
      <dgm:prSet/>
      <dgm:spPr/>
      <dgm:t>
        <a:bodyPr/>
        <a:lstStyle/>
        <a:p>
          <a:endParaRPr lang="en-US"/>
        </a:p>
      </dgm:t>
    </dgm:pt>
    <dgm:pt modelId="{D9C625D3-F173-4F0B-90A1-58A457AAD8E3}" type="sibTrans" cxnId="{CCD06C16-AB43-4C84-9DBF-77225B1FECAB}">
      <dgm:prSet/>
      <dgm:spPr/>
      <dgm:t>
        <a:bodyPr/>
        <a:lstStyle/>
        <a:p>
          <a:endParaRPr lang="en-US"/>
        </a:p>
      </dgm:t>
    </dgm:pt>
    <dgm:pt modelId="{7A37DB0D-9971-47B0-B62D-33D38B35ABF0}">
      <dgm:prSet/>
      <dgm:spPr/>
      <dgm:t>
        <a:bodyPr/>
        <a:lstStyle/>
        <a:p>
          <a:r>
            <a:rPr lang="en-US" dirty="0"/>
            <a:t>3) Variations in variable worth, with geographic information being highly predictive and gender having low predictive power, present challenges in achieving balanced segmentation.</a:t>
          </a:r>
        </a:p>
      </dgm:t>
    </dgm:pt>
    <dgm:pt modelId="{4948A7C7-8970-42C5-92AA-5EFEC4A87CCF}" type="parTrans" cxnId="{F70DFA03-8C81-4E55-943C-2556A48B9839}">
      <dgm:prSet/>
      <dgm:spPr/>
      <dgm:t>
        <a:bodyPr/>
        <a:lstStyle/>
        <a:p>
          <a:endParaRPr lang="en-US"/>
        </a:p>
      </dgm:t>
    </dgm:pt>
    <dgm:pt modelId="{B299ABF5-F53B-4C1F-A069-AD757EF48943}" type="sibTrans" cxnId="{F70DFA03-8C81-4E55-943C-2556A48B9839}">
      <dgm:prSet/>
      <dgm:spPr/>
      <dgm:t>
        <a:bodyPr/>
        <a:lstStyle/>
        <a:p>
          <a:endParaRPr lang="en-US"/>
        </a:p>
      </dgm:t>
    </dgm:pt>
    <dgm:pt modelId="{18E2C58E-1D32-4533-BE31-313CBB40550F}" type="pres">
      <dgm:prSet presAssocID="{442C8833-3D20-4012-A2E1-963EDD8C1761}" presName="root" presStyleCnt="0">
        <dgm:presLayoutVars>
          <dgm:dir/>
          <dgm:resizeHandles val="exact"/>
        </dgm:presLayoutVars>
      </dgm:prSet>
      <dgm:spPr/>
    </dgm:pt>
    <dgm:pt modelId="{F689CAEB-D8DC-4611-BC43-93C56786C63C}" type="pres">
      <dgm:prSet presAssocID="{26B984B8-E80B-41ED-B717-AD04E963465B}" presName="compNode" presStyleCnt="0"/>
      <dgm:spPr/>
    </dgm:pt>
    <dgm:pt modelId="{5BD10265-023F-40BC-A699-650DC8E1C412}" type="pres">
      <dgm:prSet presAssocID="{26B984B8-E80B-41ED-B717-AD04E96346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B8B3C164-B981-4068-8378-0A66F98B5C55}" type="pres">
      <dgm:prSet presAssocID="{26B984B8-E80B-41ED-B717-AD04E963465B}" presName="spaceRect" presStyleCnt="0"/>
      <dgm:spPr/>
    </dgm:pt>
    <dgm:pt modelId="{5E2956A6-2418-49CD-866A-01C1682E7A85}" type="pres">
      <dgm:prSet presAssocID="{26B984B8-E80B-41ED-B717-AD04E963465B}" presName="textRect" presStyleLbl="revTx" presStyleIdx="0" presStyleCnt="3">
        <dgm:presLayoutVars>
          <dgm:chMax val="1"/>
          <dgm:chPref val="1"/>
        </dgm:presLayoutVars>
      </dgm:prSet>
      <dgm:spPr/>
    </dgm:pt>
    <dgm:pt modelId="{335F7B2D-EDF8-4BFE-B902-4E8C70F83969}" type="pres">
      <dgm:prSet presAssocID="{F3C0441E-CBEC-4DFB-BE3D-B390F0780CDE}" presName="sibTrans" presStyleCnt="0"/>
      <dgm:spPr/>
    </dgm:pt>
    <dgm:pt modelId="{3D2A8DC3-FF36-442D-9687-845970C2928F}" type="pres">
      <dgm:prSet presAssocID="{6149F283-F230-48B8-A5BD-23B7743042C4}" presName="compNode" presStyleCnt="0"/>
      <dgm:spPr/>
    </dgm:pt>
    <dgm:pt modelId="{D390BE18-A8C8-4F3B-9215-A26C49D56B5C}" type="pres">
      <dgm:prSet presAssocID="{6149F283-F230-48B8-A5BD-23B7743042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E65F881E-CB72-451E-8765-1FD7B1411E19}" type="pres">
      <dgm:prSet presAssocID="{6149F283-F230-48B8-A5BD-23B7743042C4}" presName="spaceRect" presStyleCnt="0"/>
      <dgm:spPr/>
    </dgm:pt>
    <dgm:pt modelId="{714560B0-CE91-4DD2-ACE1-C9202C466AA9}" type="pres">
      <dgm:prSet presAssocID="{6149F283-F230-48B8-A5BD-23B7743042C4}" presName="textRect" presStyleLbl="revTx" presStyleIdx="1" presStyleCnt="3">
        <dgm:presLayoutVars>
          <dgm:chMax val="1"/>
          <dgm:chPref val="1"/>
        </dgm:presLayoutVars>
      </dgm:prSet>
      <dgm:spPr/>
    </dgm:pt>
    <dgm:pt modelId="{77AA527E-618A-45EF-B9E4-D4F0DEA1896E}" type="pres">
      <dgm:prSet presAssocID="{D9C625D3-F173-4F0B-90A1-58A457AAD8E3}" presName="sibTrans" presStyleCnt="0"/>
      <dgm:spPr/>
    </dgm:pt>
    <dgm:pt modelId="{00142AB1-AB79-4C97-B17A-8D8B5116E217}" type="pres">
      <dgm:prSet presAssocID="{7A37DB0D-9971-47B0-B62D-33D38B35ABF0}" presName="compNode" presStyleCnt="0"/>
      <dgm:spPr/>
    </dgm:pt>
    <dgm:pt modelId="{9EADF686-BF59-480E-80F3-D1A38A145E7B}" type="pres">
      <dgm:prSet presAssocID="{7A37DB0D-9971-47B0-B62D-33D38B35AB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CE36E525-A031-41DE-98F3-74843C30577C}" type="pres">
      <dgm:prSet presAssocID="{7A37DB0D-9971-47B0-B62D-33D38B35ABF0}" presName="spaceRect" presStyleCnt="0"/>
      <dgm:spPr/>
    </dgm:pt>
    <dgm:pt modelId="{0206D539-32FE-48BF-8661-344BB3419153}" type="pres">
      <dgm:prSet presAssocID="{7A37DB0D-9971-47B0-B62D-33D38B35ABF0}" presName="textRect" presStyleLbl="revTx" presStyleIdx="2" presStyleCnt="3">
        <dgm:presLayoutVars>
          <dgm:chMax val="1"/>
          <dgm:chPref val="1"/>
        </dgm:presLayoutVars>
      </dgm:prSet>
      <dgm:spPr/>
    </dgm:pt>
  </dgm:ptLst>
  <dgm:cxnLst>
    <dgm:cxn modelId="{F70DFA03-8C81-4E55-943C-2556A48B9839}" srcId="{442C8833-3D20-4012-A2E1-963EDD8C1761}" destId="{7A37DB0D-9971-47B0-B62D-33D38B35ABF0}" srcOrd="2" destOrd="0" parTransId="{4948A7C7-8970-42C5-92AA-5EFEC4A87CCF}" sibTransId="{B299ABF5-F53B-4C1F-A069-AD757EF48943}"/>
    <dgm:cxn modelId="{CCD06C16-AB43-4C84-9DBF-77225B1FECAB}" srcId="{442C8833-3D20-4012-A2E1-963EDD8C1761}" destId="{6149F283-F230-48B8-A5BD-23B7743042C4}" srcOrd="1" destOrd="0" parTransId="{68E5D27E-3E61-4CFF-8377-BA1881019F06}" sibTransId="{D9C625D3-F173-4F0B-90A1-58A457AAD8E3}"/>
    <dgm:cxn modelId="{00EB8E26-F495-4348-ACC5-3AB8124972E5}" type="presOf" srcId="{26B984B8-E80B-41ED-B717-AD04E963465B}" destId="{5E2956A6-2418-49CD-866A-01C1682E7A85}" srcOrd="0" destOrd="0" presId="urn:microsoft.com/office/officeart/2018/2/layout/IconLabelList"/>
    <dgm:cxn modelId="{D9BA9C26-FF48-4928-BAD3-B06C38C884E6}" type="presOf" srcId="{7A37DB0D-9971-47B0-B62D-33D38B35ABF0}" destId="{0206D539-32FE-48BF-8661-344BB3419153}" srcOrd="0" destOrd="0" presId="urn:microsoft.com/office/officeart/2018/2/layout/IconLabelList"/>
    <dgm:cxn modelId="{EDB0775B-147E-4E0B-BDCA-56F1E0E23FD9}" type="presOf" srcId="{6149F283-F230-48B8-A5BD-23B7743042C4}" destId="{714560B0-CE91-4DD2-ACE1-C9202C466AA9}" srcOrd="0" destOrd="0" presId="urn:microsoft.com/office/officeart/2018/2/layout/IconLabelList"/>
    <dgm:cxn modelId="{85DBB879-0481-47ED-86D2-1164EC1EFB06}" type="presOf" srcId="{442C8833-3D20-4012-A2E1-963EDD8C1761}" destId="{18E2C58E-1D32-4533-BE31-313CBB40550F}" srcOrd="0" destOrd="0" presId="urn:microsoft.com/office/officeart/2018/2/layout/IconLabelList"/>
    <dgm:cxn modelId="{615510BD-DD4F-4EA0-AAC0-BF9AB95EB826}" srcId="{442C8833-3D20-4012-A2E1-963EDD8C1761}" destId="{26B984B8-E80B-41ED-B717-AD04E963465B}" srcOrd="0" destOrd="0" parTransId="{0C292A1B-93F5-4862-BD00-BC5AAF2FB575}" sibTransId="{F3C0441E-CBEC-4DFB-BE3D-B390F0780CDE}"/>
    <dgm:cxn modelId="{8F7E56C4-CBB6-47CD-9EB8-AEA3F29C0864}" type="presParOf" srcId="{18E2C58E-1D32-4533-BE31-313CBB40550F}" destId="{F689CAEB-D8DC-4611-BC43-93C56786C63C}" srcOrd="0" destOrd="0" presId="urn:microsoft.com/office/officeart/2018/2/layout/IconLabelList"/>
    <dgm:cxn modelId="{651B475C-0D02-4B43-BD2B-4285E30DC46A}" type="presParOf" srcId="{F689CAEB-D8DC-4611-BC43-93C56786C63C}" destId="{5BD10265-023F-40BC-A699-650DC8E1C412}" srcOrd="0" destOrd="0" presId="urn:microsoft.com/office/officeart/2018/2/layout/IconLabelList"/>
    <dgm:cxn modelId="{EDA31CD8-9890-40FE-B8F6-BE4869676E03}" type="presParOf" srcId="{F689CAEB-D8DC-4611-BC43-93C56786C63C}" destId="{B8B3C164-B981-4068-8378-0A66F98B5C55}" srcOrd="1" destOrd="0" presId="urn:microsoft.com/office/officeart/2018/2/layout/IconLabelList"/>
    <dgm:cxn modelId="{56D14BF9-E63F-47A7-9FBC-3C574E2FFC0C}" type="presParOf" srcId="{F689CAEB-D8DC-4611-BC43-93C56786C63C}" destId="{5E2956A6-2418-49CD-866A-01C1682E7A85}" srcOrd="2" destOrd="0" presId="urn:microsoft.com/office/officeart/2018/2/layout/IconLabelList"/>
    <dgm:cxn modelId="{51D270B4-DFD6-4325-A3FA-27586A9F9433}" type="presParOf" srcId="{18E2C58E-1D32-4533-BE31-313CBB40550F}" destId="{335F7B2D-EDF8-4BFE-B902-4E8C70F83969}" srcOrd="1" destOrd="0" presId="urn:microsoft.com/office/officeart/2018/2/layout/IconLabelList"/>
    <dgm:cxn modelId="{24947462-9EF3-422D-AFC9-E30EADC51AAE}" type="presParOf" srcId="{18E2C58E-1D32-4533-BE31-313CBB40550F}" destId="{3D2A8DC3-FF36-442D-9687-845970C2928F}" srcOrd="2" destOrd="0" presId="urn:microsoft.com/office/officeart/2018/2/layout/IconLabelList"/>
    <dgm:cxn modelId="{C0B6BEC3-00EB-4F1A-9569-4A2CAFF24980}" type="presParOf" srcId="{3D2A8DC3-FF36-442D-9687-845970C2928F}" destId="{D390BE18-A8C8-4F3B-9215-A26C49D56B5C}" srcOrd="0" destOrd="0" presId="urn:microsoft.com/office/officeart/2018/2/layout/IconLabelList"/>
    <dgm:cxn modelId="{5FA4D889-CE59-4B49-99DF-D1B94BADB509}" type="presParOf" srcId="{3D2A8DC3-FF36-442D-9687-845970C2928F}" destId="{E65F881E-CB72-451E-8765-1FD7B1411E19}" srcOrd="1" destOrd="0" presId="urn:microsoft.com/office/officeart/2018/2/layout/IconLabelList"/>
    <dgm:cxn modelId="{4E46C94C-A5B4-4663-A558-16A63DA652D2}" type="presParOf" srcId="{3D2A8DC3-FF36-442D-9687-845970C2928F}" destId="{714560B0-CE91-4DD2-ACE1-C9202C466AA9}" srcOrd="2" destOrd="0" presId="urn:microsoft.com/office/officeart/2018/2/layout/IconLabelList"/>
    <dgm:cxn modelId="{AC99D55A-57C2-47CD-BC93-ACE71F56F738}" type="presParOf" srcId="{18E2C58E-1D32-4533-BE31-313CBB40550F}" destId="{77AA527E-618A-45EF-B9E4-D4F0DEA1896E}" srcOrd="3" destOrd="0" presId="urn:microsoft.com/office/officeart/2018/2/layout/IconLabelList"/>
    <dgm:cxn modelId="{483744A8-63CE-45A0-B6BA-0ED374B89E0D}" type="presParOf" srcId="{18E2C58E-1D32-4533-BE31-313CBB40550F}" destId="{00142AB1-AB79-4C97-B17A-8D8B5116E217}" srcOrd="4" destOrd="0" presId="urn:microsoft.com/office/officeart/2018/2/layout/IconLabelList"/>
    <dgm:cxn modelId="{55A45577-4422-4D45-B271-F3A1421A6228}" type="presParOf" srcId="{00142AB1-AB79-4C97-B17A-8D8B5116E217}" destId="{9EADF686-BF59-480E-80F3-D1A38A145E7B}" srcOrd="0" destOrd="0" presId="urn:microsoft.com/office/officeart/2018/2/layout/IconLabelList"/>
    <dgm:cxn modelId="{0D05D0EB-6241-4D31-BE27-32388A02750B}" type="presParOf" srcId="{00142AB1-AB79-4C97-B17A-8D8B5116E217}" destId="{CE36E525-A031-41DE-98F3-74843C30577C}" srcOrd="1" destOrd="0" presId="urn:microsoft.com/office/officeart/2018/2/layout/IconLabelList"/>
    <dgm:cxn modelId="{6DB28601-2707-4251-8DB8-D257806C42AD}" type="presParOf" srcId="{00142AB1-AB79-4C97-B17A-8D8B5116E217}" destId="{0206D539-32FE-48BF-8661-344BB341915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13831-84DD-4331-AF64-595538AD98DD}"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9E02EE12-248B-4F2B-A184-35C2DDA92EBA}">
      <dgm:prSet/>
      <dgm:spPr/>
      <dgm:t>
        <a:bodyPr/>
        <a:lstStyle/>
        <a:p>
          <a:r>
            <a:rPr lang="en-US" dirty="0"/>
            <a:t>Thankyou</a:t>
          </a:r>
        </a:p>
      </dgm:t>
    </dgm:pt>
    <dgm:pt modelId="{AC414582-D33C-4FEF-914A-DDD4A9C2B271}" type="parTrans" cxnId="{CCD57731-D273-40A8-854C-93BBD500A8B3}">
      <dgm:prSet/>
      <dgm:spPr/>
      <dgm:t>
        <a:bodyPr/>
        <a:lstStyle/>
        <a:p>
          <a:endParaRPr lang="en-US"/>
        </a:p>
      </dgm:t>
    </dgm:pt>
    <dgm:pt modelId="{2D5BE11B-CE8C-480A-8234-68EA65586200}" type="sibTrans" cxnId="{CCD57731-D273-40A8-854C-93BBD500A8B3}">
      <dgm:prSet/>
      <dgm:spPr/>
      <dgm:t>
        <a:bodyPr/>
        <a:lstStyle/>
        <a:p>
          <a:endParaRPr lang="en-US"/>
        </a:p>
      </dgm:t>
    </dgm:pt>
    <dgm:pt modelId="{F3B30A48-718E-48F3-92D0-60E74761A0B4}" type="pres">
      <dgm:prSet presAssocID="{6CA13831-84DD-4331-AF64-595538AD98DD}" presName="CompostProcess" presStyleCnt="0">
        <dgm:presLayoutVars>
          <dgm:dir/>
          <dgm:resizeHandles val="exact"/>
        </dgm:presLayoutVars>
      </dgm:prSet>
      <dgm:spPr/>
    </dgm:pt>
    <dgm:pt modelId="{56833FCC-3DE4-4B01-8703-17490C89BA93}" type="pres">
      <dgm:prSet presAssocID="{6CA13831-84DD-4331-AF64-595538AD98DD}" presName="arrow" presStyleLbl="bgShp" presStyleIdx="0" presStyleCnt="1"/>
      <dgm:spPr/>
    </dgm:pt>
    <dgm:pt modelId="{5F5BF880-902D-43EC-BC5D-274683257EFB}" type="pres">
      <dgm:prSet presAssocID="{6CA13831-84DD-4331-AF64-595538AD98DD}" presName="linearProcess" presStyleCnt="0"/>
      <dgm:spPr/>
    </dgm:pt>
    <dgm:pt modelId="{724CE152-1EB9-4BC1-9124-A1EF02BA1732}" type="pres">
      <dgm:prSet presAssocID="{9E02EE12-248B-4F2B-A184-35C2DDA92EBA}" presName="textNode" presStyleLbl="node1" presStyleIdx="0" presStyleCnt="1">
        <dgm:presLayoutVars>
          <dgm:bulletEnabled val="1"/>
        </dgm:presLayoutVars>
      </dgm:prSet>
      <dgm:spPr/>
    </dgm:pt>
  </dgm:ptLst>
  <dgm:cxnLst>
    <dgm:cxn modelId="{CCD57731-D273-40A8-854C-93BBD500A8B3}" srcId="{6CA13831-84DD-4331-AF64-595538AD98DD}" destId="{9E02EE12-248B-4F2B-A184-35C2DDA92EBA}" srcOrd="0" destOrd="0" parTransId="{AC414582-D33C-4FEF-914A-DDD4A9C2B271}" sibTransId="{2D5BE11B-CE8C-480A-8234-68EA65586200}"/>
    <dgm:cxn modelId="{42AFD092-D36D-42BF-BEE8-E511E3FD0265}" type="presOf" srcId="{6CA13831-84DD-4331-AF64-595538AD98DD}" destId="{F3B30A48-718E-48F3-92D0-60E74761A0B4}" srcOrd="0" destOrd="0" presId="urn:microsoft.com/office/officeart/2005/8/layout/hProcess9"/>
    <dgm:cxn modelId="{3DFEC5F2-A593-49B1-9A62-C4FBF80E8F31}" type="presOf" srcId="{9E02EE12-248B-4F2B-A184-35C2DDA92EBA}" destId="{724CE152-1EB9-4BC1-9124-A1EF02BA1732}" srcOrd="0" destOrd="0" presId="urn:microsoft.com/office/officeart/2005/8/layout/hProcess9"/>
    <dgm:cxn modelId="{1208E494-0563-40BD-AFC5-157E4CB80083}" type="presParOf" srcId="{F3B30A48-718E-48F3-92D0-60E74761A0B4}" destId="{56833FCC-3DE4-4B01-8703-17490C89BA93}" srcOrd="0" destOrd="0" presId="urn:microsoft.com/office/officeart/2005/8/layout/hProcess9"/>
    <dgm:cxn modelId="{9FE6E77F-12A2-4EBC-A890-B9E1986D9CD8}" type="presParOf" srcId="{F3B30A48-718E-48F3-92D0-60E74761A0B4}" destId="{5F5BF880-902D-43EC-BC5D-274683257EFB}" srcOrd="1" destOrd="0" presId="urn:microsoft.com/office/officeart/2005/8/layout/hProcess9"/>
    <dgm:cxn modelId="{40D016B2-EAD2-4810-B699-2B663407CC3E}" type="presParOf" srcId="{5F5BF880-902D-43EC-BC5D-274683257EFB}" destId="{724CE152-1EB9-4BC1-9124-A1EF02BA1732}"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10265-023F-40BC-A699-650DC8E1C412}">
      <dsp:nvSpPr>
        <dsp:cNvPr id="0" name=""/>
        <dsp:cNvSpPr/>
      </dsp:nvSpPr>
      <dsp:spPr>
        <a:xfrm>
          <a:off x="1030465" y="795604"/>
          <a:ext cx="1472616" cy="1472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2956A6-2418-49CD-866A-01C1682E7A85}">
      <dsp:nvSpPr>
        <dsp:cNvPr id="0" name=""/>
        <dsp:cNvSpPr/>
      </dsp:nvSpPr>
      <dsp:spPr>
        <a:xfrm>
          <a:off x="130533" y="2718874"/>
          <a:ext cx="3272481"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1) The dataset's breadth, comprising 53,503 rows across 20 variables, introduces significant analytical complexity, necessitating simplification that may omit nuanced insights.</a:t>
          </a:r>
        </a:p>
      </dsp:txBody>
      <dsp:txXfrm>
        <a:off x="130533" y="2718874"/>
        <a:ext cx="3272481" cy="1080000"/>
      </dsp:txXfrm>
    </dsp:sp>
    <dsp:sp modelId="{D390BE18-A8C8-4F3B-9215-A26C49D56B5C}">
      <dsp:nvSpPr>
        <dsp:cNvPr id="0" name=""/>
        <dsp:cNvSpPr/>
      </dsp:nvSpPr>
      <dsp:spPr>
        <a:xfrm>
          <a:off x="4875631" y="795604"/>
          <a:ext cx="1472616" cy="1472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4560B0-CE91-4DD2-ACE1-C9202C466AA9}">
      <dsp:nvSpPr>
        <dsp:cNvPr id="0" name=""/>
        <dsp:cNvSpPr/>
      </dsp:nvSpPr>
      <dsp:spPr>
        <a:xfrm>
          <a:off x="3975698" y="2718874"/>
          <a:ext cx="3272481"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2) High variability in income levels and premium amounts suggests diverse financial backgrounds of customers, which could affect the robustness of segmentation.</a:t>
          </a:r>
        </a:p>
      </dsp:txBody>
      <dsp:txXfrm>
        <a:off x="3975698" y="2718874"/>
        <a:ext cx="3272481" cy="1080000"/>
      </dsp:txXfrm>
    </dsp:sp>
    <dsp:sp modelId="{9EADF686-BF59-480E-80F3-D1A38A145E7B}">
      <dsp:nvSpPr>
        <dsp:cNvPr id="0" name=""/>
        <dsp:cNvSpPr/>
      </dsp:nvSpPr>
      <dsp:spPr>
        <a:xfrm>
          <a:off x="8720796" y="795604"/>
          <a:ext cx="1472616" cy="1472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06D539-32FE-48BF-8661-344BB3419153}">
      <dsp:nvSpPr>
        <dsp:cNvPr id="0" name=""/>
        <dsp:cNvSpPr/>
      </dsp:nvSpPr>
      <dsp:spPr>
        <a:xfrm>
          <a:off x="7820864" y="2718874"/>
          <a:ext cx="3272481"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3) Variations in variable worth, with geographic information being highly predictive and gender having low predictive power, present challenges in achieving balanced segmentation.</a:t>
          </a:r>
        </a:p>
      </dsp:txBody>
      <dsp:txXfrm>
        <a:off x="7820864" y="2718874"/>
        <a:ext cx="3272481" cy="108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33FCC-3DE4-4B01-8703-17490C89BA93}">
      <dsp:nvSpPr>
        <dsp:cNvPr id="0" name=""/>
        <dsp:cNvSpPr/>
      </dsp:nvSpPr>
      <dsp:spPr>
        <a:xfrm>
          <a:off x="827221" y="0"/>
          <a:ext cx="9375172" cy="367830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CE152-1EB9-4BC1-9124-A1EF02BA1732}">
      <dsp:nvSpPr>
        <dsp:cNvPr id="0" name=""/>
        <dsp:cNvSpPr/>
      </dsp:nvSpPr>
      <dsp:spPr>
        <a:xfrm>
          <a:off x="3498456" y="1103490"/>
          <a:ext cx="4032702" cy="147132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Thankyou</a:t>
          </a:r>
        </a:p>
      </dsp:txBody>
      <dsp:txXfrm>
        <a:off x="3570280" y="1175314"/>
        <a:ext cx="3889054" cy="13276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3T16:44:48.938"/>
    </inkml:context>
    <inkml:brush xml:id="br0">
      <inkml:brushProperty name="width" value="0.05" units="cm"/>
      <inkml:brushProperty name="height" value="0.05" units="cm"/>
      <inkml:brushProperty name="color" value="#FFFFFF"/>
    </inkml:brush>
  </inkml:definitions>
  <inkml:trace contextRef="#ctx0" brushRef="#br0">81 909 24575,'24'172'0,"-9"-52"0,24 151-404,71 454-1154,-107-709 1631,-2-3 14,1-1 0,1 0 0,0 0 0,9 22 0,-12-34-86,0 0 1,0-1-1,0 1 0,0 0 0,0 0 1,0 0-1,1-1 0,-1 1 1,0 0-1,0 0 0,0 0 1,0 0-1,0-1 0,0 1 1,0 0-1,1 0 0,-1 0 0,0 0 1,0 0-1,0-1 0,0 1 1,1 0-1,-1 0 0,0 0 1,0 0-1,0 0 0,0 0 1,1 0-1,-1 0 0,0 0 0,0 0 1,0 0-1,1 0 0,-1 0 1,0 0-1,0 0 0,0 0 1,1 0-1,-1 0 0,0 0 1,0 0-1,0 0 0,1 0 0,-1 0 1,0 0-1,0 0 0,0 0 1,0 1-1,1-1 0,-1 0 1,0 0-1,0 0 0,0 0 1,0 0-1,0 1 0,0-1 0,1 0 1,-1 0-1,0 0 0,0 1 1,3-23-9,-5-51 412,-4 0 1,-25-126-1,15 106-240,-34-183-165,-9-55 0,24 0 0,33 302 0,4 63 0,1 216-200,14 314-481,14-148 681,-27-374 0,-3-38 0,-1-8 0,-5-69 0,-32-472-1110,7 82 738,-12 37 318,-4-36 787,46 428-612,0 34-121,-1 0 1,1 0-1,0 0 1,0 0-1,0 0 0,0-1 1,0 1-1,0 0 0,0 0 1,0 0-1,0 0 1,0-1-1,0 1 0,0 0 1,0 0-1,0 0 0,0 0 1,0 0-1,0-1 0,0 1 1,0 0-1,0 0 1,0 0-1,0 0 0,0-1 1,0 1-1,1 0 0,-1 0 1,0 0-1,0 0 0,0 0 1,0 0-1,0 0 1,0-1-1,0 1 0,1 0 1,-1 0-1,0 0 0,0 0 1,0 0-1,0 0 1,0 0-1,1 0 0,-1 0 1,0 0-1,0 0 0,0 0 1,0 0-1,0 0 0,1 0 1,-1 0-1,0 0 1,0 0-1,0 0 0,0 0 1,1 0-1,-1 0 0,0 0 1,0 0-1,0 0 0,0 0 1,0 0-1,1 0 1,2 7-3,1-1 1,-1 0-1,0 1 1,0 0-1,1 7 1,80 280 64,-23-75 587,137 508-508,-182-665-142,-10-50 0,-6-12 0,0 0 0,0 0 0,0 0 0,0 0 0,0 0 0,0 0 0,0 0 0,0 0 0,0 0 0,0 0 0,0 0 0,1 0 0,-1 0 0,0 0 0,0 0 0,0 0 0,0 0 0,0 0 0,0 0 0,0 0 0,0 0 0,0 0 0,1 0 0,-1 0 0,0 0 0,0 0 0,0 0 0,0 0 0,0 0 0,0 0 0,0 0 0,0 0 0,0 0 0,0 0 0,0 0 0,0 0 0,1 0 0,-1-1 0,0 1 0,0 0 0,0 0 0,0 0 0,0 0 0,0 0 0,0 0 0,0 0 0,0 0 0,0 0 0,0 0 0,0-1 0,0 1 0,0 0 0,0 0 0,0 0 0,0 0 0,0 0 0,0 0 0,0 0 0,0 0 0,0 0 0,0-1 0,0 1 0,0 0 0,1-15 0,0-1 0,-1 1 0,-1-1 0,0 1 0,-6-27 0,1-1 0,-22-130 0,-14-60-346,-12-60-1038,-6-44 134,3 11-3268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3T16:46:16.300"/>
    </inkml:context>
    <inkml:brush xml:id="br0">
      <inkml:brushProperty name="width" value="0.35" units="cm"/>
      <inkml:brushProperty name="height" value="0.35" units="cm"/>
      <inkml:brushProperty name="color" value="#FFFFFF"/>
    </inkml:brush>
  </inkml:definitions>
  <inkml:trace contextRef="#ctx0" brushRef="#br0">1 1 24575,'0'8'0,"0"0"0,1 0 0,0 0 0,3 14 0,3 10 0,167 797-1060,24 139-270,-185-866 1330,-8-56 0,15 66 0,-17-104 49,-1-8 172,1-17 456,-1-302 212,-20-3-343,15 283-538,3 35-8,-25-299 0,-23 5 0,40 261 0,-2 1 0,-26-63 0,38 125 0,141 596 0,-119-512 0,-22-94 0,-6-24 0,-12-29 0,15 34 0,-49-146 0,-30-157 0,-8-25 0,66 266 0,12 39 0,1 0 0,-8-42 0,18 60 0,3 8 0,2 5 0,0 1 0,-1 0 0,0 0 0,0 1 0,0-1 0,-1 1 0,0 0 0,0 0 0,3 11 0,5 6 0,129 295 1,-95-207-166,297 868-1260,-291-763 1380,-50-206 45,0 0 0,-1 0 0,-1 12 0,1-22 0,-1 0 0,0 0 1,0 0-1,0 0 0,-1-1 0,1 1 1,0 0-1,0 0 0,0 0 0,-1 0 0,1 0 1,0 0-1,-1 0 0,1 0 0,-1 0 1,1-1-1,-1 1 0,0 0 0,1 0 0,-1-1 1,0 1-1,1 0 0,-1-1 0,-1 1 1,1 0-2,0-1 0,0 0 0,0 0 1,0 0-1,0 0 0,0 0 0,0 0 1,0-1-1,0 1 0,0 0 1,0 0-1,0-1 0,0 1 0,0-1 1,0 1-1,0-1 0,0 1 0,-1-2 1,-5-3 34,0-1 1,0 0-1,1 0 0,-6-8 1,-17-21 121,3-3 0,0 0 1,3-1-1,-34-77 0,-52-181 514,93 248-651,-67-217-19,78 247 0,5 11 0,2 8 0,5 10 0,-1 1 0,0 0 0,0 0 0,-1 1 0,0-1 0,3 17 0,2 1 0,5 13 0,26 66 0,-166-438 0,109 283 0,-15-48 0,123 321 0,-58-131-1365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3T16:46:17.38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8545-8118-C748-11B4-86F37EA9E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ECB67F-80BB-0286-3EAC-C98AACE60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883228-7A38-434B-CF78-DEE1026998C9}"/>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a:extLst>
              <a:ext uri="{FF2B5EF4-FFF2-40B4-BE49-F238E27FC236}">
                <a16:creationId xmlns:a16="http://schemas.microsoft.com/office/drawing/2014/main" id="{DC3F1A3D-FB73-C58E-2FDD-984248E62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45A3A-5422-BC42-7D46-F44CD4E6EED8}"/>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16915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AE05-5730-2525-A17D-3A48FB976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AADD8B-53D3-576B-0818-59746414C3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CC9A7-1F69-9435-7158-3A303A589B50}"/>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a:extLst>
              <a:ext uri="{FF2B5EF4-FFF2-40B4-BE49-F238E27FC236}">
                <a16:creationId xmlns:a16="http://schemas.microsoft.com/office/drawing/2014/main" id="{C4459930-9A3E-3E6B-76E6-7C3602CFB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2E9E0-1858-3A6F-E8E2-13B310C9DA54}"/>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28540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05999-DD56-1296-129D-276476EEE0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527511-E618-DD33-4B34-6A51A719D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B21F5-691F-25CA-9544-DD47F309ABFC}"/>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a:extLst>
              <a:ext uri="{FF2B5EF4-FFF2-40B4-BE49-F238E27FC236}">
                <a16:creationId xmlns:a16="http://schemas.microsoft.com/office/drawing/2014/main" id="{80B33FA0-EDF9-5B9E-31B4-CBA6BFC88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FDF3C-08F6-E72D-5FF6-5D451DC7D4CF}"/>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2165399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0CD95D-1400-430D-8FB1-A006FD4398D8}" type="datetimeFigureOut">
              <a:rPr lang="en-IN" smtClean="0"/>
              <a:t>28-03-2024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3D84A1C-AF33-4E04-B9A9-B99D3881E103}" type="slidenum">
              <a:rPr lang="en-IN" smtClean="0"/>
              <a:t>‹#›</a:t>
            </a:fld>
            <a:endParaRPr lang="en-IN"/>
          </a:p>
        </p:txBody>
      </p:sp>
    </p:spTree>
    <p:extLst>
      <p:ext uri="{BB962C8B-B14F-4D97-AF65-F5344CB8AC3E}">
        <p14:creationId xmlns:p14="http://schemas.microsoft.com/office/powerpoint/2010/main" val="259052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219268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0CD95D-1400-430D-8FB1-A006FD4398D8}" type="datetimeFigureOut">
              <a:rPr lang="en-IN" smtClean="0"/>
              <a:t>28-03-2024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3D84A1C-AF33-4E04-B9A9-B99D3881E103}" type="slidenum">
              <a:rPr lang="en-IN" smtClean="0"/>
              <a:t>‹#›</a:t>
            </a:fld>
            <a:endParaRPr lang="en-IN"/>
          </a:p>
        </p:txBody>
      </p:sp>
    </p:spTree>
    <p:extLst>
      <p:ext uri="{BB962C8B-B14F-4D97-AF65-F5344CB8AC3E}">
        <p14:creationId xmlns:p14="http://schemas.microsoft.com/office/powerpoint/2010/main" val="4233809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CD95D-1400-430D-8FB1-A006FD4398D8}"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1805901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CD95D-1400-430D-8FB1-A006FD4398D8}"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1506969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CD95D-1400-430D-8FB1-A006FD4398D8}"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2292973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CD95D-1400-430D-8FB1-A006FD4398D8}"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2248832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0CD95D-1400-430D-8FB1-A006FD4398D8}" type="datetimeFigureOut">
              <a:rPr lang="en-IN" smtClean="0"/>
              <a:t>28-03-2024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3D84A1C-AF33-4E04-B9A9-B99D3881E103}" type="slidenum">
              <a:rPr lang="en-IN" smtClean="0"/>
              <a:t>‹#›</a:t>
            </a:fld>
            <a:endParaRPr lang="en-IN"/>
          </a:p>
        </p:txBody>
      </p:sp>
    </p:spTree>
    <p:extLst>
      <p:ext uri="{BB962C8B-B14F-4D97-AF65-F5344CB8AC3E}">
        <p14:creationId xmlns:p14="http://schemas.microsoft.com/office/powerpoint/2010/main" val="9904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5B30-D664-840D-ACFA-E072E8BEC6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E72450-2AE0-9AAE-7B62-7C45626A5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F9FB4B-9749-397C-6D65-7466A5CE5984}"/>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a:extLst>
              <a:ext uri="{FF2B5EF4-FFF2-40B4-BE49-F238E27FC236}">
                <a16:creationId xmlns:a16="http://schemas.microsoft.com/office/drawing/2014/main" id="{02EA3F72-782C-B2CE-78C6-5E28F07827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ABB26-A80C-C23A-9455-04DA3FBBF684}"/>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3931622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CD95D-1400-430D-8FB1-A006FD4398D8}"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4097890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4255153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0CD95D-1400-430D-8FB1-A006FD4398D8}" type="datetimeFigureOut">
              <a:rPr lang="en-IN" smtClean="0"/>
              <a:t>28-03-2024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3D84A1C-AF33-4E04-B9A9-B99D3881E103}" type="slidenum">
              <a:rPr lang="en-IN" smtClean="0"/>
              <a:t>‹#›</a:t>
            </a:fld>
            <a:endParaRPr lang="en-IN"/>
          </a:p>
        </p:txBody>
      </p:sp>
    </p:spTree>
    <p:extLst>
      <p:ext uri="{BB962C8B-B14F-4D97-AF65-F5344CB8AC3E}">
        <p14:creationId xmlns:p14="http://schemas.microsoft.com/office/powerpoint/2010/main" val="309486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C8AE-0ACB-32B7-4E83-555C5D961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DDCC13-9723-047E-79B6-E66FAA0EC0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14258-AA40-B5EF-3929-16F4107061DF}"/>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5" name="Footer Placeholder 4">
            <a:extLst>
              <a:ext uri="{FF2B5EF4-FFF2-40B4-BE49-F238E27FC236}">
                <a16:creationId xmlns:a16="http://schemas.microsoft.com/office/drawing/2014/main" id="{2B6A128C-D44C-EF8A-60E4-7554DCD90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9C483-49DD-C433-89CE-A283E1CCE706}"/>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303456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9427-50AC-4DDC-3D1F-CE7D2A385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A4878-D0DE-D8A4-B1F7-951C01376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11981E-D29F-645C-91C9-F69368DFF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51F50-50C3-6F0B-895F-1A7EB7012DAD}"/>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6" name="Footer Placeholder 5">
            <a:extLst>
              <a:ext uri="{FF2B5EF4-FFF2-40B4-BE49-F238E27FC236}">
                <a16:creationId xmlns:a16="http://schemas.microsoft.com/office/drawing/2014/main" id="{B33B143F-8639-D203-0E59-E2D5583BA9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686B3-1015-CC1F-7106-7979B6E140C4}"/>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190803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DD08-70E7-644A-D007-C4E1B81BEE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A12F57-42D0-3C5C-5698-BD70D8293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1FE15-3883-70A2-88AC-7827C76DC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0F1D56-BA65-486C-1AE8-8380B082B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AE256-27BE-255D-A76B-B9CC30865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128BF-E35B-FA06-4B25-F035D8433B85}"/>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8" name="Footer Placeholder 7">
            <a:extLst>
              <a:ext uri="{FF2B5EF4-FFF2-40B4-BE49-F238E27FC236}">
                <a16:creationId xmlns:a16="http://schemas.microsoft.com/office/drawing/2014/main" id="{AB8161DC-4C7D-F252-4129-6FFA41D1CE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BEC290-2139-B2D5-5523-D2E8F06D7774}"/>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303454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4D64-5991-98DA-33F9-3A50A27F7F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9A2625-D5A5-C8B3-ED97-B91B22F97153}"/>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4" name="Footer Placeholder 3">
            <a:extLst>
              <a:ext uri="{FF2B5EF4-FFF2-40B4-BE49-F238E27FC236}">
                <a16:creationId xmlns:a16="http://schemas.microsoft.com/office/drawing/2014/main" id="{C4EACBEC-18CF-5EF0-D7C5-AD99C1581D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AD0D63-E74C-8728-C3E7-E715793E4D63}"/>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93194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7A2A8-9781-B164-9976-12A64084C59E}"/>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3" name="Footer Placeholder 2">
            <a:extLst>
              <a:ext uri="{FF2B5EF4-FFF2-40B4-BE49-F238E27FC236}">
                <a16:creationId xmlns:a16="http://schemas.microsoft.com/office/drawing/2014/main" id="{EB1F0AAD-468B-C03D-CD2E-88A3C24D3E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E2FDA-BED7-5DB5-F7E4-C63BF53159BB}"/>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8404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4EB2-03EC-20E3-02D2-E2131B2EA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09F472-9EB9-5435-DFA6-F8FF55E32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EAB214-4BA8-5E4C-AAEC-93B6266A0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3A95F-ED7E-B133-AA6A-D00C5833479B}"/>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6" name="Footer Placeholder 5">
            <a:extLst>
              <a:ext uri="{FF2B5EF4-FFF2-40B4-BE49-F238E27FC236}">
                <a16:creationId xmlns:a16="http://schemas.microsoft.com/office/drawing/2014/main" id="{4ECDB3A7-86C1-488A-231B-C25977903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648892-9E8A-BD72-54D9-9E0D0259EE8F}"/>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250278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9DF8-BF5C-5981-D25C-C83E6C22F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F1F371-BDE2-5A81-C761-7F1237B82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C661E2-0E01-A4B9-271B-453AFCE26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B6CAC-BF94-60A0-DB96-AD806DCAFCE8}"/>
              </a:ext>
            </a:extLst>
          </p:cNvPr>
          <p:cNvSpPr>
            <a:spLocks noGrp="1"/>
          </p:cNvSpPr>
          <p:nvPr>
            <p:ph type="dt" sz="half" idx="10"/>
          </p:nvPr>
        </p:nvSpPr>
        <p:spPr/>
        <p:txBody>
          <a:bodyPr/>
          <a:lstStyle/>
          <a:p>
            <a:fld id="{B60CD95D-1400-430D-8FB1-A006FD4398D8}" type="datetimeFigureOut">
              <a:rPr lang="en-IN" smtClean="0"/>
              <a:t>28-03-2024</a:t>
            </a:fld>
            <a:endParaRPr lang="en-IN"/>
          </a:p>
        </p:txBody>
      </p:sp>
      <p:sp>
        <p:nvSpPr>
          <p:cNvPr id="6" name="Footer Placeholder 5">
            <a:extLst>
              <a:ext uri="{FF2B5EF4-FFF2-40B4-BE49-F238E27FC236}">
                <a16:creationId xmlns:a16="http://schemas.microsoft.com/office/drawing/2014/main" id="{2570A011-1E1B-45E2-9AB5-95CBF50A3E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8C8C0-7006-FD00-EB06-2118D00EEF64}"/>
              </a:ext>
            </a:extLst>
          </p:cNvPr>
          <p:cNvSpPr>
            <a:spLocks noGrp="1"/>
          </p:cNvSpPr>
          <p:nvPr>
            <p:ph type="sldNum" sz="quarter" idx="12"/>
          </p:nvPr>
        </p:nvSpPr>
        <p:spPr/>
        <p:txBody>
          <a:bodyPr/>
          <a:lstStyle/>
          <a:p>
            <a:fld id="{23D84A1C-AF33-4E04-B9A9-B99D3881E103}" type="slidenum">
              <a:rPr lang="en-IN" smtClean="0"/>
              <a:t>‹#›</a:t>
            </a:fld>
            <a:endParaRPr lang="en-IN"/>
          </a:p>
        </p:txBody>
      </p:sp>
    </p:spTree>
    <p:extLst>
      <p:ext uri="{BB962C8B-B14F-4D97-AF65-F5344CB8AC3E}">
        <p14:creationId xmlns:p14="http://schemas.microsoft.com/office/powerpoint/2010/main" val="382055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7324B-03B9-6C23-061C-881DC4BF7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A6075-9CDA-6133-A79C-1D638AA02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14064-874E-67D9-7B67-3BE9B5F8E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0CD95D-1400-430D-8FB1-A006FD4398D8}" type="datetimeFigureOut">
              <a:rPr lang="en-IN" smtClean="0"/>
              <a:t>28-03-2024</a:t>
            </a:fld>
            <a:endParaRPr lang="en-IN"/>
          </a:p>
        </p:txBody>
      </p:sp>
      <p:sp>
        <p:nvSpPr>
          <p:cNvPr id="5" name="Footer Placeholder 4">
            <a:extLst>
              <a:ext uri="{FF2B5EF4-FFF2-40B4-BE49-F238E27FC236}">
                <a16:creationId xmlns:a16="http://schemas.microsoft.com/office/drawing/2014/main" id="{2B72EE5F-C14B-7F5F-280C-721A72311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C6779D4-7C83-85EF-F452-96D52BA13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D84A1C-AF33-4E04-B9A9-B99D3881E103}" type="slidenum">
              <a:rPr lang="en-IN" smtClean="0"/>
              <a:t>‹#›</a:t>
            </a:fld>
            <a:endParaRPr lang="en-IN"/>
          </a:p>
        </p:txBody>
      </p:sp>
    </p:spTree>
    <p:extLst>
      <p:ext uri="{BB962C8B-B14F-4D97-AF65-F5344CB8AC3E}">
        <p14:creationId xmlns:p14="http://schemas.microsoft.com/office/powerpoint/2010/main" val="332681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0CD95D-1400-430D-8FB1-A006FD4398D8}" type="datetimeFigureOut">
              <a:rPr lang="en-IN" smtClean="0"/>
              <a:t>28-03-2024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3D84A1C-AF33-4E04-B9A9-B99D3881E10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8612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D8061-5F61-B255-AABE-9FE7DD454CD5}"/>
              </a:ext>
            </a:extLst>
          </p:cNvPr>
          <p:cNvSpPr>
            <a:spLocks noGrp="1"/>
          </p:cNvSpPr>
          <p:nvPr>
            <p:ph type="title"/>
          </p:nvPr>
        </p:nvSpPr>
        <p:spPr>
          <a:xfrm>
            <a:off x="137160" y="343656"/>
            <a:ext cx="6706356" cy="1938554"/>
          </a:xfrm>
        </p:spPr>
        <p:txBody>
          <a:bodyPr vert="horz" lIns="91440" tIns="45720" rIns="91440" bIns="45720" rtlCol="0" anchor="b">
            <a:noAutofit/>
          </a:bodyPr>
          <a:lstStyle/>
          <a:p>
            <a:r>
              <a:rPr lang="en-US" sz="3500" dirty="0"/>
              <a:t>ANALYTICAL STORYTELLING :</a:t>
            </a:r>
            <a:br>
              <a:rPr lang="en-US" sz="3500" dirty="0"/>
            </a:br>
            <a:br>
              <a:rPr lang="en-US" sz="3500" dirty="0"/>
            </a:br>
            <a:r>
              <a:rPr lang="en-US" sz="3500" dirty="0"/>
              <a:t>CUSTOMER SEGMENTATION DATA</a:t>
            </a:r>
          </a:p>
        </p:txBody>
      </p:sp>
      <p:sp>
        <p:nvSpPr>
          <p:cNvPr id="104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FE9DA1-3E64-99F8-40D5-60DB09E66D6E}"/>
              </a:ext>
            </a:extLst>
          </p:cNvPr>
          <p:cNvSpPr txBox="1"/>
          <p:nvPr/>
        </p:nvSpPr>
        <p:spPr>
          <a:xfrm>
            <a:off x="137160" y="2734057"/>
            <a:ext cx="6640482" cy="3499078"/>
          </a:xfrm>
          <a:prstGeom prst="rect">
            <a:avLst/>
          </a:prstGeom>
        </p:spPr>
        <p:txBody>
          <a:bodyPr vert="horz" lIns="91440" tIns="45720" rIns="91440" bIns="45720" rtlCol="0">
            <a:normAutofit/>
          </a:bodyPr>
          <a:lstStyle/>
          <a:p>
            <a:pPr>
              <a:lnSpc>
                <a:spcPct val="90000"/>
              </a:lnSpc>
              <a:spcAft>
                <a:spcPts val="600"/>
              </a:spcAft>
            </a:pPr>
            <a:r>
              <a:rPr lang="en-US" sz="2500" dirty="0"/>
              <a:t>DHARMIN SANGHVI</a:t>
            </a:r>
          </a:p>
          <a:p>
            <a:pPr>
              <a:lnSpc>
                <a:spcPct val="90000"/>
              </a:lnSpc>
              <a:spcAft>
                <a:spcPts val="600"/>
              </a:spcAft>
            </a:pPr>
            <a:endParaRPr lang="en-US" sz="2500" dirty="0"/>
          </a:p>
          <a:p>
            <a:pPr>
              <a:lnSpc>
                <a:spcPct val="90000"/>
              </a:lnSpc>
              <a:spcAft>
                <a:spcPts val="600"/>
              </a:spcAft>
            </a:pPr>
            <a:r>
              <a:rPr lang="en-US" sz="2500" dirty="0"/>
              <a:t>ISOM-837:DATA MINING &amp; BUSINESS INSIGHT) </a:t>
            </a:r>
          </a:p>
        </p:txBody>
      </p:sp>
      <p:pic>
        <p:nvPicPr>
          <p:cNvPr id="1030" name="Picture 6" descr="customer segmentation vector icon Stock Vector | Adobe Stock">
            <a:extLst>
              <a:ext uri="{FF2B5EF4-FFF2-40B4-BE49-F238E27FC236}">
                <a16:creationId xmlns:a16="http://schemas.microsoft.com/office/drawing/2014/main" id="{A5AB4A09-AA5F-724E-8AF6-F5734D2E12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 b="135"/>
          <a:stretch/>
        </p:blipFill>
        <p:spPr bwMode="auto">
          <a:xfrm>
            <a:off x="6843516" y="155449"/>
            <a:ext cx="5411310" cy="539496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1EB845C-8312-BD0B-2E33-42E1D2593DA7}"/>
                  </a:ext>
                </a:extLst>
              </p14:cNvPr>
              <p14:cNvContentPartPr/>
              <p14:nvPr/>
            </p14:nvContentPartPr>
            <p14:xfrm>
              <a:off x="5071080" y="5220320"/>
              <a:ext cx="142920" cy="826920"/>
            </p14:xfrm>
          </p:contentPart>
        </mc:Choice>
        <mc:Fallback xmlns="">
          <p:pic>
            <p:nvPicPr>
              <p:cNvPr id="6" name="Ink 5">
                <a:extLst>
                  <a:ext uri="{FF2B5EF4-FFF2-40B4-BE49-F238E27FC236}">
                    <a16:creationId xmlns:a16="http://schemas.microsoft.com/office/drawing/2014/main" id="{51EB845C-8312-BD0B-2E33-42E1D2593DA7}"/>
                  </a:ext>
                </a:extLst>
              </p:cNvPr>
              <p:cNvPicPr/>
              <p:nvPr/>
            </p:nvPicPr>
            <p:blipFill>
              <a:blip r:embed="rId4"/>
              <a:stretch>
                <a:fillRect/>
              </a:stretch>
            </p:blipFill>
            <p:spPr>
              <a:xfrm>
                <a:off x="5062440" y="5211320"/>
                <a:ext cx="16056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A1023BA8-CCFF-811A-C841-5831B8A1CD2B}"/>
                  </a:ext>
                </a:extLst>
              </p14:cNvPr>
              <p14:cNvContentPartPr/>
              <p14:nvPr/>
            </p14:nvContentPartPr>
            <p14:xfrm>
              <a:off x="6857781" y="4082196"/>
              <a:ext cx="293760" cy="802800"/>
            </p14:xfrm>
          </p:contentPart>
        </mc:Choice>
        <mc:Fallback xmlns="">
          <p:pic>
            <p:nvPicPr>
              <p:cNvPr id="13" name="Ink 12">
                <a:extLst>
                  <a:ext uri="{FF2B5EF4-FFF2-40B4-BE49-F238E27FC236}">
                    <a16:creationId xmlns:a16="http://schemas.microsoft.com/office/drawing/2014/main" id="{A1023BA8-CCFF-811A-C841-5831B8A1CD2B}"/>
                  </a:ext>
                </a:extLst>
              </p:cNvPr>
              <p:cNvPicPr/>
              <p:nvPr/>
            </p:nvPicPr>
            <p:blipFill>
              <a:blip r:embed="rId6"/>
              <a:stretch>
                <a:fillRect/>
              </a:stretch>
            </p:blipFill>
            <p:spPr>
              <a:xfrm>
                <a:off x="6795141" y="4019556"/>
                <a:ext cx="419400" cy="92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1CB7486D-FE4F-BB4B-8EC6-B73BA10B1C3B}"/>
                  </a:ext>
                </a:extLst>
              </p14:cNvPr>
              <p14:cNvContentPartPr/>
              <p14:nvPr/>
            </p14:nvContentPartPr>
            <p14:xfrm>
              <a:off x="13002624" y="3593592"/>
              <a:ext cx="360" cy="360"/>
            </p14:xfrm>
          </p:contentPart>
        </mc:Choice>
        <mc:Fallback xmlns="">
          <p:pic>
            <p:nvPicPr>
              <p:cNvPr id="15" name="Ink 14">
                <a:extLst>
                  <a:ext uri="{FF2B5EF4-FFF2-40B4-BE49-F238E27FC236}">
                    <a16:creationId xmlns:a16="http://schemas.microsoft.com/office/drawing/2014/main" id="{1CB7486D-FE4F-BB4B-8EC6-B73BA10B1C3B}"/>
                  </a:ext>
                </a:extLst>
              </p:cNvPr>
              <p:cNvPicPr/>
              <p:nvPr/>
            </p:nvPicPr>
            <p:blipFill>
              <a:blip r:embed="rId8"/>
              <a:stretch>
                <a:fillRect/>
              </a:stretch>
            </p:blipFill>
            <p:spPr>
              <a:xfrm>
                <a:off x="12939984" y="3530592"/>
                <a:ext cx="126000" cy="126000"/>
              </a:xfrm>
              <a:prstGeom prst="rect">
                <a:avLst/>
              </a:prstGeom>
            </p:spPr>
          </p:pic>
        </mc:Fallback>
      </mc:AlternateContent>
    </p:spTree>
    <p:extLst>
      <p:ext uri="{BB962C8B-B14F-4D97-AF65-F5344CB8AC3E}">
        <p14:creationId xmlns:p14="http://schemas.microsoft.com/office/powerpoint/2010/main" val="221890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1ED1-3631-C372-8809-761F0115F8A8}"/>
              </a:ext>
            </a:extLst>
          </p:cNvPr>
          <p:cNvSpPr>
            <a:spLocks noGrp="1"/>
          </p:cNvSpPr>
          <p:nvPr>
            <p:ph type="title"/>
          </p:nvPr>
        </p:nvSpPr>
        <p:spPr/>
        <p:txBody>
          <a:bodyPr/>
          <a:lstStyle/>
          <a:p>
            <a:r>
              <a:rPr lang="en-US" dirty="0"/>
              <a:t>BUSINESS UNDERSTANDING </a:t>
            </a:r>
            <a:endParaRPr lang="en-IN" dirty="0"/>
          </a:p>
        </p:txBody>
      </p:sp>
      <p:graphicFrame>
        <p:nvGraphicFramePr>
          <p:cNvPr id="7" name="Content Placeholder 6">
            <a:extLst>
              <a:ext uri="{FF2B5EF4-FFF2-40B4-BE49-F238E27FC236}">
                <a16:creationId xmlns:a16="http://schemas.microsoft.com/office/drawing/2014/main" id="{76DA0956-C96E-4A60-EA44-5B79D8567081}"/>
              </a:ext>
            </a:extLst>
          </p:cNvPr>
          <p:cNvGraphicFramePr>
            <a:graphicFrameLocks noGrp="1"/>
          </p:cNvGraphicFramePr>
          <p:nvPr>
            <p:ph idx="1"/>
            <p:extLst>
              <p:ext uri="{D42A27DB-BD31-4B8C-83A1-F6EECF244321}">
                <p14:modId xmlns:p14="http://schemas.microsoft.com/office/powerpoint/2010/main" val="3042403924"/>
              </p:ext>
            </p:extLst>
          </p:nvPr>
        </p:nvGraphicFramePr>
        <p:xfrm>
          <a:off x="8247888" y="1883664"/>
          <a:ext cx="3042880" cy="1545334"/>
        </p:xfrm>
        <a:graphic>
          <a:graphicData uri="http://schemas.openxmlformats.org/drawingml/2006/table">
            <a:tbl>
              <a:tblPr/>
              <a:tblGrid>
                <a:gridCol w="1660960">
                  <a:extLst>
                    <a:ext uri="{9D8B030D-6E8A-4147-A177-3AD203B41FA5}">
                      <a16:colId xmlns:a16="http://schemas.microsoft.com/office/drawing/2014/main" val="297687162"/>
                    </a:ext>
                  </a:extLst>
                </a:gridCol>
                <a:gridCol w="1381920">
                  <a:extLst>
                    <a:ext uri="{9D8B030D-6E8A-4147-A177-3AD203B41FA5}">
                      <a16:colId xmlns:a16="http://schemas.microsoft.com/office/drawing/2014/main" val="415545816"/>
                    </a:ext>
                  </a:extLst>
                </a:gridCol>
              </a:tblGrid>
              <a:tr h="220762">
                <a:tc>
                  <a:txBody>
                    <a:bodyPr/>
                    <a:lstStyle/>
                    <a:p>
                      <a:pPr algn="l" fontAlgn="b"/>
                      <a:r>
                        <a:rPr lang="en-IN" sz="1100" b="1" i="0" u="none" strike="noStrike" dirty="0">
                          <a:solidFill>
                            <a:srgbClr val="000000"/>
                          </a:solidFill>
                          <a:effectLst/>
                          <a:latin typeface="Aptos Narrow" panose="020B0004020202020204" pitchFamily="34" charset="0"/>
                        </a:rPr>
                        <a:t>Segmentation Group </a:t>
                      </a:r>
                    </a:p>
                  </a:txBody>
                  <a:tcPr marL="6350" marR="6350" marT="635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IN" sz="1100" b="1" i="0" u="none" strike="noStrike">
                          <a:solidFill>
                            <a:srgbClr val="000000"/>
                          </a:solidFill>
                          <a:effectLst/>
                          <a:latin typeface="Aptos Narrow" panose="020B0004020202020204" pitchFamily="34" charset="0"/>
                        </a:rPr>
                        <a:t>Count of Customer ID</a:t>
                      </a:r>
                    </a:p>
                  </a:txBody>
                  <a:tcPr marL="6350" marR="6350" marT="635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263829350"/>
                  </a:ext>
                </a:extLst>
              </a:tr>
              <a:tr h="220762">
                <a:tc>
                  <a:txBody>
                    <a:bodyPr/>
                    <a:lstStyle/>
                    <a:p>
                      <a:pPr algn="l" fontAlgn="b"/>
                      <a:r>
                        <a:rPr lang="en-IN" sz="1100" b="0" i="0" u="none" strike="noStrike">
                          <a:solidFill>
                            <a:srgbClr val="000000"/>
                          </a:solidFill>
                          <a:effectLst/>
                          <a:latin typeface="Aptos Narrow" panose="020B0004020202020204" pitchFamily="34" charset="0"/>
                        </a:rPr>
                        <a:t>Segment1</a:t>
                      </a:r>
                    </a:p>
                  </a:txBody>
                  <a:tcPr marL="6350" marR="6350" marT="635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8683</a:t>
                      </a:r>
                    </a:p>
                  </a:txBody>
                  <a:tcPr marL="6350" marR="6350" marT="6350"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2884416333"/>
                  </a:ext>
                </a:extLst>
              </a:tr>
              <a:tr h="220762">
                <a:tc>
                  <a:txBody>
                    <a:bodyPr/>
                    <a:lstStyle/>
                    <a:p>
                      <a:pPr algn="l" fontAlgn="b"/>
                      <a:r>
                        <a:rPr lang="en-IN" sz="1100" b="0" i="0" u="none" strike="noStrike">
                          <a:solidFill>
                            <a:srgbClr val="000000"/>
                          </a:solidFill>
                          <a:effectLst/>
                          <a:latin typeface="Aptos Narrow" panose="020B0004020202020204" pitchFamily="34" charset="0"/>
                        </a:rPr>
                        <a:t>Segment2</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11442</a:t>
                      </a:r>
                    </a:p>
                  </a:txBody>
                  <a:tcPr marL="6350" marR="6350" marT="6350" marB="0" anchor="b">
                    <a:lnL>
                      <a:noFill/>
                    </a:lnL>
                    <a:lnR>
                      <a:noFill/>
                    </a:lnR>
                    <a:lnT>
                      <a:noFill/>
                    </a:lnT>
                    <a:lnB>
                      <a:noFill/>
                    </a:lnB>
                    <a:noFill/>
                  </a:tcPr>
                </a:tc>
                <a:extLst>
                  <a:ext uri="{0D108BD9-81ED-4DB2-BD59-A6C34878D82A}">
                    <a16:rowId xmlns:a16="http://schemas.microsoft.com/office/drawing/2014/main" val="1578820272"/>
                  </a:ext>
                </a:extLst>
              </a:tr>
              <a:tr h="220762">
                <a:tc>
                  <a:txBody>
                    <a:bodyPr/>
                    <a:lstStyle/>
                    <a:p>
                      <a:pPr algn="l" fontAlgn="b"/>
                      <a:r>
                        <a:rPr lang="en-IN" sz="1100" b="0" i="0" u="none" strike="noStrike">
                          <a:solidFill>
                            <a:srgbClr val="000000"/>
                          </a:solidFill>
                          <a:effectLst/>
                          <a:latin typeface="Aptos Narrow" panose="020B0004020202020204" pitchFamily="34" charset="0"/>
                        </a:rPr>
                        <a:t>Segment3</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9277</a:t>
                      </a:r>
                    </a:p>
                  </a:txBody>
                  <a:tcPr marL="6350" marR="6350" marT="6350" marB="0" anchor="b">
                    <a:lnL>
                      <a:noFill/>
                    </a:lnL>
                    <a:lnR>
                      <a:noFill/>
                    </a:lnR>
                    <a:lnT>
                      <a:noFill/>
                    </a:lnT>
                    <a:lnB>
                      <a:noFill/>
                    </a:lnB>
                    <a:noFill/>
                  </a:tcPr>
                </a:tc>
                <a:extLst>
                  <a:ext uri="{0D108BD9-81ED-4DB2-BD59-A6C34878D82A}">
                    <a16:rowId xmlns:a16="http://schemas.microsoft.com/office/drawing/2014/main" val="2523831247"/>
                  </a:ext>
                </a:extLst>
              </a:tr>
              <a:tr h="220762">
                <a:tc>
                  <a:txBody>
                    <a:bodyPr/>
                    <a:lstStyle/>
                    <a:p>
                      <a:pPr algn="l" fontAlgn="b"/>
                      <a:r>
                        <a:rPr lang="en-IN" sz="1100" b="0" i="0" u="none" strike="noStrike">
                          <a:solidFill>
                            <a:srgbClr val="000000"/>
                          </a:solidFill>
                          <a:effectLst/>
                          <a:latin typeface="Aptos Narrow" panose="020B0004020202020204" pitchFamily="34" charset="0"/>
                        </a:rPr>
                        <a:t>Segment4</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Aptos Narrow" panose="020B0004020202020204" pitchFamily="34" charset="0"/>
                        </a:rPr>
                        <a:t>10125</a:t>
                      </a:r>
                    </a:p>
                  </a:txBody>
                  <a:tcPr marL="6350" marR="6350" marT="6350" marB="0" anchor="b">
                    <a:lnL>
                      <a:noFill/>
                    </a:lnL>
                    <a:lnR>
                      <a:noFill/>
                    </a:lnR>
                    <a:lnT>
                      <a:noFill/>
                    </a:lnT>
                    <a:lnB>
                      <a:noFill/>
                    </a:lnB>
                    <a:noFill/>
                  </a:tcPr>
                </a:tc>
                <a:extLst>
                  <a:ext uri="{0D108BD9-81ED-4DB2-BD59-A6C34878D82A}">
                    <a16:rowId xmlns:a16="http://schemas.microsoft.com/office/drawing/2014/main" val="2119237653"/>
                  </a:ext>
                </a:extLst>
              </a:tr>
              <a:tr h="220762">
                <a:tc>
                  <a:txBody>
                    <a:bodyPr/>
                    <a:lstStyle/>
                    <a:p>
                      <a:pPr algn="l" fontAlgn="b"/>
                      <a:r>
                        <a:rPr lang="en-IN" sz="1100" b="0" i="0" u="none" strike="noStrike">
                          <a:solidFill>
                            <a:srgbClr val="000000"/>
                          </a:solidFill>
                          <a:effectLst/>
                          <a:latin typeface="Aptos Narrow" panose="020B0004020202020204" pitchFamily="34" charset="0"/>
                        </a:rPr>
                        <a:t>Segment5</a:t>
                      </a:r>
                    </a:p>
                  </a:txBody>
                  <a:tcPr marL="6350" marR="6350" marT="635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13976</a:t>
                      </a:r>
                    </a:p>
                  </a:txBody>
                  <a:tcPr marL="6350" marR="6350" marT="6350" marB="0" anchor="b">
                    <a:lnL>
                      <a:noFill/>
                    </a:lnL>
                    <a:lnR>
                      <a:noFill/>
                    </a:lnR>
                    <a:lnT>
                      <a:noFill/>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225748033"/>
                  </a:ext>
                </a:extLst>
              </a:tr>
              <a:tr h="220762">
                <a:tc>
                  <a:txBody>
                    <a:bodyPr/>
                    <a:lstStyle/>
                    <a:p>
                      <a:pPr algn="l" fontAlgn="b"/>
                      <a:r>
                        <a:rPr lang="en-IN" sz="1100" b="1" i="0" u="none" strike="noStrike">
                          <a:solidFill>
                            <a:srgbClr val="000000"/>
                          </a:solidFill>
                          <a:effectLst/>
                          <a:latin typeface="Aptos Narrow" panose="020B0004020202020204" pitchFamily="34" charset="0"/>
                        </a:rPr>
                        <a:t>Grand Total</a:t>
                      </a:r>
                    </a:p>
                  </a:txBody>
                  <a:tcPr marL="6350" marR="6350" marT="635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r>
                        <a:rPr lang="en-IN" sz="1100" b="1" i="0" u="none" strike="noStrike" dirty="0">
                          <a:solidFill>
                            <a:srgbClr val="000000"/>
                          </a:solidFill>
                          <a:effectLst/>
                          <a:latin typeface="Aptos Narrow" panose="020B0004020202020204" pitchFamily="34" charset="0"/>
                        </a:rPr>
                        <a:t>53503</a:t>
                      </a:r>
                    </a:p>
                  </a:txBody>
                  <a:tcPr marL="6350" marR="6350" marT="635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1104365446"/>
                  </a:ext>
                </a:extLst>
              </a:tr>
            </a:tbl>
          </a:graphicData>
        </a:graphic>
      </p:graphicFrame>
      <p:graphicFrame>
        <p:nvGraphicFramePr>
          <p:cNvPr id="8" name="Chart 7">
            <a:extLst>
              <a:ext uri="{FF2B5EF4-FFF2-40B4-BE49-F238E27FC236}">
                <a16:creationId xmlns:a16="http://schemas.microsoft.com/office/drawing/2014/main" id="{30733146-928B-30B1-0029-3948639D9ADB}"/>
              </a:ext>
            </a:extLst>
          </p:cNvPr>
          <p:cNvGraphicFramePr>
            <a:graphicFrameLocks/>
          </p:cNvGraphicFramePr>
          <p:nvPr>
            <p:extLst>
              <p:ext uri="{D42A27DB-BD31-4B8C-83A1-F6EECF244321}">
                <p14:modId xmlns:p14="http://schemas.microsoft.com/office/powerpoint/2010/main" val="1222410132"/>
              </p:ext>
            </p:extLst>
          </p:nvPr>
        </p:nvGraphicFramePr>
        <p:xfrm>
          <a:off x="8010144" y="3552760"/>
          <a:ext cx="3479491" cy="289773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CD1B9380-F6F8-837A-623D-47E36A088B34}"/>
              </a:ext>
            </a:extLst>
          </p:cNvPr>
          <p:cNvSpPr txBox="1"/>
          <p:nvPr/>
        </p:nvSpPr>
        <p:spPr>
          <a:xfrm>
            <a:off x="533401" y="2209153"/>
            <a:ext cx="7296912" cy="440120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Söhne"/>
              </a:rPr>
              <a:t>  The dataset reveals five distinct customer segments, indicating diverse customer bases that require tailored strategies.</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  Opportunities exist for developing insurance products tailored to the unique needs of each segment, enhancing satisfaction and loyalty.</a:t>
            </a:r>
          </a:p>
          <a:p>
            <a:pPr algn="l">
              <a:buFont typeface="Arial" panose="020B0604020202020204" pitchFamily="34" charset="0"/>
              <a:buChar char="•"/>
            </a:pP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  Insights from segment sizes and characteristics inform targeted retention and acquisition strategies to maximize customer lifetime value.</a:t>
            </a:r>
          </a:p>
          <a:p>
            <a:pPr algn="l"/>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 The importance of leveraging customer data for informed decision-making highlights the ability to dynamically respond to changing customer needs and market conditions.</a:t>
            </a:r>
          </a:p>
        </p:txBody>
      </p:sp>
    </p:spTree>
    <p:extLst>
      <p:ext uri="{BB962C8B-B14F-4D97-AF65-F5344CB8AC3E}">
        <p14:creationId xmlns:p14="http://schemas.microsoft.com/office/powerpoint/2010/main" val="11965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Data analysis concept flat design icon Royalty Free Vector">
            <a:extLst>
              <a:ext uri="{FF2B5EF4-FFF2-40B4-BE49-F238E27FC236}">
                <a16:creationId xmlns:a16="http://schemas.microsoft.com/office/drawing/2014/main" id="{38A1CE63-E424-12FB-18F6-5B1631AF87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29" r="2" b="38544"/>
          <a:stretch/>
        </p:blipFill>
        <p:spPr bwMode="auto">
          <a:xfrm>
            <a:off x="20" y="11"/>
            <a:ext cx="4578252" cy="275593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B1ACEF87-056E-4E77-899B-9E9A04E9B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B9F40E8-AA0C-2AF1-C0B1-3DCFB424D529}"/>
              </a:ext>
            </a:extLst>
          </p:cNvPr>
          <p:cNvSpPr>
            <a:spLocks noGrp="1"/>
          </p:cNvSpPr>
          <p:nvPr>
            <p:ph type="title"/>
          </p:nvPr>
        </p:nvSpPr>
        <p:spPr>
          <a:xfrm>
            <a:off x="584200" y="3066617"/>
            <a:ext cx="3412067" cy="897047"/>
          </a:xfrm>
        </p:spPr>
        <p:txBody>
          <a:bodyPr anchor="ctr">
            <a:normAutofit/>
          </a:bodyPr>
          <a:lstStyle/>
          <a:p>
            <a:pPr>
              <a:lnSpc>
                <a:spcPct val="90000"/>
              </a:lnSpc>
            </a:pPr>
            <a:r>
              <a:rPr lang="en-US" sz="2400" dirty="0">
                <a:solidFill>
                  <a:srgbClr val="FFFFFF"/>
                </a:solidFill>
              </a:rPr>
              <a:t>DATA</a:t>
            </a:r>
            <a:r>
              <a:rPr lang="en-US" dirty="0">
                <a:solidFill>
                  <a:srgbClr val="FFFFFF"/>
                </a:solidFill>
              </a:rPr>
              <a:t> </a:t>
            </a:r>
            <a:r>
              <a:rPr lang="en-US" sz="2400" dirty="0">
                <a:solidFill>
                  <a:srgbClr val="FFFFFF"/>
                </a:solidFill>
              </a:rPr>
              <a:t>UNDERSTANDING </a:t>
            </a:r>
            <a:endParaRPr lang="en-IN" sz="2400" dirty="0">
              <a:solidFill>
                <a:srgbClr val="FFFFFF"/>
              </a:solidFill>
            </a:endParaRPr>
          </a:p>
        </p:txBody>
      </p:sp>
      <p:sp>
        <p:nvSpPr>
          <p:cNvPr id="5" name="Content Placeholder 2">
            <a:extLst>
              <a:ext uri="{FF2B5EF4-FFF2-40B4-BE49-F238E27FC236}">
                <a16:creationId xmlns:a16="http://schemas.microsoft.com/office/drawing/2014/main" id="{97F32D54-BDF8-4D70-4333-03A6E7B9AD06}"/>
              </a:ext>
            </a:extLst>
          </p:cNvPr>
          <p:cNvSpPr>
            <a:spLocks noGrp="1"/>
          </p:cNvSpPr>
          <p:nvPr>
            <p:ph idx="1"/>
          </p:nvPr>
        </p:nvSpPr>
        <p:spPr>
          <a:xfrm>
            <a:off x="85346" y="3858768"/>
            <a:ext cx="3936997" cy="2850602"/>
          </a:xfrm>
        </p:spPr>
        <p:txBody>
          <a:bodyPr>
            <a:normAutofit fontScale="55000" lnSpcReduction="20000"/>
          </a:bodyPr>
          <a:lstStyle/>
          <a:p>
            <a:pPr>
              <a:lnSpc>
                <a:spcPct val="90000"/>
              </a:lnSpc>
              <a:buFont typeface="Wingdings" panose="05000000000000000000" pitchFamily="2" charset="2"/>
              <a:buChar char="Ø"/>
            </a:pPr>
            <a:endParaRPr lang="en-US" b="0" i="0" dirty="0">
              <a:solidFill>
                <a:srgbClr val="FFFFFF"/>
              </a:solidFill>
              <a:effectLst/>
              <a:latin typeface="Söhne"/>
            </a:endParaRPr>
          </a:p>
          <a:p>
            <a:pPr>
              <a:lnSpc>
                <a:spcPct val="90000"/>
              </a:lnSpc>
              <a:buFont typeface="Wingdings" panose="05000000000000000000" pitchFamily="2" charset="2"/>
              <a:buChar char="Ø"/>
            </a:pPr>
            <a:r>
              <a:rPr lang="en-US" sz="2900" b="0" i="0" dirty="0">
                <a:solidFill>
                  <a:srgbClr val="FFFFFF"/>
                </a:solidFill>
                <a:effectLst/>
                <a:latin typeface="Söhne"/>
              </a:rPr>
              <a:t>“The dataset provides a structured framework for customer segmentation, highlighting demographic and behavioral variables critical for insurance market analysis. It enables the identification of distinct customer clusters, offering strategic insights for personalized engagement and service optimization.”</a:t>
            </a:r>
          </a:p>
          <a:p>
            <a:pPr>
              <a:lnSpc>
                <a:spcPct val="90000"/>
              </a:lnSpc>
              <a:buFont typeface="Wingdings" panose="05000000000000000000" pitchFamily="2" charset="2"/>
              <a:buChar char="Ø"/>
            </a:pPr>
            <a:r>
              <a:rPr lang="en-IN" sz="2900" dirty="0">
                <a:solidFill>
                  <a:srgbClr val="FFFFFF"/>
                </a:solidFill>
              </a:rPr>
              <a:t>53504 Rows of Data</a:t>
            </a:r>
          </a:p>
          <a:p>
            <a:pPr>
              <a:lnSpc>
                <a:spcPct val="90000"/>
              </a:lnSpc>
              <a:buFont typeface="Wingdings" panose="05000000000000000000" pitchFamily="2" charset="2"/>
              <a:buChar char="Ø"/>
            </a:pPr>
            <a:r>
              <a:rPr lang="en-IN" sz="2900" dirty="0">
                <a:solidFill>
                  <a:srgbClr val="FFFFFF"/>
                </a:solidFill>
              </a:rPr>
              <a:t>20 Variables </a:t>
            </a:r>
          </a:p>
          <a:p>
            <a:pPr marL="0" indent="0">
              <a:lnSpc>
                <a:spcPct val="90000"/>
              </a:lnSpc>
              <a:buNone/>
            </a:pPr>
            <a:endParaRPr lang="en-IN" sz="1500" dirty="0">
              <a:solidFill>
                <a:srgbClr val="FFFFFF"/>
              </a:solidFill>
            </a:endParaRPr>
          </a:p>
        </p:txBody>
      </p:sp>
      <p:pic>
        <p:nvPicPr>
          <p:cNvPr id="7" name="Picture 6" descr="Financial graphs on a dark display">
            <a:extLst>
              <a:ext uri="{FF2B5EF4-FFF2-40B4-BE49-F238E27FC236}">
                <a16:creationId xmlns:a16="http://schemas.microsoft.com/office/drawing/2014/main" id="{FA1BFD6F-AA7B-4ACC-0B81-E4DD38EC612A}"/>
              </a:ext>
            </a:extLst>
          </p:cNvPr>
          <p:cNvPicPr>
            <a:picLocks noChangeAspect="1"/>
          </p:cNvPicPr>
          <p:nvPr/>
        </p:nvPicPr>
        <p:blipFill rotWithShape="1">
          <a:blip r:embed="rId3"/>
          <a:srcRect l="13945" r="16667"/>
          <a:stretch/>
        </p:blipFill>
        <p:spPr>
          <a:xfrm>
            <a:off x="4578270" y="-12"/>
            <a:ext cx="7613730" cy="7244339"/>
          </a:xfrm>
          <a:prstGeom prst="rect">
            <a:avLst/>
          </a:prstGeom>
        </p:spPr>
      </p:pic>
      <p:sp>
        <p:nvSpPr>
          <p:cNvPr id="3083" name="Rectangle 3082">
            <a:extLst>
              <a:ext uri="{FF2B5EF4-FFF2-40B4-BE49-F238E27FC236}">
                <a16:creationId xmlns:a16="http://schemas.microsoft.com/office/drawing/2014/main" id="{DD0C6C3A-73B1-4E33-AD0D-8BCD35B71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03022F3-BFF5-4104-AE9A-399949DAF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Table 3">
            <a:extLst>
              <a:ext uri="{FF2B5EF4-FFF2-40B4-BE49-F238E27FC236}">
                <a16:creationId xmlns:a16="http://schemas.microsoft.com/office/drawing/2014/main" id="{FB0CE26B-FC85-78F5-61D0-F03C695EFF6C}"/>
              </a:ext>
            </a:extLst>
          </p:cNvPr>
          <p:cNvGraphicFramePr>
            <a:graphicFrameLocks noGrp="1"/>
          </p:cNvGraphicFramePr>
          <p:nvPr>
            <p:extLst>
              <p:ext uri="{D42A27DB-BD31-4B8C-83A1-F6EECF244321}">
                <p14:modId xmlns:p14="http://schemas.microsoft.com/office/powerpoint/2010/main" val="12851268"/>
              </p:ext>
            </p:extLst>
          </p:nvPr>
        </p:nvGraphicFramePr>
        <p:xfrm>
          <a:off x="4953414" y="707985"/>
          <a:ext cx="6725064" cy="6249408"/>
        </p:xfrm>
        <a:graphic>
          <a:graphicData uri="http://schemas.openxmlformats.org/drawingml/2006/table">
            <a:tbl>
              <a:tblPr firstRow="1" bandRow="1">
                <a:tableStyleId>{5C22544A-7EE6-4342-B048-85BDC9FD1C3A}</a:tableStyleId>
              </a:tblPr>
              <a:tblGrid>
                <a:gridCol w="1681266">
                  <a:extLst>
                    <a:ext uri="{9D8B030D-6E8A-4147-A177-3AD203B41FA5}">
                      <a16:colId xmlns:a16="http://schemas.microsoft.com/office/drawing/2014/main" val="4254760192"/>
                    </a:ext>
                  </a:extLst>
                </a:gridCol>
                <a:gridCol w="1681266">
                  <a:extLst>
                    <a:ext uri="{9D8B030D-6E8A-4147-A177-3AD203B41FA5}">
                      <a16:colId xmlns:a16="http://schemas.microsoft.com/office/drawing/2014/main" val="1702770943"/>
                    </a:ext>
                  </a:extLst>
                </a:gridCol>
                <a:gridCol w="1681266">
                  <a:extLst>
                    <a:ext uri="{9D8B030D-6E8A-4147-A177-3AD203B41FA5}">
                      <a16:colId xmlns:a16="http://schemas.microsoft.com/office/drawing/2014/main" val="1680469745"/>
                    </a:ext>
                  </a:extLst>
                </a:gridCol>
                <a:gridCol w="1681266">
                  <a:extLst>
                    <a:ext uri="{9D8B030D-6E8A-4147-A177-3AD203B41FA5}">
                      <a16:colId xmlns:a16="http://schemas.microsoft.com/office/drawing/2014/main" val="3697030232"/>
                    </a:ext>
                  </a:extLst>
                </a:gridCol>
              </a:tblGrid>
              <a:tr h="957962">
                <a:tc>
                  <a:txBody>
                    <a:bodyPr/>
                    <a:lstStyle/>
                    <a:p>
                      <a:r>
                        <a:rPr lang="en-US" dirty="0"/>
                        <a:t>Variables </a:t>
                      </a:r>
                      <a:endParaRPr lang="en-IN" dirty="0"/>
                    </a:p>
                  </a:txBody>
                  <a:tcPr/>
                </a:tc>
                <a:tc>
                  <a:txBody>
                    <a:bodyPr/>
                    <a:lstStyle/>
                    <a:p>
                      <a:r>
                        <a:rPr lang="en-US" dirty="0"/>
                        <a:t>Variables</a:t>
                      </a:r>
                      <a:endParaRPr lang="en-IN" dirty="0"/>
                    </a:p>
                  </a:txBody>
                  <a:tcPr/>
                </a:tc>
                <a:tc>
                  <a:txBody>
                    <a:bodyPr/>
                    <a:lstStyle/>
                    <a:p>
                      <a:r>
                        <a:rPr lang="en-US" dirty="0"/>
                        <a:t>Variables</a:t>
                      </a:r>
                      <a:endParaRPr lang="en-IN" dirty="0"/>
                    </a:p>
                  </a:txBody>
                  <a:tcPr/>
                </a:tc>
                <a:tc>
                  <a:txBody>
                    <a:bodyPr/>
                    <a:lstStyle/>
                    <a:p>
                      <a:r>
                        <a:rPr lang="en-US" dirty="0"/>
                        <a:t>Variables</a:t>
                      </a:r>
                      <a:endParaRPr lang="en-IN" dirty="0"/>
                    </a:p>
                  </a:txBody>
                  <a:tcPr/>
                </a:tc>
                <a:extLst>
                  <a:ext uri="{0D108BD9-81ED-4DB2-BD59-A6C34878D82A}">
                    <a16:rowId xmlns:a16="http://schemas.microsoft.com/office/drawing/2014/main" val="2802350796"/>
                  </a:ext>
                </a:extLst>
              </a:tr>
              <a:tr h="1197465">
                <a:tc>
                  <a:txBody>
                    <a:bodyPr/>
                    <a:lstStyle/>
                    <a:p>
                      <a:pPr algn="ctr" fontAlgn="b"/>
                      <a:r>
                        <a:rPr lang="en-IN" sz="1800" b="1" i="0" u="none" strike="noStrike" dirty="0">
                          <a:solidFill>
                            <a:srgbClr val="000000"/>
                          </a:solidFill>
                          <a:effectLst/>
                          <a:latin typeface="Aptos Narrow" panose="020B0004020202020204" pitchFamily="34" charset="0"/>
                        </a:rPr>
                        <a:t>Customer ID</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Geographic Information</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Interactions with Customer Service</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Customer Preferences</a:t>
                      </a:r>
                    </a:p>
                  </a:txBody>
                  <a:tcPr marL="6350" marR="6350" marT="6350" marB="0" anchor="b"/>
                </a:tc>
                <a:extLst>
                  <a:ext uri="{0D108BD9-81ED-4DB2-BD59-A6C34878D82A}">
                    <a16:rowId xmlns:a16="http://schemas.microsoft.com/office/drawing/2014/main" val="4089675790"/>
                  </a:ext>
                </a:extLst>
              </a:tr>
              <a:tr h="1220095">
                <a:tc>
                  <a:txBody>
                    <a:bodyPr/>
                    <a:lstStyle/>
                    <a:p>
                      <a:pPr algn="ctr" fontAlgn="b"/>
                      <a:r>
                        <a:rPr lang="en-IN" sz="1800" b="1" i="0" u="none" strike="noStrike">
                          <a:solidFill>
                            <a:srgbClr val="000000"/>
                          </a:solidFill>
                          <a:effectLst/>
                          <a:latin typeface="Aptos Narrow" panose="020B0004020202020204" pitchFamily="34" charset="0"/>
                        </a:rPr>
                        <a:t>Age</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Occupation</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Insurance Products Owned</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Preferred Communication Channel</a:t>
                      </a:r>
                    </a:p>
                  </a:txBody>
                  <a:tcPr marL="6350" marR="6350" marT="6350" marB="0" anchor="b"/>
                </a:tc>
                <a:extLst>
                  <a:ext uri="{0D108BD9-81ED-4DB2-BD59-A6C34878D82A}">
                    <a16:rowId xmlns:a16="http://schemas.microsoft.com/office/drawing/2014/main" val="4253469901"/>
                  </a:ext>
                </a:extLst>
              </a:tr>
              <a:tr h="957962">
                <a:tc>
                  <a:txBody>
                    <a:bodyPr/>
                    <a:lstStyle/>
                    <a:p>
                      <a:pPr algn="ctr" fontAlgn="b"/>
                      <a:r>
                        <a:rPr lang="en-IN" sz="1800" b="1" i="0" u="none" strike="noStrike">
                          <a:solidFill>
                            <a:srgbClr val="000000"/>
                          </a:solidFill>
                          <a:effectLst/>
                          <a:latin typeface="Aptos Narrow" panose="020B0004020202020204" pitchFamily="34" charset="0"/>
                        </a:rPr>
                        <a:t>Gender</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Income Level</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Coverage Amount</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Preferred Contact Time</a:t>
                      </a:r>
                    </a:p>
                  </a:txBody>
                  <a:tcPr marL="6350" marR="6350" marT="6350" marB="0" anchor="b"/>
                </a:tc>
                <a:extLst>
                  <a:ext uri="{0D108BD9-81ED-4DB2-BD59-A6C34878D82A}">
                    <a16:rowId xmlns:a16="http://schemas.microsoft.com/office/drawing/2014/main" val="1802102611"/>
                  </a:ext>
                </a:extLst>
              </a:tr>
              <a:tr h="957962">
                <a:tc>
                  <a:txBody>
                    <a:bodyPr/>
                    <a:lstStyle/>
                    <a:p>
                      <a:pPr algn="ctr" fontAlgn="b"/>
                      <a:r>
                        <a:rPr lang="en-IN" sz="1800" b="1" i="0" u="none" strike="noStrike">
                          <a:solidFill>
                            <a:srgbClr val="000000"/>
                          </a:solidFill>
                          <a:effectLst/>
                          <a:latin typeface="Aptos Narrow" panose="020B0004020202020204" pitchFamily="34" charset="0"/>
                        </a:rPr>
                        <a:t>Marital Status</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Behavioral Data</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Premium Amount</a:t>
                      </a:r>
                    </a:p>
                  </a:txBody>
                  <a:tcPr marL="6350" marR="6350" marT="6350" marB="0" anchor="b"/>
                </a:tc>
                <a:tc>
                  <a:txBody>
                    <a:bodyPr/>
                    <a:lstStyle/>
                    <a:p>
                      <a:pPr algn="ctr" fontAlgn="b"/>
                      <a:r>
                        <a:rPr lang="en-IN" sz="1800" b="1" i="0" u="none" strike="noStrike">
                          <a:solidFill>
                            <a:srgbClr val="000000"/>
                          </a:solidFill>
                          <a:effectLst/>
                          <a:latin typeface="Aptos Narrow" panose="020B0004020202020204" pitchFamily="34" charset="0"/>
                        </a:rPr>
                        <a:t>Preferred Language</a:t>
                      </a:r>
                    </a:p>
                  </a:txBody>
                  <a:tcPr marL="6350" marR="6350" marT="6350" marB="0" anchor="b"/>
                </a:tc>
                <a:extLst>
                  <a:ext uri="{0D108BD9-81ED-4DB2-BD59-A6C34878D82A}">
                    <a16:rowId xmlns:a16="http://schemas.microsoft.com/office/drawing/2014/main" val="274375991"/>
                  </a:ext>
                </a:extLst>
              </a:tr>
              <a:tr h="957962">
                <a:tc>
                  <a:txBody>
                    <a:bodyPr/>
                    <a:lstStyle/>
                    <a:p>
                      <a:pPr algn="ctr" fontAlgn="b"/>
                      <a:r>
                        <a:rPr lang="en-IN" sz="1800" b="1" i="0" u="none" strike="noStrike" dirty="0">
                          <a:solidFill>
                            <a:srgbClr val="000000"/>
                          </a:solidFill>
                          <a:effectLst/>
                          <a:latin typeface="Aptos Narrow" panose="020B0004020202020204" pitchFamily="34" charset="0"/>
                        </a:rPr>
                        <a:t>Education Level</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Purchase History</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Policy Type</a:t>
                      </a:r>
                    </a:p>
                  </a:txBody>
                  <a:tcPr marL="6350" marR="6350" marT="6350" marB="0" anchor="b"/>
                </a:tc>
                <a:tc>
                  <a:txBody>
                    <a:bodyPr/>
                    <a:lstStyle/>
                    <a:p>
                      <a:pPr algn="ctr" fontAlgn="b"/>
                      <a:r>
                        <a:rPr lang="en-IN" sz="1800" b="1" i="0" u="none" strike="noStrike" dirty="0">
                          <a:solidFill>
                            <a:srgbClr val="000000"/>
                          </a:solidFill>
                          <a:effectLst/>
                          <a:latin typeface="Aptos Narrow" panose="020B0004020202020204" pitchFamily="34" charset="0"/>
                        </a:rPr>
                        <a:t>Segmentation Group (Target )</a:t>
                      </a:r>
                    </a:p>
                  </a:txBody>
                  <a:tcPr marL="6350" marR="6350" marT="6350" marB="0" anchor="b"/>
                </a:tc>
                <a:extLst>
                  <a:ext uri="{0D108BD9-81ED-4DB2-BD59-A6C34878D82A}">
                    <a16:rowId xmlns:a16="http://schemas.microsoft.com/office/drawing/2014/main" val="3971958539"/>
                  </a:ext>
                </a:extLst>
              </a:tr>
            </a:tbl>
          </a:graphicData>
        </a:graphic>
      </p:graphicFrame>
    </p:spTree>
    <p:extLst>
      <p:ext uri="{BB962C8B-B14F-4D97-AF65-F5344CB8AC3E}">
        <p14:creationId xmlns:p14="http://schemas.microsoft.com/office/powerpoint/2010/main" val="3298200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635E-4269-1D34-294D-5032A3DDCF7A}"/>
              </a:ext>
            </a:extLst>
          </p:cNvPr>
          <p:cNvSpPr>
            <a:spLocks noGrp="1"/>
          </p:cNvSpPr>
          <p:nvPr>
            <p:ph type="title"/>
          </p:nvPr>
        </p:nvSpPr>
        <p:spPr/>
        <p:txBody>
          <a:bodyPr/>
          <a:lstStyle/>
          <a:p>
            <a:r>
              <a:rPr lang="en-US" dirty="0"/>
              <a:t>DATA PREPARATION </a:t>
            </a:r>
            <a:endParaRPr lang="en-IN" dirty="0"/>
          </a:p>
        </p:txBody>
      </p:sp>
      <p:sp>
        <p:nvSpPr>
          <p:cNvPr id="7" name="Content Placeholder 6">
            <a:extLst>
              <a:ext uri="{FF2B5EF4-FFF2-40B4-BE49-F238E27FC236}">
                <a16:creationId xmlns:a16="http://schemas.microsoft.com/office/drawing/2014/main" id="{8F0D44C0-D3D2-1C86-9C2F-BD108CC70DAA}"/>
              </a:ext>
            </a:extLst>
          </p:cNvPr>
          <p:cNvSpPr>
            <a:spLocks noGrp="1"/>
          </p:cNvSpPr>
          <p:nvPr>
            <p:ph idx="1"/>
          </p:nvPr>
        </p:nvSpPr>
        <p:spPr>
          <a:xfrm>
            <a:off x="181875" y="1948873"/>
            <a:ext cx="5803289" cy="4461163"/>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Confirmed data completeness with StatExplore Node analysis, revealing zero missing values across all variables, eliminating the need for imputation.</a:t>
            </a:r>
          </a:p>
          <a:p>
            <a:pPr algn="l">
              <a:buFont typeface="Arial" panose="020B0604020202020204" pitchFamily="34" charset="0"/>
              <a:buChar char="•"/>
            </a:pPr>
            <a:r>
              <a:rPr lang="en-US" sz="2000" b="0" i="0" dirty="0">
                <a:solidFill>
                  <a:srgbClr val="0D0D0D"/>
                </a:solidFill>
                <a:effectLst/>
                <a:latin typeface="Söhne"/>
              </a:rPr>
              <a:t>Identified key variables influencing segmentation through variable worth assessment: Geographic Information, Premium Amount, Occupation, and Age.</a:t>
            </a:r>
          </a:p>
          <a:p>
            <a:pPr algn="l">
              <a:buFont typeface="Arial" panose="020B0604020202020204" pitchFamily="34" charset="0"/>
              <a:buChar char="•"/>
            </a:pPr>
            <a:r>
              <a:rPr lang="en-US" sz="2000" b="0" i="0" dirty="0">
                <a:solidFill>
                  <a:srgbClr val="0D0D0D"/>
                </a:solidFill>
                <a:effectLst/>
                <a:latin typeface="Söhne"/>
              </a:rPr>
              <a:t>Ensured data readiness for modeling, with all records verified for accuracy and no replacements required.</a:t>
            </a:r>
          </a:p>
          <a:p>
            <a:endParaRPr lang="en-IN" dirty="0"/>
          </a:p>
        </p:txBody>
      </p:sp>
      <p:pic>
        <p:nvPicPr>
          <p:cNvPr id="9" name="Picture 8">
            <a:extLst>
              <a:ext uri="{FF2B5EF4-FFF2-40B4-BE49-F238E27FC236}">
                <a16:creationId xmlns:a16="http://schemas.microsoft.com/office/drawing/2014/main" id="{02AB90C7-A331-9A05-B042-496D775666B9}"/>
              </a:ext>
            </a:extLst>
          </p:cNvPr>
          <p:cNvPicPr>
            <a:picLocks noChangeAspect="1"/>
          </p:cNvPicPr>
          <p:nvPr/>
        </p:nvPicPr>
        <p:blipFill>
          <a:blip r:embed="rId2"/>
          <a:stretch>
            <a:fillRect/>
          </a:stretch>
        </p:blipFill>
        <p:spPr>
          <a:xfrm>
            <a:off x="6133814" y="1948873"/>
            <a:ext cx="5876311" cy="4670588"/>
          </a:xfrm>
          <a:prstGeom prst="rect">
            <a:avLst/>
          </a:prstGeom>
        </p:spPr>
      </p:pic>
    </p:spTree>
    <p:extLst>
      <p:ext uri="{BB962C8B-B14F-4D97-AF65-F5344CB8AC3E}">
        <p14:creationId xmlns:p14="http://schemas.microsoft.com/office/powerpoint/2010/main" val="397242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70D6-C0BE-C0AB-43CC-78AF88E91BF3}"/>
              </a:ext>
            </a:extLst>
          </p:cNvPr>
          <p:cNvSpPr>
            <a:spLocks noGrp="1"/>
          </p:cNvSpPr>
          <p:nvPr>
            <p:ph type="title"/>
          </p:nvPr>
        </p:nvSpPr>
        <p:spPr/>
        <p:txBody>
          <a:bodyPr/>
          <a:lstStyle/>
          <a:p>
            <a:r>
              <a:rPr lang="en-US" dirty="0"/>
              <a:t>Analysis models </a:t>
            </a:r>
            <a:endParaRPr lang="en-IN" dirty="0"/>
          </a:p>
        </p:txBody>
      </p:sp>
      <p:pic>
        <p:nvPicPr>
          <p:cNvPr id="21" name="Content Placeholder 20">
            <a:extLst>
              <a:ext uri="{FF2B5EF4-FFF2-40B4-BE49-F238E27FC236}">
                <a16:creationId xmlns:a16="http://schemas.microsoft.com/office/drawing/2014/main" id="{1EC714EC-4BBC-2442-F869-094A7474FE1C}"/>
              </a:ext>
            </a:extLst>
          </p:cNvPr>
          <p:cNvPicPr>
            <a:picLocks noGrp="1" noChangeAspect="1"/>
          </p:cNvPicPr>
          <p:nvPr>
            <p:ph idx="1"/>
          </p:nvPr>
        </p:nvPicPr>
        <p:blipFill>
          <a:blip r:embed="rId2"/>
          <a:stretch>
            <a:fillRect/>
          </a:stretch>
        </p:blipFill>
        <p:spPr>
          <a:xfrm>
            <a:off x="6321512" y="3521558"/>
            <a:ext cx="5722076" cy="1620485"/>
          </a:xfrm>
        </p:spPr>
      </p:pic>
      <p:pic>
        <p:nvPicPr>
          <p:cNvPr id="19" name="Picture 18">
            <a:extLst>
              <a:ext uri="{FF2B5EF4-FFF2-40B4-BE49-F238E27FC236}">
                <a16:creationId xmlns:a16="http://schemas.microsoft.com/office/drawing/2014/main" id="{18D835D1-3669-83A7-84CB-3E20F1A26326}"/>
              </a:ext>
            </a:extLst>
          </p:cNvPr>
          <p:cNvPicPr>
            <a:picLocks noChangeAspect="1"/>
          </p:cNvPicPr>
          <p:nvPr/>
        </p:nvPicPr>
        <p:blipFill>
          <a:blip r:embed="rId3"/>
          <a:stretch>
            <a:fillRect/>
          </a:stretch>
        </p:blipFill>
        <p:spPr>
          <a:xfrm>
            <a:off x="6362114" y="1822736"/>
            <a:ext cx="5640872" cy="1562475"/>
          </a:xfrm>
          <a:prstGeom prst="rect">
            <a:avLst/>
          </a:prstGeom>
        </p:spPr>
      </p:pic>
      <p:pic>
        <p:nvPicPr>
          <p:cNvPr id="25" name="Picture 24">
            <a:extLst>
              <a:ext uri="{FF2B5EF4-FFF2-40B4-BE49-F238E27FC236}">
                <a16:creationId xmlns:a16="http://schemas.microsoft.com/office/drawing/2014/main" id="{85086A3F-C8F1-27CB-020C-247A53BECB7D}"/>
              </a:ext>
            </a:extLst>
          </p:cNvPr>
          <p:cNvPicPr>
            <a:picLocks noChangeAspect="1"/>
          </p:cNvPicPr>
          <p:nvPr/>
        </p:nvPicPr>
        <p:blipFill>
          <a:blip r:embed="rId4"/>
          <a:stretch>
            <a:fillRect/>
          </a:stretch>
        </p:blipFill>
        <p:spPr>
          <a:xfrm>
            <a:off x="6287486" y="5246563"/>
            <a:ext cx="5756102" cy="1620485"/>
          </a:xfrm>
          <a:prstGeom prst="rect">
            <a:avLst/>
          </a:prstGeom>
        </p:spPr>
      </p:pic>
      <p:sp>
        <p:nvSpPr>
          <p:cNvPr id="26" name="TextBox 25">
            <a:extLst>
              <a:ext uri="{FF2B5EF4-FFF2-40B4-BE49-F238E27FC236}">
                <a16:creationId xmlns:a16="http://schemas.microsoft.com/office/drawing/2014/main" id="{54ACB43E-E32D-5DC8-CEB7-900E3439AF0A}"/>
              </a:ext>
            </a:extLst>
          </p:cNvPr>
          <p:cNvSpPr txBox="1"/>
          <p:nvPr/>
        </p:nvSpPr>
        <p:spPr>
          <a:xfrm>
            <a:off x="4965192" y="2237463"/>
            <a:ext cx="1563624" cy="369332"/>
          </a:xfrm>
          <a:prstGeom prst="rect">
            <a:avLst/>
          </a:prstGeom>
          <a:noFill/>
        </p:spPr>
        <p:txBody>
          <a:bodyPr wrap="square" rtlCol="0">
            <a:spAutoFit/>
          </a:bodyPr>
          <a:lstStyle/>
          <a:p>
            <a:r>
              <a:rPr lang="en-US" dirty="0"/>
              <a:t>Decision Tree</a:t>
            </a:r>
            <a:endParaRPr lang="en-IN" dirty="0"/>
          </a:p>
        </p:txBody>
      </p:sp>
      <p:sp>
        <p:nvSpPr>
          <p:cNvPr id="27" name="TextBox 26">
            <a:extLst>
              <a:ext uri="{FF2B5EF4-FFF2-40B4-BE49-F238E27FC236}">
                <a16:creationId xmlns:a16="http://schemas.microsoft.com/office/drawing/2014/main" id="{469407B2-2219-7889-F287-4FBEED27523F}"/>
              </a:ext>
            </a:extLst>
          </p:cNvPr>
          <p:cNvSpPr txBox="1"/>
          <p:nvPr/>
        </p:nvSpPr>
        <p:spPr>
          <a:xfrm>
            <a:off x="5373624" y="4008634"/>
            <a:ext cx="1444752" cy="646331"/>
          </a:xfrm>
          <a:prstGeom prst="rect">
            <a:avLst/>
          </a:prstGeom>
          <a:noFill/>
        </p:spPr>
        <p:txBody>
          <a:bodyPr wrap="square" rtlCol="0">
            <a:spAutoFit/>
          </a:bodyPr>
          <a:lstStyle/>
          <a:p>
            <a:r>
              <a:rPr lang="en-US" dirty="0"/>
              <a:t>Neural Network </a:t>
            </a:r>
            <a:endParaRPr lang="en-IN" dirty="0"/>
          </a:p>
        </p:txBody>
      </p:sp>
      <p:sp>
        <p:nvSpPr>
          <p:cNvPr id="28" name="TextBox 27">
            <a:extLst>
              <a:ext uri="{FF2B5EF4-FFF2-40B4-BE49-F238E27FC236}">
                <a16:creationId xmlns:a16="http://schemas.microsoft.com/office/drawing/2014/main" id="{8D8D65EB-FF87-6A7D-D6FA-AC162DF5BD61}"/>
              </a:ext>
            </a:extLst>
          </p:cNvPr>
          <p:cNvSpPr txBox="1"/>
          <p:nvPr/>
        </p:nvSpPr>
        <p:spPr>
          <a:xfrm>
            <a:off x="5205944" y="5897553"/>
            <a:ext cx="1243584" cy="646331"/>
          </a:xfrm>
          <a:prstGeom prst="rect">
            <a:avLst/>
          </a:prstGeom>
          <a:noFill/>
        </p:spPr>
        <p:txBody>
          <a:bodyPr wrap="square" rtlCol="0">
            <a:spAutoFit/>
          </a:bodyPr>
          <a:lstStyle/>
          <a:p>
            <a:r>
              <a:rPr lang="en-US" dirty="0"/>
              <a:t>Regression Model </a:t>
            </a:r>
            <a:endParaRPr lang="en-IN" dirty="0"/>
          </a:p>
        </p:txBody>
      </p:sp>
      <p:sp>
        <p:nvSpPr>
          <p:cNvPr id="31" name="TextBox 30">
            <a:extLst>
              <a:ext uri="{FF2B5EF4-FFF2-40B4-BE49-F238E27FC236}">
                <a16:creationId xmlns:a16="http://schemas.microsoft.com/office/drawing/2014/main" id="{673B61C5-55DA-4DED-7CAA-EACAA043D441}"/>
              </a:ext>
            </a:extLst>
          </p:cNvPr>
          <p:cNvSpPr txBox="1"/>
          <p:nvPr/>
        </p:nvSpPr>
        <p:spPr>
          <a:xfrm>
            <a:off x="148412" y="2107096"/>
            <a:ext cx="5315128" cy="4062651"/>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0D0D0D"/>
                </a:solidFill>
                <a:effectLst/>
                <a:latin typeface="Söhne"/>
              </a:rPr>
              <a:t>The dataset was partitioned in a 70:30 split for Training and Testing </a:t>
            </a:r>
          </a:p>
          <a:p>
            <a:pPr algn="just"/>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Explored three predictive models: </a:t>
            </a:r>
            <a:r>
              <a:rPr lang="en-US" sz="1600" b="1" i="0" dirty="0">
                <a:solidFill>
                  <a:srgbClr val="FF0000"/>
                </a:solidFill>
                <a:effectLst/>
                <a:latin typeface="Söhne"/>
              </a:rPr>
              <a:t>Decision Tree, Neural Network, and Regression Model</a:t>
            </a:r>
            <a:r>
              <a:rPr lang="en-US" sz="1600" b="0" i="0" dirty="0">
                <a:solidFill>
                  <a:srgbClr val="0D0D0D"/>
                </a:solidFill>
                <a:effectLst/>
                <a:latin typeface="Söhne"/>
              </a:rPr>
              <a:t>, to determine the best fit for customer segmentation.</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The Regression Model emerged as the most accurate, achieving the lowest Average Squared Error, indicative of its superior ability to capture the nuances of customer data.</a:t>
            </a:r>
          </a:p>
          <a:p>
            <a:pPr marL="285750" indent="-285750" algn="just">
              <a:buFont typeface="Arial" panose="020B0604020202020204" pitchFamily="34" charset="0"/>
              <a:buChar char="•"/>
            </a:pPr>
            <a:endParaRPr lang="en-US" sz="1600" b="0" i="0" dirty="0">
              <a:solidFill>
                <a:srgbClr val="0D0D0D"/>
              </a:solidFill>
              <a:effectLst/>
              <a:latin typeface="Söhne"/>
            </a:endParaRPr>
          </a:p>
          <a:p>
            <a:pPr marL="285750" indent="-285750" algn="just">
              <a:buFont typeface="Arial" panose="020B0604020202020204" pitchFamily="34" charset="0"/>
              <a:buChar char="•"/>
            </a:pPr>
            <a:r>
              <a:rPr lang="en-US" sz="1600" b="0" i="0" dirty="0">
                <a:solidFill>
                  <a:srgbClr val="0D0D0D"/>
                </a:solidFill>
                <a:effectLst/>
                <a:latin typeface="Söhne"/>
              </a:rPr>
              <a:t>Opted for the Regression Model for its optimal balance of simplicity, interpretability, and predictive performance, suitable for segmenting customers effectively.</a:t>
            </a:r>
          </a:p>
          <a:p>
            <a:endParaRPr lang="en-IN" dirty="0"/>
          </a:p>
        </p:txBody>
      </p:sp>
    </p:spTree>
    <p:extLst>
      <p:ext uri="{BB962C8B-B14F-4D97-AF65-F5344CB8AC3E}">
        <p14:creationId xmlns:p14="http://schemas.microsoft.com/office/powerpoint/2010/main" val="287088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CA98-C6F0-9FD8-0759-E4E742D8DAF9}"/>
              </a:ext>
            </a:extLst>
          </p:cNvPr>
          <p:cNvSpPr>
            <a:spLocks noGrp="1"/>
          </p:cNvSpPr>
          <p:nvPr>
            <p:ph type="title"/>
          </p:nvPr>
        </p:nvSpPr>
        <p:spPr/>
        <p:txBody>
          <a:bodyPr/>
          <a:lstStyle/>
          <a:p>
            <a:r>
              <a:rPr lang="en-US"/>
              <a:t>Conclusion and recommendations</a:t>
            </a:r>
            <a:endParaRPr lang="en-IN" dirty="0"/>
          </a:p>
        </p:txBody>
      </p:sp>
      <p:pic>
        <p:nvPicPr>
          <p:cNvPr id="1026" name="Picture 2" descr="Conclusion Badge Stock Illustrations – 331 Conclusion Badge Stock  Illustrations, Vectors &amp; Clipart - Dreamstime">
            <a:extLst>
              <a:ext uri="{FF2B5EF4-FFF2-40B4-BE49-F238E27FC236}">
                <a16:creationId xmlns:a16="http://schemas.microsoft.com/office/drawing/2014/main" id="{427A3EBC-5E15-7EFB-E866-71E3DCDA01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48374" y="2235199"/>
            <a:ext cx="4443626" cy="35937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883F35-3942-E38F-CB4F-89EF5C6210B2}"/>
              </a:ext>
            </a:extLst>
          </p:cNvPr>
          <p:cNvSpPr txBox="1"/>
          <p:nvPr/>
        </p:nvSpPr>
        <p:spPr>
          <a:xfrm>
            <a:off x="219814" y="1906014"/>
            <a:ext cx="752856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Söhne"/>
              </a:rPr>
              <a:t>Launch precision marketing drives tailored to the unique profiles of the five segments.</a:t>
            </a:r>
          </a:p>
          <a:p>
            <a:pPr marL="285750" indent="-285750" algn="just">
              <a:buFont typeface="Arial" panose="020B0604020202020204" pitchFamily="34" charset="0"/>
              <a:buChar char="•"/>
            </a:pPr>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Craft customized loyalty rewards to boost segment-specific customer retention.</a:t>
            </a:r>
          </a:p>
          <a:p>
            <a:pPr marL="285750" indent="-285750" algn="just">
              <a:buFont typeface="Arial" panose="020B0604020202020204" pitchFamily="34" charset="0"/>
              <a:buChar char="•"/>
            </a:pPr>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Direct resources strategically based on key variables: Location, Premiums, Profession, Age.</a:t>
            </a:r>
          </a:p>
          <a:p>
            <a:pPr marL="285750" indent="-285750" algn="just">
              <a:buFont typeface="Arial" panose="020B0604020202020204" pitchFamily="34" charset="0"/>
              <a:buChar char="•"/>
            </a:pPr>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Monitor and adapt to evolving segment behaviors and market shifts.</a:t>
            </a:r>
          </a:p>
          <a:p>
            <a:pPr algn="just"/>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Utilize customer service feedback to fine-tune segmentation for enhanced personalization.</a:t>
            </a:r>
          </a:p>
          <a:p>
            <a:pPr marL="285750" indent="-285750" algn="just">
              <a:buFont typeface="Arial" panose="020B0604020202020204" pitchFamily="34" charset="0"/>
              <a:buChar char="•"/>
            </a:pPr>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Capitalize on cross-selling opportunities within segments, guided by model predictions.</a:t>
            </a:r>
          </a:p>
          <a:p>
            <a:pPr marL="285750" indent="-285750" algn="just">
              <a:buFont typeface="Arial" panose="020B0604020202020204" pitchFamily="34" charset="0"/>
              <a:buChar char="•"/>
            </a:pPr>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Regularly update segmentation to stay aligned with dynamic market trends.</a:t>
            </a:r>
          </a:p>
          <a:p>
            <a:endParaRPr lang="en-IN" dirty="0"/>
          </a:p>
        </p:txBody>
      </p:sp>
    </p:spTree>
    <p:extLst>
      <p:ext uri="{BB962C8B-B14F-4D97-AF65-F5344CB8AC3E}">
        <p14:creationId xmlns:p14="http://schemas.microsoft.com/office/powerpoint/2010/main" val="59364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4E44-74A6-DDA0-7AD2-BD627762A07F}"/>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Challenges and limitations</a:t>
            </a:r>
            <a:endParaRPr lang="en-IN" dirty="0">
              <a:solidFill>
                <a:srgbClr val="FFFEFF"/>
              </a:solidFill>
            </a:endParaRPr>
          </a:p>
        </p:txBody>
      </p:sp>
      <p:graphicFrame>
        <p:nvGraphicFramePr>
          <p:cNvPr id="5" name="Content Placeholder 2">
            <a:extLst>
              <a:ext uri="{FF2B5EF4-FFF2-40B4-BE49-F238E27FC236}">
                <a16:creationId xmlns:a16="http://schemas.microsoft.com/office/drawing/2014/main" id="{1D9327CF-9C91-8076-3CD7-3DDA5EC983E6}"/>
              </a:ext>
            </a:extLst>
          </p:cNvPr>
          <p:cNvGraphicFramePr>
            <a:graphicFrameLocks noGrp="1"/>
          </p:cNvGraphicFramePr>
          <p:nvPr>
            <p:ph idx="1"/>
            <p:extLst>
              <p:ext uri="{D42A27DB-BD31-4B8C-83A1-F6EECF244321}">
                <p14:modId xmlns:p14="http://schemas.microsoft.com/office/powerpoint/2010/main" val="1312777365"/>
              </p:ext>
            </p:extLst>
          </p:nvPr>
        </p:nvGraphicFramePr>
        <p:xfrm>
          <a:off x="581024" y="2181224"/>
          <a:ext cx="11223879" cy="4594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46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F962512-05A7-1B63-3726-DFD2102E9898}"/>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25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1604</TotalTime>
  <Words>553</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Aptos</vt:lpstr>
      <vt:lpstr>Aptos Display</vt:lpstr>
      <vt:lpstr>Aptos Narrow</vt:lpstr>
      <vt:lpstr>Arial</vt:lpstr>
      <vt:lpstr>Gill Sans MT</vt:lpstr>
      <vt:lpstr>Söhne</vt:lpstr>
      <vt:lpstr>Wingdings</vt:lpstr>
      <vt:lpstr>Wingdings 2</vt:lpstr>
      <vt:lpstr>Office Theme</vt:lpstr>
      <vt:lpstr>Dividend</vt:lpstr>
      <vt:lpstr>ANALYTICAL STORYTELLING :  CUSTOMER SEGMENTATION DATA</vt:lpstr>
      <vt:lpstr>BUSINESS UNDERSTANDING </vt:lpstr>
      <vt:lpstr>DATA UNDERSTANDING </vt:lpstr>
      <vt:lpstr>DATA PREPARATION </vt:lpstr>
      <vt:lpstr>Analysis models </vt:lpstr>
      <vt:lpstr>Conclusion and recommendations</vt:lpstr>
      <vt:lpstr>Challenges and 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STORYTELLING :  CUSTOMER SEGMENTATION DATA</dc:title>
  <dc:creator>Dharmin Sanghvi</dc:creator>
  <cp:lastModifiedBy>Dharmin Sanghvi</cp:lastModifiedBy>
  <cp:revision>35</cp:revision>
  <dcterms:created xsi:type="dcterms:W3CDTF">2024-03-23T16:33:58Z</dcterms:created>
  <dcterms:modified xsi:type="dcterms:W3CDTF">2024-03-28T16:50:51Z</dcterms:modified>
</cp:coreProperties>
</file>