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Horizon" charset="1" panose="02000500000000000000"/>
      <p:regular r:id="rId23"/>
    </p:embeddedFont>
    <p:embeddedFont>
      <p:font typeface="Canva Sans Bold" charset="1" panose="020B0803030501040103"/>
      <p:regular r:id="rId24"/>
    </p:embeddedFont>
    <p:embeddedFont>
      <p:font typeface="Poppins Medium Bold" charset="1" panose="02000000000000000000"/>
      <p:regular r:id="rId25"/>
    </p:embeddedFont>
    <p:embeddedFont>
      <p:font typeface="DM Sans" charset="1" panose="00000000000000000000"/>
      <p:regular r:id="rId26"/>
    </p:embeddedFont>
    <p:embeddedFont>
      <p:font typeface="Canva Sans" charset="1" panose="020B0503030501040103"/>
      <p:regular r:id="rId27"/>
    </p:embeddedFont>
    <p:embeddedFont>
      <p:font typeface="Lexend Deca" charset="1" panose="00000000000000000000"/>
      <p:regular r:id="rId28"/>
    </p:embeddedFont>
    <p:embeddedFont>
      <p:font typeface="Poppins Medium" charset="1" panose="02000000000000000000"/>
      <p:regular r:id="rId29"/>
    </p:embeddedFont>
    <p:embeddedFont>
      <p:font typeface="Poppins Bold" charset="1" panose="02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26.jpeg" Type="http://schemas.openxmlformats.org/officeDocument/2006/relationships/image"/><Relationship Id="rId8" Target="../media/image2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2" Target="../media/image28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9.jpeg" Type="http://schemas.openxmlformats.org/officeDocument/2006/relationships/image"/><Relationship Id="rId6" Target="../media/image30.jpe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3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2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6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7.png" Type="http://schemas.openxmlformats.org/officeDocument/2006/relationships/image"/><Relationship Id="rId12" Target="../media/image16.jpe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jpeg" Type="http://schemas.openxmlformats.org/officeDocument/2006/relationships/image"/><Relationship Id="rId7" Target="../media/image13.png" Type="http://schemas.openxmlformats.org/officeDocument/2006/relationships/image"/><Relationship Id="rId8" Target="../media/image14.jpeg" Type="http://schemas.openxmlformats.org/officeDocument/2006/relationships/image"/><Relationship Id="rId9" Target="../media/image1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7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2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79636" y="6145086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528285" y="2740150"/>
            <a:ext cx="6892543" cy="6115029"/>
            <a:chOff x="0" y="0"/>
            <a:chExt cx="9190057" cy="8153371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10862" t="0" r="10862" b="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-1374650" y="2618091"/>
            <a:ext cx="4806700" cy="4806700"/>
          </a:xfrm>
          <a:custGeom>
            <a:avLst/>
            <a:gdLst/>
            <a:ahLst/>
            <a:cxnLst/>
            <a:rect r="r" b="b" t="t" l="l"/>
            <a:pathLst>
              <a:path h="4806700" w="4806700">
                <a:moveTo>
                  <a:pt x="0" y="0"/>
                </a:moveTo>
                <a:lnTo>
                  <a:pt x="4806700" y="0"/>
                </a:lnTo>
                <a:lnTo>
                  <a:pt x="4806700" y="4806700"/>
                </a:lnTo>
                <a:lnTo>
                  <a:pt x="0" y="4806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6509601" y="8536625"/>
            <a:ext cx="5268798" cy="0"/>
          </a:xfrm>
          <a:prstGeom prst="line">
            <a:avLst/>
          </a:prstGeom>
          <a:ln cap="rnd" w="28575">
            <a:solidFill>
              <a:srgbClr val="787FF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3542529" y="-3998959"/>
            <a:ext cx="9142459" cy="914245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53410" y="604353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08030" y="8003179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8" y="0"/>
                </a:lnTo>
                <a:lnTo>
                  <a:pt x="1463308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27779" y="572271"/>
            <a:ext cx="8165399" cy="2167880"/>
          </a:xfrm>
          <a:custGeom>
            <a:avLst/>
            <a:gdLst/>
            <a:ahLst/>
            <a:cxnLst/>
            <a:rect r="r" b="b" t="t" l="l"/>
            <a:pathLst>
              <a:path h="2167880" w="8165399">
                <a:moveTo>
                  <a:pt x="0" y="0"/>
                </a:moveTo>
                <a:lnTo>
                  <a:pt x="8165399" y="0"/>
                </a:lnTo>
                <a:lnTo>
                  <a:pt x="8165399" y="2167879"/>
                </a:lnTo>
                <a:lnTo>
                  <a:pt x="0" y="21678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53410" y="3926374"/>
            <a:ext cx="11561168" cy="303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44"/>
              </a:lnSpc>
            </a:pPr>
            <a:r>
              <a:rPr lang="en-US" sz="78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Electronics</a:t>
            </a:r>
          </a:p>
          <a:p>
            <a:pPr algn="just">
              <a:lnSpc>
                <a:spcPts val="7644"/>
              </a:lnSpc>
            </a:pPr>
            <a:r>
              <a:rPr lang="en-US" sz="78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Store Management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992227" y="604353"/>
            <a:ext cx="1624339" cy="1703998"/>
          </a:xfrm>
          <a:custGeom>
            <a:avLst/>
            <a:gdLst/>
            <a:ahLst/>
            <a:cxnLst/>
            <a:rect r="r" b="b" t="t" l="l"/>
            <a:pathLst>
              <a:path h="1703998" w="1624339">
                <a:moveTo>
                  <a:pt x="0" y="0"/>
                </a:moveTo>
                <a:lnTo>
                  <a:pt x="1624339" y="0"/>
                </a:lnTo>
                <a:lnTo>
                  <a:pt x="162433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3"/>
            </a:stretch>
          </a:blipFill>
        </p:spPr>
      </p:sp>
      <p:sp>
        <p:nvSpPr>
          <p:cNvPr name="AutoShape 15" id="15"/>
          <p:cNvSpPr/>
          <p:nvPr/>
        </p:nvSpPr>
        <p:spPr>
          <a:xfrm flipH="true">
            <a:off x="6759859" y="572271"/>
            <a:ext cx="0" cy="2199962"/>
          </a:xfrm>
          <a:prstGeom prst="line">
            <a:avLst/>
          </a:prstGeom>
          <a:ln cap="flat" w="1238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3804680" y="3394315"/>
            <a:ext cx="4806700" cy="4806700"/>
          </a:xfrm>
          <a:custGeom>
            <a:avLst/>
            <a:gdLst/>
            <a:ahLst/>
            <a:cxnLst/>
            <a:rect r="r" b="b" t="t" l="l"/>
            <a:pathLst>
              <a:path h="4806700" w="4806700">
                <a:moveTo>
                  <a:pt x="0" y="0"/>
                </a:moveTo>
                <a:lnTo>
                  <a:pt x="4806699" y="0"/>
                </a:lnTo>
                <a:lnTo>
                  <a:pt x="4806699" y="4806699"/>
                </a:lnTo>
                <a:lnTo>
                  <a:pt x="0" y="48066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681224" y="2308352"/>
            <a:ext cx="2129712" cy="878517"/>
            <a:chOff x="0" y="0"/>
            <a:chExt cx="560912" cy="23137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0912" cy="231379"/>
            </a:xfrm>
            <a:custGeom>
              <a:avLst/>
              <a:gdLst/>
              <a:ahLst/>
              <a:cxnLst/>
              <a:rect r="r" b="b" t="t" l="l"/>
              <a:pathLst>
                <a:path h="231379" w="560912">
                  <a:moveTo>
                    <a:pt x="0" y="0"/>
                  </a:moveTo>
                  <a:lnTo>
                    <a:pt x="560912" y="0"/>
                  </a:lnTo>
                  <a:lnTo>
                    <a:pt x="560912" y="231379"/>
                  </a:lnTo>
                  <a:lnTo>
                    <a:pt x="0" y="231379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57150"/>
              <a:ext cx="560912" cy="174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432050" y="2264857"/>
            <a:ext cx="2653985" cy="922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17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 . J . Institute of Engineering and Technology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5140" y="7243465"/>
            <a:ext cx="9890258" cy="438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5"/>
              </a:lnSpc>
            </a:pPr>
            <a:r>
              <a:rPr lang="en-US" sz="3434">
                <a:solidFill>
                  <a:srgbClr val="000000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Optimize Your Store, Maximize Your Profits.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3446272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5640" r="0" b="564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682730" y="1599387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-380211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557355" y="423367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Ds and Class used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181468" y="3561621"/>
            <a:ext cx="5024162" cy="4276979"/>
          </a:xfrm>
          <a:custGeom>
            <a:avLst/>
            <a:gdLst/>
            <a:ahLst/>
            <a:cxnLst/>
            <a:rect r="r" b="b" t="t" l="l"/>
            <a:pathLst>
              <a:path h="4276979" w="5024162">
                <a:moveTo>
                  <a:pt x="0" y="0"/>
                </a:moveTo>
                <a:lnTo>
                  <a:pt x="5024162" y="0"/>
                </a:lnTo>
                <a:lnTo>
                  <a:pt x="5024162" y="4276979"/>
                </a:lnTo>
                <a:lnTo>
                  <a:pt x="0" y="42769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939055" y="3439151"/>
            <a:ext cx="7870647" cy="4521920"/>
          </a:xfrm>
          <a:custGeom>
            <a:avLst/>
            <a:gdLst/>
            <a:ahLst/>
            <a:cxnLst/>
            <a:rect r="r" b="b" t="t" l="l"/>
            <a:pathLst>
              <a:path h="4521920" w="7870647">
                <a:moveTo>
                  <a:pt x="0" y="0"/>
                </a:moveTo>
                <a:lnTo>
                  <a:pt x="7870647" y="0"/>
                </a:lnTo>
                <a:lnTo>
                  <a:pt x="7870647" y="4521920"/>
                </a:lnTo>
                <a:lnTo>
                  <a:pt x="0" y="45219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296662" y="1624183"/>
            <a:ext cx="1228881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LinkedList Used for Customer Class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428509" y="2702834"/>
            <a:ext cx="31780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Insert Node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704206" y="-199423"/>
            <a:ext cx="954524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56606" y="8031273"/>
            <a:ext cx="924687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ArrayList used for Order class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14100" y="8883272"/>
            <a:ext cx="11389995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Priority Queue used for Product class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05644" y="2702834"/>
            <a:ext cx="40410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 details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446272" y="-90324"/>
            <a:ext cx="1704155" cy="1703998"/>
            <a:chOff x="0" y="0"/>
            <a:chExt cx="2272207" cy="2271998"/>
          </a:xfrm>
        </p:grpSpPr>
        <p:sp>
          <p:nvSpPr>
            <p:cNvPr name="AutoShape 24" id="24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3071" y="2500928"/>
            <a:ext cx="14544058" cy="7153869"/>
            <a:chOff x="0" y="0"/>
            <a:chExt cx="3830534" cy="1884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30534" cy="1884147"/>
            </a:xfrm>
            <a:custGeom>
              <a:avLst/>
              <a:gdLst/>
              <a:ahLst/>
              <a:cxnLst/>
              <a:rect r="r" b="b" t="t" l="l"/>
              <a:pathLst>
                <a:path h="1884147" w="3830534">
                  <a:moveTo>
                    <a:pt x="0" y="0"/>
                  </a:moveTo>
                  <a:lnTo>
                    <a:pt x="3830534" y="0"/>
                  </a:lnTo>
                  <a:lnTo>
                    <a:pt x="3830534" y="1884147"/>
                  </a:lnTo>
                  <a:lnTo>
                    <a:pt x="0" y="1884147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3830534" cy="1826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-5119473" y="3143271"/>
            <a:ext cx="6892543" cy="6115029"/>
            <a:chOff x="0" y="0"/>
            <a:chExt cx="9190057" cy="815337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/>
            <a:srcRect l="0" t="11709" r="42511" b="11709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11" id="11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13748388" y="2720705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477039" y="3103130"/>
            <a:ext cx="5108435" cy="2839901"/>
          </a:xfrm>
          <a:custGeom>
            <a:avLst/>
            <a:gdLst/>
            <a:ahLst/>
            <a:cxnLst/>
            <a:rect r="r" b="b" t="t" l="l"/>
            <a:pathLst>
              <a:path h="2839901" w="5108435">
                <a:moveTo>
                  <a:pt x="0" y="0"/>
                </a:moveTo>
                <a:lnTo>
                  <a:pt x="5108435" y="0"/>
                </a:lnTo>
                <a:lnTo>
                  <a:pt x="5108435" y="2839901"/>
                </a:lnTo>
                <a:lnTo>
                  <a:pt x="0" y="28399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389" r="0" b="-638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53556" y="462578"/>
            <a:ext cx="9731051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Procedures and Trigger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605972" y="6133531"/>
            <a:ext cx="5586001" cy="3355856"/>
            <a:chOff x="0" y="0"/>
            <a:chExt cx="7448002" cy="44744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764770"/>
              <a:ext cx="7448002" cy="3709705"/>
            </a:xfrm>
            <a:custGeom>
              <a:avLst/>
              <a:gdLst/>
              <a:ahLst/>
              <a:cxnLst/>
              <a:rect r="r" b="b" t="t" l="l"/>
              <a:pathLst>
                <a:path h="3709705" w="7448002">
                  <a:moveTo>
                    <a:pt x="0" y="0"/>
                  </a:moveTo>
                  <a:lnTo>
                    <a:pt x="7448002" y="0"/>
                  </a:lnTo>
                  <a:lnTo>
                    <a:pt x="7448002" y="3709705"/>
                  </a:lnTo>
                  <a:lnTo>
                    <a:pt x="0" y="3709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707112" y="-38100"/>
              <a:ext cx="3384027" cy="538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534515" indent="-267258" lvl="1">
                <a:lnSpc>
                  <a:spcPts val="3466"/>
                </a:lnSpc>
                <a:buFont typeface="Arial"/>
                <a:buChar char="•"/>
              </a:pPr>
              <a:r>
                <a:rPr lang="en-US" sz="2475">
                  <a:solidFill>
                    <a:srgbClr val="100F0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StockUpdate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8575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3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54188" y="3610355"/>
            <a:ext cx="7798736" cy="4201105"/>
          </a:xfrm>
          <a:custGeom>
            <a:avLst/>
            <a:gdLst/>
            <a:ahLst/>
            <a:cxnLst/>
            <a:rect r="r" b="b" t="t" l="l"/>
            <a:pathLst>
              <a:path h="4201105" w="7798736">
                <a:moveTo>
                  <a:pt x="0" y="0"/>
                </a:moveTo>
                <a:lnTo>
                  <a:pt x="7798736" y="0"/>
                </a:lnTo>
                <a:lnTo>
                  <a:pt x="7798736" y="4201105"/>
                </a:lnTo>
                <a:lnTo>
                  <a:pt x="0" y="42011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043177" y="8259564"/>
            <a:ext cx="5507785" cy="1086467"/>
          </a:xfrm>
          <a:custGeom>
            <a:avLst/>
            <a:gdLst/>
            <a:ahLst/>
            <a:cxnLst/>
            <a:rect r="r" b="b" t="t" l="l"/>
            <a:pathLst>
              <a:path h="1086467" w="5507785">
                <a:moveTo>
                  <a:pt x="0" y="0"/>
                </a:moveTo>
                <a:lnTo>
                  <a:pt x="5507786" y="0"/>
                </a:lnTo>
                <a:lnTo>
                  <a:pt x="5507786" y="1086467"/>
                </a:lnTo>
                <a:lnTo>
                  <a:pt x="0" y="10864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605972" y="2508542"/>
            <a:ext cx="2471691" cy="405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9714" indent="-254857" lvl="1">
              <a:lnSpc>
                <a:spcPts val="3305"/>
              </a:lnSpc>
              <a:buFont typeface="Arial"/>
              <a:buChar char="•"/>
            </a:pPr>
            <a:r>
              <a:rPr lang="en-US" sz="2360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getAnalytic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372042" y="163029"/>
            <a:ext cx="1663660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  8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43177" y="2900278"/>
            <a:ext cx="6001923" cy="40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714" indent="-254857" lvl="1">
              <a:lnSpc>
                <a:spcPts val="3305"/>
              </a:lnSpc>
              <a:buFont typeface="Arial"/>
              <a:buChar char="•"/>
            </a:pPr>
            <a:r>
              <a:rPr lang="en-US" sz="2360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CheckCustomerId Trigger Function 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3895774" y="439254"/>
            <a:ext cx="1704155" cy="1703998"/>
            <a:chOff x="0" y="0"/>
            <a:chExt cx="2272207" cy="2271998"/>
          </a:xfrm>
        </p:grpSpPr>
        <p:sp>
          <p:nvSpPr>
            <p:cNvPr name="AutoShape 28" id="28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30" id="30"/>
          <p:cNvSpPr txBox="true"/>
          <p:nvPr/>
        </p:nvSpPr>
        <p:spPr>
          <a:xfrm rot="0">
            <a:off x="3043177" y="7808320"/>
            <a:ext cx="3254321" cy="40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9714" indent="-254857" lvl="1">
              <a:lnSpc>
                <a:spcPts val="3305"/>
              </a:lnSpc>
              <a:buFont typeface="Arial"/>
              <a:buChar char="•"/>
            </a:pPr>
            <a:r>
              <a:rPr lang="en-US" sz="2360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Trigger Message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784" r="37648" b="784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03850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394150" y="1890506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6125819" y="2959725"/>
            <a:ext cx="1741271" cy="5595191"/>
            <a:chOff x="0" y="0"/>
            <a:chExt cx="458606" cy="14736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8606" cy="1473631"/>
            </a:xfrm>
            <a:custGeom>
              <a:avLst/>
              <a:gdLst/>
              <a:ahLst/>
              <a:cxnLst/>
              <a:rect r="r" b="b" t="t" l="l"/>
              <a:pathLst>
                <a:path h="1473631" w="458606">
                  <a:moveTo>
                    <a:pt x="0" y="0"/>
                  </a:moveTo>
                  <a:lnTo>
                    <a:pt x="458606" y="0"/>
                  </a:lnTo>
                  <a:lnTo>
                    <a:pt x="458606" y="1473631"/>
                  </a:lnTo>
                  <a:lnTo>
                    <a:pt x="0" y="1473631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458606" cy="141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507987" y="4611233"/>
            <a:ext cx="976933" cy="976933"/>
          </a:xfrm>
          <a:custGeom>
            <a:avLst/>
            <a:gdLst/>
            <a:ahLst/>
            <a:cxnLst/>
            <a:rect r="r" b="b" t="t" l="l"/>
            <a:pathLst>
              <a:path h="976933" w="976933">
                <a:moveTo>
                  <a:pt x="0" y="0"/>
                </a:moveTo>
                <a:lnTo>
                  <a:pt x="976934" y="0"/>
                </a:lnTo>
                <a:lnTo>
                  <a:pt x="976934" y="976933"/>
                </a:lnTo>
                <a:lnTo>
                  <a:pt x="0" y="976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586453" y="3203784"/>
            <a:ext cx="887589" cy="887589"/>
          </a:xfrm>
          <a:custGeom>
            <a:avLst/>
            <a:gdLst/>
            <a:ahLst/>
            <a:cxnLst/>
            <a:rect r="r" b="b" t="t" l="l"/>
            <a:pathLst>
              <a:path h="887589" w="887589">
                <a:moveTo>
                  <a:pt x="0" y="0"/>
                </a:moveTo>
                <a:lnTo>
                  <a:pt x="887589" y="0"/>
                </a:lnTo>
                <a:lnTo>
                  <a:pt x="887589" y="887590"/>
                </a:lnTo>
                <a:lnTo>
                  <a:pt x="0" y="88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297498" y="6061195"/>
            <a:ext cx="1569591" cy="875832"/>
          </a:xfrm>
          <a:custGeom>
            <a:avLst/>
            <a:gdLst/>
            <a:ahLst/>
            <a:cxnLst/>
            <a:rect r="r" b="b" t="t" l="l"/>
            <a:pathLst>
              <a:path h="875832" w="1569591">
                <a:moveTo>
                  <a:pt x="0" y="0"/>
                </a:moveTo>
                <a:lnTo>
                  <a:pt x="1569591" y="0"/>
                </a:lnTo>
                <a:lnTo>
                  <a:pt x="1569591" y="875832"/>
                </a:lnTo>
                <a:lnTo>
                  <a:pt x="0" y="8758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690545" y="7538154"/>
            <a:ext cx="783497" cy="783497"/>
          </a:xfrm>
          <a:custGeom>
            <a:avLst/>
            <a:gdLst/>
            <a:ahLst/>
            <a:cxnLst/>
            <a:rect r="r" b="b" t="t" l="l"/>
            <a:pathLst>
              <a:path h="783497" w="783497">
                <a:moveTo>
                  <a:pt x="0" y="0"/>
                </a:moveTo>
                <a:lnTo>
                  <a:pt x="783497" y="0"/>
                </a:lnTo>
                <a:lnTo>
                  <a:pt x="783497" y="783497"/>
                </a:lnTo>
                <a:lnTo>
                  <a:pt x="0" y="7834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86115" y="3023484"/>
            <a:ext cx="5693064" cy="529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1"/>
              </a:lnSpc>
            </a:pPr>
            <a:r>
              <a:rPr lang="en-US" sz="43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Code Studio</a:t>
            </a:r>
          </a:p>
          <a:p>
            <a:pPr algn="l">
              <a:lnSpc>
                <a:spcPts val="6041"/>
              </a:lnSpc>
            </a:pPr>
          </a:p>
          <a:p>
            <a:pPr algn="l">
              <a:lnSpc>
                <a:spcPts val="6041"/>
              </a:lnSpc>
            </a:pPr>
            <a:r>
              <a:rPr lang="en-US" sz="43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Xampp Control Panel</a:t>
            </a:r>
          </a:p>
          <a:p>
            <a:pPr algn="l">
              <a:lnSpc>
                <a:spcPts val="6041"/>
              </a:lnSpc>
            </a:pPr>
          </a:p>
          <a:p>
            <a:pPr algn="l">
              <a:lnSpc>
                <a:spcPts val="6041"/>
              </a:lnSpc>
            </a:pPr>
            <a:r>
              <a:rPr lang="en-US" sz="43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phpMyAdmin</a:t>
            </a:r>
          </a:p>
          <a:p>
            <a:pPr algn="l">
              <a:lnSpc>
                <a:spcPts val="6041"/>
              </a:lnSpc>
            </a:pPr>
          </a:p>
          <a:p>
            <a:pPr algn="l">
              <a:lnSpc>
                <a:spcPts val="6041"/>
              </a:lnSpc>
            </a:pPr>
            <a:r>
              <a:rPr lang="en-US" sz="431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Canva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97498" y="657507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Tools used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035744" y="104325"/>
            <a:ext cx="1083945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9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3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3895774" y="232867"/>
            <a:ext cx="1704155" cy="1703998"/>
            <a:chOff x="0" y="0"/>
            <a:chExt cx="2272207" cy="2271998"/>
          </a:xfrm>
        </p:grpSpPr>
        <p:sp>
          <p:nvSpPr>
            <p:cNvPr name="AutoShape 25" id="25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12465" t="0" r="12465" b="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28549" y="7965086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8" y="0"/>
                </a:lnTo>
                <a:lnTo>
                  <a:pt x="1463308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019202" y="2276269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761854" y="1024218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Merits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64617" y="2676444"/>
            <a:ext cx="11921459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Tracking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Allows for real-time tracking of stock levels, helping prevent overstocking or stockouts.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Analysis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Provides detailed reports on sales, profits helping with budgeting and financial planning.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Operational Efficiency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Automates routine tasks such as billing, invoicing, and stock management, reducing manual effort and the risk of errors.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13489" y="431446"/>
            <a:ext cx="2316956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  10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105499" y="639071"/>
            <a:ext cx="2287194" cy="1703998"/>
            <a:chOff x="0" y="0"/>
            <a:chExt cx="3049591" cy="2271998"/>
          </a:xfrm>
        </p:grpSpPr>
        <p:sp>
          <p:nvSpPr>
            <p:cNvPr name="AutoShape 18" id="18"/>
            <p:cNvSpPr/>
            <p:nvPr/>
          </p:nvSpPr>
          <p:spPr>
            <a:xfrm>
              <a:off x="104" y="1879583"/>
              <a:ext cx="3049384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405208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12465" t="0" r="12465" b="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27646" y="8406301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8" y="0"/>
                </a:lnTo>
                <a:lnTo>
                  <a:pt x="1463308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394150" y="1914127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733249" y="1024218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Demerits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38046" y="2396526"/>
            <a:ext cx="11921459" cy="6581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Downtime: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Technical issues or system failures can disrupt store operations and affect sales and customer service.</a:t>
            </a:r>
          </a:p>
          <a:p>
            <a:pPr algn="l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Investment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Setting up a store management system can involve significant upfront costs for software, hardware, and installation.</a:t>
            </a:r>
          </a:p>
          <a:p>
            <a:pPr algn="l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Upgrades: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Updates to the software may be necessary to address bugs or add new features, which could require additional investment.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45933" y="431446"/>
            <a:ext cx="1306473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11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312736" y="586558"/>
            <a:ext cx="2287194" cy="1703998"/>
            <a:chOff x="0" y="0"/>
            <a:chExt cx="3049591" cy="2271998"/>
          </a:xfrm>
        </p:grpSpPr>
        <p:sp>
          <p:nvSpPr>
            <p:cNvPr name="AutoShape 18" id="18"/>
            <p:cNvSpPr/>
            <p:nvPr/>
          </p:nvSpPr>
          <p:spPr>
            <a:xfrm>
              <a:off x="104" y="1879583"/>
              <a:ext cx="3049384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405208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10862" t="0" r="10862" b="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019202" y="2660576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994383" y="1345247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References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54334" y="3047306"/>
            <a:ext cx="611255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ChatGPT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Chrome</a:t>
            </a: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Faculties:</a:t>
            </a:r>
          </a:p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1.Parth Thakkar</a:t>
            </a:r>
          </a:p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2.Pooja Vyas</a:t>
            </a:r>
          </a:p>
          <a:p>
            <a:pPr algn="just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3.Divyang Patel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58736" y="752475"/>
            <a:ext cx="1736646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12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058736" y="874248"/>
            <a:ext cx="2287194" cy="1703998"/>
            <a:chOff x="0" y="0"/>
            <a:chExt cx="3049591" cy="2271998"/>
          </a:xfrm>
        </p:grpSpPr>
        <p:sp>
          <p:nvSpPr>
            <p:cNvPr name="AutoShape 18" id="18"/>
            <p:cNvSpPr/>
            <p:nvPr/>
          </p:nvSpPr>
          <p:spPr>
            <a:xfrm>
              <a:off x="104" y="1879583"/>
              <a:ext cx="3049384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405208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5486400" y="7559502"/>
            <a:ext cx="7315200" cy="1436439"/>
          </a:xfrm>
          <a:custGeom>
            <a:avLst/>
            <a:gdLst/>
            <a:ahLst/>
            <a:cxnLst/>
            <a:rect r="r" b="b" t="t" l="l"/>
            <a:pathLst>
              <a:path h="1436439" w="7315200">
                <a:moveTo>
                  <a:pt x="0" y="0"/>
                </a:moveTo>
                <a:lnTo>
                  <a:pt x="7315200" y="0"/>
                </a:lnTo>
                <a:lnTo>
                  <a:pt x="7315200" y="1436440"/>
                </a:lnTo>
                <a:lnTo>
                  <a:pt x="0" y="1436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31633" y="6281597"/>
            <a:ext cx="6624735" cy="777940"/>
            <a:chOff x="0" y="0"/>
            <a:chExt cx="3460798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60798" cy="406400"/>
            </a:xfrm>
            <a:custGeom>
              <a:avLst/>
              <a:gdLst/>
              <a:ahLst/>
              <a:cxnLst/>
              <a:rect r="r" b="b" t="t" l="l"/>
              <a:pathLst>
                <a:path h="406400" w="3460798">
                  <a:moveTo>
                    <a:pt x="3257598" y="0"/>
                  </a:moveTo>
                  <a:cubicBezTo>
                    <a:pt x="3369822" y="0"/>
                    <a:pt x="3460798" y="90976"/>
                    <a:pt x="3460798" y="203200"/>
                  </a:cubicBezTo>
                  <a:cubicBezTo>
                    <a:pt x="3460798" y="315424"/>
                    <a:pt x="3369822" y="406400"/>
                    <a:pt x="32575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DFBFB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57150"/>
              <a:ext cx="3460798" cy="349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  <a:r>
                <a:rPr lang="en-US" sz="2111">
                  <a:solidFill>
                    <a:srgbClr val="100F0D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From Our Group Members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110979" y="1586138"/>
            <a:ext cx="6066041" cy="1610509"/>
          </a:xfrm>
          <a:custGeom>
            <a:avLst/>
            <a:gdLst/>
            <a:ahLst/>
            <a:cxnLst/>
            <a:rect r="r" b="b" t="t" l="l"/>
            <a:pathLst>
              <a:path h="1610509" w="6066041">
                <a:moveTo>
                  <a:pt x="0" y="0"/>
                </a:moveTo>
                <a:lnTo>
                  <a:pt x="6066042" y="0"/>
                </a:lnTo>
                <a:lnTo>
                  <a:pt x="6066042" y="1610509"/>
                </a:lnTo>
                <a:lnTo>
                  <a:pt x="0" y="16105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5629505" y="512338"/>
            <a:ext cx="9142459" cy="914245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642116" y="572271"/>
            <a:ext cx="9142459" cy="914245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62650" y="810014"/>
            <a:ext cx="15778323" cy="8666972"/>
            <a:chOff x="0" y="0"/>
            <a:chExt cx="4155608" cy="22826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55608" cy="2282660"/>
            </a:xfrm>
            <a:custGeom>
              <a:avLst/>
              <a:gdLst/>
              <a:ahLst/>
              <a:cxnLst/>
              <a:rect r="r" b="b" t="t" l="l"/>
              <a:pathLst>
                <a:path h="2282660" w="4155608">
                  <a:moveTo>
                    <a:pt x="0" y="0"/>
                  </a:moveTo>
                  <a:lnTo>
                    <a:pt x="4155608" y="0"/>
                  </a:lnTo>
                  <a:lnTo>
                    <a:pt x="4155608" y="2282660"/>
                  </a:lnTo>
                  <a:lnTo>
                    <a:pt x="0" y="2282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4155608" cy="22255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767828" y="3883620"/>
            <a:ext cx="10760155" cy="1902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46"/>
              </a:lnSpc>
            </a:pPr>
            <a:r>
              <a:rPr lang="en-US" sz="14065">
                <a:solidFill>
                  <a:srgbClr val="FFBD59"/>
                </a:solidFill>
                <a:latin typeface="Lexend Deca"/>
                <a:ea typeface="Lexend Deca"/>
                <a:cs typeface="Lexend Deca"/>
                <a:sym typeface="Lexend Deca"/>
              </a:rPr>
              <a:t>THANK YOU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301507" y="2423794"/>
            <a:ext cx="1478930" cy="5834105"/>
            <a:chOff x="0" y="0"/>
            <a:chExt cx="1971907" cy="77788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0829" y="0"/>
              <a:ext cx="1951078" cy="2271998"/>
            </a:xfrm>
            <a:custGeom>
              <a:avLst/>
              <a:gdLst/>
              <a:ahLst/>
              <a:cxnLst/>
              <a:rect r="r" b="b" t="t" l="l"/>
              <a:pathLst>
                <a:path h="2271998" w="1951078">
                  <a:moveTo>
                    <a:pt x="0" y="0"/>
                  </a:moveTo>
                  <a:lnTo>
                    <a:pt x="1951078" y="0"/>
                  </a:lnTo>
                  <a:lnTo>
                    <a:pt x="1951078" y="2271998"/>
                  </a:lnTo>
                  <a:lnTo>
                    <a:pt x="0" y="227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2752210"/>
              <a:ext cx="1951078" cy="2271998"/>
            </a:xfrm>
            <a:custGeom>
              <a:avLst/>
              <a:gdLst/>
              <a:ahLst/>
              <a:cxnLst/>
              <a:rect r="r" b="b" t="t" l="l"/>
              <a:pathLst>
                <a:path h="2271998" w="1951078">
                  <a:moveTo>
                    <a:pt x="0" y="0"/>
                  </a:moveTo>
                  <a:lnTo>
                    <a:pt x="1951078" y="0"/>
                  </a:lnTo>
                  <a:lnTo>
                    <a:pt x="1951078" y="2271998"/>
                  </a:lnTo>
                  <a:lnTo>
                    <a:pt x="0" y="227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0829" y="5506808"/>
              <a:ext cx="1951078" cy="2271998"/>
            </a:xfrm>
            <a:custGeom>
              <a:avLst/>
              <a:gdLst/>
              <a:ahLst/>
              <a:cxnLst/>
              <a:rect r="r" b="b" t="t" l="l"/>
              <a:pathLst>
                <a:path h="2271998" w="1951078">
                  <a:moveTo>
                    <a:pt x="0" y="0"/>
                  </a:moveTo>
                  <a:lnTo>
                    <a:pt x="1951078" y="0"/>
                  </a:lnTo>
                  <a:lnTo>
                    <a:pt x="1951078" y="2271998"/>
                  </a:lnTo>
                  <a:lnTo>
                    <a:pt x="0" y="227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15373" y="2226448"/>
            <a:ext cx="1478930" cy="5834105"/>
            <a:chOff x="0" y="0"/>
            <a:chExt cx="1971907" cy="777880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20829" y="0"/>
              <a:ext cx="1951078" cy="2271998"/>
            </a:xfrm>
            <a:custGeom>
              <a:avLst/>
              <a:gdLst/>
              <a:ahLst/>
              <a:cxnLst/>
              <a:rect r="r" b="b" t="t" l="l"/>
              <a:pathLst>
                <a:path h="2271998" w="1951078">
                  <a:moveTo>
                    <a:pt x="0" y="0"/>
                  </a:moveTo>
                  <a:lnTo>
                    <a:pt x="1951078" y="0"/>
                  </a:lnTo>
                  <a:lnTo>
                    <a:pt x="1951078" y="2271998"/>
                  </a:lnTo>
                  <a:lnTo>
                    <a:pt x="0" y="227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2752210"/>
              <a:ext cx="1951078" cy="2271998"/>
            </a:xfrm>
            <a:custGeom>
              <a:avLst/>
              <a:gdLst/>
              <a:ahLst/>
              <a:cxnLst/>
              <a:rect r="r" b="b" t="t" l="l"/>
              <a:pathLst>
                <a:path h="2271998" w="1951078">
                  <a:moveTo>
                    <a:pt x="0" y="0"/>
                  </a:moveTo>
                  <a:lnTo>
                    <a:pt x="1951078" y="0"/>
                  </a:lnTo>
                  <a:lnTo>
                    <a:pt x="1951078" y="2271998"/>
                  </a:lnTo>
                  <a:lnTo>
                    <a:pt x="0" y="227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0829" y="5506808"/>
              <a:ext cx="1951078" cy="2271998"/>
            </a:xfrm>
            <a:custGeom>
              <a:avLst/>
              <a:gdLst/>
              <a:ahLst/>
              <a:cxnLst/>
              <a:rect r="r" b="b" t="t" l="l"/>
              <a:pathLst>
                <a:path h="2271998" w="1951078">
                  <a:moveTo>
                    <a:pt x="0" y="0"/>
                  </a:moveTo>
                  <a:lnTo>
                    <a:pt x="1951078" y="0"/>
                  </a:lnTo>
                  <a:lnTo>
                    <a:pt x="1951078" y="2271998"/>
                  </a:lnTo>
                  <a:lnTo>
                    <a:pt x="0" y="2271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31591"/>
            <a:ext cx="3156080" cy="11576957"/>
            <a:chOff x="0" y="0"/>
            <a:chExt cx="831231" cy="30490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31231" cy="3049075"/>
            </a:xfrm>
            <a:custGeom>
              <a:avLst/>
              <a:gdLst/>
              <a:ahLst/>
              <a:cxnLst/>
              <a:rect r="r" b="b" t="t" l="l"/>
              <a:pathLst>
                <a:path h="3049075" w="831231">
                  <a:moveTo>
                    <a:pt x="0" y="0"/>
                  </a:moveTo>
                  <a:lnTo>
                    <a:pt x="831231" y="0"/>
                  </a:lnTo>
                  <a:lnTo>
                    <a:pt x="831231" y="3049075"/>
                  </a:lnTo>
                  <a:lnTo>
                    <a:pt x="0" y="3049075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831231" cy="299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56080" y="-831591"/>
            <a:ext cx="3156080" cy="11576957"/>
            <a:chOff x="0" y="0"/>
            <a:chExt cx="831231" cy="30490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31231" cy="3049075"/>
            </a:xfrm>
            <a:custGeom>
              <a:avLst/>
              <a:gdLst/>
              <a:ahLst/>
              <a:cxnLst/>
              <a:rect r="r" b="b" t="t" l="l"/>
              <a:pathLst>
                <a:path h="3049075" w="831231">
                  <a:moveTo>
                    <a:pt x="0" y="0"/>
                  </a:moveTo>
                  <a:lnTo>
                    <a:pt x="831231" y="0"/>
                  </a:lnTo>
                  <a:lnTo>
                    <a:pt x="831231" y="3049075"/>
                  </a:lnTo>
                  <a:lnTo>
                    <a:pt x="0" y="3049075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831231" cy="299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12159" y="-831591"/>
            <a:ext cx="3156080" cy="11576957"/>
            <a:chOff x="0" y="0"/>
            <a:chExt cx="831231" cy="30490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31231" cy="3049075"/>
            </a:xfrm>
            <a:custGeom>
              <a:avLst/>
              <a:gdLst/>
              <a:ahLst/>
              <a:cxnLst/>
              <a:rect r="r" b="b" t="t" l="l"/>
              <a:pathLst>
                <a:path h="3049075" w="831231">
                  <a:moveTo>
                    <a:pt x="0" y="0"/>
                  </a:moveTo>
                  <a:lnTo>
                    <a:pt x="831231" y="0"/>
                  </a:lnTo>
                  <a:lnTo>
                    <a:pt x="831231" y="3049075"/>
                  </a:lnTo>
                  <a:lnTo>
                    <a:pt x="0" y="3049075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57150"/>
              <a:ext cx="831231" cy="299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68239" y="-831591"/>
            <a:ext cx="3156080" cy="11576957"/>
            <a:chOff x="0" y="0"/>
            <a:chExt cx="831231" cy="30490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31231" cy="3049075"/>
            </a:xfrm>
            <a:custGeom>
              <a:avLst/>
              <a:gdLst/>
              <a:ahLst/>
              <a:cxnLst/>
              <a:rect r="r" b="b" t="t" l="l"/>
              <a:pathLst>
                <a:path h="3049075" w="831231">
                  <a:moveTo>
                    <a:pt x="0" y="0"/>
                  </a:moveTo>
                  <a:lnTo>
                    <a:pt x="831231" y="0"/>
                  </a:lnTo>
                  <a:lnTo>
                    <a:pt x="831231" y="3049075"/>
                  </a:lnTo>
                  <a:lnTo>
                    <a:pt x="0" y="3049075"/>
                  </a:lnTo>
                  <a:close/>
                </a:path>
              </a:pathLst>
            </a:custGeom>
            <a:solidFill>
              <a:srgbClr val="FFBD5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57150"/>
              <a:ext cx="831231" cy="299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624318" y="-831591"/>
            <a:ext cx="3156080" cy="11576957"/>
            <a:chOff x="0" y="0"/>
            <a:chExt cx="831231" cy="30490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31231" cy="3049075"/>
            </a:xfrm>
            <a:custGeom>
              <a:avLst/>
              <a:gdLst/>
              <a:ahLst/>
              <a:cxnLst/>
              <a:rect r="r" b="b" t="t" l="l"/>
              <a:pathLst>
                <a:path h="3049075" w="831231">
                  <a:moveTo>
                    <a:pt x="0" y="0"/>
                  </a:moveTo>
                  <a:lnTo>
                    <a:pt x="831231" y="0"/>
                  </a:lnTo>
                  <a:lnTo>
                    <a:pt x="831231" y="3049075"/>
                  </a:lnTo>
                  <a:lnTo>
                    <a:pt x="0" y="3049075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57150"/>
              <a:ext cx="831231" cy="299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780398" y="-831591"/>
            <a:ext cx="3156080" cy="11576957"/>
            <a:chOff x="0" y="0"/>
            <a:chExt cx="831231" cy="30490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31231" cy="3049075"/>
            </a:xfrm>
            <a:custGeom>
              <a:avLst/>
              <a:gdLst/>
              <a:ahLst/>
              <a:cxnLst/>
              <a:rect r="r" b="b" t="t" l="l"/>
              <a:pathLst>
                <a:path h="3049075" w="831231">
                  <a:moveTo>
                    <a:pt x="0" y="0"/>
                  </a:moveTo>
                  <a:lnTo>
                    <a:pt x="831231" y="0"/>
                  </a:lnTo>
                  <a:lnTo>
                    <a:pt x="831231" y="3049075"/>
                  </a:lnTo>
                  <a:lnTo>
                    <a:pt x="0" y="3049075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57150"/>
              <a:ext cx="831231" cy="2991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4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571229" y="-5037760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708909" y="2740150"/>
            <a:ext cx="4806700" cy="4806700"/>
          </a:xfrm>
          <a:custGeom>
            <a:avLst/>
            <a:gdLst/>
            <a:ahLst/>
            <a:cxnLst/>
            <a:rect r="r" b="b" t="t" l="l"/>
            <a:pathLst>
              <a:path h="4806700" w="4806700">
                <a:moveTo>
                  <a:pt x="0" y="0"/>
                </a:moveTo>
                <a:lnTo>
                  <a:pt x="4806699" y="0"/>
                </a:lnTo>
                <a:lnTo>
                  <a:pt x="4806699" y="4806700"/>
                </a:lnTo>
                <a:lnTo>
                  <a:pt x="0" y="480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4517" y="795833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05740" y="80548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3019202" y="248554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1028700" y="9258300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6121957" y="4783276"/>
            <a:ext cx="2622496" cy="3026980"/>
            <a:chOff x="0" y="0"/>
            <a:chExt cx="862412" cy="9954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95427"/>
            </a:xfrm>
            <a:custGeom>
              <a:avLst/>
              <a:gdLst/>
              <a:ahLst/>
              <a:cxnLst/>
              <a:rect r="r" b="b" t="t" l="l"/>
              <a:pathLst>
                <a:path h="995427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95427"/>
                  </a:lnTo>
                  <a:lnTo>
                    <a:pt x="0" y="995427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1043052"/>
            </a:xfrm>
            <a:prstGeom prst="rect">
              <a:avLst/>
            </a:prstGeom>
          </p:spPr>
          <p:txBody>
            <a:bodyPr anchor="ctr" rtlCol="false" tIns="42357" lIns="42357" bIns="42357" rIns="42357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6304778" y="4132863"/>
            <a:ext cx="2256854" cy="2248038"/>
            <a:chOff x="0" y="0"/>
            <a:chExt cx="6502400" cy="647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-6140" r="223" b="-27191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466813" y="6380901"/>
            <a:ext cx="1915931" cy="78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3"/>
              </a:lnSpc>
            </a:pPr>
            <a:r>
              <a:rPr lang="en-US" sz="2611" spc="130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Rushvi Doshi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31344" y="7275091"/>
            <a:ext cx="2003722" cy="53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5"/>
              </a:lnSpc>
            </a:pPr>
            <a:r>
              <a:rPr lang="en-US" sz="1787" spc="8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Roll no.:- 109</a:t>
            </a:r>
          </a:p>
          <a:p>
            <a:pPr algn="ctr">
              <a:lnSpc>
                <a:spcPts val="2145"/>
              </a:lnSpc>
            </a:pPr>
            <a:r>
              <a:rPr lang="en-US" sz="1787" spc="8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C.E.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6121957" y="7810257"/>
            <a:ext cx="2622496" cy="277724"/>
          </a:xfrm>
          <a:custGeom>
            <a:avLst/>
            <a:gdLst/>
            <a:ahLst/>
            <a:cxnLst/>
            <a:rect r="r" b="b" t="t" l="l"/>
            <a:pathLst>
              <a:path h="277724" w="2622496">
                <a:moveTo>
                  <a:pt x="0" y="0"/>
                </a:moveTo>
                <a:lnTo>
                  <a:pt x="2622496" y="0"/>
                </a:lnTo>
                <a:lnTo>
                  <a:pt x="2622496" y="277724"/>
                </a:lnTo>
                <a:lnTo>
                  <a:pt x="0" y="2777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6495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354949" y="7987928"/>
            <a:ext cx="1939471" cy="30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23002170110037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175486" y="4793906"/>
            <a:ext cx="2622496" cy="3002884"/>
            <a:chOff x="0" y="0"/>
            <a:chExt cx="862412" cy="9875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2412" cy="987503"/>
            </a:xfrm>
            <a:custGeom>
              <a:avLst/>
              <a:gdLst/>
              <a:ahLst/>
              <a:cxnLst/>
              <a:rect r="r" b="b" t="t" l="l"/>
              <a:pathLst>
                <a:path h="987503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87503"/>
                  </a:lnTo>
                  <a:lnTo>
                    <a:pt x="0" y="987503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62412" cy="1035128"/>
            </a:xfrm>
            <a:prstGeom prst="rect">
              <a:avLst/>
            </a:prstGeom>
          </p:spPr>
          <p:txBody>
            <a:bodyPr anchor="ctr" rtlCol="false" tIns="42357" lIns="42357" bIns="42357" rIns="42357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358307" y="4143493"/>
            <a:ext cx="2256854" cy="2248038"/>
            <a:chOff x="0" y="0"/>
            <a:chExt cx="6502400" cy="6477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8"/>
              <a:stretch>
                <a:fillRect l="-978" t="0" r="-978" b="-31449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358307" y="6411930"/>
            <a:ext cx="2256854" cy="76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sz="2543" spc="12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Dharmit Kakadiya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37195" y="7260007"/>
            <a:ext cx="2077966" cy="55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4"/>
              </a:lnSpc>
            </a:pPr>
            <a:r>
              <a:rPr lang="en-US" sz="1853" spc="9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Roll no.:- 104</a:t>
            </a:r>
          </a:p>
          <a:p>
            <a:pPr algn="ctr">
              <a:lnSpc>
                <a:spcPts val="2224"/>
              </a:lnSpc>
            </a:pPr>
            <a:r>
              <a:rPr lang="en-US" sz="1853" spc="9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C.E.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2175486" y="7736331"/>
            <a:ext cx="2622496" cy="277724"/>
          </a:xfrm>
          <a:custGeom>
            <a:avLst/>
            <a:gdLst/>
            <a:ahLst/>
            <a:cxnLst/>
            <a:rect r="r" b="b" t="t" l="l"/>
            <a:pathLst>
              <a:path h="277724" w="2622496">
                <a:moveTo>
                  <a:pt x="0" y="0"/>
                </a:moveTo>
                <a:lnTo>
                  <a:pt x="2622496" y="0"/>
                </a:lnTo>
                <a:lnTo>
                  <a:pt x="2622496" y="277725"/>
                </a:lnTo>
                <a:lnTo>
                  <a:pt x="0" y="277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6495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498395" y="7985481"/>
            <a:ext cx="1976679" cy="30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23002170110059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068428" y="4780829"/>
            <a:ext cx="2622496" cy="3001080"/>
            <a:chOff x="0" y="0"/>
            <a:chExt cx="862412" cy="98691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62412" cy="986910"/>
            </a:xfrm>
            <a:custGeom>
              <a:avLst/>
              <a:gdLst/>
              <a:ahLst/>
              <a:cxnLst/>
              <a:rect r="r" b="b" t="t" l="l"/>
              <a:pathLst>
                <a:path h="986910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86910"/>
                  </a:lnTo>
                  <a:lnTo>
                    <a:pt x="0" y="986910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62412" cy="1034535"/>
            </a:xfrm>
            <a:prstGeom prst="rect">
              <a:avLst/>
            </a:prstGeom>
          </p:spPr>
          <p:txBody>
            <a:bodyPr anchor="ctr" rtlCol="false" tIns="42357" lIns="42357" bIns="42357" rIns="42357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0251249" y="4130416"/>
            <a:ext cx="2256854" cy="2248038"/>
            <a:chOff x="0" y="0"/>
            <a:chExt cx="6502400" cy="6477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9"/>
              <a:stretch>
                <a:fillRect l="82" t="0" r="82" b="-28933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0068428" y="7736331"/>
            <a:ext cx="2622496" cy="277724"/>
          </a:xfrm>
          <a:custGeom>
            <a:avLst/>
            <a:gdLst/>
            <a:ahLst/>
            <a:cxnLst/>
            <a:rect r="r" b="b" t="t" l="l"/>
            <a:pathLst>
              <a:path h="277724" w="2622496">
                <a:moveTo>
                  <a:pt x="0" y="0"/>
                </a:moveTo>
                <a:lnTo>
                  <a:pt x="2622496" y="0"/>
                </a:lnTo>
                <a:lnTo>
                  <a:pt x="2622496" y="277725"/>
                </a:lnTo>
                <a:lnTo>
                  <a:pt x="0" y="277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6495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4476173" y="876137"/>
            <a:ext cx="11007328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Group Introduction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13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4014899" y="4780829"/>
            <a:ext cx="2622496" cy="3015961"/>
            <a:chOff x="0" y="0"/>
            <a:chExt cx="862412" cy="99180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62412" cy="991803"/>
            </a:xfrm>
            <a:custGeom>
              <a:avLst/>
              <a:gdLst/>
              <a:ahLst/>
              <a:cxnLst/>
              <a:rect r="r" b="b" t="t" l="l"/>
              <a:pathLst>
                <a:path h="991803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91803"/>
                  </a:lnTo>
                  <a:lnTo>
                    <a:pt x="0" y="991803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862412" cy="1039428"/>
            </a:xfrm>
            <a:prstGeom prst="rect">
              <a:avLst/>
            </a:prstGeom>
          </p:spPr>
          <p:txBody>
            <a:bodyPr anchor="ctr" rtlCol="false" tIns="42357" lIns="42357" bIns="42357" rIns="42357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14197720" y="4130416"/>
            <a:ext cx="2256854" cy="2248038"/>
            <a:chOff x="0" y="0"/>
            <a:chExt cx="6502400" cy="64770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2"/>
              <a:stretch>
                <a:fillRect l="223" t="-11131" r="-1357" b="-24316"/>
              </a:stretch>
            </a:blip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14197720" y="6398853"/>
            <a:ext cx="2256854" cy="76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1"/>
              </a:lnSpc>
            </a:pPr>
            <a:r>
              <a:rPr lang="en-US" sz="2543" spc="12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Bhavesh</a:t>
            </a:r>
          </a:p>
          <a:p>
            <a:pPr algn="ctr">
              <a:lnSpc>
                <a:spcPts val="3051"/>
              </a:lnSpc>
            </a:pPr>
            <a:r>
              <a:rPr lang="en-US" sz="2543" spc="127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Velani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376607" y="7246930"/>
            <a:ext cx="2077966" cy="55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4"/>
              </a:lnSpc>
            </a:pPr>
            <a:r>
              <a:rPr lang="en-US" sz="1853" spc="9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Roll no.:- 113</a:t>
            </a:r>
          </a:p>
          <a:p>
            <a:pPr algn="ctr">
              <a:lnSpc>
                <a:spcPts val="2224"/>
              </a:lnSpc>
            </a:pPr>
            <a:r>
              <a:rPr lang="en-US" sz="1853" spc="9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I.T.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14014899" y="7777174"/>
            <a:ext cx="2622496" cy="277724"/>
          </a:xfrm>
          <a:custGeom>
            <a:avLst/>
            <a:gdLst/>
            <a:ahLst/>
            <a:cxnLst/>
            <a:rect r="r" b="b" t="t" l="l"/>
            <a:pathLst>
              <a:path h="277724" w="2622496">
                <a:moveTo>
                  <a:pt x="0" y="0"/>
                </a:moveTo>
                <a:lnTo>
                  <a:pt x="2622496" y="0"/>
                </a:lnTo>
                <a:lnTo>
                  <a:pt x="2622496" y="277724"/>
                </a:lnTo>
                <a:lnTo>
                  <a:pt x="0" y="2777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6495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4337807" y="7972404"/>
            <a:ext cx="1976679" cy="30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23002170210134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412767" y="6413201"/>
            <a:ext cx="2017263" cy="746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4"/>
              </a:lnSpc>
            </a:pPr>
            <a:r>
              <a:rPr lang="en-US" sz="2495" spc="1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Shivangi</a:t>
            </a:r>
          </a:p>
          <a:p>
            <a:pPr algn="ctr">
              <a:lnSpc>
                <a:spcPts val="2994"/>
              </a:lnSpc>
            </a:pPr>
            <a:r>
              <a:rPr lang="en-US" sz="2495" spc="124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Gohel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404475" y="7272644"/>
            <a:ext cx="2003722" cy="53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5"/>
              </a:lnSpc>
            </a:pPr>
            <a:r>
              <a:rPr lang="en-US" sz="1787" spc="8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Roll no.:- 110</a:t>
            </a:r>
          </a:p>
          <a:p>
            <a:pPr algn="ctr">
              <a:lnSpc>
                <a:spcPts val="2145"/>
              </a:lnSpc>
            </a:pPr>
            <a:r>
              <a:rPr lang="en-US" sz="1787" spc="89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I.T.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342680" y="7985481"/>
            <a:ext cx="2087351" cy="30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23002170210034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3266" y="7743809"/>
            <a:ext cx="1611154" cy="78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5"/>
              </a:lnSpc>
            </a:pPr>
            <a:r>
              <a:rPr lang="en-US" sz="22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Enrollment </a:t>
            </a:r>
          </a:p>
          <a:p>
            <a:pPr algn="just">
              <a:lnSpc>
                <a:spcPts val="3165"/>
              </a:lnSpc>
            </a:pPr>
            <a:r>
              <a:rPr lang="en-US" sz="226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No. :-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2290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18327" t="0" r="18327" b="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25507" y="3268155"/>
            <a:ext cx="4806700" cy="4806700"/>
          </a:xfrm>
          <a:custGeom>
            <a:avLst/>
            <a:gdLst/>
            <a:ahLst/>
            <a:cxnLst/>
            <a:rect r="r" b="b" t="t" l="l"/>
            <a:pathLst>
              <a:path h="4806700" w="4806700">
                <a:moveTo>
                  <a:pt x="0" y="0"/>
                </a:moveTo>
                <a:lnTo>
                  <a:pt x="4806700" y="0"/>
                </a:lnTo>
                <a:lnTo>
                  <a:pt x="4806700" y="4806700"/>
                </a:lnTo>
                <a:lnTo>
                  <a:pt x="0" y="4806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3339210" y="2276269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1028700" y="9258300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6651736" y="1289024"/>
            <a:ext cx="9731051" cy="95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Project Outline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903646" y="3329771"/>
            <a:ext cx="4165958" cy="548240"/>
            <a:chOff x="0" y="0"/>
            <a:chExt cx="5554611" cy="73098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439811" y="24832"/>
              <a:ext cx="4114800" cy="676637"/>
            </a:xfrm>
            <a:custGeom>
              <a:avLst/>
              <a:gdLst/>
              <a:ahLst/>
              <a:cxnLst/>
              <a:rect r="r" b="b" t="t" l="l"/>
              <a:pathLst>
                <a:path h="676637" w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254062" r="0" b="-254062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660991" y="238796"/>
              <a:ext cx="3799155" cy="366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84"/>
                </a:lnSpc>
              </a:pPr>
              <a:r>
                <a:rPr lang="en-US" sz="2111">
                  <a:solidFill>
                    <a:srgbClr val="FFFCF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Purpose of project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5250"/>
              <a:ext cx="1247852" cy="635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5"/>
                </a:lnSpc>
              </a:pPr>
              <a:r>
                <a:rPr lang="en-US" sz="3622" spc="36">
                  <a:solidFill>
                    <a:srgbClr val="3C6C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903646" y="4201861"/>
            <a:ext cx="4165958" cy="548240"/>
            <a:chOff x="0" y="0"/>
            <a:chExt cx="5554611" cy="73098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439811" y="24832"/>
              <a:ext cx="4114800" cy="676637"/>
            </a:xfrm>
            <a:custGeom>
              <a:avLst/>
              <a:gdLst/>
              <a:ahLst/>
              <a:cxnLst/>
              <a:rect r="r" b="b" t="t" l="l"/>
              <a:pathLst>
                <a:path h="676637" w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254062" r="0" b="-254062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660991" y="238796"/>
              <a:ext cx="3799155" cy="366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84"/>
                </a:lnSpc>
              </a:pPr>
              <a:r>
                <a:rPr lang="en-US" sz="2111">
                  <a:solidFill>
                    <a:srgbClr val="FFFCF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Project Overview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5250"/>
              <a:ext cx="1247852" cy="635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5"/>
                </a:lnSpc>
              </a:pPr>
              <a:r>
                <a:rPr lang="en-US" sz="3622" spc="36">
                  <a:solidFill>
                    <a:srgbClr val="3C6C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903646" y="5073951"/>
            <a:ext cx="4165958" cy="548240"/>
            <a:chOff x="0" y="0"/>
            <a:chExt cx="5554611" cy="7309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439811" y="24832"/>
              <a:ext cx="4114800" cy="676637"/>
            </a:xfrm>
            <a:custGeom>
              <a:avLst/>
              <a:gdLst/>
              <a:ahLst/>
              <a:cxnLst/>
              <a:rect r="r" b="b" t="t" l="l"/>
              <a:pathLst>
                <a:path h="676637" w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254062" r="0" b="-254062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660991" y="238796"/>
              <a:ext cx="3799155" cy="366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84"/>
                </a:lnSpc>
              </a:pPr>
              <a:r>
                <a:rPr lang="en-US" sz="2111">
                  <a:solidFill>
                    <a:srgbClr val="FFFCF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ER Diagram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95250"/>
              <a:ext cx="1247852" cy="635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5"/>
                </a:lnSpc>
              </a:pPr>
              <a:r>
                <a:rPr lang="en-US" sz="3622" spc="36">
                  <a:solidFill>
                    <a:srgbClr val="3C6C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903646" y="5946041"/>
            <a:ext cx="4165958" cy="548240"/>
            <a:chOff x="0" y="0"/>
            <a:chExt cx="5554611" cy="73098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439811" y="24832"/>
              <a:ext cx="4114800" cy="676637"/>
            </a:xfrm>
            <a:custGeom>
              <a:avLst/>
              <a:gdLst/>
              <a:ahLst/>
              <a:cxnLst/>
              <a:rect r="r" b="b" t="t" l="l"/>
              <a:pathLst>
                <a:path h="676637" w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254062" r="0" b="-254062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1660991" y="238796"/>
              <a:ext cx="3799155" cy="366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84"/>
                </a:lnSpc>
              </a:pPr>
              <a:r>
                <a:rPr lang="en-US" sz="2111">
                  <a:solidFill>
                    <a:srgbClr val="FFFCF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Use case Diagram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95250"/>
              <a:ext cx="1247852" cy="635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5"/>
                </a:lnSpc>
              </a:pPr>
              <a:r>
                <a:rPr lang="en-US" sz="3622" spc="36">
                  <a:solidFill>
                    <a:srgbClr val="3C6C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903646" y="6818131"/>
            <a:ext cx="4165958" cy="548240"/>
            <a:chOff x="0" y="0"/>
            <a:chExt cx="5554611" cy="73098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439811" y="24832"/>
              <a:ext cx="4114800" cy="676637"/>
            </a:xfrm>
            <a:custGeom>
              <a:avLst/>
              <a:gdLst/>
              <a:ahLst/>
              <a:cxnLst/>
              <a:rect r="r" b="b" t="t" l="l"/>
              <a:pathLst>
                <a:path h="676637" w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254062" r="0" b="-254062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0" y="95250"/>
              <a:ext cx="1247852" cy="6357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5"/>
                </a:lnSpc>
              </a:pPr>
              <a:r>
                <a:rPr lang="en-US" sz="3622" spc="36">
                  <a:solidFill>
                    <a:srgbClr val="3C6C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6983505" y="7620794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8"/>
                </a:lnTo>
                <a:lnTo>
                  <a:pt x="0" y="507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903646" y="7697420"/>
            <a:ext cx="935889" cy="45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5"/>
              </a:lnSpc>
            </a:pPr>
            <a:r>
              <a:rPr lang="en-US" sz="3622" spc="36">
                <a:solidFill>
                  <a:srgbClr val="3C6CA8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2217722" y="4242623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8"/>
                </a:lnTo>
                <a:lnTo>
                  <a:pt x="0" y="507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217722" y="3380681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7"/>
                </a:lnTo>
                <a:lnTo>
                  <a:pt x="0" y="507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2336089" y="3502359"/>
            <a:ext cx="2849366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Ds and Class Used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217722" y="4394830"/>
            <a:ext cx="3131019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Procedure and Trigger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137864" y="3425021"/>
            <a:ext cx="935889" cy="45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5"/>
              </a:lnSpc>
            </a:pPr>
            <a:r>
              <a:rPr lang="en-US" sz="3622" spc="36">
                <a:solidFill>
                  <a:srgbClr val="3C6CA8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137864" y="4297111"/>
            <a:ext cx="935889" cy="45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5"/>
              </a:lnSpc>
            </a:pPr>
            <a:r>
              <a:rPr lang="en-US" sz="3622" spc="36">
                <a:solidFill>
                  <a:srgbClr val="3C6CA8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2217722" y="5092575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7"/>
                </a:lnTo>
                <a:lnTo>
                  <a:pt x="0" y="507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2336089" y="5247251"/>
            <a:ext cx="2849366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Tools Used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137864" y="5169201"/>
            <a:ext cx="935889" cy="45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5"/>
              </a:lnSpc>
            </a:pPr>
            <a:r>
              <a:rPr lang="en-US" sz="3622" spc="36">
                <a:solidFill>
                  <a:srgbClr val="3C6CA8"/>
                </a:solidFill>
                <a:latin typeface="Poppins Bold"/>
                <a:ea typeface="Poppins Bold"/>
                <a:cs typeface="Poppins Bold"/>
                <a:sym typeface="Poppins Bold"/>
              </a:rPr>
              <a:t>09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2217722" y="5964664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8"/>
                </a:lnTo>
                <a:lnTo>
                  <a:pt x="0" y="507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2336089" y="6118629"/>
            <a:ext cx="2849366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Merits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137864" y="6050816"/>
            <a:ext cx="935889" cy="46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3"/>
              </a:lnSpc>
            </a:pPr>
            <a:r>
              <a:rPr lang="en-US" sz="3822" spc="38">
                <a:solidFill>
                  <a:srgbClr val="3C6CA8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2217722" y="6836754"/>
            <a:ext cx="3086100" cy="507478"/>
          </a:xfrm>
          <a:custGeom>
            <a:avLst/>
            <a:gdLst/>
            <a:ahLst/>
            <a:cxnLst/>
            <a:rect r="r" b="b" t="t" l="l"/>
            <a:pathLst>
              <a:path h="507478" w="3086100">
                <a:moveTo>
                  <a:pt x="0" y="0"/>
                </a:moveTo>
                <a:lnTo>
                  <a:pt x="3086100" y="0"/>
                </a:lnTo>
                <a:lnTo>
                  <a:pt x="3086100" y="507478"/>
                </a:lnTo>
                <a:lnTo>
                  <a:pt x="0" y="507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254062" r="0" b="-254062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2336089" y="6988962"/>
            <a:ext cx="2849366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Demerits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101871" y="7774759"/>
            <a:ext cx="2849366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Implementation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137864" y="6922906"/>
            <a:ext cx="935889" cy="50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4022" spc="40">
                <a:solidFill>
                  <a:srgbClr val="3C6CA8"/>
                </a:solidFill>
                <a:latin typeface="Poppins Bold"/>
                <a:ea typeface="Poppins Bold"/>
                <a:cs typeface="Poppins Bold"/>
                <a:sym typeface="Poppins Bold"/>
              </a:rPr>
              <a:t>11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1137864" y="7602170"/>
            <a:ext cx="4165958" cy="596246"/>
            <a:chOff x="0" y="0"/>
            <a:chExt cx="5554611" cy="79499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1439811" y="24832"/>
              <a:ext cx="4114800" cy="676637"/>
            </a:xfrm>
            <a:custGeom>
              <a:avLst/>
              <a:gdLst/>
              <a:ahLst/>
              <a:cxnLst/>
              <a:rect r="r" b="b" t="t" l="l"/>
              <a:pathLst>
                <a:path h="676637" w="4114800">
                  <a:moveTo>
                    <a:pt x="0" y="0"/>
                  </a:moveTo>
                  <a:lnTo>
                    <a:pt x="4114800" y="0"/>
                  </a:lnTo>
                  <a:lnTo>
                    <a:pt x="4114800" y="676637"/>
                  </a:lnTo>
                  <a:lnTo>
                    <a:pt x="0" y="6766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-254062" r="0" b="-254062"/>
              </a:stretch>
            </a:blipFill>
          </p:spPr>
        </p:sp>
        <p:sp>
          <p:nvSpPr>
            <p:cNvPr name="TextBox 54" id="54"/>
            <p:cNvSpPr txBox="true"/>
            <p:nvPr/>
          </p:nvSpPr>
          <p:spPr>
            <a:xfrm rot="0">
              <a:off x="1660991" y="238796"/>
              <a:ext cx="3799155" cy="3660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84"/>
                </a:lnSpc>
              </a:pPr>
              <a:r>
                <a:rPr lang="en-US" sz="2111">
                  <a:solidFill>
                    <a:srgbClr val="FFFCF6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References</a:t>
              </a:r>
            </a:p>
          </p:txBody>
        </p:sp>
        <p:sp>
          <p:nvSpPr>
            <p:cNvPr name="TextBox 55" id="55"/>
            <p:cNvSpPr txBox="true"/>
            <p:nvPr/>
          </p:nvSpPr>
          <p:spPr>
            <a:xfrm rot="0">
              <a:off x="0" y="95250"/>
              <a:ext cx="1247852" cy="6997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7"/>
                </a:lnSpc>
              </a:pPr>
              <a:r>
                <a:rPr lang="en-US" sz="3922" spc="39">
                  <a:solidFill>
                    <a:srgbClr val="3C6CA8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12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7220238" y="6988962"/>
            <a:ext cx="2849366" cy="26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4"/>
              </a:lnSpc>
            </a:pPr>
            <a:r>
              <a:rPr lang="en-US" sz="2111">
                <a:solidFill>
                  <a:srgbClr val="FFFCF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Functionalities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-13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872159" y="-4571229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18595" r="29205" b="18595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682730" y="2276269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4523037" y="1062356"/>
            <a:ext cx="11794092" cy="95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Purpose of 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54188" y="464785"/>
            <a:ext cx="1233011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  1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175728" y="3618945"/>
            <a:ext cx="8488709" cy="4431792"/>
            <a:chOff x="0" y="0"/>
            <a:chExt cx="11318278" cy="590905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1318278" cy="5909056"/>
              <a:chOff x="0" y="0"/>
              <a:chExt cx="2293934" cy="119761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293933" cy="1197619"/>
              </a:xfrm>
              <a:custGeom>
                <a:avLst/>
                <a:gdLst/>
                <a:ahLst/>
                <a:cxnLst/>
                <a:rect r="r" b="b" t="t" l="l"/>
                <a:pathLst>
                  <a:path h="1197619" w="2293933">
                    <a:moveTo>
                      <a:pt x="0" y="0"/>
                    </a:moveTo>
                    <a:lnTo>
                      <a:pt x="2293933" y="0"/>
                    </a:lnTo>
                    <a:lnTo>
                      <a:pt x="2293933" y="1197619"/>
                    </a:lnTo>
                    <a:lnTo>
                      <a:pt x="0" y="1197619"/>
                    </a:lnTo>
                    <a:close/>
                  </a:path>
                </a:pathLst>
              </a:custGeom>
              <a:solidFill>
                <a:srgbClr val="FFF0D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2293934" cy="1216669"/>
              </a:xfrm>
              <a:prstGeom prst="rect">
                <a:avLst/>
              </a:prstGeom>
            </p:spPr>
            <p:txBody>
              <a:bodyPr anchor="ctr" rtlCol="false" tIns="69624" lIns="69624" bIns="69624" rIns="69624"/>
              <a:lstStyle/>
              <a:p>
                <a:pPr algn="ctr">
                  <a:lnSpc>
                    <a:spcPts val="1446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81332" y="689560"/>
              <a:ext cx="10844119" cy="4444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1037295" indent="-518647" lvl="1">
                <a:lnSpc>
                  <a:spcPts val="6726"/>
                </a:lnSpc>
                <a:buFont typeface="Arial"/>
                <a:buChar char="•"/>
              </a:pPr>
              <a:r>
                <a:rPr lang="en-US" sz="480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Product Management</a:t>
              </a:r>
            </a:p>
            <a:p>
              <a:pPr algn="just" marL="1037295" indent="-518647" lvl="1">
                <a:lnSpc>
                  <a:spcPts val="6726"/>
                </a:lnSpc>
                <a:buFont typeface="Arial"/>
                <a:buChar char="•"/>
              </a:pPr>
              <a:r>
                <a:rPr lang="en-US" sz="480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Inventory Management</a:t>
              </a:r>
            </a:p>
            <a:p>
              <a:pPr algn="just" marL="1037295" indent="-518647" lvl="1">
                <a:lnSpc>
                  <a:spcPts val="6726"/>
                </a:lnSpc>
                <a:buFont typeface="Arial"/>
                <a:buChar char="•"/>
              </a:pPr>
              <a:r>
                <a:rPr lang="en-US" sz="480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Customer Management</a:t>
              </a:r>
            </a:p>
            <a:p>
              <a:pPr algn="just" marL="1037295" indent="-518647" lvl="1">
                <a:lnSpc>
                  <a:spcPts val="6726"/>
                </a:lnSpc>
                <a:buFont typeface="Arial"/>
                <a:buChar char="•"/>
              </a:pPr>
              <a:r>
                <a:rPr lang="en-US" sz="4804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Order and Billing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536535" y="591371"/>
            <a:ext cx="1704155" cy="1703998"/>
            <a:chOff x="0" y="0"/>
            <a:chExt cx="2272207" cy="2271998"/>
          </a:xfrm>
        </p:grpSpPr>
        <p:sp>
          <p:nvSpPr>
            <p:cNvPr name="AutoShape 22" id="22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571229" y="-5550944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32743" t="0" r="3910" b="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519444" y="1424270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802911" y="1939925"/>
            <a:ext cx="13085679" cy="7714872"/>
          </a:xfrm>
          <a:custGeom>
            <a:avLst/>
            <a:gdLst/>
            <a:ahLst/>
            <a:cxnLst/>
            <a:rect r="r" b="b" t="t" l="l"/>
            <a:pathLst>
              <a:path h="7714872" w="13085679">
                <a:moveTo>
                  <a:pt x="0" y="0"/>
                </a:moveTo>
                <a:lnTo>
                  <a:pt x="13085679" y="0"/>
                </a:lnTo>
                <a:lnTo>
                  <a:pt x="13085679" y="7714872"/>
                </a:lnTo>
                <a:lnTo>
                  <a:pt x="0" y="77148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060" t="-17461" r="0" b="-17461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4332623" y="647700"/>
            <a:ext cx="11794092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Project 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90862" y="54928"/>
            <a:ext cx="1083469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3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390342" y="176701"/>
            <a:ext cx="1704155" cy="1703998"/>
            <a:chOff x="0" y="0"/>
            <a:chExt cx="2272207" cy="2271998"/>
          </a:xfrm>
        </p:grpSpPr>
        <p:sp>
          <p:nvSpPr>
            <p:cNvPr name="AutoShape 18" id="18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27820" r="49999" b="27820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24691" y="8583002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019202" y="1684327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410901" y="1684327"/>
            <a:ext cx="10535967" cy="8219388"/>
          </a:xfrm>
          <a:custGeom>
            <a:avLst/>
            <a:gdLst/>
            <a:ahLst/>
            <a:cxnLst/>
            <a:rect r="r" b="b" t="t" l="l"/>
            <a:pathLst>
              <a:path h="8219388" w="10535967">
                <a:moveTo>
                  <a:pt x="0" y="0"/>
                </a:moveTo>
                <a:lnTo>
                  <a:pt x="10535967" y="0"/>
                </a:lnTo>
                <a:lnTo>
                  <a:pt x="10535967" y="8219388"/>
                </a:lnTo>
                <a:lnTo>
                  <a:pt x="0" y="8219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016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5599929" y="647700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ER Diagram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75608" y="296046"/>
            <a:ext cx="1657469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  3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3329637" y="403369"/>
            <a:ext cx="1704155" cy="1703998"/>
            <a:chOff x="0" y="0"/>
            <a:chExt cx="2272207" cy="2271998"/>
          </a:xfrm>
        </p:grpSpPr>
        <p:sp>
          <p:nvSpPr>
            <p:cNvPr name="AutoShape 18" id="18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80126" y="3013679"/>
            <a:ext cx="6892543" cy="6641118"/>
            <a:chOff x="0" y="0"/>
            <a:chExt cx="9190057" cy="8854824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22673" t="0" r="8205" b="0"/>
            <a:stretch>
              <a:fillRect/>
            </a:stretch>
          </p:blipFill>
          <p:spPr>
            <a:xfrm flipH="false" flipV="false">
              <a:off x="0" y="0"/>
              <a:ext cx="9190057" cy="8854824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1028700" y="2161680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519444" y="1424270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5599929" y="1726247"/>
            <a:ext cx="10954415" cy="8497525"/>
          </a:xfrm>
          <a:custGeom>
            <a:avLst/>
            <a:gdLst/>
            <a:ahLst/>
            <a:cxnLst/>
            <a:rect r="r" b="b" t="t" l="l"/>
            <a:pathLst>
              <a:path h="8497525" w="10954415">
                <a:moveTo>
                  <a:pt x="0" y="0"/>
                </a:moveTo>
                <a:lnTo>
                  <a:pt x="10954415" y="0"/>
                </a:lnTo>
                <a:lnTo>
                  <a:pt x="10954415" y="8497526"/>
                </a:lnTo>
                <a:lnTo>
                  <a:pt x="0" y="8497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28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599929" y="423367"/>
            <a:ext cx="10407520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Usecase Diagram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160340" y="54928"/>
            <a:ext cx="1115377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4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3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3160340" y="76802"/>
            <a:ext cx="1704155" cy="1703998"/>
            <a:chOff x="0" y="0"/>
            <a:chExt cx="2272207" cy="2271998"/>
          </a:xfrm>
        </p:grpSpPr>
        <p:sp>
          <p:nvSpPr>
            <p:cNvPr name="AutoShape 18" id="18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5752329" y="1878647"/>
            <a:ext cx="10954415" cy="8497525"/>
          </a:xfrm>
          <a:custGeom>
            <a:avLst/>
            <a:gdLst/>
            <a:ahLst/>
            <a:cxnLst/>
            <a:rect r="r" b="b" t="t" l="l"/>
            <a:pathLst>
              <a:path h="8497525" w="10954415">
                <a:moveTo>
                  <a:pt x="0" y="0"/>
                </a:moveTo>
                <a:lnTo>
                  <a:pt x="10954415" y="0"/>
                </a:lnTo>
                <a:lnTo>
                  <a:pt x="10954415" y="8497526"/>
                </a:lnTo>
                <a:lnTo>
                  <a:pt x="0" y="84975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28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-2856799" y="3142556"/>
            <a:ext cx="6892543" cy="6115029"/>
            <a:chOff x="0" y="0"/>
            <a:chExt cx="9190057" cy="8153371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0" t="11392" r="39560" b="11392"/>
            <a:stretch>
              <a:fillRect/>
            </a:stretch>
          </p:blipFill>
          <p:spPr>
            <a:xfrm flipH="false" flipV="false">
              <a:off x="0" y="0"/>
              <a:ext cx="9190057" cy="8153371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589472" y="2068374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8"/>
                </a:lnTo>
                <a:lnTo>
                  <a:pt x="0" y="17039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3019202" y="2276269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028700" y="9669084"/>
            <a:ext cx="5268798" cy="0"/>
          </a:xfrm>
          <a:prstGeom prst="line">
            <a:avLst/>
          </a:prstGeom>
          <a:ln cap="rnd" w="28575">
            <a:solidFill>
              <a:srgbClr val="FFBD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599929" y="1024218"/>
            <a:ext cx="9731051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Functionalities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444599" y="3471656"/>
            <a:ext cx="9922306" cy="4799597"/>
            <a:chOff x="0" y="0"/>
            <a:chExt cx="13229741" cy="6399463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207107" y="0"/>
              <a:ext cx="13022634" cy="6399463"/>
              <a:chOff x="0" y="0"/>
              <a:chExt cx="2639364" cy="129701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639364" cy="1297012"/>
              </a:xfrm>
              <a:custGeom>
                <a:avLst/>
                <a:gdLst/>
                <a:ahLst/>
                <a:cxnLst/>
                <a:rect r="r" b="b" t="t" l="l"/>
                <a:pathLst>
                  <a:path h="1297012" w="2639364">
                    <a:moveTo>
                      <a:pt x="0" y="0"/>
                    </a:moveTo>
                    <a:lnTo>
                      <a:pt x="2639364" y="0"/>
                    </a:lnTo>
                    <a:lnTo>
                      <a:pt x="2639364" y="1297012"/>
                    </a:lnTo>
                    <a:lnTo>
                      <a:pt x="0" y="1297012"/>
                    </a:lnTo>
                    <a:close/>
                  </a:path>
                </a:pathLst>
              </a:custGeom>
              <a:solidFill>
                <a:srgbClr val="FFF0D3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9050"/>
                <a:ext cx="2639364" cy="1316062"/>
              </a:xfrm>
              <a:prstGeom prst="rect">
                <a:avLst/>
              </a:prstGeom>
            </p:spPr>
            <p:txBody>
              <a:bodyPr anchor="ctr" rtlCol="false" tIns="69624" lIns="69624" bIns="69624" rIns="69624"/>
              <a:lstStyle/>
              <a:p>
                <a:pPr algn="ctr">
                  <a:lnSpc>
                    <a:spcPts val="1446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112785"/>
              <a:ext cx="12975272" cy="60786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Real Time Stock update</a:t>
              </a:r>
            </a:p>
            <a:p>
              <a:pPr algn="just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Stores Order History</a:t>
              </a:r>
            </a:p>
            <a:p>
              <a:pPr algn="just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Bill Downloading</a:t>
              </a:r>
            </a:p>
            <a:p>
              <a:pPr algn="just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Get Analysis </a:t>
              </a:r>
            </a:p>
            <a:p>
              <a:pPr algn="just" marL="1122679" indent="-561340" lvl="1">
                <a:lnSpc>
                  <a:spcPts val="7279"/>
                </a:lnSpc>
                <a:buFont typeface="Arial"/>
                <a:buChar char="•"/>
              </a:pPr>
              <a:r>
                <a:rPr lang="en-US" sz="51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Manages Customer Details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286050" y="604950"/>
            <a:ext cx="1080611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5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183667" y="741010"/>
            <a:ext cx="1704155" cy="1703998"/>
            <a:chOff x="0" y="0"/>
            <a:chExt cx="2272207" cy="2271998"/>
          </a:xfrm>
        </p:grpSpPr>
        <p:sp>
          <p:nvSpPr>
            <p:cNvPr name="AutoShape 22" id="22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42529" y="-4338362"/>
            <a:ext cx="9142459" cy="914245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006615" y="6937027"/>
            <a:ext cx="9142459" cy="914245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585474" y="7950798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0879" y="1438557"/>
            <a:ext cx="1463309" cy="1703998"/>
          </a:xfrm>
          <a:custGeom>
            <a:avLst/>
            <a:gdLst/>
            <a:ahLst/>
            <a:cxnLst/>
            <a:rect r="r" b="b" t="t" l="l"/>
            <a:pathLst>
              <a:path h="1703998" w="1463309">
                <a:moveTo>
                  <a:pt x="0" y="0"/>
                </a:moveTo>
                <a:lnTo>
                  <a:pt x="1463309" y="0"/>
                </a:lnTo>
                <a:lnTo>
                  <a:pt x="1463309" y="1703999"/>
                </a:lnTo>
                <a:lnTo>
                  <a:pt x="0" y="1703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77574" y="66444"/>
            <a:ext cx="3810426" cy="1011652"/>
          </a:xfrm>
          <a:custGeom>
            <a:avLst/>
            <a:gdLst/>
            <a:ahLst/>
            <a:cxnLst/>
            <a:rect r="r" b="b" t="t" l="l"/>
            <a:pathLst>
              <a:path h="1011652" w="3810426">
                <a:moveTo>
                  <a:pt x="0" y="0"/>
                </a:moveTo>
                <a:lnTo>
                  <a:pt x="3810426" y="0"/>
                </a:lnTo>
                <a:lnTo>
                  <a:pt x="3810426" y="1011653"/>
                </a:lnTo>
                <a:lnTo>
                  <a:pt x="0" y="1011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39031" y="1345247"/>
            <a:ext cx="1018758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50"/>
              </a:lnSpc>
            </a:pPr>
            <a:r>
              <a:rPr lang="en-US" sz="7500">
                <a:solidFill>
                  <a:srgbClr val="3C6CA8"/>
                </a:solidFill>
                <a:latin typeface="Lexend Deca"/>
                <a:ea typeface="Lexend Deca"/>
                <a:cs typeface="Lexend Deca"/>
                <a:sym typeface="Lexend Deca"/>
              </a:rPr>
              <a:t>Implementation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59341" y="752475"/>
            <a:ext cx="1083945" cy="16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6CA8"/>
                </a:solidFill>
                <a:latin typeface="Horizon"/>
                <a:ea typeface="Horizon"/>
                <a:cs typeface="Horizon"/>
                <a:sym typeface="Horizon"/>
              </a:rPr>
              <a:t>6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32440" y="3627579"/>
            <a:ext cx="4720269" cy="4323219"/>
            <a:chOff x="0" y="0"/>
            <a:chExt cx="1275575" cy="11682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5575" cy="1168279"/>
            </a:xfrm>
            <a:custGeom>
              <a:avLst/>
              <a:gdLst/>
              <a:ahLst/>
              <a:cxnLst/>
              <a:rect r="r" b="b" t="t" l="l"/>
              <a:pathLst>
                <a:path h="1168279" w="1275575">
                  <a:moveTo>
                    <a:pt x="0" y="0"/>
                  </a:moveTo>
                  <a:lnTo>
                    <a:pt x="1275575" y="0"/>
                  </a:lnTo>
                  <a:lnTo>
                    <a:pt x="1275575" y="1168279"/>
                  </a:lnTo>
                  <a:lnTo>
                    <a:pt x="0" y="1168279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275575" cy="1187329"/>
            </a:xfrm>
            <a:prstGeom prst="rect">
              <a:avLst/>
            </a:prstGeom>
          </p:spPr>
          <p:txBody>
            <a:bodyPr anchor="ctr" rtlCol="false" tIns="69624" lIns="69624" bIns="69624" rIns="69624"/>
            <a:lstStyle/>
            <a:p>
              <a:pPr algn="ctr">
                <a:lnSpc>
                  <a:spcPts val="1446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462588" y="3594549"/>
            <a:ext cx="4709114" cy="378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526" indent="-486263" lvl="1">
              <a:lnSpc>
                <a:spcPts val="6306"/>
              </a:lnSpc>
              <a:buFont typeface="Arial"/>
              <a:buChar char="•"/>
            </a:pPr>
            <a:r>
              <a:rPr lang="en-US" sz="450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DBMS</a:t>
            </a:r>
            <a:r>
              <a:rPr lang="en-US" sz="4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1.Procedure 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2.Trigger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3.SubQueries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4.DBMS ba</a:t>
            </a: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sics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962585" y="3628851"/>
            <a:ext cx="4720269" cy="4321947"/>
            <a:chOff x="0" y="0"/>
            <a:chExt cx="1275575" cy="116793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75575" cy="1167935"/>
            </a:xfrm>
            <a:custGeom>
              <a:avLst/>
              <a:gdLst/>
              <a:ahLst/>
              <a:cxnLst/>
              <a:rect r="r" b="b" t="t" l="l"/>
              <a:pathLst>
                <a:path h="1167935" w="1275575">
                  <a:moveTo>
                    <a:pt x="0" y="0"/>
                  </a:moveTo>
                  <a:lnTo>
                    <a:pt x="1275575" y="0"/>
                  </a:lnTo>
                  <a:lnTo>
                    <a:pt x="1275575" y="1167935"/>
                  </a:lnTo>
                  <a:lnTo>
                    <a:pt x="0" y="1167935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275575" cy="1186985"/>
            </a:xfrm>
            <a:prstGeom prst="rect">
              <a:avLst/>
            </a:prstGeom>
          </p:spPr>
          <p:txBody>
            <a:bodyPr anchor="ctr" rtlCol="false" tIns="69624" lIns="69624" bIns="69624" rIns="69624"/>
            <a:lstStyle/>
            <a:p>
              <a:pPr algn="ctr">
                <a:lnSpc>
                  <a:spcPts val="1446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792732" y="3595820"/>
            <a:ext cx="4709114" cy="378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526" indent="-486263" lvl="1">
              <a:lnSpc>
                <a:spcPts val="6306"/>
              </a:lnSpc>
              <a:buFont typeface="Arial"/>
              <a:buChar char="•"/>
            </a:pPr>
            <a:r>
              <a:rPr lang="en-US" sz="4504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JAVA</a:t>
            </a:r>
            <a:r>
              <a:rPr lang="en-US" sz="45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1.OOPs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2.File I/O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3.JDBC</a:t>
            </a:r>
          </a:p>
          <a:p>
            <a:pPr algn="l">
              <a:lnSpc>
                <a:spcPts val="5963"/>
              </a:lnSpc>
            </a:pPr>
            <a:r>
              <a:rPr lang="en-US" sz="42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4.Packages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98597" y="3626307"/>
            <a:ext cx="4721489" cy="4324491"/>
            <a:chOff x="0" y="0"/>
            <a:chExt cx="1275575" cy="11683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75575" cy="1168320"/>
            </a:xfrm>
            <a:custGeom>
              <a:avLst/>
              <a:gdLst/>
              <a:ahLst/>
              <a:cxnLst/>
              <a:rect r="r" b="b" t="t" l="l"/>
              <a:pathLst>
                <a:path h="1168320" w="1275575">
                  <a:moveTo>
                    <a:pt x="0" y="0"/>
                  </a:moveTo>
                  <a:lnTo>
                    <a:pt x="1275575" y="0"/>
                  </a:lnTo>
                  <a:lnTo>
                    <a:pt x="1275575" y="1168320"/>
                  </a:lnTo>
                  <a:lnTo>
                    <a:pt x="0" y="1168320"/>
                  </a:lnTo>
                  <a:close/>
                </a:path>
              </a:pathLst>
            </a:custGeom>
            <a:solidFill>
              <a:srgbClr val="FFF0D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275575" cy="1187370"/>
            </a:xfrm>
            <a:prstGeom prst="rect">
              <a:avLst/>
            </a:prstGeom>
          </p:spPr>
          <p:txBody>
            <a:bodyPr anchor="ctr" rtlCol="false" tIns="69642" lIns="69642" bIns="69642" rIns="69642"/>
            <a:lstStyle/>
            <a:p>
              <a:pPr algn="ctr">
                <a:lnSpc>
                  <a:spcPts val="1446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28700" y="3593291"/>
            <a:ext cx="4710331" cy="588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777" indent="-486389" lvl="1">
              <a:lnSpc>
                <a:spcPts val="6307"/>
              </a:lnSpc>
              <a:buFont typeface="Arial"/>
              <a:buChar char="•"/>
            </a:pPr>
            <a:r>
              <a:rPr lang="en-US" sz="4505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DS</a:t>
            </a:r>
            <a:r>
              <a:rPr lang="en-US" sz="450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-</a:t>
            </a:r>
          </a:p>
          <a:p>
            <a:pPr algn="l">
              <a:lnSpc>
                <a:spcPts val="5965"/>
              </a:lnSpc>
            </a:pPr>
            <a:r>
              <a:rPr lang="en-US" sz="4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42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1.Linked List</a:t>
            </a:r>
          </a:p>
          <a:p>
            <a:pPr algn="l">
              <a:lnSpc>
                <a:spcPts val="4845"/>
              </a:lnSpc>
            </a:pPr>
            <a:r>
              <a:rPr lang="en-US" sz="3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-Add</a:t>
            </a:r>
          </a:p>
          <a:p>
            <a:pPr algn="l">
              <a:lnSpc>
                <a:spcPts val="4845"/>
              </a:lnSpc>
            </a:pPr>
            <a:r>
              <a:rPr lang="en-US" sz="34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-Display</a:t>
            </a:r>
          </a:p>
          <a:p>
            <a:pPr algn="l">
              <a:lnSpc>
                <a:spcPts val="5965"/>
              </a:lnSpc>
            </a:pPr>
            <a:r>
              <a:rPr lang="en-US" sz="42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42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2.ArrayList</a:t>
            </a:r>
          </a:p>
          <a:p>
            <a:pPr algn="l">
              <a:lnSpc>
                <a:spcPts val="5825"/>
              </a:lnSpc>
            </a:pPr>
            <a:r>
              <a:rPr lang="en-US" sz="41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4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3.Priority Queue</a:t>
            </a:r>
            <a:r>
              <a:rPr lang="en-US" sz="41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l">
              <a:lnSpc>
                <a:spcPts val="6525"/>
              </a:lnSpc>
            </a:pPr>
            <a:r>
              <a:rPr lang="en-US" sz="46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</a:p>
          <a:p>
            <a:pPr algn="l">
              <a:lnSpc>
                <a:spcPts val="6525"/>
              </a:lnSpc>
            </a:pPr>
            <a:r>
              <a:rPr lang="en-US" sz="46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0" y="76802"/>
            <a:ext cx="1266315" cy="1328417"/>
          </a:xfrm>
          <a:custGeom>
            <a:avLst/>
            <a:gdLst/>
            <a:ahLst/>
            <a:cxnLst/>
            <a:rect r="r" b="b" t="t" l="l"/>
            <a:pathLst>
              <a:path h="1328417" w="1266315">
                <a:moveTo>
                  <a:pt x="0" y="0"/>
                </a:moveTo>
                <a:lnTo>
                  <a:pt x="1266315" y="0"/>
                </a:lnTo>
                <a:lnTo>
                  <a:pt x="1266315" y="1328416"/>
                </a:lnTo>
                <a:lnTo>
                  <a:pt x="0" y="1328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13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3383866" y="874248"/>
            <a:ext cx="1704155" cy="1703998"/>
            <a:chOff x="0" y="0"/>
            <a:chExt cx="2272207" cy="2271998"/>
          </a:xfrm>
        </p:grpSpPr>
        <p:sp>
          <p:nvSpPr>
            <p:cNvPr name="AutoShape 25" id="25"/>
            <p:cNvSpPr/>
            <p:nvPr/>
          </p:nvSpPr>
          <p:spPr>
            <a:xfrm>
              <a:off x="139" y="1879583"/>
              <a:ext cx="2271928" cy="17786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1792050" y="0"/>
              <a:ext cx="0" cy="2271998"/>
            </a:xfrm>
            <a:prstGeom prst="line">
              <a:avLst/>
            </a:prstGeom>
            <a:ln cap="flat" w="35571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DAGOXwyYNfQ</dc:identifier>
  <dcterms:modified xsi:type="dcterms:W3CDTF">2011-08-01T06:04:30Z</dcterms:modified>
  <cp:revision>1</cp:revision>
  <dc:title>Electronics Store Management</dc:title>
</cp:coreProperties>
</file>