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1" r:id="rId6"/>
    <p:sldId id="276" r:id="rId7"/>
    <p:sldId id="277" r:id="rId8"/>
    <p:sldId id="260" r:id="rId9"/>
    <p:sldId id="275" r:id="rId10"/>
    <p:sldId id="278" r:id="rId11"/>
    <p:sldId id="288" r:id="rId12"/>
    <p:sldId id="263" r:id="rId13"/>
    <p:sldId id="279" r:id="rId14"/>
    <p:sldId id="280" r:id="rId15"/>
    <p:sldId id="291" r:id="rId16"/>
    <p:sldId id="292" r:id="rId17"/>
    <p:sldId id="293" r:id="rId18"/>
    <p:sldId id="295" r:id="rId19"/>
    <p:sldId id="294" r:id="rId20"/>
    <p:sldId id="296" r:id="rId21"/>
    <p:sldId id="283" r:id="rId22"/>
    <p:sldId id="289" r:id="rId23"/>
    <p:sldId id="265" r:id="rId24"/>
    <p:sldId id="290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68" autoAdjust="0"/>
  </p:normalViewPr>
  <p:slideViewPr>
    <p:cSldViewPr snapToGrid="0" showGuides="1">
      <p:cViewPr varScale="1">
        <p:scale>
          <a:sx n="65" d="100"/>
          <a:sy n="65" d="100"/>
        </p:scale>
        <p:origin x="96" y="348"/>
      </p:cViewPr>
      <p:guideLst>
        <p:guide orient="horz" pos="212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/>
          <p:cNvSpPr txBox="1"/>
          <p:nvPr/>
        </p:nvSpPr>
        <p:spPr>
          <a:xfrm>
            <a:off x="2602574" y="542287"/>
            <a:ext cx="668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End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6280" y="1330870"/>
            <a:ext cx="600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4360" y="4212590"/>
            <a:ext cx="3185160" cy="15201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674" y="3021783"/>
            <a:ext cx="3570336" cy="231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Dr. Chandrashekhar Patel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Associate Professor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Applications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Manipal University Jaipur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Rajasthan, India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308A8-6AC6-CEF7-1DD6-88989527C24C}"/>
              </a:ext>
            </a:extLst>
          </p:cNvPr>
          <p:cNvSpPr txBox="1"/>
          <p:nvPr/>
        </p:nvSpPr>
        <p:spPr>
          <a:xfrm>
            <a:off x="2602574" y="1921195"/>
            <a:ext cx="6260841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Dharmesh Singh Choudhary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No. 23FS20MCA00115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3A36-103F-3C5A-C18D-A4C0C564E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6B7423-A015-D323-0CE3-0CD1A132C310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3D1978-F5D2-991B-4A36-849BF1ED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15402F-5906-A632-1B5B-A7697847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46B4A6-2F72-04C2-8DCB-8F0722E2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474A8-35DA-207C-1B27-AC3B63DDCFA2}"/>
              </a:ext>
            </a:extLst>
          </p:cNvPr>
          <p:cNvSpPr txBox="1"/>
          <p:nvPr/>
        </p:nvSpPr>
        <p:spPr>
          <a:xfrm>
            <a:off x="4320718" y="470445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62015-4AA8-2259-4151-C9BB35645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80" y="136525"/>
            <a:ext cx="981710" cy="98171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6AE82-642A-DA29-F6A4-54EA11CB63D0}"/>
              </a:ext>
            </a:extLst>
          </p:cNvPr>
          <p:cNvSpPr txBox="1"/>
          <p:nvPr/>
        </p:nvSpPr>
        <p:spPr>
          <a:xfrm>
            <a:off x="838200" y="1149331"/>
            <a:ext cx="1086612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2200" dirty="0"/>
          </a:p>
          <a:p>
            <a:r>
              <a:rPr lang="en-US" sz="2200" b="1" dirty="0"/>
              <a:t>4. Python-Based Analysis: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Used Python in </a:t>
            </a:r>
            <a:r>
              <a:rPr lang="en-US" sz="2200" dirty="0" err="1"/>
              <a:t>Jupyter</a:t>
            </a:r>
            <a:r>
              <a:rPr lang="en-US" sz="2200" dirty="0"/>
              <a:t> Notebook to perform variance analysis, generate plots, and calculate performance metrics</a:t>
            </a:r>
          </a:p>
          <a:p>
            <a:r>
              <a:rPr lang="en-US" sz="2200" b="1" dirty="0"/>
              <a:t>5. Power BI Modeling: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Loaded cleaned data, built relationships, and transformed fields using Power Query.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r>
              <a:rPr lang="en-US" sz="2200" b="1" dirty="0"/>
              <a:t>6. Dashboard Development: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Created visualizations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200" dirty="0"/>
              <a:t>Line charts for time trends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200" dirty="0"/>
              <a:t>Bar charts for product performance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200" dirty="0"/>
              <a:t>Pie charts for customer segmentation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200" dirty="0"/>
              <a:t>Heatmaps for variance tracking</a:t>
            </a:r>
          </a:p>
        </p:txBody>
      </p:sp>
    </p:spTree>
    <p:extLst>
      <p:ext uri="{BB962C8B-B14F-4D97-AF65-F5344CB8AC3E}">
        <p14:creationId xmlns:p14="http://schemas.microsoft.com/office/powerpoint/2010/main" val="28347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46FA-FDE9-D00B-77C3-030738EAF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F9F5C0-A4C3-7E53-B0BF-51A5ED81B09D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B47C2A-21C1-639C-62B0-620AEDB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EA92BD-9399-4553-F1F8-66E8E57C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4040ED-69C9-B0F2-1955-5A6E6554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5B43D-B91D-E2C5-1B9A-651FFE8682E7}"/>
              </a:ext>
            </a:extLst>
          </p:cNvPr>
          <p:cNvSpPr txBox="1"/>
          <p:nvPr/>
        </p:nvSpPr>
        <p:spPr>
          <a:xfrm>
            <a:off x="4320718" y="470445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38160-4A45-8878-452F-F1F987DA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80" y="136525"/>
            <a:ext cx="981710" cy="98171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D052C0-7BD9-8857-F648-29CC05387082}"/>
              </a:ext>
            </a:extLst>
          </p:cNvPr>
          <p:cNvSpPr txBox="1"/>
          <p:nvPr/>
        </p:nvSpPr>
        <p:spPr>
          <a:xfrm>
            <a:off x="662940" y="1177383"/>
            <a:ext cx="1086612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7. Testing and Validation: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Verified data integrity and usability of visuals.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r>
              <a:rPr lang="en-US" sz="2200" b="1" dirty="0"/>
              <a:t>8. Deployment: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Final Power BI dashboard delivered with full interactivity for business users.</a:t>
            </a:r>
          </a:p>
        </p:txBody>
      </p:sp>
    </p:spTree>
    <p:extLst>
      <p:ext uri="{BB962C8B-B14F-4D97-AF65-F5344CB8AC3E}">
        <p14:creationId xmlns:p14="http://schemas.microsoft.com/office/powerpoint/2010/main" val="239891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0940-637E-4047-24EF-82568376980C}"/>
              </a:ext>
            </a:extLst>
          </p:cNvPr>
          <p:cNvSpPr txBox="1"/>
          <p:nvPr/>
        </p:nvSpPr>
        <p:spPr>
          <a:xfrm>
            <a:off x="949728" y="1370918"/>
            <a:ext cx="1040407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/>
              <a:t>The data analysis led to several important discoveries:</a:t>
            </a:r>
          </a:p>
          <a:p>
            <a:pPr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Sales vs Budget: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Q2 months underperformed due to seasonal 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Q4 showed highest sales, likely influenced by year-end promotions.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Regional Analysis: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South region led in total sales but had inconsistent variance.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West region consistently missed targets, requiring strategic 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B00-FFD2-D6C3-09EF-EB0E11CB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26C43C-E5E9-DFCA-E212-157836D27B3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26E498C-571B-D540-39B8-47272EE23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93525-49CD-24FD-F1C7-AD1CB74A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3A6F1-D7FF-788A-396E-9BB182B8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864F5-4AC5-2241-12CA-880A5F94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2BC58-3578-DF83-53C7-CE1FC8B53D04}"/>
              </a:ext>
            </a:extLst>
          </p:cNvPr>
          <p:cNvSpPr txBox="1"/>
          <p:nvPr/>
        </p:nvSpPr>
        <p:spPr>
          <a:xfrm>
            <a:off x="3738724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507EB-7B88-87F0-C2BC-B815EA43AC1C}"/>
              </a:ext>
            </a:extLst>
          </p:cNvPr>
          <p:cNvSpPr txBox="1"/>
          <p:nvPr/>
        </p:nvSpPr>
        <p:spPr>
          <a:xfrm>
            <a:off x="1104207" y="1269974"/>
            <a:ext cx="935181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Product-Level Insights: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Products A and D exceeded their targets.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 C was underwhelming despite budget allocation, suggesting misalignment in marketing or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Growth Patterns: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Promotions led to &gt;20% growth in some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Mid-year stagnation signals a need for refreshed marketing campaigns.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Business Implications: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Resources can be shifted to high-growth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Poorly performing products may require revision or replacement.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More accurate forecasts can be developed using these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80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A4FFA-CC5C-22CF-27CF-9544F77E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4A332F-56F4-57A5-6D4A-8FA264D4EF4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E3CE26-8140-DC47-3500-8DB4A78E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40AE6C-BB86-8397-015C-468E0E59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D3AB7F-4E05-4FC3-7725-0961D25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9BF600-F650-A2E3-E2E0-F479463E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B105-968D-F388-65D0-96DF17E78521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2" name="Picture 1" descr="A collage of a graph&#10;&#10;AI-generated content may be incorrect.">
            <a:extLst>
              <a:ext uri="{FF2B5EF4-FFF2-40B4-BE49-F238E27FC236}">
                <a16:creationId xmlns:a16="http://schemas.microsoft.com/office/drawing/2014/main" id="{FC36F6FA-3E25-A442-6575-09A14A0C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8" y="879392"/>
            <a:ext cx="8303342" cy="5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B4881-1E31-014E-B7F1-EA3C2CDB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EED6A-9493-F18F-ED56-CF6C9243AC34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35C4AFC-AD69-8DF8-94F7-F2290BDFC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2F6F62-657D-3617-775E-2D9D3FDF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68EB6-4723-1C46-4F4B-20CEF834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6591E2-259A-70C3-447B-14638DC8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E8B2A-6B79-8EFA-C295-59B4E69F6B90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3" name="Picture 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58F3AA12-A06F-A65E-8609-E6A9F32DB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1107226"/>
            <a:ext cx="4454013" cy="4925838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5FF3235-D47C-20F2-8CFD-8D1B4ADC5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7" y="998854"/>
            <a:ext cx="4454013" cy="5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8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9A40-6258-6F46-ECCD-2022AD3A5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7AE1A7-3F9B-5E6A-93F9-55FFA3E2D5AE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47E17E3-EA9E-0A1E-7845-FBF535F4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E99678-41CC-DDD4-EBEB-936243DA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2B1132-5438-E46F-844B-C0C30A5D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57549C-77D4-5357-363C-8EB1A2B4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FF15F-4CC8-9EFB-3C27-75888DCF5E39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5" name="Picture 4" descr="A close-up of a chart&#10;&#10;AI-generated content may be incorrect.">
            <a:extLst>
              <a:ext uri="{FF2B5EF4-FFF2-40B4-BE49-F238E27FC236}">
                <a16:creationId xmlns:a16="http://schemas.microsoft.com/office/drawing/2014/main" id="{DA8A4C95-9D25-4035-BD1F-1DD309234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7186"/>
            <a:ext cx="4255094" cy="4879115"/>
          </a:xfrm>
          <a:prstGeom prst="rect">
            <a:avLst/>
          </a:prstGeom>
        </p:spPr>
      </p:pic>
      <p:pic>
        <p:nvPicPr>
          <p:cNvPr id="11" name="Picture 10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898A8E6D-2F04-036E-4D64-0E2709584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6" y="1077186"/>
            <a:ext cx="4390103" cy="49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D0E06-CA9A-B2FB-3C80-D44FB1F1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F799A-932B-4817-FB63-A8EDB5027C8F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C945F1A-408D-AC5D-5B37-693FBA00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F51518-2A1C-A380-9E57-314AFD88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BC8FB3-C87C-1327-ACEC-C435D47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630A08-E352-DDB3-AD1F-AAF1338A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0C188-58A1-1E73-267B-887EE38FFBD8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3" name="Picture 2" descr="A graph of sales and age&#10;&#10;AI-generated content may be incorrect.">
            <a:extLst>
              <a:ext uri="{FF2B5EF4-FFF2-40B4-BE49-F238E27FC236}">
                <a16:creationId xmlns:a16="http://schemas.microsoft.com/office/drawing/2014/main" id="{679C0B57-83F4-9E9A-D330-59E458982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66" y="1801017"/>
            <a:ext cx="3945808" cy="3346169"/>
          </a:xfrm>
          <a:prstGeom prst="rect">
            <a:avLst/>
          </a:prstGeom>
        </p:spPr>
      </p:pic>
      <p:pic>
        <p:nvPicPr>
          <p:cNvPr id="10" name="Picture 9" descr="A graph showing the distribution of units&#10;&#10;AI-generated content may be incorrect.">
            <a:extLst>
              <a:ext uri="{FF2B5EF4-FFF2-40B4-BE49-F238E27FC236}">
                <a16:creationId xmlns:a16="http://schemas.microsoft.com/office/drawing/2014/main" id="{200ACD90-987D-375D-B097-4AFA6354A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68" y="1886301"/>
            <a:ext cx="4603402" cy="30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C7DE-E4EB-98B0-D3A2-DE455DE2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A76F3-E831-3C6C-CA9A-E8D8211C933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84BA83E-B3E2-FA6F-B088-DA58BC87E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A08D75-3FA2-BB64-DE31-BE590FB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460D88-DEFE-0BED-A886-D41213A3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C81CCE-7FEA-24BB-A0E8-DAB612A5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045E5-31ED-B272-7378-28CE134EC35C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3" name="Picture 2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48A3C8AE-2ADD-7D5C-A9CB-C728F0AA0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" y="1962333"/>
            <a:ext cx="5252371" cy="3008508"/>
          </a:xfrm>
          <a:prstGeom prst="rect">
            <a:avLst/>
          </a:prstGeom>
        </p:spPr>
      </p:pic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F387B5D5-022B-D1EE-4744-3D5F5D70B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5" y="1549835"/>
            <a:ext cx="5707626" cy="38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902A6-D3F7-12F6-9008-61C5536A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4D93B1-C9AE-C404-A51B-C0C2894269B1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CE16C0-13CA-2F3D-5B49-F347E21EB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63C745-D043-8E7A-171D-EF2B0CB3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78D7AC-7A04-C73F-F5D3-A9CD3F9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93D7B7-8E7E-6E9F-684B-BEC7BDDF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48B3A-C53B-9A3C-90B5-38E184FAD524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3" name="Picture 2" descr="A graph of sales and numbers&#10;&#10;AI-generated content may be incorrect.">
            <a:extLst>
              <a:ext uri="{FF2B5EF4-FFF2-40B4-BE49-F238E27FC236}">
                <a16:creationId xmlns:a16="http://schemas.microsoft.com/office/drawing/2014/main" id="{9ABA1DCA-AF2F-7CA1-AA6B-82B3E5B8F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415846"/>
            <a:ext cx="4694227" cy="3834580"/>
          </a:xfrm>
          <a:prstGeom prst="rect">
            <a:avLst/>
          </a:prstGeom>
        </p:spPr>
      </p:pic>
      <p:pic>
        <p:nvPicPr>
          <p:cNvPr id="5" name="Picture 4" descr="A graph of a product&#10;&#10;AI-generated content may be incorrect.">
            <a:extLst>
              <a:ext uri="{FF2B5EF4-FFF2-40B4-BE49-F238E27FC236}">
                <a16:creationId xmlns:a16="http://schemas.microsoft.com/office/drawing/2014/main" id="{C0DE2F1B-BEEB-A433-B14E-201393D9F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00" y="1220213"/>
            <a:ext cx="5442155" cy="45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5024" y="291149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241" y="1035913"/>
            <a:ext cx="10515600" cy="356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and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06EA-F6E4-6401-10AA-AD0CBA37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6F4A9F-677F-3E28-FED2-F4E2F9C75CE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F8231EA-91DB-0681-BCEC-809B3BEE0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A42C9-41EC-D029-DAE1-646D8972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97C3FF-D905-7E82-15D6-2BE42C0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558DE9-98E6-0C0C-A052-A1667DB3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696FF-07DB-2D69-C289-0724348F0A8E}"/>
              </a:ext>
            </a:extLst>
          </p:cNvPr>
          <p:cNvSpPr txBox="1"/>
          <p:nvPr/>
        </p:nvSpPr>
        <p:spPr>
          <a:xfrm>
            <a:off x="3581400" y="333305"/>
            <a:ext cx="408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14" name="Picture 13" descr="A graph of a bar chart&#10;&#10;AI-generated content may be incorrect.">
            <a:extLst>
              <a:ext uri="{FF2B5EF4-FFF2-40B4-BE49-F238E27FC236}">
                <a16:creationId xmlns:a16="http://schemas.microsoft.com/office/drawing/2014/main" id="{7AB8D5FF-98D2-E995-373B-B6C20B74B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92" y="1542132"/>
            <a:ext cx="6688524" cy="37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9D409-E74C-BB8C-0FC5-F0865C5E6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1BC72-5EF9-6210-7507-ADA100BFA4C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FAC48C-48F0-4149-D919-57A8BDBE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0" y="136525"/>
            <a:ext cx="957580" cy="95758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6C4DE1-D4FB-41DD-B4C9-F4455E6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D83FF4-2FD9-D285-33CB-497D251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B0BE33-3848-E6AF-E4DE-60EB14D2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0DB79-3A96-EFC2-E3AA-A2EB37FBE975}"/>
              </a:ext>
            </a:extLst>
          </p:cNvPr>
          <p:cNvSpPr txBox="1"/>
          <p:nvPr/>
        </p:nvSpPr>
        <p:spPr>
          <a:xfrm>
            <a:off x="4501253" y="48612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5C8655E7-7735-DDB8-5DFD-20E5BB91A789}"/>
              </a:ext>
            </a:extLst>
          </p:cNvPr>
          <p:cNvSpPr txBox="1"/>
          <p:nvPr/>
        </p:nvSpPr>
        <p:spPr>
          <a:xfrm>
            <a:off x="403860" y="1182231"/>
            <a:ext cx="10949940" cy="4493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project successfully demonstrated how </a:t>
            </a:r>
            <a:r>
              <a:rPr lang="en-US" sz="2200" b="1" dirty="0"/>
              <a:t>sales and budget data can be transformed into strategic insights</a:t>
            </a:r>
            <a:r>
              <a:rPr lang="en-US" sz="2200" dirty="0"/>
              <a:t> using Python and Power BI.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provided a clear view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Product and region-wise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Trends and variances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Areas requiring improvement or investment.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project empowered stakeholders with a </a:t>
            </a:r>
            <a:r>
              <a:rPr lang="en-US" sz="2200" b="1" dirty="0"/>
              <a:t>self-service analytics platform</a:t>
            </a:r>
            <a:r>
              <a:rPr lang="en-US" sz="2200" dirty="0"/>
              <a:t>, replacing manual reporting with interactive dashboards.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approach highlights how data science supports </a:t>
            </a:r>
            <a:r>
              <a:rPr lang="en-US" sz="2200" b="1" dirty="0"/>
              <a:t>better forecasting, inventory management, and marketing strategy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94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957C-CC85-04E7-1A35-B99BB413F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1D5B6D-617A-A3D7-D8EF-2E066B61DB5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8E4387-034A-B873-16E2-DFE07F911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0" y="136525"/>
            <a:ext cx="957580" cy="95758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B7D173-3EC9-DF31-84F6-E337936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4082C2-4DF1-A6F2-D485-5761FC0A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E9B49-A682-0BB4-FD5A-BC85224E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0AC77-51FF-9301-1C78-6F8ED50B6FB9}"/>
              </a:ext>
            </a:extLst>
          </p:cNvPr>
          <p:cNvSpPr txBox="1"/>
          <p:nvPr/>
        </p:nvSpPr>
        <p:spPr>
          <a:xfrm>
            <a:off x="4501253" y="48612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83861930-FEC0-91EC-5AF0-66C5DF45C4D5}"/>
              </a:ext>
            </a:extLst>
          </p:cNvPr>
          <p:cNvSpPr txBox="1"/>
          <p:nvPr/>
        </p:nvSpPr>
        <p:spPr>
          <a:xfrm>
            <a:off x="403860" y="1317460"/>
            <a:ext cx="1094994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Even with some limitations (e.g., limited dataset, tool constraints), the outcomes offer real business value.</a:t>
            </a:r>
          </a:p>
        </p:txBody>
      </p:sp>
    </p:spTree>
    <p:extLst>
      <p:ext uri="{BB962C8B-B14F-4D97-AF65-F5344CB8AC3E}">
        <p14:creationId xmlns:p14="http://schemas.microsoft.com/office/powerpoint/2010/main" val="110858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0" y="136525"/>
            <a:ext cx="957580" cy="95758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5861" y="313755"/>
            <a:ext cx="2200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21029" y="1012954"/>
            <a:ext cx="10949940" cy="4832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sz="2200" dirty="0"/>
              <a:t>There are several potential directions for expanding this work:</a:t>
            </a:r>
          </a:p>
          <a:p>
            <a:pPr>
              <a:buNone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Predictive Analytics: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Integrate machine learning models like ARIMA, Prophet, or LSTM to forecast sales and trends.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What-If Simulations: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Use scenario modeling to test pricing, marketing, and supply chain impacts.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Real-Time Integration: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Connect dashboards with APIs for live sales feeds and automatic updates.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External Data Enrichment: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Include customer sentiment, competitor analysis, or macroeconomic indicators.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AF3B2-3676-1A5C-8CF9-1E52AB9A9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6E95C6-D6AA-079C-457C-4F67ABE754CF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7AA6C6D-94DC-4BFD-43F1-13AC08EDC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0" y="136525"/>
            <a:ext cx="957580" cy="95758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5A1795-E554-B68A-B58A-86585910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A352C-CDC2-AACD-B8D8-BDE6F20A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725A03-A2B8-DBB9-E178-FB5C993C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036DE-A883-0822-DBF9-4F92950AA813}"/>
              </a:ext>
            </a:extLst>
          </p:cNvPr>
          <p:cNvSpPr txBox="1"/>
          <p:nvPr/>
        </p:nvSpPr>
        <p:spPr>
          <a:xfrm>
            <a:off x="4445269" y="354330"/>
            <a:ext cx="2200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E6A2BC9-5110-702D-EB3C-DC39314EF466}"/>
              </a:ext>
            </a:extLst>
          </p:cNvPr>
          <p:cNvSpPr txBox="1"/>
          <p:nvPr/>
        </p:nvSpPr>
        <p:spPr>
          <a:xfrm>
            <a:off x="403860" y="1047347"/>
            <a:ext cx="1094994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r>
              <a:rPr lang="en-US" sz="2200" b="1" dirty="0"/>
              <a:t>5. Enterprise Deployment: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Publish dashboards on Power BI Service with role-based access and mobile support.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r>
              <a:rPr lang="en-US" sz="2200" b="1" dirty="0"/>
              <a:t>6. Advanced Visuals and UX: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Introduce dynamic filters, forecast cones, and geographical heatmaps for deeper engagement.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r>
              <a:rPr lang="en-US" sz="2200" b="1" dirty="0"/>
              <a:t>7. Data Governance: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Enable version control, user auditing, and secure access to analytics assets.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These improvements can transform the project into a full-scale </a:t>
            </a:r>
            <a:r>
              <a:rPr lang="en-US" sz="2200" b="1" dirty="0"/>
              <a:t>business intelligence (BI) system</a:t>
            </a:r>
            <a:r>
              <a:rPr lang="en-US" sz="2200" dirty="0"/>
              <a:t> used enterprise-wide.</a:t>
            </a:r>
          </a:p>
        </p:txBody>
      </p:sp>
    </p:spTree>
    <p:extLst>
      <p:ext uri="{BB962C8B-B14F-4D97-AF65-F5344CB8AC3E}">
        <p14:creationId xmlns:p14="http://schemas.microsoft.com/office/powerpoint/2010/main" val="747376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2C6F1-3E70-FF5C-9637-5B2B5B09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BDF289-3851-AEC5-8ACF-90E4267D1B1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2BDBC0C-5E4E-85AC-F7C9-849E62E29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0" y="136525"/>
            <a:ext cx="957580" cy="95758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D0CA53-671A-E901-9854-BADF23A9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1930F8-2CBF-94DA-1BF7-7FF99DF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7EC0D4-BE0C-19FC-282E-7639035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8E83B-015A-137F-64D8-B2B2262B45EC}"/>
              </a:ext>
            </a:extLst>
          </p:cNvPr>
          <p:cNvSpPr txBox="1"/>
          <p:nvPr/>
        </p:nvSpPr>
        <p:spPr>
          <a:xfrm>
            <a:off x="3396000" y="2105561"/>
            <a:ext cx="6164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8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254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1" y="334555"/>
            <a:ext cx="2111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795760" y="2745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20283E-5D2C-27D4-5CE3-F6E0CE49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24" y="1220579"/>
            <a:ext cx="99834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digital era, businesses generate massive sales data but struggle to derive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analyzing sales performance against budget using Python, Power BI, and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bridges the gap between raw data and strategic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Help businesses make informed, data-driven decisions by visualizing KPIs like sales, budget variance, and growth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7" y="136524"/>
            <a:ext cx="839743" cy="839743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5105" y="380798"/>
            <a:ext cx="1861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4BAFA-06FA-12F4-12D6-87333749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76267"/>
            <a:ext cx="99918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companies still rely on outdated manual methods (like spreadsheets) to analyze sales, which are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Inaccurate forecasting and poor data integration hinder business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an efficient, automated system to identify patterns, forecast sales, and improve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aims to leverage modern tools to address these challenges and unlock hidden insights from fragmented sales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98825-5C37-FA84-084D-952945601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46F60D-6C11-C1AB-4F04-2788C99D581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72EC65-9655-A0BB-C83C-62671200F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C924B5-4543-E56F-A821-0BB49FDC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247692-072A-8402-A663-A82152ED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04A20B-AD3A-7697-B3B1-F73C301F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A5FAE-EE91-44B8-A3F5-D28698E183FD}"/>
              </a:ext>
            </a:extLst>
          </p:cNvPr>
          <p:cNvSpPr txBox="1"/>
          <p:nvPr/>
        </p:nvSpPr>
        <p:spPr>
          <a:xfrm>
            <a:off x="4594559" y="3333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64285-F842-59E6-71B4-E16F76C6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8" y="1035895"/>
            <a:ext cx="110212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comprehensive analysis of sales data to uncover trends, anomalies, and growth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actual sales against budgeted targets to evaluate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dynamic dashboards for real-time data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Empower business users with visual insights to support strategic planning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937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B3A5-D227-5C1D-B185-A30DF799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07F7B5-C4E8-74C8-BC5F-FDB9A1DA0983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2496EFB-31B8-B2EA-6380-40872D8B1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CA2712-1496-4D16-4BA8-4EFC2A50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99EE22-286C-A65C-36B2-63159176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78525C-AD7D-A49F-5EBF-9206A207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C7E1C-C8D8-7122-2C46-D10A5CE7F142}"/>
              </a:ext>
            </a:extLst>
          </p:cNvPr>
          <p:cNvSpPr txBox="1"/>
          <p:nvPr/>
        </p:nvSpPr>
        <p:spPr>
          <a:xfrm>
            <a:off x="4440378" y="330665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4B869-450D-B9C0-181C-4F4AC9C364DB}"/>
              </a:ext>
            </a:extLst>
          </p:cNvPr>
          <p:cNvSpPr txBox="1"/>
          <p:nvPr/>
        </p:nvSpPr>
        <p:spPr>
          <a:xfrm>
            <a:off x="838200" y="150753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F0F5D0-2A33-36E7-D925-6344761F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03" y="1213008"/>
            <a:ext cx="935458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budget data were collected from Excel sheets (Database.xlsx) including product names, monthly figures, and region-wise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(pandas,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the data was cleaned by handling missing values, correcting data types, and normalizing inconsistent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such as matplotlib and seaborn were used to identify trends, outliers, and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5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ACCE-F42F-E12A-16D5-3A46B721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36078A-0DEB-455E-0B2E-E57510B5AFD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41E1C11-E306-13AB-6F72-6568B0FE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C2AB33-77D7-1F67-31C1-8A90E88F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9AF140-70FC-CDB8-6890-71BD050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C9F2A-44A5-2179-EEC4-60A541DA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0DE65-CD26-365B-3132-06028608AA88}"/>
              </a:ext>
            </a:extLst>
          </p:cNvPr>
          <p:cNvSpPr txBox="1"/>
          <p:nvPr/>
        </p:nvSpPr>
        <p:spPr>
          <a:xfrm>
            <a:off x="4683175" y="247512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AD737-6BB6-553D-9E22-4A413853F1C4}"/>
              </a:ext>
            </a:extLst>
          </p:cNvPr>
          <p:cNvSpPr txBox="1"/>
          <p:nvPr/>
        </p:nvSpPr>
        <p:spPr>
          <a:xfrm>
            <a:off x="838200" y="160852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EF8A-FB26-0263-A5C0-378B14B85C9D}"/>
              </a:ext>
            </a:extLst>
          </p:cNvPr>
          <p:cNvSpPr txBox="1"/>
          <p:nvPr/>
        </p:nvSpPr>
        <p:spPr>
          <a:xfrm>
            <a:off x="1546846" y="916622"/>
            <a:ext cx="88274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 &amp; Visualization: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 was imported into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 transformed the dataset to support dashboard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 were established between tables for slicing and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 of KPIs: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formulas were written to calculate metrics like total sales, budget variance, and month-over-month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computed metrics were verified against raw data and stakeholder expectations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4553" y="40991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25201" y="1121252"/>
            <a:ext cx="10128599" cy="3354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Extraction: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dashboards enabled easy interpretation of performance by product, region,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2200" dirty="0"/>
              <a:t>All computed metrics were verified against raw data and stakeholder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C647-DBDC-0524-54AB-2871ACAA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2E3F44-8071-7A16-1818-BA8C1C65CFE1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6E5598-68CD-BB03-AD8F-3D8007DE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DCA1CD-4D54-432E-7440-4E962C21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81E6DC-0C62-DD59-406F-57B0418D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5E224-2BD5-1C98-601F-0B2595561C9A}"/>
              </a:ext>
            </a:extLst>
          </p:cNvPr>
          <p:cNvSpPr txBox="1"/>
          <p:nvPr/>
        </p:nvSpPr>
        <p:spPr>
          <a:xfrm>
            <a:off x="4320718" y="470445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416A0-D6C4-CC0E-3687-DC1294A3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80" y="136525"/>
            <a:ext cx="981710" cy="98171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95512-92B9-CF58-A0D9-A0CB5F62E056}"/>
              </a:ext>
            </a:extLst>
          </p:cNvPr>
          <p:cNvSpPr txBox="1"/>
          <p:nvPr/>
        </p:nvSpPr>
        <p:spPr>
          <a:xfrm>
            <a:off x="779318" y="1246910"/>
            <a:ext cx="106333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/>
              <a:t>The project implementation was carried out in distinct phases:</a:t>
            </a:r>
          </a:p>
          <a:p>
            <a:pPr>
              <a:buNone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Requirement Analysis: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Identified business needs, defined KPIs, and planned deliverables and timelines.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Data Acquisition: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Collected structured Excel datasets on sales and budgets across regions and product categories.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Data Cleaning: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Removed duplicate records, handled nulls, corrected data types, and standardized labels.</a:t>
            </a:r>
          </a:p>
        </p:txBody>
      </p:sp>
    </p:spTree>
    <p:extLst>
      <p:ext uri="{BB962C8B-B14F-4D97-AF65-F5344CB8AC3E}">
        <p14:creationId xmlns:p14="http://schemas.microsoft.com/office/powerpoint/2010/main" val="423368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1009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Dharmesh Choudhary</cp:lastModifiedBy>
  <cp:revision>69</cp:revision>
  <dcterms:created xsi:type="dcterms:W3CDTF">2022-04-04T16:03:00Z</dcterms:created>
  <dcterms:modified xsi:type="dcterms:W3CDTF">2025-05-28T21:14:25Z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39913DFD31734EB29DCC5DFD42314E75_13</vt:lpwstr>
  </property>
  <property fmtid="{D5CDD505-2E9C-101B-9397-08002B2CF9AE}" pid="3" name="KSOProductBuildVer">
    <vt:lpwstr>1033-12.2.0.13359</vt:lpwstr>
  </property>
</Properties>
</file>