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3" r:id="rId5"/>
    <p:sldId id="275" r:id="rId6"/>
    <p:sldId id="277" r:id="rId7"/>
    <p:sldId id="280" r:id="rId8"/>
    <p:sldId id="281" r:id="rId9"/>
    <p:sldId id="282" r:id="rId10"/>
    <p:sldId id="279" r:id="rId11"/>
    <p:sldId id="276" r:id="rId12"/>
    <p:sldId id="274" r:id="rId13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729B0F-8DED-3E09-68D1-E664650264B4}" v="29" dt="2024-10-27T17:53:47.963"/>
    <p1510:client id="{72ADDBA7-E9AF-5505-1175-D3FD7F115E1F}" v="104" dt="2024-10-27T16:37:59.075"/>
    <p1510:client id="{C936C281-8580-BA3D-5950-0BB3195664A9}" v="473" dt="2024-10-27T17:48:23.9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82"/>
    <p:restoredTop sz="96327"/>
  </p:normalViewPr>
  <p:slideViewPr>
    <p:cSldViewPr snapToGrid="0">
      <p:cViewPr>
        <p:scale>
          <a:sx n="100" d="100"/>
          <a:sy n="100" d="100"/>
        </p:scale>
        <p:origin x="-845" y="58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33F7E-3633-4FA3-974D-CA21FB24834F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82836-E43C-41FF-A11B-3D8AB6E68F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45F7B4-7442-4021-9F1E-8BC3C363C892}" type="datetimeFigureOut">
              <a:rPr lang="en-US" noProof="0" smtClean="0"/>
              <a:t>10/27/2024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DE012-9E2E-4477-8B5C-4E7D4E9BCBA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CDE012-9E2E-4477-8B5C-4E7D4E9BCBA6}" type="slidenum">
              <a:rPr lang="en-US" noProof="0" smtClean="0"/>
              <a:t>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731309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noProof="0"/>
              <a:t>Click to edit Master title style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anchor="t"/>
          <a:lstStyle>
            <a:lvl1pPr>
              <a:lnSpc>
                <a:spcPct val="80000"/>
              </a:lnSpc>
              <a:defRPr sz="7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sz="22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1600" i="1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endParaRPr lang="en-P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t>‹#›</a:t>
            </a:fld>
            <a:endParaRPr lang="en-US" noProof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anchor="b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lumn lig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dark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/>
          <a:lstStyle>
            <a:lvl1pPr>
              <a:defRPr sz="5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on the lef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PK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0">
              <a:solidFill>
                <a:schemeClr val="bg2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/>
          <a:lstStyle>
            <a:lvl1pPr>
              <a:lnSpc>
                <a:spcPct val="10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bg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tx2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on the right dark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>
              <a:solidFill>
                <a:schemeClr val="tx2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/>
          <a:lstStyle>
            <a:lvl1pPr>
              <a:lnSpc>
                <a:spcPct val="80000"/>
              </a:lnSpc>
              <a:defRPr sz="5000">
                <a:solidFill>
                  <a:schemeClr val="accent4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200" b="1">
                <a:solidFill>
                  <a:schemeClr val="accent5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sp>
        <p:nvSpPr>
          <p:cNvPr id="15" name="Text Placeholder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P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BFCF61C-3B18-4C03-8326-CC3B32D710C9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eyondbenign.org/school_profiles/Montclair-State-University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irichoi0218/insurance/cod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9004" y="1614981"/>
            <a:ext cx="9954001" cy="278621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Bierstadt Display"/>
                <a:ea typeface="+mj-lt"/>
                <a:cs typeface="+mj-lt"/>
              </a:rPr>
              <a:t>A Comprehensive Analysis of Health Insurance Charges</a:t>
            </a:r>
            <a:endParaRPr lang="en-US" sz="5400">
              <a:latin typeface="Bierstadt Display"/>
              <a:ea typeface="MS Mincho"/>
              <a:cs typeface="Arial"/>
            </a:endParaRP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7159362" cy="38404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cs typeface="Arial"/>
              </a:rPr>
              <a:t>Dharnesh Kumaran </a:t>
            </a:r>
            <a:r>
              <a:rPr lang="en-US" dirty="0" err="1">
                <a:cs typeface="Arial"/>
              </a:rPr>
              <a:t>Thirunavakkarasu</a:t>
            </a:r>
          </a:p>
        </p:txBody>
      </p:sp>
      <p:pic>
        <p:nvPicPr>
          <p:cNvPr id="2" name="Picture 1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709C466F-5C0B-F855-9E6A-58D0DB27A1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31679" y="-872254"/>
            <a:ext cx="3344492" cy="3085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Introduction</a:t>
            </a:r>
            <a:endParaRPr lang="en-US" dirty="0"/>
          </a:p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520957"/>
            <a:ext cx="4057388" cy="81210"/>
          </a:xfrm>
        </p:spPr>
        <p:txBody>
          <a:bodyPr/>
          <a:lstStyle/>
          <a:p>
            <a:r>
              <a:rPr lang="en-US" dirty="0">
                <a:solidFill>
                  <a:srgbClr val="3B4546"/>
                </a:solidFill>
                <a:latin typeface="Arial"/>
                <a:ea typeface="MS Mincho"/>
                <a:cs typeface="Arial"/>
              </a:rPr>
              <a:t>A Comprehensive Analysis of Health Insurance Charges  </a:t>
            </a:r>
            <a:endParaRPr lang="en-US" dirty="0">
              <a:latin typeface="Arial"/>
              <a:ea typeface="MS Mincho"/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7A49E4-DCE3-62DE-B6D1-539EBFFFE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1700" y="2692554"/>
            <a:ext cx="9594852" cy="35575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Business Problem:</a:t>
            </a:r>
            <a:endParaRPr lang="en-US" sz="1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0" dirty="0">
                <a:ea typeface="+mn-lt"/>
                <a:cs typeface="+mn-lt"/>
              </a:rPr>
              <a:t>Rising healthcare costs necessitate better understanding of insurance charges.</a:t>
            </a:r>
            <a:endParaRPr lang="en-US" sz="1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0" dirty="0">
                <a:ea typeface="+mn-lt"/>
                <a:cs typeface="+mn-lt"/>
              </a:rPr>
              <a:t>Identifying factors influencing charges can help in pricing strategies and customer segmentation.</a:t>
            </a:r>
            <a:endParaRPr lang="en-US" sz="1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Project Goals:</a:t>
            </a:r>
            <a:endParaRPr lang="en-US" sz="1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0" dirty="0">
                <a:ea typeface="+mn-lt"/>
                <a:cs typeface="+mn-lt"/>
              </a:rPr>
              <a:t>Predict insurance charges based on customer demographics and health factors.</a:t>
            </a:r>
            <a:endParaRPr lang="en-US" sz="1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0" dirty="0">
                <a:ea typeface="+mn-lt"/>
                <a:cs typeface="+mn-lt"/>
              </a:rPr>
              <a:t>Provide insights for insurance companies to optimize their offerings.</a:t>
            </a:r>
            <a:endParaRPr lang="en-US" sz="1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ea typeface="+mn-lt"/>
                <a:cs typeface="+mn-lt"/>
              </a:rPr>
              <a:t>Implications of the Project:</a:t>
            </a:r>
            <a:endParaRPr lang="en-US" sz="1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0" dirty="0">
                <a:ea typeface="+mn-lt"/>
                <a:cs typeface="+mn-lt"/>
              </a:rPr>
              <a:t>Improved pricing models.</a:t>
            </a:r>
            <a:endParaRPr lang="en-US" sz="1400" dirty="0"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400" b="0" dirty="0">
                <a:ea typeface="+mn-lt"/>
                <a:cs typeface="+mn-lt"/>
              </a:rPr>
              <a:t>Enhanced customer satisfaction through tailored insurance plans.</a:t>
            </a:r>
            <a:endParaRPr lang="en-US" sz="1400" dirty="0">
              <a:cs typeface="Arial"/>
            </a:endParaRPr>
          </a:p>
          <a:p>
            <a:endParaRPr lang="en-US" sz="1400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BDE3D-CB39-03D2-545F-528302476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ea typeface="+mj-lt"/>
                <a:cs typeface="+mj-lt"/>
              </a:rPr>
              <a:t>the Dataset</a:t>
            </a:r>
            <a:endParaRPr lang="en-US" dirty="0"/>
          </a:p>
          <a:p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19D6C7A-A7F7-E063-9A09-611D1FB1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3963" y="555752"/>
            <a:ext cx="4522075" cy="20320"/>
          </a:xfrm>
        </p:spPr>
        <p:txBody>
          <a:bodyPr/>
          <a:lstStyle/>
          <a:p>
            <a:r>
              <a:rPr lang="en-US" dirty="0"/>
              <a:t>A Comprehensive Analysis of Health Insurance Charges</a:t>
            </a:r>
          </a:p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2F894F-23A1-85D4-2713-57D743F808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133" y="2711116"/>
            <a:ext cx="4863123" cy="50557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0" dirty="0">
                <a:solidFill>
                  <a:srgbClr val="000000"/>
                </a:solidFill>
                <a:ea typeface="+mn-lt"/>
                <a:cs typeface="+mn-lt"/>
              </a:rPr>
              <a:t>Input Variables:</a:t>
            </a:r>
            <a:endParaRPr lang="en-US" sz="2000" dirty="0"/>
          </a:p>
          <a:p>
            <a:endParaRPr lang="en-US" sz="200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F4D35-9BD6-00FC-A23D-DCE50F2F200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589" y="2711116"/>
            <a:ext cx="4577375" cy="48552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 b="0" dirty="0">
                <a:solidFill>
                  <a:srgbClr val="000000"/>
                </a:solidFill>
                <a:ea typeface="+mn-lt"/>
                <a:cs typeface="+mn-lt"/>
              </a:rPr>
              <a:t>Output Variable:</a:t>
            </a:r>
            <a:endParaRPr lang="en-US" sz="2000" dirty="0"/>
          </a:p>
          <a:p>
            <a:endParaRPr lang="en-US" sz="200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83C73-2637-AC0E-5A6B-47B6C6CB9E2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10352" y="2709753"/>
            <a:ext cx="5872813" cy="366795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endParaRPr lang="en-US" dirty="0"/>
          </a:p>
          <a:p>
            <a:pPr lvl="1" indent="-283210"/>
            <a:r>
              <a:rPr lang="en-US" sz="1200" b="1" dirty="0"/>
              <a:t>Age:</a:t>
            </a:r>
            <a:r>
              <a:rPr lang="en-US" sz="1200" dirty="0"/>
              <a:t> Continuous variable representing the age of the insured individual.</a:t>
            </a:r>
            <a:endParaRPr lang="en-US" dirty="0"/>
          </a:p>
          <a:p>
            <a:pPr lvl="1" indent="-283210"/>
            <a:r>
              <a:rPr lang="en-US" sz="1200" b="1" dirty="0"/>
              <a:t>Sex:</a:t>
            </a:r>
            <a:r>
              <a:rPr lang="en-US" sz="1200" dirty="0"/>
              <a:t> Categorical variable indicating the gender of the insured (male or female).</a:t>
            </a:r>
            <a:endParaRPr lang="en-US" dirty="0"/>
          </a:p>
          <a:p>
            <a:pPr lvl="1" indent="-283210"/>
            <a:r>
              <a:rPr lang="en-US" sz="1200" b="1" dirty="0"/>
              <a:t>BMI (Body Mass Index):</a:t>
            </a:r>
            <a:r>
              <a:rPr lang="en-US" sz="1200" dirty="0"/>
              <a:t> Continuous variable measuring body weight relative to height, indicating health status.</a:t>
            </a:r>
            <a:endParaRPr lang="en-US" dirty="0"/>
          </a:p>
          <a:p>
            <a:pPr lvl="1" indent="-283210"/>
            <a:r>
              <a:rPr lang="en-US" sz="1200" b="1" dirty="0"/>
              <a:t>Children:</a:t>
            </a:r>
            <a:r>
              <a:rPr lang="en-US" sz="1200" dirty="0"/>
              <a:t> Integer variable representing the number of dependents covered by the insurance plan.</a:t>
            </a:r>
            <a:endParaRPr lang="en-US" dirty="0"/>
          </a:p>
          <a:p>
            <a:pPr lvl="1" indent="-283210"/>
            <a:r>
              <a:rPr lang="en-US" sz="1200" b="1" dirty="0"/>
              <a:t>Smoker:</a:t>
            </a:r>
            <a:r>
              <a:rPr lang="en-US" sz="1200" dirty="0"/>
              <a:t> Categorical variable indicating whether the individual is a smoker (yes or no).</a:t>
            </a:r>
            <a:endParaRPr lang="en-US" dirty="0"/>
          </a:p>
          <a:p>
            <a:pPr lvl="1" indent="-283210"/>
            <a:r>
              <a:rPr lang="en-US" sz="1200" b="1" dirty="0"/>
              <a:t>Region:</a:t>
            </a:r>
            <a:r>
              <a:rPr lang="en-US" sz="1200" dirty="0"/>
              <a:t> Categorical variable describing the geographical area.</a:t>
            </a:r>
            <a:endParaRPr lang="en-US" sz="1200" dirty="0">
              <a:cs typeface="Arial"/>
            </a:endParaRPr>
          </a:p>
          <a:p>
            <a:pPr marL="283210" indent="-283210"/>
            <a:endParaRPr lang="en-US">
              <a:cs typeface="Arial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6865D3-E9E5-FDDD-B091-FE6F9039C6E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49928" y="3085739"/>
            <a:ext cx="5351446" cy="199857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en-US" sz="1200" b="1" dirty="0">
                <a:solidFill>
                  <a:srgbClr val="000000"/>
                </a:solidFill>
              </a:rPr>
              <a:t>Charges:</a:t>
            </a:r>
            <a:r>
              <a:rPr lang="en-US" sz="1200" dirty="0">
                <a:solidFill>
                  <a:srgbClr val="000000"/>
                </a:solidFill>
              </a:rPr>
              <a:t> Continuous variable representing the medical insurance costs incurred by the insured individual. This is the target variable we aim to predict based on the input variables.</a:t>
            </a:r>
            <a:br>
              <a:rPr lang="en-US" sz="1200" dirty="0">
                <a:solidFill>
                  <a:srgbClr val="000000"/>
                </a:solidFill>
              </a:rPr>
            </a:br>
            <a:endParaRPr lang="en-US" sz="1200" dirty="0">
              <a:solidFill>
                <a:srgbClr val="000000"/>
              </a:solidFill>
            </a:endParaRPr>
          </a:p>
          <a:p>
            <a:pPr marL="283210" indent="-283210"/>
            <a:endParaRPr lang="en-US" sz="1200" dirty="0">
              <a:solidFill>
                <a:srgbClr val="000000"/>
              </a:solidFill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41D71DF-7225-6C66-9D2B-FAACEFF2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194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Descriptive Analysis</a:t>
            </a:r>
            <a:br>
              <a:rPr lang="en-US" dirty="0"/>
            </a:br>
            <a:endParaRPr lang="en-US">
              <a:cs typeface="Arial"/>
            </a:endParaRP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4054642" cy="344504"/>
          </a:xfrm>
        </p:spPr>
        <p:txBody>
          <a:bodyPr/>
          <a:lstStyle/>
          <a:p>
            <a:r>
              <a:rPr lang="en-US" dirty="0">
                <a:cs typeface="Arial"/>
              </a:rPr>
              <a:t>A Comprehensive Analysis of Health Insurance Charges</a:t>
            </a:r>
            <a:endParaRPr lang="en-US">
              <a:cs typeface="Arial"/>
            </a:endParaRPr>
          </a:p>
          <a:p>
            <a:endParaRPr lang="en-US" dirty="0">
              <a:cs typeface="Arial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6C050-0EBC-234C-AB93-E7868D85A2B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533873" y="1399297"/>
            <a:ext cx="6023955" cy="494815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Statistical Overview</a:t>
            </a:r>
          </a:p>
          <a:p>
            <a:pPr marL="0" indent="0">
              <a:buNone/>
            </a:pPr>
            <a:r>
              <a:rPr lang="en-US" b="1" u="sng" dirty="0">
                <a:ea typeface="+mn-lt"/>
                <a:cs typeface="+mn-lt"/>
              </a:rPr>
              <a:t>Descriptive Statistics: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dataset contains 1,338 rows and 7 columns, with no missing values. Key statistics include:</a:t>
            </a:r>
            <a:endParaRPr lang="en-US" dirty="0">
              <a:cs typeface="Arial"/>
            </a:endParaRPr>
          </a:p>
          <a:p>
            <a:pPr lvl="1" indent="-283210"/>
            <a:r>
              <a:rPr lang="en-US" b="1" dirty="0">
                <a:ea typeface="+mn-lt"/>
                <a:cs typeface="+mn-lt"/>
              </a:rPr>
              <a:t>Mean Charges:</a:t>
            </a:r>
            <a:r>
              <a:rPr lang="en-US" dirty="0">
                <a:ea typeface="+mn-lt"/>
                <a:cs typeface="+mn-lt"/>
              </a:rPr>
              <a:t> $13,270.42</a:t>
            </a:r>
            <a:endParaRPr lang="en-US" dirty="0"/>
          </a:p>
          <a:p>
            <a:pPr lvl="1" indent="-283210"/>
            <a:r>
              <a:rPr lang="en-US" b="1" dirty="0">
                <a:ea typeface="+mn-lt"/>
                <a:cs typeface="+mn-lt"/>
              </a:rPr>
              <a:t>Median Charges:</a:t>
            </a:r>
            <a:r>
              <a:rPr lang="en-US" dirty="0">
                <a:ea typeface="+mn-lt"/>
                <a:cs typeface="+mn-lt"/>
              </a:rPr>
              <a:t> $9,596.25</a:t>
            </a:r>
            <a:endParaRPr lang="en-US" dirty="0">
              <a:cs typeface="Arial"/>
            </a:endParaRPr>
          </a:p>
          <a:p>
            <a:pPr lvl="1" indent="-283210"/>
            <a:endParaRPr lang="en-US" dirty="0">
              <a:ea typeface="+mn-lt"/>
              <a:cs typeface="+mn-lt"/>
            </a:endParaRPr>
          </a:p>
          <a:p>
            <a:pPr marL="0" lvl="1" indent="0">
              <a:buNone/>
            </a:pPr>
            <a:r>
              <a:rPr lang="en-US" dirty="0">
                <a:ea typeface="+mn-lt"/>
                <a:cs typeface="+mn-lt"/>
              </a:rPr>
              <a:t>In the analysis, variance was calculated to assess the spread of the charges, indicating a high level of variability in insurance costs. Additionally, significant correlations between input variables and the target variable were evaluated to identify relationships that could impact predictions.</a:t>
            </a:r>
            <a:endParaRPr lang="en-US">
              <a:cs typeface="Arial"/>
            </a:endParaRPr>
          </a:p>
          <a:p>
            <a:pPr lvl="1" indent="-283210"/>
            <a:endParaRPr lang="en-US" dirty="0">
              <a:cs typeface="Arial"/>
            </a:endParaRPr>
          </a:p>
          <a:p>
            <a:pPr marL="283210" indent="-283210"/>
            <a:endParaRPr lang="en-US" b="1" dirty="0">
              <a:cs typeface="Arial"/>
            </a:endParaRPr>
          </a:p>
          <a:p>
            <a:pPr marL="283210" indent="-283210"/>
            <a:endParaRPr lang="en-US" dirty="0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886" y="1427948"/>
            <a:ext cx="11427994" cy="575321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Data Visualization:</a:t>
            </a:r>
            <a:br>
              <a:rPr lang="en-US" dirty="0"/>
            </a:br>
            <a:endParaRPr lang="en-US">
              <a:cs typeface="Arial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0800000" flipV="1">
            <a:off x="371375" y="225150"/>
            <a:ext cx="4212912" cy="60298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cs typeface="Arial"/>
              </a:rPr>
              <a:t>A Comprehensive Analysis of Health Insurance Charges</a:t>
            </a:r>
            <a:r>
              <a:rPr lang="en-US" dirty="0">
                <a:solidFill>
                  <a:srgbClr val="3B4546"/>
                </a:solidFill>
                <a:cs typeface="Arial"/>
              </a:rPr>
              <a:t> </a:t>
            </a:r>
            <a:r>
              <a:rPr lang="en-US" dirty="0" err="1">
                <a:solidFill>
                  <a:srgbClr val="3B4546"/>
                </a:solidFill>
                <a:cs typeface="Arial"/>
              </a:rPr>
              <a:t>Charges</a:t>
            </a:r>
          </a:p>
          <a:p>
            <a:endParaRPr lang="en-US" dirty="0">
              <a:solidFill>
                <a:srgbClr val="3B4546"/>
              </a:solidFill>
              <a:cs typeface="Arial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4" name="Picture 13" descr="A graph with green dots&#10;&#10;Description automatically generated">
            <a:extLst>
              <a:ext uri="{FF2B5EF4-FFF2-40B4-BE49-F238E27FC236}">
                <a16:creationId xmlns:a16="http://schemas.microsoft.com/office/drawing/2014/main" id="{6A2C742F-941F-339A-0951-EBB50FEE18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" t="2369" r="115" b="169"/>
          <a:stretch/>
        </p:blipFill>
        <p:spPr>
          <a:xfrm>
            <a:off x="356583" y="3219741"/>
            <a:ext cx="5156037" cy="342495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E1E6B25-D305-F20B-DA86-AC2F1ECAEA63}"/>
              </a:ext>
            </a:extLst>
          </p:cNvPr>
          <p:cNvSpPr txBox="1"/>
          <p:nvPr/>
        </p:nvSpPr>
        <p:spPr>
          <a:xfrm>
            <a:off x="5824430" y="3217587"/>
            <a:ext cx="5527651" cy="300133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/>
              <a:t>The visualization created a residuals vs. fitted plot to assess the model's performance by examining the distribution of residuals, which helps identify any patterns or potential outliers in the predictions. </a:t>
            </a:r>
            <a:endParaRPr lang="en-US" sz="1600" dirty="0">
              <a:cs typeface="Arial"/>
            </a:endParaRPr>
          </a:p>
          <a:p>
            <a:pPr>
              <a:lnSpc>
                <a:spcPct val="150000"/>
              </a:lnSpc>
            </a:pPr>
            <a:endParaRPr lang="en-US" sz="1600" dirty="0"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1600" dirty="0"/>
              <a:t>This graphical representation aids in verifying the assumptions of linear regression and the quality of the model fit.</a:t>
            </a:r>
            <a:endParaRPr lang="en-US" sz="16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010AA-DDBA-D5A2-A34D-69E216713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/>
              </a:rPr>
              <a:t>Algorithm 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9C9137C-4C2A-3985-8399-B6159A8C5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568889"/>
            <a:ext cx="4162972" cy="7183"/>
          </a:xfrm>
        </p:spPr>
        <p:txBody>
          <a:bodyPr/>
          <a:lstStyle/>
          <a:p>
            <a:r>
              <a:rPr lang="en-US" dirty="0"/>
              <a:t>A Comprehensive Analysis of Health Insurance Charges</a:t>
            </a:r>
          </a:p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FE1F326-65DA-D1D2-BADE-C228E0696D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78515" y="2551981"/>
            <a:ext cx="10402459" cy="3721088"/>
          </a:xfrm>
        </p:spPr>
        <p:txBody>
          <a:bodyPr vert="horz" lIns="91440" tIns="45720" rIns="91440" bIns="45720" numCol="2" spcCol="91440" rtlCol="0" anchor="t">
            <a:noAutofit/>
          </a:bodyPr>
          <a:lstStyle/>
          <a:p>
            <a:pPr marL="283210" indent="-283210"/>
            <a:endParaRPr lang="en-US" dirty="0">
              <a:ea typeface="+mn-lt"/>
              <a:cs typeface="+mn-lt"/>
            </a:endParaRPr>
          </a:p>
          <a:p>
            <a:pPr lvl="1" indent="-283210"/>
            <a:r>
              <a:rPr lang="en-US" sz="1050" b="1" dirty="0">
                <a:ea typeface="+mn-lt"/>
                <a:cs typeface="+mn-lt"/>
              </a:rPr>
              <a:t>Models Used:</a:t>
            </a:r>
            <a:endParaRPr lang="en-US" sz="1050">
              <a:cs typeface="Arial"/>
            </a:endParaRPr>
          </a:p>
          <a:p>
            <a:pPr marL="1428750" lvl="2" indent="-285750">
              <a:buFont typeface="Arial"/>
              <a:buChar char="•"/>
            </a:pPr>
            <a:r>
              <a:rPr lang="en-US" sz="1050" b="1" dirty="0">
                <a:ea typeface="+mn-lt"/>
                <a:cs typeface="+mn-lt"/>
              </a:rPr>
              <a:t>Linear Regression:</a:t>
            </a:r>
            <a:r>
              <a:rPr lang="en-US" sz="1050" dirty="0">
                <a:ea typeface="+mn-lt"/>
                <a:cs typeface="+mn-lt"/>
              </a:rPr>
              <a:t> A statistical method that models the relationship between a dependent variable and one or more independent variables by fitting a linear equation to observed data.</a:t>
            </a:r>
            <a:endParaRPr lang="en-US" sz="1050">
              <a:cs typeface="Arial"/>
            </a:endParaRPr>
          </a:p>
          <a:p>
            <a:pPr marL="1428750" lvl="2" indent="-285750">
              <a:buFont typeface="Arial"/>
              <a:buChar char="•"/>
            </a:pPr>
            <a:r>
              <a:rPr lang="en-US" sz="1050" b="1" dirty="0">
                <a:ea typeface="+mn-lt"/>
                <a:cs typeface="+mn-lt"/>
              </a:rPr>
              <a:t>Decision Tree Regression:</a:t>
            </a:r>
            <a:r>
              <a:rPr lang="en-US" sz="1050" dirty="0">
                <a:ea typeface="+mn-lt"/>
                <a:cs typeface="+mn-lt"/>
              </a:rPr>
              <a:t> A non-linear predictive modeling technique that uses a tree-like graph of decisions to predict the value of a target variable based on input features.</a:t>
            </a:r>
            <a:endParaRPr lang="en-US" sz="1050">
              <a:cs typeface="Arial"/>
            </a:endParaRPr>
          </a:p>
          <a:p>
            <a:pPr marL="1428750" lvl="2" indent="-285750">
              <a:buFont typeface="Arial"/>
              <a:buChar char="•"/>
            </a:pPr>
            <a:r>
              <a:rPr lang="en-US" sz="1050" b="1" dirty="0">
                <a:ea typeface="+mn-lt"/>
                <a:cs typeface="+mn-lt"/>
              </a:rPr>
              <a:t>Random Forest Regression:</a:t>
            </a:r>
            <a:r>
              <a:rPr lang="en-US" sz="1050" dirty="0">
                <a:ea typeface="+mn-lt"/>
                <a:cs typeface="+mn-lt"/>
              </a:rPr>
              <a:t> An ensemble learning method that constructs multiple decision trees during training and outputs the average prediction to improve accuracy and control overfitting.</a:t>
            </a:r>
            <a:endParaRPr lang="en-US" sz="1050">
              <a:cs typeface="Arial"/>
            </a:endParaRPr>
          </a:p>
          <a:p>
            <a:pPr marL="859790" lvl="2" indent="0">
              <a:buNone/>
            </a:pPr>
            <a:endParaRPr lang="en-US" sz="1200" dirty="0">
              <a:cs typeface="Arial"/>
            </a:endParaRPr>
          </a:p>
          <a:p>
            <a:pPr marL="688340" lvl="1" indent="0">
              <a:buNone/>
            </a:pPr>
            <a:endParaRPr lang="en-US" sz="1200" b="1" dirty="0">
              <a:cs typeface="Arial"/>
            </a:endParaRPr>
          </a:p>
          <a:p>
            <a:pPr marL="402590" lvl="1" indent="0">
              <a:buNone/>
            </a:pPr>
            <a:endParaRPr lang="en-US" sz="1200" dirty="0">
              <a:cs typeface="Arial"/>
            </a:endParaRPr>
          </a:p>
          <a:p>
            <a:pPr marL="402590" lvl="1" indent="0">
              <a:buNone/>
            </a:pPr>
            <a:endParaRPr lang="en-US" sz="1200" b="1" dirty="0">
              <a:cs typeface="Arial"/>
            </a:endParaRPr>
          </a:p>
          <a:p>
            <a:pPr marL="283210" indent="-283210"/>
            <a:endParaRPr lang="en-US"/>
          </a:p>
          <a:p>
            <a:pPr marL="283210" indent="-283210"/>
            <a:endParaRPr lang="en-US" dirty="0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9804E48-D44D-C8A3-0944-D89136753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ABD59-6BBE-1400-371A-8DE959EC0D7C}"/>
              </a:ext>
            </a:extLst>
          </p:cNvPr>
          <p:cNvSpPr txBox="1"/>
          <p:nvPr/>
        </p:nvSpPr>
        <p:spPr>
          <a:xfrm>
            <a:off x="7747461" y="3014348"/>
            <a:ext cx="3737303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971550" lvl="1" indent="-283210" rtl="0">
              <a:buFont typeface="Arial,Sans-Serif"/>
              <a:buChar char="•"/>
            </a:pPr>
            <a:r>
              <a:rPr lang="en-US" sz="1200" b="1" baseline="0">
                <a:solidFill>
                  <a:srgbClr val="3B4546"/>
                </a:solidFill>
                <a:latin typeface="Arial"/>
                <a:ea typeface="Arial"/>
                <a:cs typeface="Arial"/>
              </a:rPr>
              <a:t>Performance Indicators:</a:t>
            </a:r>
            <a:r>
              <a:rPr lang="en-US" sz="1200">
                <a:latin typeface="Arial"/>
                <a:ea typeface="Arial"/>
                <a:cs typeface="Arial"/>
              </a:rPr>
              <a:t>​</a:t>
            </a:r>
          </a:p>
          <a:p>
            <a:pPr marL="1428750" lvl="2" indent="-283210" rtl="0">
              <a:buFont typeface="Arial,Sans-Serif"/>
              <a:buChar char="•"/>
            </a:pPr>
            <a:r>
              <a:rPr lang="en-US" sz="1200" baseline="0">
                <a:solidFill>
                  <a:srgbClr val="3B4546"/>
                </a:solidFill>
                <a:latin typeface="Arial"/>
                <a:ea typeface="Arial"/>
                <a:cs typeface="Arial"/>
              </a:rPr>
              <a:t>R² Score</a:t>
            </a:r>
            <a:r>
              <a:rPr lang="en-US" sz="1200">
                <a:latin typeface="Arial"/>
                <a:ea typeface="Arial"/>
                <a:cs typeface="Arial"/>
              </a:rPr>
              <a:t>​</a:t>
            </a:r>
          </a:p>
          <a:p>
            <a:pPr marL="1428750" lvl="2" indent="-283210" rtl="0">
              <a:buFont typeface="Arial,Sans-Serif"/>
              <a:buChar char="•"/>
            </a:pPr>
            <a:r>
              <a:rPr lang="en-US" sz="1200" baseline="0">
                <a:solidFill>
                  <a:srgbClr val="3B4546"/>
                </a:solidFill>
                <a:latin typeface="Arial"/>
                <a:ea typeface="Arial"/>
                <a:cs typeface="Arial"/>
              </a:rPr>
              <a:t>Mean Absolute Error (MAE)</a:t>
            </a:r>
            <a:r>
              <a:rPr lang="en-US" sz="1200">
                <a:latin typeface="Arial"/>
                <a:ea typeface="Arial"/>
                <a:cs typeface="Arial"/>
              </a:rPr>
              <a:t>​</a:t>
            </a:r>
          </a:p>
          <a:p>
            <a:pPr marL="1428750" lvl="2" indent="-283210" rtl="0">
              <a:buFont typeface="Arial,Sans-Serif"/>
              <a:buChar char="•"/>
            </a:pPr>
            <a:r>
              <a:rPr lang="en-US" sz="1200" baseline="0">
                <a:solidFill>
                  <a:srgbClr val="3B4546"/>
                </a:solidFill>
                <a:latin typeface="Arial"/>
                <a:ea typeface="Arial"/>
                <a:cs typeface="Arial"/>
              </a:rPr>
              <a:t>Mean Squared Error (MSE)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054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776" y="1399032"/>
            <a:ext cx="5127056" cy="1682749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626934A-F43B-16F4-8516-824EBA430F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1043459"/>
            <a:ext cx="5316353" cy="499143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1200" b="1" dirty="0">
                <a:ea typeface="+mn-lt"/>
                <a:cs typeface="+mn-lt"/>
              </a:rPr>
              <a:t>Key Findings:</a:t>
            </a:r>
            <a:endParaRPr lang="en-US" sz="1200" dirty="0">
              <a:cs typeface="Arial"/>
            </a:endParaRPr>
          </a:p>
          <a:p>
            <a:pPr marL="0" indent="0">
              <a:buNone/>
            </a:pPr>
            <a:r>
              <a:rPr lang="en-US" sz="1200" b="1" dirty="0">
                <a:ea typeface="+mn-lt"/>
                <a:cs typeface="+mn-lt"/>
              </a:rPr>
              <a:t>Significant Predictors Identified:</a:t>
            </a:r>
            <a:endParaRPr lang="en-US" sz="1200" dirty="0">
              <a:cs typeface="Arial"/>
            </a:endParaRPr>
          </a:p>
          <a:p>
            <a:pPr lvl="1" indent="-283210"/>
            <a:r>
              <a:rPr lang="en-US" sz="1200" dirty="0">
                <a:ea typeface="+mn-lt"/>
                <a:cs typeface="+mn-lt"/>
              </a:rPr>
              <a:t>The analysis revealed several key predictors of insurance charges, including age, BMI, smoking status, and the number of children. </a:t>
            </a:r>
          </a:p>
          <a:p>
            <a:pPr lvl="1" indent="-283210"/>
            <a:r>
              <a:rPr lang="en-US" sz="1200" dirty="0">
                <a:ea typeface="+mn-lt"/>
                <a:cs typeface="+mn-lt"/>
              </a:rPr>
              <a:t>These variables demonstrated notable correlations with the target variable, indicating their importance in determining medical insurance costs.</a:t>
            </a:r>
            <a:endParaRPr lang="en-US" sz="1200">
              <a:cs typeface="Arial"/>
            </a:endParaRPr>
          </a:p>
          <a:p>
            <a:pPr marL="0" indent="0">
              <a:buNone/>
            </a:pPr>
            <a:r>
              <a:rPr lang="en-US" sz="1200" b="1" dirty="0">
                <a:ea typeface="+mn-lt"/>
                <a:cs typeface="+mn-lt"/>
              </a:rPr>
              <a:t>Model Performance:</a:t>
            </a:r>
            <a:endParaRPr lang="en-US" sz="1200" dirty="0">
              <a:cs typeface="Arial"/>
            </a:endParaRPr>
          </a:p>
          <a:p>
            <a:pPr lvl="1" indent="-283210"/>
            <a:r>
              <a:rPr lang="en-US" sz="1200" dirty="0">
                <a:ea typeface="+mn-lt"/>
                <a:cs typeface="+mn-lt"/>
              </a:rPr>
              <a:t>The regression models developed, particularly linear regression, showcased promising performance metrics. </a:t>
            </a:r>
          </a:p>
          <a:p>
            <a:pPr lvl="1" indent="-283210"/>
            <a:r>
              <a:rPr lang="en-US" sz="1200" dirty="0">
                <a:ea typeface="+mn-lt"/>
                <a:cs typeface="+mn-lt"/>
              </a:rPr>
              <a:t>The root mean squared error (RMSE) and R-squared values suggested that the models effectively captured the underlying patterns in the data, enabling accurate predictions of insurance charges. </a:t>
            </a:r>
            <a:endParaRPr lang="en-US"/>
          </a:p>
          <a:p>
            <a:pPr lvl="1" indent="-283210"/>
            <a:r>
              <a:rPr lang="en-US" sz="1200" dirty="0">
                <a:ea typeface="+mn-lt"/>
                <a:cs typeface="+mn-lt"/>
              </a:rPr>
              <a:t>This indicates the potential for these models to assist insurance companies in making data-driven decisions regarding premium pricing and risk assessment.</a:t>
            </a:r>
            <a:endParaRPr lang="en-US" sz="1200">
              <a:cs typeface="Arial"/>
            </a:endParaRPr>
          </a:p>
          <a:p>
            <a:pPr marL="283210" indent="-283210"/>
            <a:endParaRPr lang="en-US" sz="1200" dirty="0">
              <a:cs typeface="Arial"/>
            </a:endParaRPr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id="{9EB6D2F2-1614-9336-B2DC-3FB55B60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0800000" flipV="1">
            <a:off x="371376" y="225150"/>
            <a:ext cx="4714227" cy="602982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cs typeface="Arial"/>
              </a:rPr>
              <a:t>A Comprehensive Analysis of Health Insurance Charges</a:t>
            </a:r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65C01-2837-2D71-254F-BAEEC669F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DataSet</a:t>
            </a:r>
            <a:r>
              <a:rPr lang="en-US" dirty="0"/>
              <a:t> RESOURCES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EED6286-6851-6DDB-6D9B-9B02A607B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9584" y="301752"/>
            <a:ext cx="4114799" cy="265562"/>
          </a:xfrm>
        </p:spPr>
        <p:txBody>
          <a:bodyPr/>
          <a:lstStyle/>
          <a:p>
            <a:r>
              <a:rPr lang="en-US" dirty="0">
                <a:cs typeface="Arial"/>
              </a:rPr>
              <a:t>A Comprehensive Analysis of Health Insurance Charges</a:t>
            </a:r>
          </a:p>
          <a:p>
            <a:endParaRPr lang="en-US" dirty="0">
              <a:cs typeface="Arial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783BE29-9226-E728-BAD0-B02DEADFB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FCF61C-3B18-4C03-8326-CC3B32D710C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23C4BE-E1DD-7EED-DB71-4D5F3B63E6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8570" y="2971800"/>
            <a:ext cx="9281789" cy="11474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0" dirty="0">
                <a:ea typeface="+mn-lt"/>
                <a:cs typeface="+mn-lt"/>
              </a:rPr>
              <a:t>This dataset was gathered from Kaggle: </a:t>
            </a:r>
            <a:r>
              <a:rPr lang="en-US" b="0" dirty="0"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https://www.kaggle.com/datasets/mirichoi0218/insurance/code</a:t>
            </a:r>
            <a:endParaRPr lang="en-US" dirty="0">
              <a:ea typeface="+mn-lt"/>
              <a:cs typeface="+mn-lt"/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b="0" dirty="0">
              <a:ea typeface="+mn-lt"/>
              <a:cs typeface="+mn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F41ED-5729-1B31-0C04-21385523D7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endParaRPr lang="en-US" dirty="0">
              <a:cs typeface="Arial"/>
            </a:endParaRPr>
          </a:p>
          <a:p>
            <a:pPr marL="283210" indent="-283210"/>
            <a:endParaRPr lang="en-US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4647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7721" y="2158385"/>
            <a:ext cx="6675120" cy="1702816"/>
          </a:xfrm>
        </p:spPr>
        <p:txBody>
          <a:bodyPr/>
          <a:lstStyle/>
          <a:p>
            <a:r>
              <a:rPr lang="en-US"/>
              <a:t>Thank</a:t>
            </a:r>
            <a:br>
              <a:rPr lang="en-US"/>
            </a:br>
            <a:r>
              <a:rPr lang="en-US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83CE7D-BFC6-4030-A335-E7F88DB664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1F98F7-6576-47F1-AD63-56E26C33974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421</Words>
  <Application>Microsoft Office PowerPoint</Application>
  <PresentationFormat>Widescreen</PresentationFormat>
  <Paragraphs>95</Paragraphs>
  <Slides>9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 Comprehensive Analysis of Health Insurance Charges</vt:lpstr>
      <vt:lpstr>Introduction </vt:lpstr>
      <vt:lpstr>the Dataset </vt:lpstr>
      <vt:lpstr>Descriptive Analysis </vt:lpstr>
      <vt:lpstr>Data Visualization: </vt:lpstr>
      <vt:lpstr>Algorithm </vt:lpstr>
      <vt:lpstr>Conclusion</vt:lpstr>
      <vt:lpstr>DataSet RESOURCES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295</cp:revision>
  <dcterms:created xsi:type="dcterms:W3CDTF">2024-10-27T15:46:47Z</dcterms:created>
  <dcterms:modified xsi:type="dcterms:W3CDTF">2024-10-27T17:53:49Z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