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3E00A-1C52-43C6-8918-330B776197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18372-F099-4F5B-8306-C96E2CBC0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F56DD3-508E-4108-9B42-129FA40A8ED1}"/>
              </a:ext>
            </a:extLst>
          </p:cNvPr>
          <p:cNvSpPr>
            <a:spLocks noGrp="1"/>
          </p:cNvSpPr>
          <p:nvPr>
            <p:ph type="dt" sz="half" idx="10"/>
          </p:nvPr>
        </p:nvSpPr>
        <p:spPr/>
        <p:txBody>
          <a:bodyPr/>
          <a:lstStyle/>
          <a:p>
            <a:fld id="{CFE25888-F182-450C-9A10-F2942AE87C0A}" type="datetimeFigureOut">
              <a:rPr lang="en-US" smtClean="0"/>
              <a:t>5/1/2020</a:t>
            </a:fld>
            <a:endParaRPr lang="en-US"/>
          </a:p>
        </p:txBody>
      </p:sp>
      <p:sp>
        <p:nvSpPr>
          <p:cNvPr id="5" name="Footer Placeholder 4">
            <a:extLst>
              <a:ext uri="{FF2B5EF4-FFF2-40B4-BE49-F238E27FC236}">
                <a16:creationId xmlns:a16="http://schemas.microsoft.com/office/drawing/2014/main" id="{389929E9-3D8B-4848-8CC3-6D0E110D7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98D12-28FF-43D8-B606-C3256A55AB51}"/>
              </a:ext>
            </a:extLst>
          </p:cNvPr>
          <p:cNvSpPr>
            <a:spLocks noGrp="1"/>
          </p:cNvSpPr>
          <p:nvPr>
            <p:ph type="sldNum" sz="quarter" idx="12"/>
          </p:nvPr>
        </p:nvSpPr>
        <p:spPr/>
        <p:txBody>
          <a:bodyPr/>
          <a:lstStyle/>
          <a:p>
            <a:fld id="{51FF525D-AB0F-4399-B71B-0D4785474730}" type="slidenum">
              <a:rPr lang="en-US" smtClean="0"/>
              <a:t>‹#›</a:t>
            </a:fld>
            <a:endParaRPr lang="en-US"/>
          </a:p>
        </p:txBody>
      </p:sp>
    </p:spTree>
    <p:extLst>
      <p:ext uri="{BB962C8B-B14F-4D97-AF65-F5344CB8AC3E}">
        <p14:creationId xmlns:p14="http://schemas.microsoft.com/office/powerpoint/2010/main" val="346410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AF1F-B3C9-4616-BA01-535D84F9E4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A56F24-0362-4FBD-A63F-B15C017858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0E387-7E8B-47FA-976B-BC9AE3B2BAC1}"/>
              </a:ext>
            </a:extLst>
          </p:cNvPr>
          <p:cNvSpPr>
            <a:spLocks noGrp="1"/>
          </p:cNvSpPr>
          <p:nvPr>
            <p:ph type="dt" sz="half" idx="10"/>
          </p:nvPr>
        </p:nvSpPr>
        <p:spPr/>
        <p:txBody>
          <a:bodyPr/>
          <a:lstStyle/>
          <a:p>
            <a:fld id="{CFE25888-F182-450C-9A10-F2942AE87C0A}" type="datetimeFigureOut">
              <a:rPr lang="en-US" smtClean="0"/>
              <a:t>5/1/2020</a:t>
            </a:fld>
            <a:endParaRPr lang="en-US"/>
          </a:p>
        </p:txBody>
      </p:sp>
      <p:sp>
        <p:nvSpPr>
          <p:cNvPr id="5" name="Footer Placeholder 4">
            <a:extLst>
              <a:ext uri="{FF2B5EF4-FFF2-40B4-BE49-F238E27FC236}">
                <a16:creationId xmlns:a16="http://schemas.microsoft.com/office/drawing/2014/main" id="{678AEC8F-F098-484D-A2CB-AC570AE0C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3693D-B745-441E-9A53-B7B0DFF7771E}"/>
              </a:ext>
            </a:extLst>
          </p:cNvPr>
          <p:cNvSpPr>
            <a:spLocks noGrp="1"/>
          </p:cNvSpPr>
          <p:nvPr>
            <p:ph type="sldNum" sz="quarter" idx="12"/>
          </p:nvPr>
        </p:nvSpPr>
        <p:spPr/>
        <p:txBody>
          <a:bodyPr/>
          <a:lstStyle/>
          <a:p>
            <a:fld id="{51FF525D-AB0F-4399-B71B-0D4785474730}" type="slidenum">
              <a:rPr lang="en-US" smtClean="0"/>
              <a:t>‹#›</a:t>
            </a:fld>
            <a:endParaRPr lang="en-US"/>
          </a:p>
        </p:txBody>
      </p:sp>
    </p:spTree>
    <p:extLst>
      <p:ext uri="{BB962C8B-B14F-4D97-AF65-F5344CB8AC3E}">
        <p14:creationId xmlns:p14="http://schemas.microsoft.com/office/powerpoint/2010/main" val="132372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F23117-65F2-4934-A300-5A02908F7C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B8750B-F62A-4150-B231-00EBF6082D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538B0-B9BA-41F0-9CBD-1EAC6AB9361E}"/>
              </a:ext>
            </a:extLst>
          </p:cNvPr>
          <p:cNvSpPr>
            <a:spLocks noGrp="1"/>
          </p:cNvSpPr>
          <p:nvPr>
            <p:ph type="dt" sz="half" idx="10"/>
          </p:nvPr>
        </p:nvSpPr>
        <p:spPr/>
        <p:txBody>
          <a:bodyPr/>
          <a:lstStyle/>
          <a:p>
            <a:fld id="{CFE25888-F182-450C-9A10-F2942AE87C0A}" type="datetimeFigureOut">
              <a:rPr lang="en-US" smtClean="0"/>
              <a:t>5/1/2020</a:t>
            </a:fld>
            <a:endParaRPr lang="en-US"/>
          </a:p>
        </p:txBody>
      </p:sp>
      <p:sp>
        <p:nvSpPr>
          <p:cNvPr id="5" name="Footer Placeholder 4">
            <a:extLst>
              <a:ext uri="{FF2B5EF4-FFF2-40B4-BE49-F238E27FC236}">
                <a16:creationId xmlns:a16="http://schemas.microsoft.com/office/drawing/2014/main" id="{DECBF8B9-D19C-4A78-927C-125B33F05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68F47-FC59-442C-80CB-DEADE0A254BA}"/>
              </a:ext>
            </a:extLst>
          </p:cNvPr>
          <p:cNvSpPr>
            <a:spLocks noGrp="1"/>
          </p:cNvSpPr>
          <p:nvPr>
            <p:ph type="sldNum" sz="quarter" idx="12"/>
          </p:nvPr>
        </p:nvSpPr>
        <p:spPr/>
        <p:txBody>
          <a:bodyPr/>
          <a:lstStyle/>
          <a:p>
            <a:fld id="{51FF525D-AB0F-4399-B71B-0D4785474730}" type="slidenum">
              <a:rPr lang="en-US" smtClean="0"/>
              <a:t>‹#›</a:t>
            </a:fld>
            <a:endParaRPr lang="en-US"/>
          </a:p>
        </p:txBody>
      </p:sp>
    </p:spTree>
    <p:extLst>
      <p:ext uri="{BB962C8B-B14F-4D97-AF65-F5344CB8AC3E}">
        <p14:creationId xmlns:p14="http://schemas.microsoft.com/office/powerpoint/2010/main" val="3410897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5C09E-EE4D-4213-8114-2F08897527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B7EA22-10BD-440E-9D86-47CDBD39D6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469612-2FBD-41FB-8BE9-36000514B9E1}"/>
              </a:ext>
            </a:extLst>
          </p:cNvPr>
          <p:cNvSpPr>
            <a:spLocks noGrp="1"/>
          </p:cNvSpPr>
          <p:nvPr>
            <p:ph type="dt" sz="half" idx="10"/>
          </p:nvPr>
        </p:nvSpPr>
        <p:spPr/>
        <p:txBody>
          <a:bodyPr/>
          <a:lstStyle/>
          <a:p>
            <a:fld id="{CFE25888-F182-450C-9A10-F2942AE87C0A}" type="datetimeFigureOut">
              <a:rPr lang="en-US" smtClean="0"/>
              <a:t>5/1/2020</a:t>
            </a:fld>
            <a:endParaRPr lang="en-US"/>
          </a:p>
        </p:txBody>
      </p:sp>
      <p:sp>
        <p:nvSpPr>
          <p:cNvPr id="5" name="Footer Placeholder 4">
            <a:extLst>
              <a:ext uri="{FF2B5EF4-FFF2-40B4-BE49-F238E27FC236}">
                <a16:creationId xmlns:a16="http://schemas.microsoft.com/office/drawing/2014/main" id="{43CA9F94-3D1B-4ACB-AE19-1F4177969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5EA36-4CC7-41E7-BF4E-C0A3AC3BDE1E}"/>
              </a:ext>
            </a:extLst>
          </p:cNvPr>
          <p:cNvSpPr>
            <a:spLocks noGrp="1"/>
          </p:cNvSpPr>
          <p:nvPr>
            <p:ph type="sldNum" sz="quarter" idx="12"/>
          </p:nvPr>
        </p:nvSpPr>
        <p:spPr/>
        <p:txBody>
          <a:bodyPr/>
          <a:lstStyle/>
          <a:p>
            <a:fld id="{51FF525D-AB0F-4399-B71B-0D4785474730}" type="slidenum">
              <a:rPr lang="en-US" smtClean="0"/>
              <a:t>‹#›</a:t>
            </a:fld>
            <a:endParaRPr lang="en-US"/>
          </a:p>
        </p:txBody>
      </p:sp>
    </p:spTree>
    <p:extLst>
      <p:ext uri="{BB962C8B-B14F-4D97-AF65-F5344CB8AC3E}">
        <p14:creationId xmlns:p14="http://schemas.microsoft.com/office/powerpoint/2010/main" val="127850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AA2D-545A-4DF0-81C0-7498E174B2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9C5E1F-2A8F-4502-8DB1-31425F9713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9CF3A2-50FE-45FF-9CDA-A433D50C14F5}"/>
              </a:ext>
            </a:extLst>
          </p:cNvPr>
          <p:cNvSpPr>
            <a:spLocks noGrp="1"/>
          </p:cNvSpPr>
          <p:nvPr>
            <p:ph type="dt" sz="half" idx="10"/>
          </p:nvPr>
        </p:nvSpPr>
        <p:spPr/>
        <p:txBody>
          <a:bodyPr/>
          <a:lstStyle/>
          <a:p>
            <a:fld id="{CFE25888-F182-450C-9A10-F2942AE87C0A}" type="datetimeFigureOut">
              <a:rPr lang="en-US" smtClean="0"/>
              <a:t>5/1/2020</a:t>
            </a:fld>
            <a:endParaRPr lang="en-US"/>
          </a:p>
        </p:txBody>
      </p:sp>
      <p:sp>
        <p:nvSpPr>
          <p:cNvPr id="5" name="Footer Placeholder 4">
            <a:extLst>
              <a:ext uri="{FF2B5EF4-FFF2-40B4-BE49-F238E27FC236}">
                <a16:creationId xmlns:a16="http://schemas.microsoft.com/office/drawing/2014/main" id="{4BCA73DF-0E21-4345-A711-3B59F82EE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1E43C-A33A-40B5-809E-DCEBA87905C9}"/>
              </a:ext>
            </a:extLst>
          </p:cNvPr>
          <p:cNvSpPr>
            <a:spLocks noGrp="1"/>
          </p:cNvSpPr>
          <p:nvPr>
            <p:ph type="sldNum" sz="quarter" idx="12"/>
          </p:nvPr>
        </p:nvSpPr>
        <p:spPr/>
        <p:txBody>
          <a:bodyPr/>
          <a:lstStyle/>
          <a:p>
            <a:fld id="{51FF525D-AB0F-4399-B71B-0D4785474730}" type="slidenum">
              <a:rPr lang="en-US" smtClean="0"/>
              <a:t>‹#›</a:t>
            </a:fld>
            <a:endParaRPr lang="en-US"/>
          </a:p>
        </p:txBody>
      </p:sp>
    </p:spTree>
    <p:extLst>
      <p:ext uri="{BB962C8B-B14F-4D97-AF65-F5344CB8AC3E}">
        <p14:creationId xmlns:p14="http://schemas.microsoft.com/office/powerpoint/2010/main" val="2936383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966C-101A-4AB5-A4FE-B66AD8A602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356593-7B49-45A8-AD6B-6389C8F5B5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B694C8-4A3B-49B7-915C-FD546CCCE0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74D227-9536-4348-999A-7793BCEA7F82}"/>
              </a:ext>
            </a:extLst>
          </p:cNvPr>
          <p:cNvSpPr>
            <a:spLocks noGrp="1"/>
          </p:cNvSpPr>
          <p:nvPr>
            <p:ph type="dt" sz="half" idx="10"/>
          </p:nvPr>
        </p:nvSpPr>
        <p:spPr/>
        <p:txBody>
          <a:bodyPr/>
          <a:lstStyle/>
          <a:p>
            <a:fld id="{CFE25888-F182-450C-9A10-F2942AE87C0A}" type="datetimeFigureOut">
              <a:rPr lang="en-US" smtClean="0"/>
              <a:t>5/1/2020</a:t>
            </a:fld>
            <a:endParaRPr lang="en-US"/>
          </a:p>
        </p:txBody>
      </p:sp>
      <p:sp>
        <p:nvSpPr>
          <p:cNvPr id="6" name="Footer Placeholder 5">
            <a:extLst>
              <a:ext uri="{FF2B5EF4-FFF2-40B4-BE49-F238E27FC236}">
                <a16:creationId xmlns:a16="http://schemas.microsoft.com/office/drawing/2014/main" id="{63245748-9EF3-4615-BF00-FC9E95519C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8979C-D2A8-4FC8-BC60-EC2B84C6E259}"/>
              </a:ext>
            </a:extLst>
          </p:cNvPr>
          <p:cNvSpPr>
            <a:spLocks noGrp="1"/>
          </p:cNvSpPr>
          <p:nvPr>
            <p:ph type="sldNum" sz="quarter" idx="12"/>
          </p:nvPr>
        </p:nvSpPr>
        <p:spPr/>
        <p:txBody>
          <a:bodyPr/>
          <a:lstStyle/>
          <a:p>
            <a:fld id="{51FF525D-AB0F-4399-B71B-0D4785474730}" type="slidenum">
              <a:rPr lang="en-US" smtClean="0"/>
              <a:t>‹#›</a:t>
            </a:fld>
            <a:endParaRPr lang="en-US"/>
          </a:p>
        </p:txBody>
      </p:sp>
    </p:spTree>
    <p:extLst>
      <p:ext uri="{BB962C8B-B14F-4D97-AF65-F5344CB8AC3E}">
        <p14:creationId xmlns:p14="http://schemas.microsoft.com/office/powerpoint/2010/main" val="402087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7DFD-096A-4FFD-9676-5852D40853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A38DBD-6C78-4AC4-BC2A-2AC55ABB82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B7109D-0874-427F-AB69-EA0330EEE2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68F578-5E2A-4C93-B3E0-6558D1B7B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7C28A-BF1A-4086-9F1C-CFB0F04C9C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40385A-2DDB-4B96-8F7D-CE918058E579}"/>
              </a:ext>
            </a:extLst>
          </p:cNvPr>
          <p:cNvSpPr>
            <a:spLocks noGrp="1"/>
          </p:cNvSpPr>
          <p:nvPr>
            <p:ph type="dt" sz="half" idx="10"/>
          </p:nvPr>
        </p:nvSpPr>
        <p:spPr/>
        <p:txBody>
          <a:bodyPr/>
          <a:lstStyle/>
          <a:p>
            <a:fld id="{CFE25888-F182-450C-9A10-F2942AE87C0A}" type="datetimeFigureOut">
              <a:rPr lang="en-US" smtClean="0"/>
              <a:t>5/1/2020</a:t>
            </a:fld>
            <a:endParaRPr lang="en-US"/>
          </a:p>
        </p:txBody>
      </p:sp>
      <p:sp>
        <p:nvSpPr>
          <p:cNvPr id="8" name="Footer Placeholder 7">
            <a:extLst>
              <a:ext uri="{FF2B5EF4-FFF2-40B4-BE49-F238E27FC236}">
                <a16:creationId xmlns:a16="http://schemas.microsoft.com/office/drawing/2014/main" id="{71C32F4B-D108-4618-8A8B-BBE4FC22FB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C25F7B-6895-4028-9C0A-74E14C2D5673}"/>
              </a:ext>
            </a:extLst>
          </p:cNvPr>
          <p:cNvSpPr>
            <a:spLocks noGrp="1"/>
          </p:cNvSpPr>
          <p:nvPr>
            <p:ph type="sldNum" sz="quarter" idx="12"/>
          </p:nvPr>
        </p:nvSpPr>
        <p:spPr/>
        <p:txBody>
          <a:bodyPr/>
          <a:lstStyle/>
          <a:p>
            <a:fld id="{51FF525D-AB0F-4399-B71B-0D4785474730}" type="slidenum">
              <a:rPr lang="en-US" smtClean="0"/>
              <a:t>‹#›</a:t>
            </a:fld>
            <a:endParaRPr lang="en-US"/>
          </a:p>
        </p:txBody>
      </p:sp>
    </p:spTree>
    <p:extLst>
      <p:ext uri="{BB962C8B-B14F-4D97-AF65-F5344CB8AC3E}">
        <p14:creationId xmlns:p14="http://schemas.microsoft.com/office/powerpoint/2010/main" val="318527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0766-143B-4D97-9C3C-047B9E7638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6A2F28-E5E6-4D7E-B784-9CB1D727AF91}"/>
              </a:ext>
            </a:extLst>
          </p:cNvPr>
          <p:cNvSpPr>
            <a:spLocks noGrp="1"/>
          </p:cNvSpPr>
          <p:nvPr>
            <p:ph type="dt" sz="half" idx="10"/>
          </p:nvPr>
        </p:nvSpPr>
        <p:spPr/>
        <p:txBody>
          <a:bodyPr/>
          <a:lstStyle/>
          <a:p>
            <a:fld id="{CFE25888-F182-450C-9A10-F2942AE87C0A}" type="datetimeFigureOut">
              <a:rPr lang="en-US" smtClean="0"/>
              <a:t>5/1/2020</a:t>
            </a:fld>
            <a:endParaRPr lang="en-US"/>
          </a:p>
        </p:txBody>
      </p:sp>
      <p:sp>
        <p:nvSpPr>
          <p:cNvPr id="4" name="Footer Placeholder 3">
            <a:extLst>
              <a:ext uri="{FF2B5EF4-FFF2-40B4-BE49-F238E27FC236}">
                <a16:creationId xmlns:a16="http://schemas.microsoft.com/office/drawing/2014/main" id="{56202ACE-2033-4F08-898E-FD580AA142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5AF7FB-5DFD-4C4D-BC73-A71DEBC87EFA}"/>
              </a:ext>
            </a:extLst>
          </p:cNvPr>
          <p:cNvSpPr>
            <a:spLocks noGrp="1"/>
          </p:cNvSpPr>
          <p:nvPr>
            <p:ph type="sldNum" sz="quarter" idx="12"/>
          </p:nvPr>
        </p:nvSpPr>
        <p:spPr/>
        <p:txBody>
          <a:bodyPr/>
          <a:lstStyle/>
          <a:p>
            <a:fld id="{51FF525D-AB0F-4399-B71B-0D4785474730}" type="slidenum">
              <a:rPr lang="en-US" smtClean="0"/>
              <a:t>‹#›</a:t>
            </a:fld>
            <a:endParaRPr lang="en-US"/>
          </a:p>
        </p:txBody>
      </p:sp>
    </p:spTree>
    <p:extLst>
      <p:ext uri="{BB962C8B-B14F-4D97-AF65-F5344CB8AC3E}">
        <p14:creationId xmlns:p14="http://schemas.microsoft.com/office/powerpoint/2010/main" val="11685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FE3A59-0C1F-4C7B-BA2C-323A55C87C1B}"/>
              </a:ext>
            </a:extLst>
          </p:cNvPr>
          <p:cNvSpPr>
            <a:spLocks noGrp="1"/>
          </p:cNvSpPr>
          <p:nvPr>
            <p:ph type="dt" sz="half" idx="10"/>
          </p:nvPr>
        </p:nvSpPr>
        <p:spPr/>
        <p:txBody>
          <a:bodyPr/>
          <a:lstStyle/>
          <a:p>
            <a:fld id="{CFE25888-F182-450C-9A10-F2942AE87C0A}" type="datetimeFigureOut">
              <a:rPr lang="en-US" smtClean="0"/>
              <a:t>5/1/2020</a:t>
            </a:fld>
            <a:endParaRPr lang="en-US"/>
          </a:p>
        </p:txBody>
      </p:sp>
      <p:sp>
        <p:nvSpPr>
          <p:cNvPr id="3" name="Footer Placeholder 2">
            <a:extLst>
              <a:ext uri="{FF2B5EF4-FFF2-40B4-BE49-F238E27FC236}">
                <a16:creationId xmlns:a16="http://schemas.microsoft.com/office/drawing/2014/main" id="{88CF8816-2545-4531-A14C-AB5359C54B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436632-4A58-4C80-A113-97924A0E9EDF}"/>
              </a:ext>
            </a:extLst>
          </p:cNvPr>
          <p:cNvSpPr>
            <a:spLocks noGrp="1"/>
          </p:cNvSpPr>
          <p:nvPr>
            <p:ph type="sldNum" sz="quarter" idx="12"/>
          </p:nvPr>
        </p:nvSpPr>
        <p:spPr/>
        <p:txBody>
          <a:bodyPr/>
          <a:lstStyle/>
          <a:p>
            <a:fld id="{51FF525D-AB0F-4399-B71B-0D4785474730}" type="slidenum">
              <a:rPr lang="en-US" smtClean="0"/>
              <a:t>‹#›</a:t>
            </a:fld>
            <a:endParaRPr lang="en-US"/>
          </a:p>
        </p:txBody>
      </p:sp>
    </p:spTree>
    <p:extLst>
      <p:ext uri="{BB962C8B-B14F-4D97-AF65-F5344CB8AC3E}">
        <p14:creationId xmlns:p14="http://schemas.microsoft.com/office/powerpoint/2010/main" val="966997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7E7F7-DCC2-4096-9861-9983B2EA3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94B132-6DA7-431C-8CEA-912FA5AA70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DC1DC6-4CF7-42F0-835C-40DE71E8C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B0ABAF-2C54-4A40-9AA3-E411304F3631}"/>
              </a:ext>
            </a:extLst>
          </p:cNvPr>
          <p:cNvSpPr>
            <a:spLocks noGrp="1"/>
          </p:cNvSpPr>
          <p:nvPr>
            <p:ph type="dt" sz="half" idx="10"/>
          </p:nvPr>
        </p:nvSpPr>
        <p:spPr/>
        <p:txBody>
          <a:bodyPr/>
          <a:lstStyle/>
          <a:p>
            <a:fld id="{CFE25888-F182-450C-9A10-F2942AE87C0A}" type="datetimeFigureOut">
              <a:rPr lang="en-US" smtClean="0"/>
              <a:t>5/1/2020</a:t>
            </a:fld>
            <a:endParaRPr lang="en-US"/>
          </a:p>
        </p:txBody>
      </p:sp>
      <p:sp>
        <p:nvSpPr>
          <p:cNvPr id="6" name="Footer Placeholder 5">
            <a:extLst>
              <a:ext uri="{FF2B5EF4-FFF2-40B4-BE49-F238E27FC236}">
                <a16:creationId xmlns:a16="http://schemas.microsoft.com/office/drawing/2014/main" id="{4AA71393-A5BA-4AAE-BFAA-18CD11499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1ADCD-F136-4EFE-B887-B7366D5B6C0E}"/>
              </a:ext>
            </a:extLst>
          </p:cNvPr>
          <p:cNvSpPr>
            <a:spLocks noGrp="1"/>
          </p:cNvSpPr>
          <p:nvPr>
            <p:ph type="sldNum" sz="quarter" idx="12"/>
          </p:nvPr>
        </p:nvSpPr>
        <p:spPr/>
        <p:txBody>
          <a:bodyPr/>
          <a:lstStyle/>
          <a:p>
            <a:fld id="{51FF525D-AB0F-4399-B71B-0D4785474730}" type="slidenum">
              <a:rPr lang="en-US" smtClean="0"/>
              <a:t>‹#›</a:t>
            </a:fld>
            <a:endParaRPr lang="en-US"/>
          </a:p>
        </p:txBody>
      </p:sp>
    </p:spTree>
    <p:extLst>
      <p:ext uri="{BB962C8B-B14F-4D97-AF65-F5344CB8AC3E}">
        <p14:creationId xmlns:p14="http://schemas.microsoft.com/office/powerpoint/2010/main" val="2707143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71F3-8CD1-4FB6-8F45-8A792A0A8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9CEEF5-F35C-423C-927A-7FC85FAF73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341819-8854-4417-BFB5-7B1C49ECFA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CE61B-5ED5-45AB-9345-3C1501055ABA}"/>
              </a:ext>
            </a:extLst>
          </p:cNvPr>
          <p:cNvSpPr>
            <a:spLocks noGrp="1"/>
          </p:cNvSpPr>
          <p:nvPr>
            <p:ph type="dt" sz="half" idx="10"/>
          </p:nvPr>
        </p:nvSpPr>
        <p:spPr/>
        <p:txBody>
          <a:bodyPr/>
          <a:lstStyle/>
          <a:p>
            <a:fld id="{CFE25888-F182-450C-9A10-F2942AE87C0A}" type="datetimeFigureOut">
              <a:rPr lang="en-US" smtClean="0"/>
              <a:t>5/1/2020</a:t>
            </a:fld>
            <a:endParaRPr lang="en-US"/>
          </a:p>
        </p:txBody>
      </p:sp>
      <p:sp>
        <p:nvSpPr>
          <p:cNvPr id="6" name="Footer Placeholder 5">
            <a:extLst>
              <a:ext uri="{FF2B5EF4-FFF2-40B4-BE49-F238E27FC236}">
                <a16:creationId xmlns:a16="http://schemas.microsoft.com/office/drawing/2014/main" id="{D89F3BFD-7D2B-4D3A-8D8D-CCA8F1E02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5B1D1-1F2F-4390-85FC-8BCCBA533526}"/>
              </a:ext>
            </a:extLst>
          </p:cNvPr>
          <p:cNvSpPr>
            <a:spLocks noGrp="1"/>
          </p:cNvSpPr>
          <p:nvPr>
            <p:ph type="sldNum" sz="quarter" idx="12"/>
          </p:nvPr>
        </p:nvSpPr>
        <p:spPr/>
        <p:txBody>
          <a:bodyPr/>
          <a:lstStyle/>
          <a:p>
            <a:fld id="{51FF525D-AB0F-4399-B71B-0D4785474730}" type="slidenum">
              <a:rPr lang="en-US" smtClean="0"/>
              <a:t>‹#›</a:t>
            </a:fld>
            <a:endParaRPr lang="en-US"/>
          </a:p>
        </p:txBody>
      </p:sp>
    </p:spTree>
    <p:extLst>
      <p:ext uri="{BB962C8B-B14F-4D97-AF65-F5344CB8AC3E}">
        <p14:creationId xmlns:p14="http://schemas.microsoft.com/office/powerpoint/2010/main" val="388798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B0A962-B637-49F2-B866-D327E8659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89C0BA-EA80-457D-B5B8-6B3AB6888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92EE0-9541-4997-87C8-035F141A41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E25888-F182-450C-9A10-F2942AE87C0A}" type="datetimeFigureOut">
              <a:rPr lang="en-US" smtClean="0"/>
              <a:t>5/1/2020</a:t>
            </a:fld>
            <a:endParaRPr lang="en-US"/>
          </a:p>
        </p:txBody>
      </p:sp>
      <p:sp>
        <p:nvSpPr>
          <p:cNvPr id="5" name="Footer Placeholder 4">
            <a:extLst>
              <a:ext uri="{FF2B5EF4-FFF2-40B4-BE49-F238E27FC236}">
                <a16:creationId xmlns:a16="http://schemas.microsoft.com/office/drawing/2014/main" id="{1B5399EF-679F-4A70-97F5-29BC045BA5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27FCC5-19A5-41B9-8870-D21265FAFD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F525D-AB0F-4399-B71B-0D4785474730}" type="slidenum">
              <a:rPr lang="en-US" smtClean="0"/>
              <a:t>‹#›</a:t>
            </a:fld>
            <a:endParaRPr lang="en-US"/>
          </a:p>
        </p:txBody>
      </p:sp>
    </p:spTree>
    <p:extLst>
      <p:ext uri="{BB962C8B-B14F-4D97-AF65-F5344CB8AC3E}">
        <p14:creationId xmlns:p14="http://schemas.microsoft.com/office/powerpoint/2010/main" val="2705408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ensus.gov/"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popfactfinder.planning.nyc.gov/"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012B14-1A1C-47A9-88E7-67B5B380C5C5}"/>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3800" b="1">
                <a:solidFill>
                  <a:schemeClr val="bg1">
                    <a:lumMod val="95000"/>
                    <a:lumOff val="5000"/>
                  </a:schemeClr>
                </a:solidFill>
              </a:rPr>
              <a:t>Predicting the best neighborhood for a new restaurant  </a:t>
            </a:r>
            <a:br>
              <a:rPr lang="en-US" sz="3800">
                <a:solidFill>
                  <a:schemeClr val="bg1">
                    <a:lumMod val="95000"/>
                    <a:lumOff val="5000"/>
                  </a:schemeClr>
                </a:solidFill>
              </a:rPr>
            </a:br>
            <a:r>
              <a:rPr lang="en-US" sz="3800" b="1">
                <a:solidFill>
                  <a:schemeClr val="bg1">
                    <a:lumMod val="95000"/>
                    <a:lumOff val="5000"/>
                  </a:schemeClr>
                </a:solidFill>
              </a:rPr>
              <a:t> </a:t>
            </a:r>
            <a:br>
              <a:rPr lang="en-US" sz="3800">
                <a:solidFill>
                  <a:schemeClr val="bg1">
                    <a:lumMod val="95000"/>
                    <a:lumOff val="5000"/>
                  </a:schemeClr>
                </a:solidFill>
              </a:rPr>
            </a:br>
            <a:r>
              <a:rPr lang="en-US" sz="3800">
                <a:solidFill>
                  <a:schemeClr val="bg1">
                    <a:lumMod val="95000"/>
                    <a:lumOff val="5000"/>
                  </a:schemeClr>
                </a:solidFill>
              </a:rPr>
              <a:t>Dharni Shah </a:t>
            </a:r>
            <a:br>
              <a:rPr lang="en-US" sz="3800">
                <a:solidFill>
                  <a:schemeClr val="bg1">
                    <a:lumMod val="95000"/>
                    <a:lumOff val="5000"/>
                  </a:schemeClr>
                </a:solidFill>
              </a:rPr>
            </a:br>
            <a:r>
              <a:rPr lang="en-US" sz="3800">
                <a:solidFill>
                  <a:schemeClr val="bg1">
                    <a:lumMod val="95000"/>
                    <a:lumOff val="5000"/>
                  </a:schemeClr>
                </a:solidFill>
              </a:rPr>
              <a:t> </a:t>
            </a:r>
            <a:br>
              <a:rPr lang="en-US" sz="3800">
                <a:solidFill>
                  <a:schemeClr val="bg1">
                    <a:lumMod val="95000"/>
                    <a:lumOff val="5000"/>
                  </a:schemeClr>
                </a:solidFill>
              </a:rPr>
            </a:br>
            <a:r>
              <a:rPr lang="en-US" sz="3800">
                <a:solidFill>
                  <a:schemeClr val="bg1">
                    <a:lumMod val="95000"/>
                    <a:lumOff val="5000"/>
                  </a:schemeClr>
                </a:solidFill>
              </a:rPr>
              <a:t>April 30, 2020 </a:t>
            </a:r>
            <a:br>
              <a:rPr lang="en-US" sz="3800">
                <a:solidFill>
                  <a:schemeClr val="bg1">
                    <a:lumMod val="95000"/>
                    <a:lumOff val="5000"/>
                  </a:schemeClr>
                </a:solidFill>
              </a:rPr>
            </a:br>
            <a:endParaRPr lang="en-US" sz="3800">
              <a:solidFill>
                <a:schemeClr val="bg1">
                  <a:lumMod val="95000"/>
                  <a:lumOff val="5000"/>
                </a:schemeClr>
              </a:solidFill>
            </a:endParaRPr>
          </a:p>
        </p:txBody>
      </p:sp>
    </p:spTree>
    <p:extLst>
      <p:ext uri="{BB962C8B-B14F-4D97-AF65-F5344CB8AC3E}">
        <p14:creationId xmlns:p14="http://schemas.microsoft.com/office/powerpoint/2010/main" val="116968556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161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18B1C1-C832-4C94-84B0-F8A4C5E77C80}"/>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Business problem</a:t>
            </a:r>
          </a:p>
        </p:txBody>
      </p:sp>
      <p:pic>
        <p:nvPicPr>
          <p:cNvPr id="4" name="Picture 3">
            <a:extLst>
              <a:ext uri="{FF2B5EF4-FFF2-40B4-BE49-F238E27FC236}">
                <a16:creationId xmlns:a16="http://schemas.microsoft.com/office/drawing/2014/main" id="{2E5707F9-B7DE-49EC-ABCA-4C0B7E8D36FB}"/>
              </a:ext>
            </a:extLst>
          </p:cNvPr>
          <p:cNvPicPr/>
          <p:nvPr/>
        </p:nvPicPr>
        <p:blipFill>
          <a:blip r:embed="rId2"/>
          <a:stretch>
            <a:fillRect/>
          </a:stretch>
        </p:blipFill>
        <p:spPr>
          <a:xfrm>
            <a:off x="4038600" y="600075"/>
            <a:ext cx="6810375" cy="3804370"/>
          </a:xfrm>
          <a:prstGeom prst="rect">
            <a:avLst/>
          </a:prstGeom>
        </p:spPr>
      </p:pic>
      <p:sp>
        <p:nvSpPr>
          <p:cNvPr id="3" name="Content Placeholder 2">
            <a:extLst>
              <a:ext uri="{FF2B5EF4-FFF2-40B4-BE49-F238E27FC236}">
                <a16:creationId xmlns:a16="http://schemas.microsoft.com/office/drawing/2014/main" id="{4964E0A7-B6E6-4BD8-97F2-0EF0E307F6C4}"/>
              </a:ext>
            </a:extLst>
          </p:cNvPr>
          <p:cNvSpPr>
            <a:spLocks noGrp="1"/>
          </p:cNvSpPr>
          <p:nvPr>
            <p:ph idx="1"/>
          </p:nvPr>
        </p:nvSpPr>
        <p:spPr>
          <a:xfrm>
            <a:off x="4038600" y="4884873"/>
            <a:ext cx="7188199" cy="1292090"/>
          </a:xfrm>
        </p:spPr>
        <p:txBody>
          <a:bodyPr>
            <a:normAutofit/>
          </a:bodyPr>
          <a:lstStyle/>
          <a:p>
            <a:r>
              <a:rPr lang="en-US" sz="1800"/>
              <a:t>To find the best location options to open a new restaurant in New York city</a:t>
            </a:r>
          </a:p>
          <a:p>
            <a:r>
              <a:rPr lang="en-US" sz="1800"/>
              <a:t>Exploring the neighborhoods further to determine which type of cuisine would be favorable for the selected neighborhood.</a:t>
            </a:r>
          </a:p>
          <a:p>
            <a:endParaRPr lang="en-US" sz="1800"/>
          </a:p>
        </p:txBody>
      </p:sp>
    </p:spTree>
    <p:extLst>
      <p:ext uri="{BB962C8B-B14F-4D97-AF65-F5344CB8AC3E}">
        <p14:creationId xmlns:p14="http://schemas.microsoft.com/office/powerpoint/2010/main" val="262346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18B1C1-C832-4C94-84B0-F8A4C5E77C80}"/>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Data sources</a:t>
            </a:r>
          </a:p>
        </p:txBody>
      </p:sp>
      <p:pic>
        <p:nvPicPr>
          <p:cNvPr id="4" name="Picture 3">
            <a:extLst>
              <a:ext uri="{FF2B5EF4-FFF2-40B4-BE49-F238E27FC236}">
                <a16:creationId xmlns:a16="http://schemas.microsoft.com/office/drawing/2014/main" id="{E447D7D4-22CA-493D-A8BF-930F9CFAABA5}"/>
              </a:ext>
            </a:extLst>
          </p:cNvPr>
          <p:cNvPicPr/>
          <p:nvPr/>
        </p:nvPicPr>
        <p:blipFill>
          <a:blip r:embed="rId2"/>
          <a:stretch>
            <a:fillRect/>
          </a:stretch>
        </p:blipFill>
        <p:spPr>
          <a:xfrm>
            <a:off x="3657600" y="1487271"/>
            <a:ext cx="7839890" cy="2141753"/>
          </a:xfrm>
          <a:prstGeom prst="rect">
            <a:avLst/>
          </a:prstGeom>
        </p:spPr>
      </p:pic>
      <p:sp>
        <p:nvSpPr>
          <p:cNvPr id="3" name="Content Placeholder 2">
            <a:extLst>
              <a:ext uri="{FF2B5EF4-FFF2-40B4-BE49-F238E27FC236}">
                <a16:creationId xmlns:a16="http://schemas.microsoft.com/office/drawing/2014/main" id="{4964E0A7-B6E6-4BD8-97F2-0EF0E307F6C4}"/>
              </a:ext>
            </a:extLst>
          </p:cNvPr>
          <p:cNvSpPr>
            <a:spLocks noGrp="1"/>
          </p:cNvSpPr>
          <p:nvPr>
            <p:ph idx="1"/>
          </p:nvPr>
        </p:nvSpPr>
        <p:spPr>
          <a:xfrm>
            <a:off x="3437710" y="4884873"/>
            <a:ext cx="7789089" cy="1292090"/>
          </a:xfrm>
        </p:spPr>
        <p:txBody>
          <a:bodyPr>
            <a:normAutofit/>
          </a:bodyPr>
          <a:lstStyle/>
          <a:p>
            <a:pPr marL="0" indent="0">
              <a:buNone/>
            </a:pPr>
            <a:r>
              <a:rPr lang="en-US" sz="1800" dirty="0"/>
              <a:t>The neighborhood demographics data was obtained from census data </a:t>
            </a:r>
            <a:r>
              <a:rPr lang="en-US" sz="1800" u="sng" dirty="0">
                <a:hlinkClick r:id="rId3"/>
              </a:rPr>
              <a:t>https://www.census.gov/</a:t>
            </a:r>
            <a:r>
              <a:rPr lang="en-US" sz="1800" dirty="0"/>
              <a:t> and </a:t>
            </a:r>
            <a:r>
              <a:rPr lang="en-US" sz="1800" u="sng" dirty="0">
                <a:hlinkClick r:id="rId4"/>
              </a:rPr>
              <a:t>https://popfactfinder.planning.nyc.gov/</a:t>
            </a:r>
            <a:r>
              <a:rPr lang="en-US" sz="1800" dirty="0"/>
              <a:t> </a:t>
            </a:r>
          </a:p>
          <a:p>
            <a:pPr marL="0" indent="0">
              <a:buNone/>
            </a:pPr>
            <a:r>
              <a:rPr lang="en-US" sz="1800" dirty="0"/>
              <a:t>The data consisting of the venues for each neighborhood was obtained using the Foursquare API for the city of New York.</a:t>
            </a:r>
          </a:p>
          <a:p>
            <a:endParaRPr lang="en-US" sz="1800" dirty="0"/>
          </a:p>
        </p:txBody>
      </p:sp>
    </p:spTree>
    <p:extLst>
      <p:ext uri="{BB962C8B-B14F-4D97-AF65-F5344CB8AC3E}">
        <p14:creationId xmlns:p14="http://schemas.microsoft.com/office/powerpoint/2010/main" val="141485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761A6B-BEA2-42F2-9224-C4F7FDAC5BE8}"/>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Exploratory Data Analysis</a:t>
            </a:r>
          </a:p>
        </p:txBody>
      </p:sp>
      <p:pic>
        <p:nvPicPr>
          <p:cNvPr id="4" name="Picture 3">
            <a:extLst>
              <a:ext uri="{FF2B5EF4-FFF2-40B4-BE49-F238E27FC236}">
                <a16:creationId xmlns:a16="http://schemas.microsoft.com/office/drawing/2014/main" id="{3F9F8E1C-EC68-41C0-BB31-FC3A7F68D9B5}"/>
              </a:ext>
            </a:extLst>
          </p:cNvPr>
          <p:cNvPicPr/>
          <p:nvPr/>
        </p:nvPicPr>
        <p:blipFill>
          <a:blip r:embed="rId2"/>
          <a:stretch>
            <a:fillRect/>
          </a:stretch>
        </p:blipFill>
        <p:spPr>
          <a:xfrm>
            <a:off x="3600450" y="1487272"/>
            <a:ext cx="7897040" cy="2932328"/>
          </a:xfrm>
          <a:prstGeom prst="rect">
            <a:avLst/>
          </a:prstGeom>
        </p:spPr>
      </p:pic>
      <p:sp>
        <p:nvSpPr>
          <p:cNvPr id="3" name="Content Placeholder 2">
            <a:extLst>
              <a:ext uri="{FF2B5EF4-FFF2-40B4-BE49-F238E27FC236}">
                <a16:creationId xmlns:a16="http://schemas.microsoft.com/office/drawing/2014/main" id="{E44766A4-50A9-4E43-940B-403B45AE58C5}"/>
              </a:ext>
            </a:extLst>
          </p:cNvPr>
          <p:cNvSpPr>
            <a:spLocks noGrp="1"/>
          </p:cNvSpPr>
          <p:nvPr>
            <p:ph idx="1"/>
          </p:nvPr>
        </p:nvSpPr>
        <p:spPr>
          <a:xfrm>
            <a:off x="4038600" y="4884873"/>
            <a:ext cx="7188199" cy="1292090"/>
          </a:xfrm>
        </p:spPr>
        <p:txBody>
          <a:bodyPr>
            <a:normAutofit/>
          </a:bodyPr>
          <a:lstStyle/>
          <a:p>
            <a:pPr marL="0" indent="0">
              <a:buNone/>
            </a:pPr>
            <a:r>
              <a:rPr lang="en-US" sz="1800" dirty="0"/>
              <a:t>The frequency of demographics parameters is determined by visualizing the population size, median age and median income of all the neighborhoods. </a:t>
            </a:r>
          </a:p>
          <a:p>
            <a:endParaRPr lang="en-US" sz="1800" dirty="0"/>
          </a:p>
        </p:txBody>
      </p:sp>
    </p:spTree>
    <p:extLst>
      <p:ext uri="{BB962C8B-B14F-4D97-AF65-F5344CB8AC3E}">
        <p14:creationId xmlns:p14="http://schemas.microsoft.com/office/powerpoint/2010/main" val="1477638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E8ADB4-4B72-4895-BE45-6FC38F8423A4}"/>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Exploratory Data Analysis</a:t>
            </a:r>
          </a:p>
        </p:txBody>
      </p:sp>
      <p:pic>
        <p:nvPicPr>
          <p:cNvPr id="4" name="Picture 3">
            <a:extLst>
              <a:ext uri="{FF2B5EF4-FFF2-40B4-BE49-F238E27FC236}">
                <a16:creationId xmlns:a16="http://schemas.microsoft.com/office/drawing/2014/main" id="{6F2424B1-BA9D-4AFE-8991-8CD61BA93CEE}"/>
              </a:ext>
            </a:extLst>
          </p:cNvPr>
          <p:cNvPicPr/>
          <p:nvPr/>
        </p:nvPicPr>
        <p:blipFill>
          <a:blip r:embed="rId2"/>
          <a:stretch>
            <a:fillRect/>
          </a:stretch>
        </p:blipFill>
        <p:spPr>
          <a:xfrm>
            <a:off x="4038600" y="1529055"/>
            <a:ext cx="7188199" cy="2659633"/>
          </a:xfrm>
          <a:prstGeom prst="rect">
            <a:avLst/>
          </a:prstGeom>
        </p:spPr>
      </p:pic>
      <p:sp>
        <p:nvSpPr>
          <p:cNvPr id="3" name="Content Placeholder 2">
            <a:extLst>
              <a:ext uri="{FF2B5EF4-FFF2-40B4-BE49-F238E27FC236}">
                <a16:creationId xmlns:a16="http://schemas.microsoft.com/office/drawing/2014/main" id="{C51E4A0D-6A80-49A0-8E8E-185B23BD1190}"/>
              </a:ext>
            </a:extLst>
          </p:cNvPr>
          <p:cNvSpPr>
            <a:spLocks noGrp="1"/>
          </p:cNvSpPr>
          <p:nvPr>
            <p:ph idx="1"/>
          </p:nvPr>
        </p:nvSpPr>
        <p:spPr>
          <a:xfrm>
            <a:off x="4038600" y="4884873"/>
            <a:ext cx="7188199" cy="1292090"/>
          </a:xfrm>
        </p:spPr>
        <p:txBody>
          <a:bodyPr>
            <a:normAutofit/>
          </a:bodyPr>
          <a:lstStyle/>
          <a:p>
            <a:pPr marL="0" indent="0">
              <a:buNone/>
            </a:pPr>
            <a:r>
              <a:rPr lang="en-US" sz="1800" dirty="0"/>
              <a:t>      Box plots to better visualize the distribution range</a:t>
            </a:r>
          </a:p>
          <a:p>
            <a:endParaRPr lang="en-US" sz="1800" dirty="0"/>
          </a:p>
        </p:txBody>
      </p:sp>
    </p:spTree>
    <p:extLst>
      <p:ext uri="{BB962C8B-B14F-4D97-AF65-F5344CB8AC3E}">
        <p14:creationId xmlns:p14="http://schemas.microsoft.com/office/powerpoint/2010/main" val="2667669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FAAA96-ED9D-48E7-B2C7-00B17BD338E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br>
              <a:rPr lang="en-US" sz="2600" b="1" dirty="0">
                <a:solidFill>
                  <a:srgbClr val="FFFFFF"/>
                </a:solidFill>
              </a:rPr>
            </a:br>
            <a:r>
              <a:rPr lang="en-US" sz="2600" b="1" dirty="0">
                <a:solidFill>
                  <a:srgbClr val="FFFFFF"/>
                </a:solidFill>
              </a:rPr>
              <a:t>Results </a:t>
            </a:r>
            <a:br>
              <a:rPr lang="en-US" sz="2600" b="1" dirty="0">
                <a:solidFill>
                  <a:srgbClr val="FFFFFF"/>
                </a:solidFill>
              </a:rPr>
            </a:br>
            <a:endParaRPr lang="en-US" sz="2600" dirty="0">
              <a:solidFill>
                <a:srgbClr val="FFFFFF"/>
              </a:solidFill>
            </a:endParaRPr>
          </a:p>
        </p:txBody>
      </p:sp>
      <p:sp>
        <p:nvSpPr>
          <p:cNvPr id="3" name="Content Placeholder 2">
            <a:extLst>
              <a:ext uri="{FF2B5EF4-FFF2-40B4-BE49-F238E27FC236}">
                <a16:creationId xmlns:a16="http://schemas.microsoft.com/office/drawing/2014/main" id="{9E643FBC-4ABA-4E74-A427-6BBA68D14C55}"/>
              </a:ext>
            </a:extLst>
          </p:cNvPr>
          <p:cNvSpPr>
            <a:spLocks noGrp="1"/>
          </p:cNvSpPr>
          <p:nvPr>
            <p:ph idx="1"/>
          </p:nvPr>
        </p:nvSpPr>
        <p:spPr>
          <a:xfrm>
            <a:off x="4038600" y="4884873"/>
            <a:ext cx="7188199" cy="1292090"/>
          </a:xfrm>
        </p:spPr>
        <p:txBody>
          <a:bodyPr>
            <a:normAutofit/>
          </a:bodyPr>
          <a:lstStyle/>
          <a:p>
            <a:pPr marL="0" indent="0">
              <a:buNone/>
            </a:pPr>
            <a:r>
              <a:rPr lang="en-US" sz="1800" dirty="0"/>
              <a:t>After examining the centers of 4 clusters. The following description is added across the corresponding labels.</a:t>
            </a:r>
          </a:p>
          <a:p>
            <a:endParaRPr lang="en-US" sz="1800" dirty="0"/>
          </a:p>
        </p:txBody>
      </p:sp>
      <p:graphicFrame>
        <p:nvGraphicFramePr>
          <p:cNvPr id="4" name="Table 3">
            <a:extLst>
              <a:ext uri="{FF2B5EF4-FFF2-40B4-BE49-F238E27FC236}">
                <a16:creationId xmlns:a16="http://schemas.microsoft.com/office/drawing/2014/main" id="{CACFE529-DD3E-4010-9049-137683E3F0A8}"/>
              </a:ext>
            </a:extLst>
          </p:cNvPr>
          <p:cNvGraphicFramePr>
            <a:graphicFrameLocks noGrp="1"/>
          </p:cNvGraphicFramePr>
          <p:nvPr>
            <p:extLst>
              <p:ext uri="{D42A27DB-BD31-4B8C-83A1-F6EECF244321}">
                <p14:modId xmlns:p14="http://schemas.microsoft.com/office/powerpoint/2010/main" val="3173600748"/>
              </p:ext>
            </p:extLst>
          </p:nvPr>
        </p:nvGraphicFramePr>
        <p:xfrm>
          <a:off x="4038600" y="1416347"/>
          <a:ext cx="7188200" cy="2885055"/>
        </p:xfrm>
        <a:graphic>
          <a:graphicData uri="http://schemas.openxmlformats.org/drawingml/2006/table">
            <a:tbl>
              <a:tblPr firstRow="1" firstCol="1" bandRow="1">
                <a:tableStyleId>{F2DE63D5-997A-4646-A377-4702673A728D}</a:tableStyleId>
              </a:tblPr>
              <a:tblGrid>
                <a:gridCol w="2470663">
                  <a:extLst>
                    <a:ext uri="{9D8B030D-6E8A-4147-A177-3AD203B41FA5}">
                      <a16:colId xmlns:a16="http://schemas.microsoft.com/office/drawing/2014/main" val="166790326"/>
                    </a:ext>
                  </a:extLst>
                </a:gridCol>
                <a:gridCol w="4717537">
                  <a:extLst>
                    <a:ext uri="{9D8B030D-6E8A-4147-A177-3AD203B41FA5}">
                      <a16:colId xmlns:a16="http://schemas.microsoft.com/office/drawing/2014/main" val="1847495859"/>
                    </a:ext>
                  </a:extLst>
                </a:gridCol>
              </a:tblGrid>
              <a:tr h="330575">
                <a:tc>
                  <a:txBody>
                    <a:bodyPr/>
                    <a:lstStyle/>
                    <a:p>
                      <a:pPr marL="0" marR="76835" indent="0" algn="ctr">
                        <a:lnSpc>
                          <a:spcPct val="122000"/>
                        </a:lnSpc>
                        <a:spcBef>
                          <a:spcPts val="0"/>
                        </a:spcBef>
                        <a:spcAft>
                          <a:spcPts val="20"/>
                        </a:spcAft>
                      </a:pPr>
                      <a:r>
                        <a:rPr lang="en-US" sz="1700">
                          <a:effectLst/>
                        </a:rPr>
                        <a:t>Cluster label</a:t>
                      </a:r>
                      <a:endParaRPr lang="en-US"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4675" marR="94675" marT="0" marB="0"/>
                </a:tc>
                <a:tc>
                  <a:txBody>
                    <a:bodyPr/>
                    <a:lstStyle/>
                    <a:p>
                      <a:pPr marL="0" marR="76835" indent="0" algn="ctr">
                        <a:lnSpc>
                          <a:spcPct val="122000"/>
                        </a:lnSpc>
                        <a:spcBef>
                          <a:spcPts val="0"/>
                        </a:spcBef>
                        <a:spcAft>
                          <a:spcPts val="20"/>
                        </a:spcAft>
                      </a:pPr>
                      <a:r>
                        <a:rPr lang="en-US" sz="1700">
                          <a:effectLst/>
                        </a:rPr>
                        <a:t>Cluster description</a:t>
                      </a:r>
                      <a:endParaRPr lang="en-US"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4675" marR="94675" marT="0" marB="0"/>
                </a:tc>
                <a:extLst>
                  <a:ext uri="{0D108BD9-81ED-4DB2-BD59-A6C34878D82A}">
                    <a16:rowId xmlns:a16="http://schemas.microsoft.com/office/drawing/2014/main" val="3861034935"/>
                  </a:ext>
                </a:extLst>
              </a:tr>
              <a:tr h="638620">
                <a:tc>
                  <a:txBody>
                    <a:bodyPr/>
                    <a:lstStyle/>
                    <a:p>
                      <a:pPr marL="0" marR="76835" indent="0" algn="ctr">
                        <a:lnSpc>
                          <a:spcPct val="122000"/>
                        </a:lnSpc>
                        <a:spcBef>
                          <a:spcPts val="0"/>
                        </a:spcBef>
                        <a:spcAft>
                          <a:spcPts val="20"/>
                        </a:spcAft>
                      </a:pPr>
                      <a:r>
                        <a:rPr lang="en-US" sz="1700">
                          <a:effectLst/>
                        </a:rPr>
                        <a:t>0</a:t>
                      </a:r>
                      <a:endParaRPr lang="en-US"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4675" marR="94675" marT="0" marB="0"/>
                </a:tc>
                <a:tc>
                  <a:txBody>
                    <a:bodyPr/>
                    <a:lstStyle/>
                    <a:p>
                      <a:pPr marL="0" marR="76835" indent="0" algn="just">
                        <a:lnSpc>
                          <a:spcPct val="122000"/>
                        </a:lnSpc>
                        <a:spcBef>
                          <a:spcPts val="0"/>
                        </a:spcBef>
                        <a:spcAft>
                          <a:spcPts val="20"/>
                        </a:spcAft>
                      </a:pPr>
                      <a:r>
                        <a:rPr lang="en-US" sz="1700">
                          <a:effectLst/>
                        </a:rPr>
                        <a:t>Very small population, low income, very less number of restaurants</a:t>
                      </a:r>
                      <a:endParaRPr lang="en-US"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4675" marR="94675" marT="0" marB="0"/>
                </a:tc>
                <a:extLst>
                  <a:ext uri="{0D108BD9-81ED-4DB2-BD59-A6C34878D82A}">
                    <a16:rowId xmlns:a16="http://schemas.microsoft.com/office/drawing/2014/main" val="2967848467"/>
                  </a:ext>
                </a:extLst>
              </a:tr>
              <a:tr h="638620">
                <a:tc>
                  <a:txBody>
                    <a:bodyPr/>
                    <a:lstStyle/>
                    <a:p>
                      <a:pPr marL="0" marR="76835" indent="0" algn="ctr">
                        <a:lnSpc>
                          <a:spcPct val="122000"/>
                        </a:lnSpc>
                        <a:spcBef>
                          <a:spcPts val="0"/>
                        </a:spcBef>
                        <a:spcAft>
                          <a:spcPts val="20"/>
                        </a:spcAft>
                      </a:pPr>
                      <a:r>
                        <a:rPr lang="en-US" sz="1700">
                          <a:effectLst/>
                        </a:rPr>
                        <a:t>1</a:t>
                      </a:r>
                      <a:endParaRPr lang="en-US"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4675" marR="94675" marT="0" marB="0"/>
                </a:tc>
                <a:tc>
                  <a:txBody>
                    <a:bodyPr/>
                    <a:lstStyle/>
                    <a:p>
                      <a:pPr marL="0" marR="76835" indent="0" algn="just">
                        <a:lnSpc>
                          <a:spcPct val="122000"/>
                        </a:lnSpc>
                        <a:spcBef>
                          <a:spcPts val="0"/>
                        </a:spcBef>
                        <a:spcAft>
                          <a:spcPts val="20"/>
                        </a:spcAft>
                      </a:pPr>
                      <a:r>
                        <a:rPr lang="en-US" sz="1700">
                          <a:effectLst/>
                        </a:rPr>
                        <a:t>Very large population, high income, very high number of restaurants</a:t>
                      </a:r>
                      <a:endParaRPr lang="en-US"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4675" marR="94675" marT="0" marB="0"/>
                </a:tc>
                <a:extLst>
                  <a:ext uri="{0D108BD9-81ED-4DB2-BD59-A6C34878D82A}">
                    <a16:rowId xmlns:a16="http://schemas.microsoft.com/office/drawing/2014/main" val="3048219230"/>
                  </a:ext>
                </a:extLst>
              </a:tr>
              <a:tr h="638620">
                <a:tc>
                  <a:txBody>
                    <a:bodyPr/>
                    <a:lstStyle/>
                    <a:p>
                      <a:pPr marL="0" marR="76835" indent="0" algn="ctr">
                        <a:lnSpc>
                          <a:spcPct val="122000"/>
                        </a:lnSpc>
                        <a:spcBef>
                          <a:spcPts val="0"/>
                        </a:spcBef>
                        <a:spcAft>
                          <a:spcPts val="20"/>
                        </a:spcAft>
                      </a:pPr>
                      <a:r>
                        <a:rPr lang="en-US" sz="1700">
                          <a:effectLst/>
                        </a:rPr>
                        <a:t>2</a:t>
                      </a:r>
                      <a:endParaRPr lang="en-US"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4675" marR="94675" marT="0" marB="0"/>
                </a:tc>
                <a:tc>
                  <a:txBody>
                    <a:bodyPr/>
                    <a:lstStyle/>
                    <a:p>
                      <a:pPr marL="0" marR="76835" indent="0" algn="just">
                        <a:lnSpc>
                          <a:spcPct val="122000"/>
                        </a:lnSpc>
                        <a:spcBef>
                          <a:spcPts val="0"/>
                        </a:spcBef>
                        <a:spcAft>
                          <a:spcPts val="20"/>
                        </a:spcAft>
                      </a:pPr>
                      <a:r>
                        <a:rPr lang="en-US" sz="1700">
                          <a:effectLst/>
                        </a:rPr>
                        <a:t>Small population, very low income, high number of restaurants</a:t>
                      </a:r>
                      <a:endParaRPr lang="en-US"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4675" marR="94675" marT="0" marB="0"/>
                </a:tc>
                <a:extLst>
                  <a:ext uri="{0D108BD9-81ED-4DB2-BD59-A6C34878D82A}">
                    <a16:rowId xmlns:a16="http://schemas.microsoft.com/office/drawing/2014/main" val="458046146"/>
                  </a:ext>
                </a:extLst>
              </a:tr>
              <a:tr h="638620">
                <a:tc>
                  <a:txBody>
                    <a:bodyPr/>
                    <a:lstStyle/>
                    <a:p>
                      <a:pPr marL="0" marR="76835" indent="0" algn="ctr">
                        <a:lnSpc>
                          <a:spcPct val="122000"/>
                        </a:lnSpc>
                        <a:spcBef>
                          <a:spcPts val="0"/>
                        </a:spcBef>
                        <a:spcAft>
                          <a:spcPts val="20"/>
                        </a:spcAft>
                      </a:pPr>
                      <a:r>
                        <a:rPr lang="en-US" sz="1700">
                          <a:effectLst/>
                        </a:rPr>
                        <a:t>3</a:t>
                      </a:r>
                      <a:endParaRPr lang="en-US"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4675" marR="94675" marT="0" marB="0"/>
                </a:tc>
                <a:tc>
                  <a:txBody>
                    <a:bodyPr/>
                    <a:lstStyle/>
                    <a:p>
                      <a:pPr marL="0" marR="76835" indent="0" algn="just">
                        <a:lnSpc>
                          <a:spcPct val="122000"/>
                        </a:lnSpc>
                        <a:spcBef>
                          <a:spcPts val="0"/>
                        </a:spcBef>
                        <a:spcAft>
                          <a:spcPts val="20"/>
                        </a:spcAft>
                      </a:pPr>
                      <a:r>
                        <a:rPr lang="en-US" sz="1700">
                          <a:effectLst/>
                        </a:rPr>
                        <a:t>Large population, very high income, less number of restaurants</a:t>
                      </a:r>
                      <a:endParaRPr lang="en-US"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4675" marR="94675" marT="0" marB="0"/>
                </a:tc>
                <a:extLst>
                  <a:ext uri="{0D108BD9-81ED-4DB2-BD59-A6C34878D82A}">
                    <a16:rowId xmlns:a16="http://schemas.microsoft.com/office/drawing/2014/main" val="1552782788"/>
                  </a:ext>
                </a:extLst>
              </a:tr>
            </a:tbl>
          </a:graphicData>
        </a:graphic>
      </p:graphicFrame>
    </p:spTree>
    <p:extLst>
      <p:ext uri="{BB962C8B-B14F-4D97-AF65-F5344CB8AC3E}">
        <p14:creationId xmlns:p14="http://schemas.microsoft.com/office/powerpoint/2010/main" val="410788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FAAA96-ED9D-48E7-B2C7-00B17BD338E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br>
              <a:rPr lang="en-US" sz="2600" b="1" dirty="0">
                <a:solidFill>
                  <a:srgbClr val="FFFFFF"/>
                </a:solidFill>
              </a:rPr>
            </a:br>
            <a:r>
              <a:rPr lang="en-US" sz="2600" b="1" dirty="0">
                <a:solidFill>
                  <a:srgbClr val="FFFFFF"/>
                </a:solidFill>
              </a:rPr>
              <a:t>Results </a:t>
            </a:r>
            <a:br>
              <a:rPr lang="en-US" sz="2600" b="1" dirty="0">
                <a:solidFill>
                  <a:srgbClr val="FFFFFF"/>
                </a:solidFill>
              </a:rPr>
            </a:br>
            <a:endParaRPr lang="en-US" sz="2600" dirty="0">
              <a:solidFill>
                <a:srgbClr val="FFFFFF"/>
              </a:solidFill>
            </a:endParaRPr>
          </a:p>
        </p:txBody>
      </p:sp>
      <p:sp>
        <p:nvSpPr>
          <p:cNvPr id="3" name="Content Placeholder 2">
            <a:extLst>
              <a:ext uri="{FF2B5EF4-FFF2-40B4-BE49-F238E27FC236}">
                <a16:creationId xmlns:a16="http://schemas.microsoft.com/office/drawing/2014/main" id="{9E643FBC-4ABA-4E74-A427-6BBA68D14C55}"/>
              </a:ext>
            </a:extLst>
          </p:cNvPr>
          <p:cNvSpPr>
            <a:spLocks noGrp="1"/>
          </p:cNvSpPr>
          <p:nvPr>
            <p:ph idx="1"/>
          </p:nvPr>
        </p:nvSpPr>
        <p:spPr>
          <a:xfrm>
            <a:off x="4038600" y="4884873"/>
            <a:ext cx="7188199" cy="1292090"/>
          </a:xfrm>
        </p:spPr>
        <p:txBody>
          <a:bodyPr>
            <a:normAutofit/>
          </a:bodyPr>
          <a:lstStyle/>
          <a:p>
            <a:pPr marL="0" indent="0">
              <a:buNone/>
            </a:pPr>
            <a:r>
              <a:rPr lang="en-US" sz="1800" dirty="0"/>
              <a:t>The clusters formed are visualized using 3D scatter plot. The parameters used for clustering are Median income, population and number of restaurants. There 4 clusters formed which separates the neighborhoods w.r.t these features.</a:t>
            </a:r>
          </a:p>
          <a:p>
            <a:endParaRPr lang="en-US" sz="1800" dirty="0"/>
          </a:p>
        </p:txBody>
      </p:sp>
      <p:pic>
        <p:nvPicPr>
          <p:cNvPr id="6" name="Picture 5" descr="C:\Users\dharnshah\AppData\Local\Microsoft\Windows\INetCache\Content.MSO\C61E95FC.tmp">
            <a:extLst>
              <a:ext uri="{FF2B5EF4-FFF2-40B4-BE49-F238E27FC236}">
                <a16:creationId xmlns:a16="http://schemas.microsoft.com/office/drawing/2014/main" id="{0E782A7D-E355-4F4F-B742-9A95917B266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867150" y="257175"/>
            <a:ext cx="7105649" cy="4370523"/>
          </a:xfrm>
          <a:prstGeom prst="rect">
            <a:avLst/>
          </a:prstGeom>
          <a:noFill/>
        </p:spPr>
      </p:pic>
    </p:spTree>
    <p:extLst>
      <p:ext uri="{BB962C8B-B14F-4D97-AF65-F5344CB8AC3E}">
        <p14:creationId xmlns:p14="http://schemas.microsoft.com/office/powerpoint/2010/main" val="2764424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FAAA96-ED9D-48E7-B2C7-00B17BD338E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br>
              <a:rPr lang="en-US" sz="2600" b="1" dirty="0">
                <a:solidFill>
                  <a:srgbClr val="FFFFFF"/>
                </a:solidFill>
              </a:rPr>
            </a:br>
            <a:r>
              <a:rPr lang="en-US" sz="2600" b="1" dirty="0">
                <a:solidFill>
                  <a:srgbClr val="FFFFFF"/>
                </a:solidFill>
              </a:rPr>
              <a:t>Results </a:t>
            </a:r>
            <a:br>
              <a:rPr lang="en-US" sz="2600" b="1" dirty="0">
                <a:solidFill>
                  <a:srgbClr val="FFFFFF"/>
                </a:solidFill>
              </a:rPr>
            </a:br>
            <a:endParaRPr lang="en-US" sz="2600" dirty="0">
              <a:solidFill>
                <a:srgbClr val="FFFFFF"/>
              </a:solidFill>
            </a:endParaRPr>
          </a:p>
        </p:txBody>
      </p:sp>
      <p:sp>
        <p:nvSpPr>
          <p:cNvPr id="3" name="Content Placeholder 2">
            <a:extLst>
              <a:ext uri="{FF2B5EF4-FFF2-40B4-BE49-F238E27FC236}">
                <a16:creationId xmlns:a16="http://schemas.microsoft.com/office/drawing/2014/main" id="{9E643FBC-4ABA-4E74-A427-6BBA68D14C55}"/>
              </a:ext>
            </a:extLst>
          </p:cNvPr>
          <p:cNvSpPr>
            <a:spLocks noGrp="1"/>
          </p:cNvSpPr>
          <p:nvPr>
            <p:ph idx="1"/>
          </p:nvPr>
        </p:nvSpPr>
        <p:spPr>
          <a:xfrm>
            <a:off x="4038600" y="4884873"/>
            <a:ext cx="7188199" cy="1292090"/>
          </a:xfrm>
        </p:spPr>
        <p:txBody>
          <a:bodyPr>
            <a:normAutofit lnSpcReduction="10000"/>
          </a:bodyPr>
          <a:lstStyle/>
          <a:p>
            <a:pPr marL="0" indent="0">
              <a:buNone/>
            </a:pPr>
            <a:r>
              <a:rPr lang="en-US" sz="1800" dirty="0"/>
              <a:t>To visualize which neighborhoods belongs to which cluster, Folium map with neighborhoods superimposed on it was created. The label for each neighborhood shows the cluster number and its description. Further, on using K-means clustering on all the “Venue Category” to predict the best type of restaurant for the new outlet</a:t>
            </a:r>
          </a:p>
          <a:p>
            <a:endParaRPr lang="en-US" sz="1800" dirty="0"/>
          </a:p>
        </p:txBody>
      </p:sp>
      <p:pic>
        <p:nvPicPr>
          <p:cNvPr id="7" name="Picture 6">
            <a:extLst>
              <a:ext uri="{FF2B5EF4-FFF2-40B4-BE49-F238E27FC236}">
                <a16:creationId xmlns:a16="http://schemas.microsoft.com/office/drawing/2014/main" id="{F26940EE-9E7C-47CF-8137-A3C65E9CA127}"/>
              </a:ext>
            </a:extLst>
          </p:cNvPr>
          <p:cNvPicPr/>
          <p:nvPr/>
        </p:nvPicPr>
        <p:blipFill>
          <a:blip r:embed="rId2"/>
          <a:stretch>
            <a:fillRect/>
          </a:stretch>
        </p:blipFill>
        <p:spPr>
          <a:xfrm>
            <a:off x="4038600" y="504825"/>
            <a:ext cx="6496050" cy="3899620"/>
          </a:xfrm>
          <a:prstGeom prst="rect">
            <a:avLst/>
          </a:prstGeom>
        </p:spPr>
      </p:pic>
    </p:spTree>
    <p:extLst>
      <p:ext uri="{BB962C8B-B14F-4D97-AF65-F5344CB8AC3E}">
        <p14:creationId xmlns:p14="http://schemas.microsoft.com/office/powerpoint/2010/main" val="3303382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FAAA96-ED9D-48E7-B2C7-00B17BD338E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br>
              <a:rPr lang="en-US" sz="2600" b="1" dirty="0">
                <a:solidFill>
                  <a:srgbClr val="FFFFFF"/>
                </a:solidFill>
              </a:rPr>
            </a:br>
            <a:r>
              <a:rPr lang="en-US" sz="2600" b="1" dirty="0">
                <a:solidFill>
                  <a:srgbClr val="FFFFFF"/>
                </a:solidFill>
              </a:rPr>
              <a:t>Conclusion </a:t>
            </a:r>
            <a:br>
              <a:rPr lang="en-US" sz="2600" b="1" dirty="0">
                <a:solidFill>
                  <a:srgbClr val="FFFFFF"/>
                </a:solidFill>
              </a:rPr>
            </a:br>
            <a:endParaRPr lang="en-US" sz="2600" dirty="0">
              <a:solidFill>
                <a:srgbClr val="FFFFFF"/>
              </a:solidFill>
            </a:endParaRPr>
          </a:p>
        </p:txBody>
      </p:sp>
      <p:sp>
        <p:nvSpPr>
          <p:cNvPr id="3" name="Content Placeholder 2">
            <a:extLst>
              <a:ext uri="{FF2B5EF4-FFF2-40B4-BE49-F238E27FC236}">
                <a16:creationId xmlns:a16="http://schemas.microsoft.com/office/drawing/2014/main" id="{9E643FBC-4ABA-4E74-A427-6BBA68D14C55}"/>
              </a:ext>
            </a:extLst>
          </p:cNvPr>
          <p:cNvSpPr>
            <a:spLocks noGrp="1"/>
          </p:cNvSpPr>
          <p:nvPr>
            <p:ph idx="1"/>
          </p:nvPr>
        </p:nvSpPr>
        <p:spPr>
          <a:xfrm>
            <a:off x="4038600" y="2055947"/>
            <a:ext cx="7188199" cy="1801677"/>
          </a:xfrm>
        </p:spPr>
        <p:txBody>
          <a:bodyPr>
            <a:normAutofit fontScale="77500" lnSpcReduction="20000"/>
          </a:bodyPr>
          <a:lstStyle/>
          <a:p>
            <a:pPr marL="0" indent="0">
              <a:buNone/>
            </a:pPr>
            <a:r>
              <a:rPr lang="en-US" dirty="0"/>
              <a:t>In this study, I analyzed cluster 3 would be the best option from which the neighborhoods for a new restaurant should be selected. Depending on the budget and size of population the owner plans to serve, other clusters can be investigated. The clusters can be made non-overlapping with more demographics, geographically accessibility of the location and competitors’ data.   </a:t>
            </a:r>
          </a:p>
          <a:p>
            <a:endParaRPr lang="en-US" dirty="0"/>
          </a:p>
        </p:txBody>
      </p:sp>
    </p:spTree>
    <p:extLst>
      <p:ext uri="{BB962C8B-B14F-4D97-AF65-F5344CB8AC3E}">
        <p14:creationId xmlns:p14="http://schemas.microsoft.com/office/powerpoint/2010/main" val="2062601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Predicting the best neighborhood for a new restaurant     Dharni Shah    April 30, 2020  </vt:lpstr>
      <vt:lpstr>Business problem</vt:lpstr>
      <vt:lpstr>Data sources</vt:lpstr>
      <vt:lpstr>Exploratory Data Analysis</vt:lpstr>
      <vt:lpstr>Exploratory Data Analysis</vt:lpstr>
      <vt:lpstr> Results  </vt:lpstr>
      <vt:lpstr> Results  </vt:lpstr>
      <vt:lpstr> Results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best neighborhood for a new restaurant     Dharni Shah    April 30, 2020  </dc:title>
  <dc:creator>Shah, Dharni Dhiren</dc:creator>
  <cp:lastModifiedBy>Shah, Dharni Dhiren</cp:lastModifiedBy>
  <cp:revision>1</cp:revision>
  <dcterms:created xsi:type="dcterms:W3CDTF">2020-04-30T22:54:42Z</dcterms:created>
  <dcterms:modified xsi:type="dcterms:W3CDTF">2020-04-30T22:54:47Z</dcterms:modified>
</cp:coreProperties>
</file>