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91" r:id="rId19"/>
    <p:sldId id="281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532C9-70C6-4F9B-BAC5-C19F096D293D}">
  <a:tblStyle styleId="{547532C9-70C6-4F9B-BAC5-C19F096D293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B07CA9-639A-42D8-B58D-DF7198E2B62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AC48DD-37D6-4930-B26B-26D114009D9F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3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461488e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461488e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8190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5" name="Google Shape;3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461488e2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461488e2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11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88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128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27573" y="2876868"/>
            <a:ext cx="9832599" cy="72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11111"/>
              <a:buFont typeface="Times New Roman"/>
              <a:buNone/>
            </a:pPr>
            <a: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</a:t>
            </a: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60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and Control of Leaks in Water Supply Networks</a:t>
            </a:r>
            <a:br>
              <a:rPr lang="en-IN" sz="2700" b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rgbClr val="00206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3120" y="3237548"/>
            <a:ext cx="10731307" cy="221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Details:</a:t>
            </a:r>
            <a:endParaRPr sz="9600" b="1" u="sng" dirty="0">
              <a:solidFill>
                <a:srgbClr val="5404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Names: DHARSAN R / 211423104129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HARINATH S / 211423104201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Batch Number: K-7		                        Domain: Machine Learning</a:t>
            </a:r>
            <a:endParaRPr sz="9600" b="1" dirty="0">
              <a:solidFill>
                <a:srgbClr val="5404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6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 &amp; Designation			Co</a:t>
            </a:r>
            <a:r>
              <a:rPr lang="en-IN" sz="95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ordinator Name &amp; Designation</a:t>
            </a:r>
            <a:endParaRPr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Clr>
                <a:srgbClr val="54045C"/>
              </a:buClr>
              <a:buSzPct val="100000"/>
            </a:pPr>
            <a:r>
              <a:rPr lang="en-IN" sz="95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27/10/25			            </a:t>
            </a:r>
            <a:r>
              <a:rPr lang="en-IN" sz="9500" b="1" dirty="0" err="1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Mr.DHAKSHUNHAAMOORTHIY</a:t>
            </a:r>
            <a:endParaRPr lang="en-IN" sz="9500" b="1" dirty="0">
              <a:solidFill>
                <a:srgbClr val="5404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None/>
            </a:pPr>
            <a:r>
              <a:rPr lang="en-IN" sz="95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Professor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54045C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253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487680" y="-16096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386080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N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IN" sz="2000"/>
              <a:t>Das et al., “Federated Learning for Leak Detection in Distributed Water Supply Systems”, </a:t>
            </a:r>
            <a:r>
              <a:rPr lang="en-IN" sz="2000" i="1"/>
              <a:t>IEEE Internet of Things Journal</a:t>
            </a:r>
            <a:r>
              <a:rPr lang="en-IN" sz="2000"/>
              <a:t>, 2023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487680" y="1614325"/>
          <a:ext cx="11094700" cy="4340515"/>
        </p:xfrm>
        <a:graphic>
          <a:graphicData uri="http://schemas.openxmlformats.org/drawingml/2006/table">
            <a:tbl>
              <a:tblPr>
                <a:noFill/>
                <a:tableStyleId>{02B07CA9-639A-42D8-B58D-DF7198E2B628}</a:tableStyleId>
              </a:tblPr>
              <a:tblGrid>
                <a:gridCol w="20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Das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Proposes a privacy-preserving leak detection system using federated learning across different water utilities without sharing raw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Ideal for collaborative learning across cities/regions with sensitive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Needs robust synchronization and federated infrastructure.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collaborative intelligence without compromising data security.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" name="Google Shape;153;p22"/>
          <p:cNvSpPr/>
          <p:nvPr/>
        </p:nvSpPr>
        <p:spPr>
          <a:xfrm>
            <a:off x="1156018" y="237776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IN" sz="2000"/>
              <a:t>Mohammed et al., “CNN-Based Leak Classification from Acoustic Signals in Water Pipes”, </a:t>
            </a:r>
            <a:r>
              <a:rPr lang="en-IN" sz="2000" i="1"/>
              <a:t>Measurement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Mohammed et al.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Applies Convolutional Neural Networks to classify leaks from spectrograms of acoustic data gathered via hydrophones.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Highly effective for buried or inaccessible pipes where vibration/acoustic data is more practical than flow data.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Sensitive to background noise and pipe material variation.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Advances real-time underground leak detection using audio-based AI.</a:t>
                      </a:r>
                      <a:endParaRPr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23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IN" sz="2000"/>
              <a:t>Sharma et al., </a:t>
            </a:r>
            <a:r>
              <a:rPr lang="en-IN" sz="2000" i="1"/>
              <a:t>“Detection and Control of Leaks in Water Supply Networks Using AI-Powered Digital Twins,”</a:t>
            </a:r>
            <a:r>
              <a:rPr lang="en-IN" sz="2000"/>
              <a:t> </a:t>
            </a:r>
            <a:r>
              <a:rPr lang="en-IN" sz="2000" b="1"/>
              <a:t>Elsevier – Journal of Hydroinformatics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Sharma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Uses AI-powered digital twin models to simulate, detect, and control leak events.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predictive analytics through virtual system mirroring.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High setup cost and dependency on accurate real-time sensor data.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Reduces water loss through intelligent forecasting and intervention.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9" name="Google Shape;169;p24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IN" sz="2000"/>
              <a:t>Ali et al., </a:t>
            </a:r>
            <a:r>
              <a:rPr lang="en-IN" sz="2000" i="1"/>
              <a:t>“Hybrid ML Models for Leak Prediction in Aging Pipelines,”</a:t>
            </a:r>
            <a:r>
              <a:rPr lang="en-IN" sz="2000"/>
              <a:t> </a:t>
            </a:r>
            <a:r>
              <a:rPr lang="en-IN" sz="2000" b="1"/>
              <a:t>IEEE Transactions on Industrial Informatics</a:t>
            </a:r>
            <a:r>
              <a:rPr lang="en-IN" sz="2000"/>
              <a:t>, 2024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Ali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Integrates decision trees and neural networks to predict leak probability in deteriorating pipeline sections.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Improves preventive maintenance strategies.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Relies on accurate historical maintenance and environmental data.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Helps utilities prioritize critical repairs, reducing infrastructure failures.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804130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553299" y="73324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IN" sz="2000"/>
              <a:t>Zhang et al., </a:t>
            </a:r>
            <a:r>
              <a:rPr lang="en-IN" sz="2000" i="1"/>
              <a:t>“Edge-AI Enabled Leak Monitoring in Smart Cities,”</a:t>
            </a:r>
            <a:r>
              <a:rPr lang="en-IN" sz="2000"/>
              <a:t> </a:t>
            </a:r>
            <a:r>
              <a:rPr lang="en-IN" sz="2000" b="1"/>
              <a:t>MDPI Water</a:t>
            </a:r>
            <a:r>
              <a:rPr lang="en-IN" sz="2000"/>
              <a:t>, 2025</a:t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553299" y="1503851"/>
          <a:ext cx="10689325" cy="443734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173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Zhang et al.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Develops a distributed AI pipeline to monitor pipeline conditions via edge analytics.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Real-time local decisions reduce latency and bandwidth use.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Coordination among multiple edge nodes can be complex.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/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Promotes autonomous city-wide water infrastructure surveillance.</a:t>
                      </a:r>
                      <a:endParaRPr sz="1600"/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5" name="Google Shape;185;p26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609599" y="35155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Product Architecture and Design/ Block Diagram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FA97D-1507-441E-AAE8-AAD2563E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47" y="1677918"/>
            <a:ext cx="6972904" cy="4435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07B371-55AF-4695-97D0-A9456F96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748" y="4077495"/>
            <a:ext cx="2024742" cy="19314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347928-1626-45FD-82D8-4602EC67B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748" y="4077495"/>
            <a:ext cx="1931948" cy="1868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B363E7-4136-491F-8619-40C50CF8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079" y="3974841"/>
            <a:ext cx="1744824" cy="2086187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0887FE-E761-41F7-ADFA-56F1FBDBD36F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H="1" flipV="1">
            <a:off x="7611191" y="4191522"/>
            <a:ext cx="1212981" cy="779618"/>
          </a:xfrm>
          <a:prstGeom prst="bentConnector3">
            <a:avLst>
              <a:gd name="adj1" fmla="val 96539"/>
            </a:avLst>
          </a:prstGeom>
          <a:ln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29F6EC-B679-31EA-82EB-22A7D568F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049" y="1686542"/>
            <a:ext cx="6639899" cy="4426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09700" y="221424"/>
            <a:ext cx="10972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609600" y="1128651"/>
            <a:ext cx="10972800" cy="5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1. Data Collection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1.1 Install IoT sensors (flow, pressure, acoustic) at key points.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1.2 Continuously record time-series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1.3 Store readings in a central database/cloud.</a:t>
            </a: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2. Data Pre-processing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2.1 Remove noise using filters.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2.2 Handle missing values.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2.3 Normalise/standardise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2.4 Segment into fixed time intervals.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3. Feature Extraction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3.1 Calculate statistical measures (mean, SD, variance).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3.2 Detect sudden drops/spikes in readings.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3.3 Extract temporal and frequency-based features.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302075" y="305399"/>
            <a:ext cx="10972800" cy="684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Algorithm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609600" y="990299"/>
            <a:ext cx="10972800" cy="513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 b="1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. Model Training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4.1 Select ML model (e.g., LSTM, Random Forest).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4.2 Split data into training, validation, and testing sets.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4.3 Train and tune model parameters.</a:t>
            </a: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5. Real-Time Leak Detection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5.1 Acquire live sensor readings.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5.2 Apply same preprocessing and feature extraction steps.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5.3 Predict leak probability using trained model.</a:t>
            </a: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6. Alerts &amp; Dashboard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6.1 Trigger alert if probability exceeds threshold.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6.2 Display leak location and severity on dashboard.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7. Continuous Learning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7.1 Validate predictions with field inspection.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7.2 Update dataset and retrain model periodically.</a:t>
            </a:r>
            <a:br>
              <a:rPr lang="en-I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644105" y="4385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ct val="1000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Module Description/ Component Specifications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D1E33E-F0F5-4386-AC2F-C4B1077067D3}"/>
              </a:ext>
            </a:extLst>
          </p:cNvPr>
          <p:cNvGraphicFramePr>
            <a:graphicFrameLocks noGrp="1"/>
          </p:cNvGraphicFramePr>
          <p:nvPr/>
        </p:nvGraphicFramePr>
        <p:xfrm>
          <a:off x="598714" y="2201399"/>
          <a:ext cx="10994571" cy="2788920"/>
        </p:xfrm>
        <a:graphic>
          <a:graphicData uri="http://schemas.openxmlformats.org/drawingml/2006/table">
            <a:tbl>
              <a:tblPr/>
              <a:tblGrid>
                <a:gridCol w="5508171">
                  <a:extLst>
                    <a:ext uri="{9D8B030D-6E8A-4147-A177-3AD203B41FA5}">
                      <a16:colId xmlns:a16="http://schemas.microsoft.com/office/drawing/2014/main" val="167975181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18186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/>
                        <a:t>Specification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46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C# with .NET Framework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Desktop app to receive data from ESP32, analyze, and visualize.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7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 err="1"/>
                        <a:t>LiveCharts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Displays real-time RS Pro pressure sensor readings as graphs.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73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ML.NET 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Runs anomaly detection models on pressure data for leak prediction.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50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700" b="1" dirty="0"/>
                        <a:t>CSV Logging</a:t>
                      </a:r>
                      <a:endParaRPr lang="en-IN" sz="17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Stores data with timestamps for later review or ML training.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5975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F0ABB-E3B7-455A-8F78-DF32479B6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49314"/>
              </p:ext>
            </p:extLst>
          </p:nvPr>
        </p:nvGraphicFramePr>
        <p:xfrm>
          <a:off x="503853" y="1810139"/>
          <a:ext cx="11187404" cy="4609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0978">
                  <a:extLst>
                    <a:ext uri="{9D8B030D-6E8A-4147-A177-3AD203B41FA5}">
                      <a16:colId xmlns:a16="http://schemas.microsoft.com/office/drawing/2014/main" val="1087706779"/>
                    </a:ext>
                  </a:extLst>
                </a:gridCol>
                <a:gridCol w="5586426">
                  <a:extLst>
                    <a:ext uri="{9D8B030D-6E8A-4147-A177-3AD203B41FA5}">
                      <a16:colId xmlns:a16="http://schemas.microsoft.com/office/drawing/2014/main" val="1232836634"/>
                    </a:ext>
                  </a:extLst>
                </a:gridCol>
              </a:tblGrid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58054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96202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28382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78490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76835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700" b="1" dirty="0"/>
                        <a:t>RS Pro Pressure Sensor</a:t>
                      </a:r>
                      <a:endParaRPr lang="en-IN" sz="1700" dirty="0"/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Captures pipeline pressure; sudden drops indicate leaks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407570"/>
                  </a:ext>
                </a:extLst>
              </a:tr>
              <a:tr h="658475">
                <a:tc>
                  <a:txBody>
                    <a:bodyPr/>
                    <a:lstStyle/>
                    <a:p>
                      <a:r>
                        <a:rPr lang="en-IN" sz="1700" b="1" dirty="0"/>
                        <a:t>Wi-Fi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Provides connection to PC for real-time monitoring.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04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61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591627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Justification for POSITIVE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609600" y="1168400"/>
            <a:ext cx="10521820" cy="552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700" b="1" dirty="0">
                <a:latin typeface="Arial "/>
              </a:rPr>
              <a:t>Enhanced Safety:</a:t>
            </a:r>
            <a:r>
              <a:rPr lang="en-US" sz="1700" dirty="0">
                <a:latin typeface="Arial "/>
              </a:rPr>
              <a:t> The system ensures continuous monitoring of pipeline conditions, detecting leaks early and reducing risks of water loss, contamination, or infrastructure damage.</a:t>
            </a:r>
          </a:p>
          <a:p>
            <a:endParaRPr lang="en-US" sz="1700" dirty="0">
              <a:latin typeface="Arial "/>
            </a:endParaRPr>
          </a:p>
          <a:p>
            <a:r>
              <a:rPr lang="en-US" sz="1700" b="1" dirty="0">
                <a:latin typeface="Arial "/>
              </a:rPr>
              <a:t>Cost-Effective Solution:</a:t>
            </a:r>
            <a:r>
              <a:rPr lang="en-US" sz="1700" dirty="0">
                <a:latin typeface="Arial "/>
              </a:rPr>
              <a:t> By using RS Pro pressure sensor, the system provides a low-cost yet reliable approach to water network safety.</a:t>
            </a:r>
          </a:p>
          <a:p>
            <a:endParaRPr lang="en-US" sz="1700" dirty="0">
              <a:latin typeface="Arial "/>
            </a:endParaRPr>
          </a:p>
          <a:p>
            <a:r>
              <a:rPr lang="en-US" sz="1700" b="1" dirty="0">
                <a:latin typeface="Arial "/>
              </a:rPr>
              <a:t>Reliability in Harsh Environments:</a:t>
            </a:r>
            <a:r>
              <a:rPr lang="en-US" sz="1700" dirty="0">
                <a:latin typeface="Arial "/>
              </a:rPr>
              <a:t> Designed for field deployment, the solution offers robust sensing and wireless communication even under varying environmental and operational conditions.</a:t>
            </a:r>
          </a:p>
          <a:p>
            <a:endParaRPr lang="en-US" sz="1700" dirty="0">
              <a:latin typeface="Arial "/>
            </a:endParaRPr>
          </a:p>
          <a:p>
            <a:r>
              <a:rPr lang="en-US" sz="1700" b="1" dirty="0">
                <a:latin typeface="Arial "/>
              </a:rPr>
              <a:t>Alignment with SDGs:</a:t>
            </a:r>
            <a:r>
              <a:rPr lang="en-US" sz="1700" dirty="0">
                <a:latin typeface="Arial "/>
              </a:rPr>
              <a:t> Supports the United Nations Sustainable Development Goals, particularly Goal 6 (</a:t>
            </a:r>
            <a:r>
              <a:rPr lang="en-US" sz="1700" i="1" dirty="0">
                <a:latin typeface="Arial "/>
              </a:rPr>
              <a:t>Clean Water and Sanitation</a:t>
            </a:r>
            <a:r>
              <a:rPr lang="en-US" sz="1700" dirty="0">
                <a:latin typeface="Arial "/>
              </a:rPr>
              <a:t>) by reducing water losses, and Goal 11 (</a:t>
            </a:r>
            <a:r>
              <a:rPr lang="en-US" sz="1700" i="1" dirty="0">
                <a:latin typeface="Arial "/>
              </a:rPr>
              <a:t>Sustainable Cities and Communities</a:t>
            </a:r>
            <a:r>
              <a:rPr lang="en-US" sz="1700" dirty="0">
                <a:latin typeface="Arial "/>
              </a:rPr>
              <a:t>) through improved infrastructure resilience.</a:t>
            </a:r>
          </a:p>
          <a:p>
            <a:endParaRPr lang="en-US" sz="1700" dirty="0">
              <a:latin typeface="Arial "/>
            </a:endParaRPr>
          </a:p>
          <a:p>
            <a:r>
              <a:rPr lang="en-US" sz="1700" b="1" dirty="0">
                <a:latin typeface="Arial "/>
              </a:rPr>
              <a:t>Resource Conservation:</a:t>
            </a:r>
            <a:r>
              <a:rPr lang="en-US" sz="1700" dirty="0">
                <a:latin typeface="Arial "/>
              </a:rPr>
              <a:t> Early detection of leaks minimizes water wastage, contributing to sustainable management of scarce water resources.</a:t>
            </a:r>
          </a:p>
          <a:p>
            <a:endParaRPr lang="en-US" sz="1700" dirty="0">
              <a:latin typeface="Arial "/>
            </a:endParaRPr>
          </a:p>
          <a:p>
            <a:r>
              <a:rPr lang="en-US" sz="1700" b="1" dirty="0">
                <a:latin typeface="Arial "/>
              </a:rPr>
              <a:t>Technological Integration:</a:t>
            </a:r>
            <a:r>
              <a:rPr lang="en-US" sz="1700" dirty="0">
                <a:latin typeface="Arial "/>
              </a:rPr>
              <a:t> Combines real-time pressure sensing, data visualization, and optional machine learning analysis for accurate and efficient leak detection.</a:t>
            </a: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47961" y="1961964"/>
            <a:ext cx="7362547" cy="113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91422"/>
              </a:buClr>
              <a:buSzPct val="100000"/>
              <a:buFont typeface="Calibri"/>
              <a:buNone/>
            </a:pPr>
            <a:r>
              <a:rPr lang="en-IN">
                <a:solidFill>
                  <a:srgbClr val="091422"/>
                </a:solidFill>
              </a:rPr>
              <a:t>             SDGs AND TARGETS</a:t>
            </a:r>
            <a:br>
              <a:rPr lang="en-IN">
                <a:solidFill>
                  <a:srgbClr val="091422"/>
                </a:solidFill>
              </a:rPr>
            </a:br>
            <a:br>
              <a:rPr lang="en-IN">
                <a:solidFill>
                  <a:srgbClr val="091422"/>
                </a:solidFill>
              </a:rPr>
            </a:br>
            <a:r>
              <a:rPr lang="en-IN" sz="2200">
                <a:solidFill>
                  <a:srgbClr val="091422"/>
                </a:solidFill>
                <a:latin typeface="Arial"/>
                <a:ea typeface="Arial"/>
                <a:cs typeface="Arial"/>
                <a:sym typeface="Arial"/>
              </a:rPr>
              <a:t>1) Primary Goal No:6 Clean Water and Sanitation</a:t>
            </a:r>
            <a:br>
              <a:rPr lang="en-IN" sz="2200">
                <a:solidFill>
                  <a:srgbClr val="09142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>
                <a:solidFill>
                  <a:srgbClr val="091422"/>
                </a:solidFill>
              </a:rPr>
            </a:br>
            <a:br>
              <a:rPr lang="en-IN">
                <a:solidFill>
                  <a:srgbClr val="091422"/>
                </a:solidFill>
              </a:rPr>
            </a:br>
            <a:br>
              <a:rPr lang="en-IN">
                <a:solidFill>
                  <a:srgbClr val="091422"/>
                </a:solidFill>
              </a:rPr>
            </a:br>
            <a:endParaRPr>
              <a:solidFill>
                <a:srgbClr val="091422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1754" y="4204594"/>
            <a:ext cx="1798476" cy="180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4667" y="1535859"/>
            <a:ext cx="1798476" cy="18277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288857" y="-4614952"/>
            <a:ext cx="9652001" cy="1283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Targets:</a:t>
            </a:r>
            <a:endParaRPr dirty="0"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6.1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Achieve universal and equitable access to safe and affordable drinking water for all.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6.3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Improve water quality by reducing pollution and minimizing leak-related contamination.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6.4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Substantially increase water-use efficiency and reduce water scarcity.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IN" sz="2000" dirty="0">
                <a:solidFill>
                  <a:schemeClr val="dk1"/>
                </a:solidFill>
              </a:rPr>
              <a:t>2) Secondary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Goal No:11 </a:t>
            </a:r>
            <a:r>
              <a:rPr lang="en-IN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Sustainable Cities and Communities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11.3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Enhance inclusive and sustainable urbanization and capacity for participatory planning.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11.5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Reduce the adverse effects of disasters, including those related to water infrastructure failure.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11.b</a:t>
            </a: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Adopt integrated policies and plans for resilience and resource efficiency.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609600" y="102637"/>
            <a:ext cx="10972800" cy="99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Project Showcase and Future Steps</a:t>
            </a:r>
            <a:endParaRPr dirty="0"/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609600" y="1026367"/>
            <a:ext cx="10972800" cy="583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b="1" u="sng" dirty="0">
                <a:latin typeface="Arial"/>
                <a:ea typeface="Arial"/>
                <a:cs typeface="Arial"/>
                <a:sym typeface="Arial"/>
              </a:rPr>
              <a:t>Project Showcase</a:t>
            </a:r>
            <a:endParaRPr dirty="0"/>
          </a:p>
          <a:p>
            <a:pPr marL="34290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System Features</a:t>
            </a:r>
            <a:r>
              <a:rPr lang="en-US" sz="1800" dirty="0">
                <a:latin typeface="+mj-lt"/>
              </a:rPr>
              <a:t>Real-time pressure monitoring, leak detection alerts, and data visualization for water supply networks.</a:t>
            </a:r>
          </a:p>
          <a:p>
            <a:pPr marL="342900"/>
            <a:endParaRPr lang="en-US" sz="1800" dirty="0">
              <a:latin typeface="+mj-lt"/>
            </a:endParaRPr>
          </a:p>
          <a:p>
            <a:pPr marL="34290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Demonstration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700" dirty="0">
                <a:latin typeface="+mj-lt"/>
              </a:rPr>
              <a:t>Live prototype showing RS Pro sensor readings, detection of simulated leaks, and dashboard visualization.</a:t>
            </a:r>
          </a:p>
          <a:p>
            <a:pPr marL="342900" lvl="0"/>
            <a:endParaRPr lang="en-US" sz="1700" dirty="0">
              <a:latin typeface="+mj-lt"/>
            </a:endParaRPr>
          </a:p>
          <a:p>
            <a:pPr marL="342900" lvl="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Technological Highlights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700" dirty="0">
                <a:latin typeface="+mj-lt"/>
              </a:rPr>
              <a:t>wireless real-time data transfer, C# dashboard with </a:t>
            </a:r>
            <a:r>
              <a:rPr lang="en-US" sz="1700" dirty="0" err="1">
                <a:latin typeface="+mj-lt"/>
              </a:rPr>
              <a:t>LiveCharts</a:t>
            </a:r>
            <a:endParaRPr sz="1700" dirty="0">
              <a:latin typeface="+mj-lt"/>
            </a:endParaRP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dirty="0">
              <a:latin typeface="+mj-lt"/>
              <a:ea typeface="Arial"/>
              <a:cs typeface="Arial"/>
              <a:sym typeface="Arial"/>
            </a:endParaRPr>
          </a:p>
          <a:p>
            <a:pPr marL="342900" lvl="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700" dirty="0">
                <a:latin typeface="+mj-lt"/>
              </a:rPr>
              <a:t>Municipal water supply monitoring, industrial pipeline safety, and smart city water management.</a:t>
            </a:r>
          </a:p>
          <a:p>
            <a:pPr marL="342900" lvl="0"/>
            <a:endParaRPr lang="en-US" sz="1700" dirty="0">
              <a:latin typeface="+mj-lt"/>
            </a:endParaRPr>
          </a:p>
          <a:p>
            <a:pPr marL="0" lvl="0" indent="0">
              <a:buNone/>
            </a:pPr>
            <a:r>
              <a:rPr lang="en-IN" sz="2000" b="1" u="sng" dirty="0">
                <a:latin typeface="Arial"/>
                <a:ea typeface="Arial"/>
                <a:cs typeface="Arial"/>
                <a:sym typeface="Arial"/>
              </a:rPr>
              <a:t>Future Steps</a:t>
            </a:r>
            <a:endParaRPr dirty="0"/>
          </a:p>
          <a:p>
            <a:pPr marL="342900" lvl="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Enhancements:</a:t>
            </a:r>
            <a:r>
              <a:rPr lang="en-US" sz="1700" dirty="0">
                <a:latin typeface="+mj-lt"/>
              </a:rPr>
              <a:t>Integrate flow/acoustic sensors and automated valve control for faster leak isolation.</a:t>
            </a:r>
          </a:p>
          <a:p>
            <a:pPr marL="342900" lvl="0"/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700" dirty="0">
                <a:latin typeface="+mj-lt"/>
              </a:rPr>
              <a:t>Extend the system for large-scale water distribution networks with multiple nodes.</a:t>
            </a:r>
          </a:p>
          <a:p>
            <a:pPr marL="342900" lvl="0"/>
            <a:endParaRPr lang="en-US" sz="1700" b="1" dirty="0">
              <a:latin typeface="+mj-lt"/>
              <a:ea typeface="Arial"/>
              <a:cs typeface="Arial"/>
              <a:sym typeface="Arial"/>
            </a:endParaRPr>
          </a:p>
          <a:p>
            <a:pPr marL="342900" lvl="0"/>
            <a:r>
              <a:rPr lang="en-IN" sz="1800" b="1" dirty="0">
                <a:latin typeface="Arial"/>
                <a:ea typeface="Arial"/>
                <a:cs typeface="Arial"/>
                <a:sym typeface="Arial"/>
              </a:rPr>
              <a:t>Collaboration</a:t>
            </a: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dirty="0"/>
              <a:t>Partner with water utilities and smart city projects to pilot and refine the solution.</a:t>
            </a:r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16560" y="-310551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Project Budget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558153" y="714650"/>
            <a:ext cx="10972800" cy="6334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600" b="1" u="sng" dirty="0">
                <a:latin typeface="Arial"/>
                <a:ea typeface="Arial"/>
                <a:cs typeface="Arial"/>
                <a:sym typeface="Arial"/>
              </a:rPr>
              <a:t>Hardware Development</a:t>
            </a:r>
            <a:endParaRPr sz="26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US" sz="2800" b="1" dirty="0"/>
              <a:t>Pressure / Flow Sensors</a:t>
            </a:r>
            <a:r>
              <a:rPr lang="en-US" sz="2800" dirty="0"/>
              <a:t>: $80 per unit × 30 units = </a:t>
            </a:r>
            <a:r>
              <a:rPr lang="en-US" sz="2800" b="1" dirty="0"/>
              <a:t>$2,400</a:t>
            </a:r>
            <a:endParaRPr sz="26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600" b="1" u="sng" dirty="0">
                <a:latin typeface="Arial"/>
                <a:ea typeface="Arial"/>
                <a:cs typeface="Arial"/>
                <a:sym typeface="Arial"/>
              </a:rPr>
              <a:t>Software Development</a:t>
            </a:r>
            <a:endParaRPr sz="26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IN" sz="2800" b="1" dirty="0"/>
              <a:t>C# Desktop Application</a:t>
            </a:r>
            <a:r>
              <a:rPr lang="en-IN" sz="2600" b="1" dirty="0">
                <a:latin typeface="Arial"/>
                <a:cs typeface="Arial"/>
                <a:sym typeface="Arial"/>
              </a:rPr>
              <a:t>=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b="1" dirty="0"/>
              <a:t>$4,000</a:t>
            </a:r>
            <a:endParaRPr lang="en-IN" sz="2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IN" sz="2800" b="1" dirty="0" err="1"/>
              <a:t>LiveCharts</a:t>
            </a:r>
            <a:r>
              <a:rPr lang="en-IN" sz="2800" b="1" dirty="0"/>
              <a:t> Integration=$1,000</a:t>
            </a:r>
            <a:endParaRPr lang="en-IN" sz="26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US" sz="2800" b="1" dirty="0"/>
              <a:t>ML.NET Model Development =</a:t>
            </a:r>
            <a:r>
              <a:rPr lang="en-US" sz="2800" dirty="0"/>
              <a:t> </a:t>
            </a:r>
            <a:r>
              <a:rPr lang="en-US" sz="2800" b="1" dirty="0"/>
              <a:t>$3,500</a:t>
            </a: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Testing and Debugging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$2,500</a:t>
            </a:r>
            <a:endParaRPr lang="en-IN" dirty="0"/>
          </a:p>
          <a:p>
            <a:pPr marL="342900" lvl="0" indent="-22733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600" b="1" u="sng" dirty="0">
                <a:latin typeface="Arial"/>
                <a:ea typeface="Arial"/>
                <a:cs typeface="Arial"/>
                <a:sym typeface="Arial"/>
              </a:rPr>
              <a:t>Personnel Costs</a:t>
            </a:r>
            <a:endParaRPr sz="26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Engineers &amp; Developers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3 specialists for 3 months 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$18,000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Testing Team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2 testers for 2 months 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$4,000</a:t>
            </a:r>
            <a:endParaRPr dirty="0"/>
          </a:p>
          <a:p>
            <a:pPr marL="342900" lvl="0" indent="-22733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600" b="1" u="sng" dirty="0">
                <a:latin typeface="Arial"/>
                <a:ea typeface="Arial"/>
                <a:cs typeface="Arial"/>
                <a:sym typeface="Arial"/>
              </a:rPr>
              <a:t>Production and Marketing</a:t>
            </a:r>
            <a:endParaRPr dirty="0"/>
          </a:p>
          <a:p>
            <a:pPr marL="342900" lvl="0" indent="-34290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Manufacturing Setup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Small-scale production and QC 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$2,000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Marketing &amp; Branding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Targeted campaigns 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$3,000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Shipping &amp; Logistics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Delivery of components and prototypes = </a:t>
            </a: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$1,500</a:t>
            </a:r>
            <a:endParaRPr dirty="0"/>
          </a:p>
          <a:p>
            <a:pPr marL="342900" lvl="0" indent="-22733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2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600" b="1" u="sng" dirty="0">
                <a:latin typeface="Arial"/>
                <a:ea typeface="Arial"/>
                <a:cs typeface="Arial"/>
                <a:sym typeface="Arial"/>
              </a:rPr>
              <a:t>Miscellaneous</a:t>
            </a:r>
            <a:endParaRPr sz="2600" u="sng" dirty="0">
              <a:latin typeface="Arial"/>
              <a:ea typeface="Arial"/>
              <a:cs typeface="Arial"/>
              <a:sym typeface="Arial"/>
            </a:endParaRPr>
          </a:p>
          <a:p>
            <a:pPr marL="342900" lvl="0">
              <a:spcBef>
                <a:spcPts val="364"/>
              </a:spcBef>
              <a:buSzPct val="100000"/>
              <a:buFont typeface="Noto Sans Symbols"/>
              <a:buChar char="⮚"/>
            </a:pPr>
            <a:r>
              <a:rPr lang="en-IN" sz="2600" b="1" dirty="0">
                <a:latin typeface="Arial"/>
                <a:ea typeface="Arial"/>
                <a:cs typeface="Arial"/>
                <a:sym typeface="Arial"/>
              </a:rPr>
              <a:t>Contingency Fund</a:t>
            </a:r>
            <a:r>
              <a:rPr lang="en-IN" sz="2600" dirty="0">
                <a:latin typeface="Arial"/>
                <a:ea typeface="Arial"/>
                <a:cs typeface="Arial"/>
                <a:sym typeface="Arial"/>
              </a:rPr>
              <a:t>: Minor unforeseen adjustments = </a:t>
            </a:r>
            <a:r>
              <a:rPr lang="en-IN" sz="2600" b="1" dirty="0">
                <a:latin typeface="+mj-lt"/>
              </a:rPr>
              <a:t>$3,500  </a:t>
            </a:r>
            <a:r>
              <a:rPr lang="en-IN" sz="2600" b="1" i="1" dirty="0">
                <a:latin typeface="Arial"/>
                <a:ea typeface="Arial"/>
                <a:cs typeface="Arial"/>
                <a:sym typeface="Arial"/>
              </a:rPr>
              <a:t>Total Project Budget</a:t>
            </a:r>
            <a:r>
              <a:rPr lang="en-IN" sz="2600" i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sz="2600" b="1" i="1" dirty="0"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IN" sz="2800" b="1" dirty="0"/>
              <a:t>43,900</a:t>
            </a:r>
            <a:endParaRPr sz="2600" b="1" i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7178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600" dirty="0"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355600" y="-12818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Conclusion 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426720" y="1061783"/>
            <a:ext cx="7821541" cy="518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/>
          </a:p>
          <a:p>
            <a:r>
              <a:rPr lang="en-US" sz="2000" dirty="0"/>
              <a:t>The proposed pipeline leak detection system employs technologies such as the RS Pro pressure sensor for real-time monitoring.</a:t>
            </a:r>
          </a:p>
          <a:p>
            <a:endParaRPr lang="en-US" sz="2000" dirty="0"/>
          </a:p>
          <a:p>
            <a:r>
              <a:rPr lang="en-US" sz="2000" dirty="0"/>
              <a:t>It ensures water network safety by detecting leaks early and minimizing losses.</a:t>
            </a:r>
          </a:p>
          <a:p>
            <a:endParaRPr lang="en-US" sz="2000" dirty="0"/>
          </a:p>
          <a:p>
            <a:r>
              <a:rPr lang="en-US" sz="2000" dirty="0"/>
              <a:t>The system provides live data visualization and alerts through a C# dashboard for faster decision-making.</a:t>
            </a:r>
          </a:p>
          <a:p>
            <a:endParaRPr lang="en-US" sz="2000" dirty="0"/>
          </a:p>
          <a:p>
            <a:r>
              <a:rPr lang="en-US" sz="2000" dirty="0"/>
              <a:t>It is designed to be reliable in varied environmental conditions, ensuring consistent performance.</a:t>
            </a:r>
          </a:p>
          <a:p>
            <a:endParaRPr lang="en-US" sz="2000" dirty="0"/>
          </a:p>
          <a:p>
            <a:r>
              <a:rPr lang="en-US" sz="2000" dirty="0"/>
              <a:t>Scalability and integration of machine learning enable predictive analysis and improved efficiency in water management.</a:t>
            </a: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314" name="Google Shape;314;p45"/>
          <p:cNvSpPr/>
          <p:nvPr/>
        </p:nvSpPr>
        <p:spPr>
          <a:xfrm>
            <a:off x="426720" y="5596116"/>
            <a:ext cx="798715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23A80-B541-4244-86C0-371F1F12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648" y="2027866"/>
            <a:ext cx="4019755" cy="3014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54045C"/>
                </a:solidFill>
              </a:rPr>
              <a:t>Reference 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591627" y="1390322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/>
              <a:t>1.</a:t>
            </a:r>
            <a:r>
              <a:rPr lang="en-IN" sz="1800" dirty="0"/>
              <a:t>N. Ullah, Z. Ahmed and J.-M. Kim, "Pipeline Leakage Detection Using Acoustic Emission and Machine Learning Algorithms," </a:t>
            </a:r>
            <a:r>
              <a:rPr lang="en-IN" sz="1800" i="1" dirty="0"/>
              <a:t>Sensors</a:t>
            </a:r>
            <a:r>
              <a:rPr lang="en-IN" sz="1800" dirty="0"/>
              <a:t>, vol. 23, no. 6, p. 3226, Mar. 2023, </a:t>
            </a:r>
            <a:r>
              <a:rPr lang="en-IN" sz="1800" dirty="0" err="1"/>
              <a:t>doi</a:t>
            </a:r>
            <a:r>
              <a:rPr lang="en-IN" sz="1800" dirty="0"/>
              <a:t>: 10.3390/s23063226.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IN" sz="1800" dirty="0"/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IN" sz="1800" dirty="0"/>
              <a:t>R. Uddin, T. Hoang, J. H. Kim and D. Kim, "Machine Learning Model for Leak Detection Using Water Pipeline Vibration Sensor," </a:t>
            </a:r>
            <a:r>
              <a:rPr lang="en-IN" sz="1800" i="1" dirty="0"/>
              <a:t>Sensors</a:t>
            </a:r>
            <a:r>
              <a:rPr lang="en-IN" sz="1800" dirty="0"/>
              <a:t>, vol. 23, no. 21, p. 8935, Nov. 2023, </a:t>
            </a:r>
            <a:r>
              <a:rPr lang="en-IN" sz="1800" dirty="0" err="1"/>
              <a:t>doi</a:t>
            </a:r>
            <a:r>
              <a:rPr lang="en-IN" sz="1800" dirty="0"/>
              <a:t>: 10.3390/s23218935.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endParaRPr lang="en-IN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IN" sz="1800" dirty="0"/>
              <a:t> F. Saleem, Z. Ahmad and J.-M. Kim, "Real-Time Pipeline Leak Detection: A Hybrid Deep Learning Approach Using Acoustic Emission Signals," </a:t>
            </a:r>
            <a:r>
              <a:rPr lang="en-IN" sz="1800" i="1" dirty="0"/>
              <a:t>Applied Sciences</a:t>
            </a:r>
            <a:r>
              <a:rPr lang="en-IN" sz="1800" dirty="0"/>
              <a:t>, vol. 15, no. 1, p. 185, Jan. 2025, </a:t>
            </a:r>
            <a:r>
              <a:rPr lang="en-IN" sz="1800" dirty="0" err="1"/>
              <a:t>doi</a:t>
            </a:r>
            <a:r>
              <a:rPr lang="en-IN" sz="1800" dirty="0"/>
              <a:t>: 10.3390/app15010185.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1800" dirty="0"/>
              <a:t> M. </a:t>
            </a:r>
            <a:r>
              <a:rPr lang="en-US" sz="1800" dirty="0" err="1"/>
              <a:t>Almasri</a:t>
            </a:r>
            <a:r>
              <a:rPr lang="en-US" sz="1800" dirty="0"/>
              <a:t>, K. </a:t>
            </a:r>
            <a:r>
              <a:rPr lang="en-US" sz="1800" dirty="0" err="1"/>
              <a:t>Elsayed</a:t>
            </a:r>
            <a:r>
              <a:rPr lang="en-US" sz="1800" dirty="0"/>
              <a:t>, A. </a:t>
            </a:r>
            <a:r>
              <a:rPr lang="en-US" sz="1800" dirty="0" err="1"/>
              <a:t>Awad</a:t>
            </a:r>
            <a:r>
              <a:rPr lang="en-US" sz="1800" dirty="0"/>
              <a:t> and H. Zayed, "A Smart Water Pipeline Monitoring System Using IoT and Machine Learning," </a:t>
            </a:r>
            <a:r>
              <a:rPr lang="en-US" sz="1800" i="1" dirty="0"/>
              <a:t>Sustainable Cities and Society</a:t>
            </a:r>
            <a:r>
              <a:rPr lang="en-US" sz="1800" dirty="0"/>
              <a:t>, vol. 92, p. 104506, Feb. 2023.</a:t>
            </a: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endParaRPr lang="en-US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279"/>
              </a:spcBef>
              <a:buSzPct val="100000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1800" dirty="0"/>
              <a:t> "Enhancing Pipeline Leakage Detection Through Multi-Algorithm Fusion With Machine Learning," </a:t>
            </a:r>
            <a:r>
              <a:rPr lang="en-US" sz="1800" i="1" dirty="0"/>
              <a:t>Processes</a:t>
            </a:r>
            <a:r>
              <a:rPr lang="en-US" sz="1800" dirty="0"/>
              <a:t>, vol. 13, no. 5, p. 1519, May 2025, </a:t>
            </a:r>
            <a:r>
              <a:rPr lang="en-US" sz="1800" dirty="0" err="1"/>
              <a:t>doi</a:t>
            </a:r>
            <a:r>
              <a:rPr lang="en-US" sz="1800" dirty="0"/>
              <a:t>: 10.3390/pr13051519. </a:t>
            </a:r>
            <a:endParaRPr lang="en-IN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3663237" y="2593327"/>
            <a:ext cx="4822002" cy="119697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8000"/>
              <a:buFont typeface="Calibri"/>
              <a:buNone/>
            </a:pPr>
            <a:r>
              <a:rPr lang="en-IN" sz="8000" b="1" i="0" u="none" strike="noStrike" cap="none" dirty="0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263371" y="1076423"/>
            <a:ext cx="97683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3)Tertiary Goal No:9 – Industry, Innovation and Infrastructure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Targets: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9.1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– Develop quality, reliable, sustainable infrastructure to support economic development.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9.4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– Upgrade infrastructure and make it sustainable through clean and efficient technologies.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9.5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– Enhance scientific research and innovation in smart infrastructure solutions.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482" y="1449480"/>
            <a:ext cx="1905165" cy="18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09600" y="178108"/>
            <a:ext cx="10972800" cy="790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40350" y="1177850"/>
            <a:ext cx="9265500" cy="5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/>
              <a:t>What is the social problem being addressed?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/>
              <a:t>Water distribution systems often suffer from undetected leaks, leading to significant water loss and wastage. Addressing this issue through effective leak detection techniques is critical to conserving water,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reducing economic losses, and promoting sustainable water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management for society.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b="1"/>
              <a:t>Who is affected and how?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b="1"/>
              <a:t>1) Local Communities:</a:t>
            </a:r>
            <a:r>
              <a:rPr lang="en-IN" sz="2000"/>
              <a:t> Face reduced access to clean and safe drinking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water, which can harm public health and sanitation.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000" b="1"/>
              <a:t>2) Water Utilities: </a:t>
            </a:r>
            <a:r>
              <a:rPr lang="en-IN" sz="2000"/>
              <a:t>Suffer increased operational and maintenance costs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due to wasted water and damaged infrastructure.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45" y="-1639873"/>
            <a:ext cx="7401057" cy="464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053" y="3429012"/>
            <a:ext cx="3063505" cy="235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09600" y="83026"/>
            <a:ext cx="10972800" cy="492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02075" y="575025"/>
            <a:ext cx="14324100" cy="527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/>
              <a:t>Data / Stats</a:t>
            </a:r>
            <a:endParaRPr sz="76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b="1" dirty="0"/>
              <a:t>Water Loss:</a:t>
            </a:r>
            <a:r>
              <a:rPr lang="en-IN" sz="7600" dirty="0"/>
              <a:t> On average, 20-30% of treated water is lost due to leaks worldwide; in some cities, this can be as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 high as 40-50%.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b="1" dirty="0"/>
              <a:t>Detection Efficiency:</a:t>
            </a:r>
            <a:r>
              <a:rPr lang="en-IN" sz="7600" dirty="0"/>
              <a:t> Traditional leak detection methods can detect only about 30-50% of leaks, while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 advanced techniques like acoustic sensors and machine learning can improve detection rates to over 80%.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/>
              <a:t>One-Line Problem Summary</a:t>
            </a:r>
            <a:endParaRPr sz="76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dirty="0"/>
              <a:t>Undetected leaks in water distribution systems cause significant water loss, threatening water security, 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public health, and economic sustainability.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/>
              <a:t>Mapped SDG Goal(s)</a:t>
            </a:r>
            <a:endParaRPr sz="76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/>
              <a:t>SDG 6:</a:t>
            </a:r>
            <a:r>
              <a:rPr lang="en-IN" sz="7600" dirty="0"/>
              <a:t> Clean Water and Sanitation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7600" dirty="0"/>
              <a:t>Ensuring availability and sustainable management of water for all by reducing water loss and improving 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water quality.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b="1" dirty="0"/>
              <a:t>Target 6.4:</a:t>
            </a:r>
            <a:endParaRPr sz="7600" b="1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“Increase water-use efficiency and ensure sustainable freshwater supply to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7600" dirty="0"/>
              <a:t>reduce water scarcity by 2030.”</a:t>
            </a:r>
            <a:endParaRPr sz="76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82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609600" y="2391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Abstract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1) The project addresses water loss in distribution systems due to undetected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leaks.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2) It aims to design and implement an efficient leak detection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3) Technologies such as pressure sensors, flow meters and data analysis are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used.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4) The goal is to reduce non-revenue water and improve supply reliability.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5) The project supports SDG 6, particularly Target 6.4 on improving water use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efficiency.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6) Benefits include reduced water waste, low maintenance costs, and sustainable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water management.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6007" y="1925939"/>
            <a:ext cx="2768479" cy="297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04130" y="-22533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260232" y="525192"/>
            <a:ext cx="10972800" cy="580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IN" sz="2000"/>
              <a:t>Rahman et al., “Real-Time Leak Detection in Urban Water Networks Using LSTM and Edge AI”, </a:t>
            </a:r>
            <a:r>
              <a:rPr lang="en-IN" sz="2000" i="1"/>
              <a:t>IEEE Access</a:t>
            </a:r>
            <a:r>
              <a:rPr lang="en-IN" sz="2000"/>
              <a:t>, 2023</a:t>
            </a:r>
            <a:endParaRPr sz="2000" b="1" u="none" strike="noStrike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771525" y="16002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382555" y="1922115"/>
          <a:ext cx="11131425" cy="3994150"/>
        </p:xfrm>
        <a:graphic>
          <a:graphicData uri="http://schemas.openxmlformats.org/drawingml/2006/table">
            <a:tbl>
              <a:tblPr>
                <a:noFill/>
                <a:tableStyleId>{547532C9-70C6-4F9B-BAC5-C19F096D293D}</a:tableStyleId>
              </a:tblPr>
              <a:tblGrid>
                <a:gridCol w="2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u="none" strike="noStrike" cap="none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Rahman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Combines LSTM models with edge computing to perform leak detection on embedded IoT devices in real time.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Minimizes cloud dependency; supports real-time anomaly detection on-site.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Limited by memory and processing power of edge devices.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Enables smart, autonomous leak detection without continuous network connection.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609600" y="-22715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96240" y="742334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IN" sz="2000"/>
              <a:t>Ahmed et al., “Smart Water Loss Detection with TinyML and ESP32 Sensors”, </a:t>
            </a:r>
            <a:r>
              <a:rPr lang="en-IN" sz="2000" i="1"/>
              <a:t>Sensors and Actuators A: Physical</a:t>
            </a:r>
            <a:r>
              <a:rPr lang="en-IN" sz="2000"/>
              <a:t>, 2024</a:t>
            </a:r>
            <a:endParaRPr sz="20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513184" y="1589703"/>
          <a:ext cx="10855850" cy="4217625"/>
        </p:xfrm>
        <a:graphic>
          <a:graphicData uri="http://schemas.openxmlformats.org/drawingml/2006/table">
            <a:tbl>
              <a:tblPr>
                <a:noFill/>
                <a:tableStyleId>{02B07CA9-639A-42D8-B58D-DF7198E2B628}</a:tableStyleId>
              </a:tblPr>
              <a:tblGrid>
                <a:gridCol w="24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Ahmed et al.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Implements TinyML models (lightweight ML) on ESP32 boards for leak detection using vibration and pressure sensors.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Makes low-cost, battery-efficient leak detection feasible.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Limited to detection (no localization); training data must be carefully optimized.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Democratizes leak detection for low-budget rural and urban utilities.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50" marR="71850" marT="35925" marB="359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912178" y="2276157"/>
            <a:ext cx="14128094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  <a:alpha val="68000"/>
          </a:schemeClr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822960" y="-14192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54045C"/>
                </a:solidFill>
              </a:rPr>
              <a:t>Research and Literature Review 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82880" y="838518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IN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IN" sz="2000"/>
              <a:t>Rao &amp; Sharma, “Real-Time Leak Forecasting with Transformer Models in Smart Water Networks”, </a:t>
            </a:r>
            <a:r>
              <a:rPr lang="en-IN" sz="2000" i="1"/>
              <a:t>IEEE Transactions on Smart Cities</a:t>
            </a:r>
            <a:r>
              <a:rPr lang="en-IN" sz="2000"/>
              <a:t>, 2025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396240" y="1599663"/>
          <a:ext cx="11399500" cy="4274915"/>
        </p:xfrm>
        <a:graphic>
          <a:graphicData uri="http://schemas.openxmlformats.org/drawingml/2006/table">
            <a:tbl>
              <a:tblPr>
                <a:noFill/>
                <a:tableStyleId>{22AC48DD-37D6-4930-B26B-26D114009D9F}</a:tableStyleId>
              </a:tblPr>
              <a:tblGrid>
                <a:gridCol w="234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Aspect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Details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Author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Rao &amp; Sharma.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Summary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Uses Transformer-based deep learning models to predict potential leak events in advance using multivariate sensor data.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Relevance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Leverages the latest deep learning trends for predictive maintenance.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Gaps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Requires high-quality, synchronized multi-sensor data for training.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/>
                        <a:t>Impact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Enables proactive maintenance by forecasting leaks before they occur.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/>
          <p:nvPr/>
        </p:nvSpPr>
        <p:spPr>
          <a:xfrm>
            <a:off x="1137920" y="233712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6D9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2325</Words>
  <Application>Microsoft Office PowerPoint</Application>
  <PresentationFormat>Widescreen</PresentationFormat>
  <Paragraphs>337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</vt:lpstr>
      <vt:lpstr>Calibri</vt:lpstr>
      <vt:lpstr>Noto Sans Symbols</vt:lpstr>
      <vt:lpstr>Times New Roman</vt:lpstr>
      <vt:lpstr>Office Theme</vt:lpstr>
      <vt:lpstr>                                                                                                  Title: Detection and Control of Leaks in Water Supply Networks </vt:lpstr>
      <vt:lpstr>             SDGs AND TARGETS  1) Primary Goal No:6 Clean Water and Sanitation    </vt:lpstr>
      <vt:lpstr>PowerPoint Presentation</vt:lpstr>
      <vt:lpstr>Problem Statement</vt:lpstr>
      <vt:lpstr>Problem Statement</vt:lpstr>
      <vt:lpstr>Abstract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Product Architecture and Design/ Block Diagram </vt:lpstr>
      <vt:lpstr>Algorithm</vt:lpstr>
      <vt:lpstr>Algorithm</vt:lpstr>
      <vt:lpstr>Module Description/ Component Specifications</vt:lpstr>
      <vt:lpstr>Justification for POSITIVE</vt:lpstr>
      <vt:lpstr>Project Showcase and Future Steps</vt:lpstr>
      <vt:lpstr>Project Budget</vt:lpstr>
      <vt:lpstr>Conclusion 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Detection and Control of Leaks in Water Supply Networks</dc:title>
  <dc:creator>Hp</dc:creator>
  <cp:lastModifiedBy>Dharsan R</cp:lastModifiedBy>
  <cp:revision>18</cp:revision>
  <dcterms:modified xsi:type="dcterms:W3CDTF">2025-10-26T10:34:36Z</dcterms:modified>
</cp:coreProperties>
</file>