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5" r:id="rId3"/>
    <p:sldId id="302" r:id="rId4"/>
    <p:sldId id="303" r:id="rId5"/>
    <p:sldId id="304" r:id="rId6"/>
    <p:sldId id="30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4" clrIdx="0">
    <p:extLst>
      <p:ext uri="{19B8F6BF-5375-455C-9EA6-DF929625EA0E}">
        <p15:presenceInfo xmlns:p15="http://schemas.microsoft.com/office/powerpoint/2012/main" userId="Asus" providerId="None"/>
      </p:ext>
    </p:extLst>
  </p:cmAuthor>
  <p:cmAuthor id="2" name="BARADA SABUT" initials="BS" lastIdx="1" clrIdx="1">
    <p:extLst>
      <p:ext uri="{19B8F6BF-5375-455C-9EA6-DF929625EA0E}">
        <p15:presenceInfo xmlns:p15="http://schemas.microsoft.com/office/powerpoint/2012/main" userId="c0c77460075042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130"/>
    <a:srgbClr val="FFD966"/>
    <a:srgbClr val="7F441C"/>
    <a:srgbClr val="DDD9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92" autoAdjust="0"/>
    <p:restoredTop sz="94660"/>
  </p:normalViewPr>
  <p:slideViewPr>
    <p:cSldViewPr snapToGrid="0">
      <p:cViewPr varScale="1">
        <p:scale>
          <a:sx n="85" d="100"/>
          <a:sy n="85" d="100"/>
        </p:scale>
        <p:origin x="293" y="5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1A2A1-2A5D-1444-BE58-20EF12ACAD96}" type="datetimeFigureOut">
              <a:rPr lang="en-US" smtClean="0"/>
              <a:pPr/>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4B9A-CC00-5B4C-B79C-B2369C410FE8}" type="slidenum">
              <a:rPr lang="en-US" smtClean="0"/>
              <a:pPr/>
              <a:t>‹#›</a:t>
            </a:fld>
            <a:endParaRPr lang="en-US"/>
          </a:p>
        </p:txBody>
      </p:sp>
    </p:spTree>
    <p:extLst>
      <p:ext uri="{BB962C8B-B14F-4D97-AF65-F5344CB8AC3E}">
        <p14:creationId xmlns:p14="http://schemas.microsoft.com/office/powerpoint/2010/main" val="394468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5" name="Footer Placeholder 4"/>
          <p:cNvSpPr>
            <a:spLocks noGrp="1"/>
          </p:cNvSpPr>
          <p:nvPr>
            <p:ph type="ftr" sz="quarter" idx="11"/>
          </p:nvPr>
        </p:nvSpPr>
        <p:spPr/>
        <p:txBody>
          <a:bodyPr/>
          <a:lstStyle/>
          <a:p>
            <a:r>
              <a:rPr lang="en-IN" dirty="0"/>
              <a:t>MSAP Transition</a:t>
            </a:r>
          </a:p>
        </p:txBody>
      </p:sp>
      <p:sp>
        <p:nvSpPr>
          <p:cNvPr id="6" name="Slide Number Placeholder 5"/>
          <p:cNvSpPr>
            <a:spLocks noGrp="1"/>
          </p:cNvSpPr>
          <p:nvPr>
            <p:ph type="sldNum" sz="quarter" idx="12"/>
          </p:nvPr>
        </p:nvSpPr>
        <p:spPr/>
        <p:txBody>
          <a:bodyPr/>
          <a:lstStyle/>
          <a:p>
            <a:r>
              <a:rPr lang="en-IN" dirty="0"/>
              <a:t>Not to be Published on Internet</a:t>
            </a:r>
          </a:p>
        </p:txBody>
      </p:sp>
    </p:spTree>
    <p:extLst>
      <p:ext uri="{BB962C8B-B14F-4D97-AF65-F5344CB8AC3E}">
        <p14:creationId xmlns:p14="http://schemas.microsoft.com/office/powerpoint/2010/main" val="307129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75012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20170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1066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21FF-061C-144A-8141-2CE92753F548}"/>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B9EC0107-76CD-A148-A7F8-521502D26569}"/>
              </a:ext>
            </a:extLst>
          </p:cNvPr>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4" name="Footer Placeholder 3">
            <a:extLst>
              <a:ext uri="{FF2B5EF4-FFF2-40B4-BE49-F238E27FC236}">
                <a16:creationId xmlns:a16="http://schemas.microsoft.com/office/drawing/2014/main" id="{AB843CE7-765D-CF40-A209-F211F94A0B9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a:t>MSAP Transition</a:t>
            </a:r>
            <a:endParaRPr lang="en-IN" dirty="0"/>
          </a:p>
        </p:txBody>
      </p:sp>
      <p:sp>
        <p:nvSpPr>
          <p:cNvPr id="5" name="Slide Number Placeholder 4">
            <a:extLst>
              <a:ext uri="{FF2B5EF4-FFF2-40B4-BE49-F238E27FC236}">
                <a16:creationId xmlns:a16="http://schemas.microsoft.com/office/drawing/2014/main" id="{820DFCE6-28BF-3F4D-BE90-70BDABA1B43C}"/>
              </a:ext>
            </a:extLst>
          </p:cNvPr>
          <p:cNvSpPr>
            <a:spLocks noGrp="1"/>
          </p:cNvSpPr>
          <p:nvPr>
            <p:ph type="sldNum" sz="quarter" idx="12"/>
          </p:nvPr>
        </p:nvSpPr>
        <p:spPr/>
        <p:txBody>
          <a:bodyPr/>
          <a:lstStyle/>
          <a:p>
            <a:fld id="{D1446411-14F9-4305-8B1C-E2A80EC794FA}" type="slidenum">
              <a:rPr lang="en-IN" smtClean="0"/>
              <a:pPr/>
              <a:t>‹#›</a:t>
            </a:fld>
            <a:endParaRPr lang="en-IN" dirty="0"/>
          </a:p>
        </p:txBody>
      </p:sp>
    </p:spTree>
    <p:extLst>
      <p:ext uri="{BB962C8B-B14F-4D97-AF65-F5344CB8AC3E}">
        <p14:creationId xmlns:p14="http://schemas.microsoft.com/office/powerpoint/2010/main" val="131098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39093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384795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65606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49238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77472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31539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pPr/>
              <a:t>28-10-2021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83634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CB32D-7F3A-4892-8EC3-7EF311A94931}" type="datetimeFigureOut">
              <a:rPr lang="en-IN" smtClean="0"/>
              <a:pPr/>
              <a:t>28-10-2021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46411-14F9-4305-8B1C-E2A80EC794FA}" type="slidenum">
              <a:rPr lang="en-IN" smtClean="0"/>
              <a:pPr/>
              <a:t>‹#›</a:t>
            </a:fld>
            <a:endParaRPr lang="en-IN"/>
          </a:p>
        </p:txBody>
      </p:sp>
      <p:pic>
        <p:nvPicPr>
          <p:cNvPr id="8" name="Picture 7">
            <a:extLst>
              <a:ext uri="{FF2B5EF4-FFF2-40B4-BE49-F238E27FC236}">
                <a16:creationId xmlns:a16="http://schemas.microsoft.com/office/drawing/2014/main" id="{49F28090-7EB4-B544-8AAF-C16AD04EA674}"/>
              </a:ext>
            </a:extLst>
          </p:cNvPr>
          <p:cNvPicPr>
            <a:picLocks noChangeAspect="1"/>
          </p:cNvPicPr>
          <p:nvPr userDrawn="1"/>
        </p:nvPicPr>
        <p:blipFill>
          <a:blip r:embed="rId14"/>
          <a:stretch>
            <a:fillRect/>
          </a:stretch>
        </p:blipFill>
        <p:spPr>
          <a:xfrm>
            <a:off x="11124096" y="230188"/>
            <a:ext cx="889778" cy="560651"/>
          </a:xfrm>
          <a:prstGeom prst="rect">
            <a:avLst/>
          </a:prstGeom>
        </p:spPr>
      </p:pic>
    </p:spTree>
    <p:extLst>
      <p:ext uri="{BB962C8B-B14F-4D97-AF65-F5344CB8AC3E}">
        <p14:creationId xmlns:p14="http://schemas.microsoft.com/office/powerpoint/2010/main" val="223387503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c20ec163@sairamtap.edu.in" TargetMode="External"/><Relationship Id="rId7" Type="http://schemas.openxmlformats.org/officeDocument/2006/relationships/hyperlink" Target="mailto:sec20ec020@sairamtap.edu.in" TargetMode="External"/><Relationship Id="rId2"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hyperlink" Target="mailto:sec20ec142@sairamtap.edu.in" TargetMode="External"/><Relationship Id="rId5" Type="http://schemas.openxmlformats.org/officeDocument/2006/relationships/hyperlink" Target="mailto:meghaakalshari@gmail.com" TargetMode="External"/><Relationship Id="rId4" Type="http://schemas.openxmlformats.org/officeDocument/2006/relationships/hyperlink" Target="mailto:sec20ec083@sairamtap.edu.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944" y="1156045"/>
            <a:ext cx="9144000" cy="1013414"/>
          </a:xfrm>
        </p:spPr>
        <p:txBody>
          <a:bodyPr>
            <a:normAutofit/>
          </a:bodyPr>
          <a:lstStyle/>
          <a:p>
            <a:r>
              <a:rPr lang="en-IN" dirty="0">
                <a:latin typeface="Arial" panose="020B0604020202020204" pitchFamily="34" charset="0"/>
                <a:cs typeface="Arial" panose="020B0604020202020204" pitchFamily="34" charset="0"/>
              </a:rPr>
              <a:t>UIDAI Hackathon</a:t>
            </a:r>
          </a:p>
        </p:txBody>
      </p:sp>
      <p:pic>
        <p:nvPicPr>
          <p:cNvPr id="5" name="Picture 4">
            <a:extLst>
              <a:ext uri="{FF2B5EF4-FFF2-40B4-BE49-F238E27FC236}">
                <a16:creationId xmlns:a16="http://schemas.microsoft.com/office/drawing/2014/main" id="{A93B4A87-E548-5445-AA53-F9F92436D2E6}"/>
              </a:ext>
            </a:extLst>
          </p:cNvPr>
          <p:cNvPicPr>
            <a:picLocks noChangeAspect="1"/>
          </p:cNvPicPr>
          <p:nvPr/>
        </p:nvPicPr>
        <p:blipFill>
          <a:blip r:embed="rId2"/>
          <a:stretch>
            <a:fillRect/>
          </a:stretch>
        </p:blipFill>
        <p:spPr>
          <a:xfrm>
            <a:off x="315299" y="288505"/>
            <a:ext cx="3219589" cy="57209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298833278"/>
              </p:ext>
            </p:extLst>
          </p:nvPr>
        </p:nvGraphicFramePr>
        <p:xfrm>
          <a:off x="1639019" y="3182873"/>
          <a:ext cx="9497683" cy="2039742"/>
        </p:xfrm>
        <a:graphic>
          <a:graphicData uri="http://schemas.openxmlformats.org/drawingml/2006/table">
            <a:tbl>
              <a:tblPr firstRow="1" bandRow="1">
                <a:tableStyleId>{5C22544A-7EE6-4342-B048-85BDC9FD1C3A}</a:tableStyleId>
              </a:tblPr>
              <a:tblGrid>
                <a:gridCol w="1334895">
                  <a:extLst>
                    <a:ext uri="{9D8B030D-6E8A-4147-A177-3AD203B41FA5}">
                      <a16:colId xmlns:a16="http://schemas.microsoft.com/office/drawing/2014/main" val="20000"/>
                    </a:ext>
                  </a:extLst>
                </a:gridCol>
                <a:gridCol w="4996894">
                  <a:extLst>
                    <a:ext uri="{9D8B030D-6E8A-4147-A177-3AD203B41FA5}">
                      <a16:colId xmlns:a16="http://schemas.microsoft.com/office/drawing/2014/main" val="20001"/>
                    </a:ext>
                  </a:extLst>
                </a:gridCol>
                <a:gridCol w="3165894">
                  <a:extLst>
                    <a:ext uri="{9D8B030D-6E8A-4147-A177-3AD203B41FA5}">
                      <a16:colId xmlns:a16="http://schemas.microsoft.com/office/drawing/2014/main" val="20002"/>
                    </a:ext>
                  </a:extLst>
                </a:gridCol>
              </a:tblGrid>
              <a:tr h="425511">
                <a:tc>
                  <a:txBody>
                    <a:bodyPr/>
                    <a:lstStyle/>
                    <a:p>
                      <a:r>
                        <a:rPr lang="en-US" dirty="0" err="1"/>
                        <a:t>Sl</a:t>
                      </a:r>
                      <a:r>
                        <a:rPr lang="en-US" dirty="0"/>
                        <a:t> No</a:t>
                      </a:r>
                      <a:endParaRPr lang="en-IN" dirty="0"/>
                    </a:p>
                  </a:txBody>
                  <a:tcPr/>
                </a:tc>
                <a:tc>
                  <a:txBody>
                    <a:bodyPr/>
                    <a:lstStyle/>
                    <a:p>
                      <a:r>
                        <a:rPr lang="en-US" dirty="0"/>
                        <a:t>Name</a:t>
                      </a:r>
                      <a:endParaRPr lang="en-IN" dirty="0"/>
                    </a:p>
                  </a:txBody>
                  <a:tcPr/>
                </a:tc>
                <a:tc>
                  <a:txBody>
                    <a:bodyPr/>
                    <a:lstStyle/>
                    <a:p>
                      <a:r>
                        <a:rPr lang="en-US" dirty="0"/>
                        <a:t>E Mail ID</a:t>
                      </a:r>
                      <a:endParaRPr lang="en-IN" dirty="0"/>
                    </a:p>
                  </a:txBody>
                  <a:tcPr/>
                </a:tc>
                <a:extLst>
                  <a:ext uri="{0D108BD9-81ED-4DB2-BD59-A6C34878D82A}">
                    <a16:rowId xmlns:a16="http://schemas.microsoft.com/office/drawing/2014/main" val="10000"/>
                  </a:ext>
                </a:extLst>
              </a:tr>
              <a:tr h="425511">
                <a:tc>
                  <a:txBody>
                    <a:bodyPr/>
                    <a:lstStyle/>
                    <a:p>
                      <a:r>
                        <a:rPr lang="en-IN" dirty="0"/>
                        <a:t>1.</a:t>
                      </a:r>
                    </a:p>
                  </a:txBody>
                  <a:tcPr/>
                </a:tc>
                <a:tc>
                  <a:txBody>
                    <a:bodyPr/>
                    <a:lstStyle/>
                    <a:p>
                      <a:r>
                        <a:rPr lang="en-IN" dirty="0"/>
                        <a:t>RAMKUMAR L </a:t>
                      </a:r>
                    </a:p>
                  </a:txBody>
                  <a:tcPr/>
                </a:tc>
                <a:tc>
                  <a:txBody>
                    <a:bodyPr/>
                    <a:lstStyle/>
                    <a:p>
                      <a:r>
                        <a:rPr lang="en-IN" dirty="0">
                          <a:hlinkClick r:id="rId3"/>
                        </a:rPr>
                        <a:t>sec20ec163@sairamtap.edu.in</a:t>
                      </a:r>
                      <a:r>
                        <a:rPr lang="en-IN" dirty="0"/>
                        <a:t> </a:t>
                      </a:r>
                    </a:p>
                  </a:txBody>
                  <a:tcPr/>
                </a:tc>
                <a:extLst>
                  <a:ext uri="{0D108BD9-81ED-4DB2-BD59-A6C34878D82A}">
                    <a16:rowId xmlns:a16="http://schemas.microsoft.com/office/drawing/2014/main" val="10001"/>
                  </a:ext>
                </a:extLst>
              </a:tr>
              <a:tr h="1183564">
                <a:tc>
                  <a:txBody>
                    <a:bodyPr/>
                    <a:lstStyle/>
                    <a:p>
                      <a:r>
                        <a:rPr lang="en-IN" dirty="0"/>
                        <a:t>2.</a:t>
                      </a:r>
                    </a:p>
                    <a:p>
                      <a:r>
                        <a:rPr lang="en-IN" dirty="0"/>
                        <a:t>3.</a:t>
                      </a:r>
                    </a:p>
                    <a:p>
                      <a:r>
                        <a:rPr lang="en-IN" dirty="0"/>
                        <a:t>4.</a:t>
                      </a:r>
                    </a:p>
                    <a:p>
                      <a:r>
                        <a:rPr lang="en-IN" dirty="0"/>
                        <a:t>5.</a:t>
                      </a:r>
                    </a:p>
                  </a:txBody>
                  <a:tcPr/>
                </a:tc>
                <a:tc>
                  <a:txBody>
                    <a:bodyPr/>
                    <a:lstStyle/>
                    <a:p>
                      <a:r>
                        <a:rPr lang="en-IN" baseline="0" dirty="0"/>
                        <a:t>PRIYADHARSAN M</a:t>
                      </a:r>
                    </a:p>
                    <a:p>
                      <a:r>
                        <a:rPr lang="en-IN" baseline="0" dirty="0"/>
                        <a:t>MEGHAA H</a:t>
                      </a:r>
                    </a:p>
                    <a:p>
                      <a:r>
                        <a:rPr lang="en-IN" baseline="0" dirty="0"/>
                        <a:t>KEERTHANA R G</a:t>
                      </a:r>
                    </a:p>
                    <a:p>
                      <a:r>
                        <a:rPr lang="en-IN" baseline="0" dirty="0"/>
                        <a:t>VISHAL V S</a:t>
                      </a:r>
                      <a:endParaRPr lang="en-IN" dirty="0"/>
                    </a:p>
                  </a:txBody>
                  <a:tcPr/>
                </a:tc>
                <a:tc>
                  <a:txBody>
                    <a:bodyPr/>
                    <a:lstStyle/>
                    <a:p>
                      <a:r>
                        <a:rPr lang="en-IN" dirty="0">
                          <a:hlinkClick r:id="rId4"/>
                        </a:rPr>
                        <a:t>sec20ec083@sairamtap.edu.in</a:t>
                      </a:r>
                      <a:r>
                        <a:rPr lang="en-IN" dirty="0"/>
                        <a:t> </a:t>
                      </a:r>
                    </a:p>
                    <a:p>
                      <a:r>
                        <a:rPr lang="en-IN" dirty="0">
                          <a:hlinkClick r:id="rId5"/>
                        </a:rPr>
                        <a:t>meghaakalshari@gmail.com</a:t>
                      </a:r>
                      <a:r>
                        <a:rPr lang="en-IN" dirty="0"/>
                        <a:t> </a:t>
                      </a:r>
                    </a:p>
                    <a:p>
                      <a:r>
                        <a:rPr lang="en-IN" dirty="0">
                          <a:hlinkClick r:id="rId6"/>
                        </a:rPr>
                        <a:t>sec20ec142@sairamtap.edu.in</a:t>
                      </a:r>
                      <a:r>
                        <a:rPr lang="en-IN" dirty="0"/>
                        <a:t> </a:t>
                      </a:r>
                    </a:p>
                    <a:p>
                      <a:r>
                        <a:rPr lang="en-IN" dirty="0">
                          <a:hlinkClick r:id="rId7"/>
                        </a:rPr>
                        <a:t>sec20ec020@sairamtap.edu.in</a:t>
                      </a:r>
                      <a:r>
                        <a:rPr lang="en-IN" dirty="0"/>
                        <a:t> </a:t>
                      </a:r>
                    </a:p>
                  </a:txBody>
                  <a:tcPr/>
                </a:tc>
                <a:extLst>
                  <a:ext uri="{0D108BD9-81ED-4DB2-BD59-A6C34878D82A}">
                    <a16:rowId xmlns:a16="http://schemas.microsoft.com/office/drawing/2014/main" val="10002"/>
                  </a:ext>
                </a:extLst>
              </a:tr>
            </a:tbl>
          </a:graphicData>
        </a:graphic>
      </p:graphicFrame>
      <p:sp>
        <p:nvSpPr>
          <p:cNvPr id="4" name="TextBox 3"/>
          <p:cNvSpPr txBox="1"/>
          <p:nvPr/>
        </p:nvSpPr>
        <p:spPr>
          <a:xfrm>
            <a:off x="3857617" y="2169459"/>
            <a:ext cx="533900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Team Reference ID : I0BUoF44v6</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4389805" y="2588933"/>
            <a:ext cx="24289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Team Member Details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20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About the Problem Statement</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541930"/>
            <a:ext cx="10515600" cy="4715436"/>
          </a:xfrm>
        </p:spPr>
        <p:txBody>
          <a:bodyPr>
            <a:normAutofit/>
          </a:bodyPr>
          <a:lstStyle/>
          <a:p>
            <a:pPr>
              <a:lnSpc>
                <a:spcPct val="150000"/>
              </a:lnSpc>
            </a:pPr>
            <a:r>
              <a:rPr lang="en-US" b="1" u="sng" dirty="0"/>
              <a:t>Address Update Challenge in Urban Areas:</a:t>
            </a:r>
          </a:p>
          <a:p>
            <a:pPr lvl="1" algn="just">
              <a:lnSpc>
                <a:spcPct val="150000"/>
              </a:lnSpc>
            </a:pPr>
            <a:r>
              <a:rPr lang="en-US" sz="1600" dirty="0"/>
              <a:t>Imagine you have been selected through Campus recruitment by the UIDAI to join its Technology Centre at Bangalore to work on cutting-edge opensource technologies. Having moved to Bangalore, you landed up in a situation, wherein you need to provide your updated Aadhaar to apply for a Broadband connection. You do not have any supporting documentation to prove your current address. As per the current policy, Aadhaar requires a supporting Proof of Address (</a:t>
            </a:r>
            <a:r>
              <a:rPr lang="en-US" sz="1600" dirty="0" err="1"/>
              <a:t>PoA</a:t>
            </a:r>
            <a:r>
              <a:rPr lang="en-US" sz="1600" dirty="0"/>
              <a:t>) document or an Introducer who can lend his address to update the </a:t>
            </a:r>
            <a:r>
              <a:rPr lang="en-US" sz="1600" dirty="0" err="1"/>
              <a:t>aadhaar</a:t>
            </a:r>
            <a:r>
              <a:rPr lang="en-US" sz="1600" dirty="0"/>
              <a:t>. Therefore, we are requesting the landlord for proof.</a:t>
            </a:r>
            <a:r>
              <a:rPr lang="en-US" sz="1050" dirty="0"/>
              <a:t> </a:t>
            </a:r>
          </a:p>
          <a:p>
            <a:pPr lvl="1" algn="just">
              <a:lnSpc>
                <a:spcPct val="150000"/>
              </a:lnSpc>
            </a:pPr>
            <a:r>
              <a:rPr lang="en-US" sz="1600" dirty="0"/>
              <a:t>The landlord can see the request for his address and would give the consent in an electronic manner to use his address by you. You will not get to see the address of the landlord till the time he gives his consent.</a:t>
            </a:r>
          </a:p>
          <a:p>
            <a:pPr lvl="1" algn="just">
              <a:lnSpc>
                <a:spcPct val="150000"/>
              </a:lnSpc>
            </a:pPr>
            <a:r>
              <a:rPr lang="en-US" sz="1600" dirty="0"/>
              <a:t>The landlord may get to see the final address, but his consent at this stage need not be factored in the solution.</a:t>
            </a:r>
          </a:p>
          <a:p>
            <a:pPr lvl="1">
              <a:lnSpc>
                <a:spcPct val="150000"/>
              </a:lnSpc>
            </a:pPr>
            <a:endParaRPr lang="en-US" sz="1200" dirty="0"/>
          </a:p>
          <a:p>
            <a:pPr lvl="1">
              <a:lnSpc>
                <a:spcPct val="150000"/>
              </a:lnSpc>
            </a:pPr>
            <a:endParaRPr lang="en-US" sz="1600" dirty="0"/>
          </a:p>
          <a:p>
            <a:pPr>
              <a:lnSpc>
                <a:spcPct val="150000"/>
              </a:lnSpc>
            </a:pPr>
            <a:endParaRPr lang="en-US" sz="1800" dirty="0"/>
          </a:p>
          <a:p>
            <a:endParaRPr lang="en-US" dirty="0"/>
          </a:p>
          <a:p>
            <a:endParaRPr lang="en-US" dirty="0"/>
          </a:p>
        </p:txBody>
      </p:sp>
    </p:spTree>
    <p:extLst>
      <p:ext uri="{BB962C8B-B14F-4D97-AF65-F5344CB8AC3E}">
        <p14:creationId xmlns:p14="http://schemas.microsoft.com/office/powerpoint/2010/main" val="185242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marL="0" indent="0" algn="just">
              <a:lnSpc>
                <a:spcPct val="150000"/>
              </a:lnSpc>
              <a:buNone/>
            </a:pPr>
            <a:r>
              <a:rPr lang="en-US" sz="2000" dirty="0"/>
              <a:t>A web GUI is created which has 2 login credentials. One login is landlord login where original document of the landlord is uploaded. Another login is tenant login also known as temporary login through which tenant can request for address proof from the landlord. A request notification is sent to the landlord. If the landlord accepts to share his proof then a temporary pin will be generated through which tenant login and download the required document. If the landlord rejects then he cannot download the required document. His id proof is also collected for future reference.</a:t>
            </a:r>
            <a:endParaRPr lang="en-US" sz="3200" dirty="0"/>
          </a:p>
        </p:txBody>
      </p:sp>
    </p:spTree>
    <p:extLst>
      <p:ext uri="{BB962C8B-B14F-4D97-AF65-F5344CB8AC3E}">
        <p14:creationId xmlns:p14="http://schemas.microsoft.com/office/powerpoint/2010/main" val="198259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Architectural Diagram</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marL="0" indent="0">
              <a:lnSpc>
                <a:spcPct val="150000"/>
              </a:lnSpc>
              <a:buNone/>
            </a:pPr>
            <a:endParaRPr lang="en-US" sz="3200" dirty="0"/>
          </a:p>
          <a:p>
            <a:pPr>
              <a:lnSpc>
                <a:spcPct val="150000"/>
              </a:lnSpc>
            </a:pPr>
            <a:endParaRPr lang="en-US" sz="3200" dirty="0"/>
          </a:p>
        </p:txBody>
      </p:sp>
      <p:sp>
        <p:nvSpPr>
          <p:cNvPr id="4" name="Rectangle 3">
            <a:extLst>
              <a:ext uri="{FF2B5EF4-FFF2-40B4-BE49-F238E27FC236}">
                <a16:creationId xmlns:a16="http://schemas.microsoft.com/office/drawing/2014/main" id="{0F3EFE82-23E4-4EED-9E78-7C05AB8466C5}"/>
              </a:ext>
            </a:extLst>
          </p:cNvPr>
          <p:cNvSpPr/>
          <p:nvPr/>
        </p:nvSpPr>
        <p:spPr>
          <a:xfrm>
            <a:off x="3868271" y="1408412"/>
            <a:ext cx="2160494" cy="568418"/>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API</a:t>
            </a:r>
          </a:p>
        </p:txBody>
      </p:sp>
      <p:sp>
        <p:nvSpPr>
          <p:cNvPr id="5" name="Rectangle 4">
            <a:extLst>
              <a:ext uri="{FF2B5EF4-FFF2-40B4-BE49-F238E27FC236}">
                <a16:creationId xmlns:a16="http://schemas.microsoft.com/office/drawing/2014/main" id="{43C68F48-11FE-41DC-92B4-2A98F9645C4D}"/>
              </a:ext>
            </a:extLst>
          </p:cNvPr>
          <p:cNvSpPr/>
          <p:nvPr/>
        </p:nvSpPr>
        <p:spPr>
          <a:xfrm>
            <a:off x="1407459" y="2626659"/>
            <a:ext cx="2393576" cy="573741"/>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Temporary login</a:t>
            </a:r>
          </a:p>
        </p:txBody>
      </p:sp>
      <p:sp>
        <p:nvSpPr>
          <p:cNvPr id="6" name="Rectangle 5">
            <a:extLst>
              <a:ext uri="{FF2B5EF4-FFF2-40B4-BE49-F238E27FC236}">
                <a16:creationId xmlns:a16="http://schemas.microsoft.com/office/drawing/2014/main" id="{5F77DC21-1962-4805-A817-D98170115242}"/>
              </a:ext>
            </a:extLst>
          </p:cNvPr>
          <p:cNvSpPr/>
          <p:nvPr/>
        </p:nvSpPr>
        <p:spPr>
          <a:xfrm>
            <a:off x="5401238" y="3684707"/>
            <a:ext cx="2393576" cy="573741"/>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Owner login</a:t>
            </a:r>
          </a:p>
        </p:txBody>
      </p:sp>
      <p:sp>
        <p:nvSpPr>
          <p:cNvPr id="7" name="Rectangle 6">
            <a:extLst>
              <a:ext uri="{FF2B5EF4-FFF2-40B4-BE49-F238E27FC236}">
                <a16:creationId xmlns:a16="http://schemas.microsoft.com/office/drawing/2014/main" id="{8D3DC24B-E9FC-4E74-806F-0643272F5083}"/>
              </a:ext>
            </a:extLst>
          </p:cNvPr>
          <p:cNvSpPr/>
          <p:nvPr/>
        </p:nvSpPr>
        <p:spPr>
          <a:xfrm>
            <a:off x="1479177" y="3657601"/>
            <a:ext cx="2250141" cy="822305"/>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Tenant requesting the landlord</a:t>
            </a:r>
          </a:p>
        </p:txBody>
      </p:sp>
      <p:sp>
        <p:nvSpPr>
          <p:cNvPr id="8" name="Rectangle 7">
            <a:extLst>
              <a:ext uri="{FF2B5EF4-FFF2-40B4-BE49-F238E27FC236}">
                <a16:creationId xmlns:a16="http://schemas.microsoft.com/office/drawing/2014/main" id="{BBB6E820-6BB9-4456-A610-E57B8A4D8CC2}"/>
              </a:ext>
            </a:extLst>
          </p:cNvPr>
          <p:cNvSpPr/>
          <p:nvPr/>
        </p:nvSpPr>
        <p:spPr>
          <a:xfrm>
            <a:off x="3322545" y="4910247"/>
            <a:ext cx="1228165" cy="568418"/>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OTP </a:t>
            </a:r>
            <a:r>
              <a:rPr lang="en-IN" sz="1400" dirty="0">
                <a:solidFill>
                  <a:schemeClr val="tx1"/>
                </a:solidFill>
                <a:latin typeface="Arial" panose="020B0604020202020204" pitchFamily="34" charset="0"/>
                <a:cs typeface="Arial" panose="020B0604020202020204" pitchFamily="34" charset="0"/>
              </a:rPr>
              <a:t>(temporary)</a:t>
            </a:r>
          </a:p>
        </p:txBody>
      </p:sp>
      <p:sp>
        <p:nvSpPr>
          <p:cNvPr id="9" name="Rectangle 8">
            <a:extLst>
              <a:ext uri="{FF2B5EF4-FFF2-40B4-BE49-F238E27FC236}">
                <a16:creationId xmlns:a16="http://schemas.microsoft.com/office/drawing/2014/main" id="{E8EEA0D2-CEB6-4C6B-A6FB-018842751A0F}"/>
              </a:ext>
            </a:extLst>
          </p:cNvPr>
          <p:cNvSpPr/>
          <p:nvPr/>
        </p:nvSpPr>
        <p:spPr>
          <a:xfrm>
            <a:off x="3192556" y="5909006"/>
            <a:ext cx="1488141" cy="568418"/>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VID can be downloaded</a:t>
            </a:r>
          </a:p>
        </p:txBody>
      </p:sp>
      <p:sp>
        <p:nvSpPr>
          <p:cNvPr id="10" name="Rectangle 9">
            <a:extLst>
              <a:ext uri="{FF2B5EF4-FFF2-40B4-BE49-F238E27FC236}">
                <a16:creationId xmlns:a16="http://schemas.microsoft.com/office/drawing/2014/main" id="{90B71277-72CA-4EBE-953E-69E9D5F4709C}"/>
              </a:ext>
            </a:extLst>
          </p:cNvPr>
          <p:cNvSpPr/>
          <p:nvPr/>
        </p:nvSpPr>
        <p:spPr>
          <a:xfrm>
            <a:off x="9014013" y="3657601"/>
            <a:ext cx="2250141" cy="57374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Original documents</a:t>
            </a:r>
          </a:p>
        </p:txBody>
      </p:sp>
      <p:sp>
        <p:nvSpPr>
          <p:cNvPr id="11" name="Rectangle 10">
            <a:extLst>
              <a:ext uri="{FF2B5EF4-FFF2-40B4-BE49-F238E27FC236}">
                <a16:creationId xmlns:a16="http://schemas.microsoft.com/office/drawing/2014/main" id="{5392705F-A809-4095-A2AA-18F68E440C9A}"/>
              </a:ext>
            </a:extLst>
          </p:cNvPr>
          <p:cNvSpPr/>
          <p:nvPr/>
        </p:nvSpPr>
        <p:spPr>
          <a:xfrm>
            <a:off x="5614149" y="4910247"/>
            <a:ext cx="1420906" cy="467095"/>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Rejected</a:t>
            </a:r>
          </a:p>
        </p:txBody>
      </p:sp>
      <p:cxnSp>
        <p:nvCxnSpPr>
          <p:cNvPr id="13" name="Straight Arrow Connector 12">
            <a:extLst>
              <a:ext uri="{FF2B5EF4-FFF2-40B4-BE49-F238E27FC236}">
                <a16:creationId xmlns:a16="http://schemas.microsoft.com/office/drawing/2014/main" id="{86F0C2F1-F046-4039-AF93-68803D70D26D}"/>
              </a:ext>
            </a:extLst>
          </p:cNvPr>
          <p:cNvCxnSpPr>
            <a:stCxn id="4" idx="2"/>
          </p:cNvCxnSpPr>
          <p:nvPr/>
        </p:nvCxnSpPr>
        <p:spPr>
          <a:xfrm>
            <a:off x="4948518" y="1976830"/>
            <a:ext cx="0" cy="297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F97EC7-70D7-4837-93DB-5FC262B495B8}"/>
              </a:ext>
            </a:extLst>
          </p:cNvPr>
          <p:cNvCxnSpPr>
            <a:cxnSpLocks/>
          </p:cNvCxnSpPr>
          <p:nvPr/>
        </p:nvCxnSpPr>
        <p:spPr>
          <a:xfrm>
            <a:off x="2788025" y="2274365"/>
            <a:ext cx="3675529"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EF8CDC2-7326-45DE-8E43-8CF343CA480C}"/>
              </a:ext>
            </a:extLst>
          </p:cNvPr>
          <p:cNvCxnSpPr/>
          <p:nvPr/>
        </p:nvCxnSpPr>
        <p:spPr>
          <a:xfrm>
            <a:off x="2788024" y="2274365"/>
            <a:ext cx="0" cy="352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7C383A4-9B9A-469F-8716-E6CBFE8095F8}"/>
              </a:ext>
            </a:extLst>
          </p:cNvPr>
          <p:cNvCxnSpPr>
            <a:cxnSpLocks/>
          </p:cNvCxnSpPr>
          <p:nvPr/>
        </p:nvCxnSpPr>
        <p:spPr>
          <a:xfrm>
            <a:off x="6463554" y="2282141"/>
            <a:ext cx="0" cy="1375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00F2582-A52A-4B11-9C77-3CE595A0B171}"/>
              </a:ext>
            </a:extLst>
          </p:cNvPr>
          <p:cNvCxnSpPr>
            <a:cxnSpLocks/>
            <a:stCxn id="5" idx="2"/>
            <a:endCxn id="7" idx="0"/>
          </p:cNvCxnSpPr>
          <p:nvPr/>
        </p:nvCxnSpPr>
        <p:spPr>
          <a:xfrm>
            <a:off x="2604247" y="3200400"/>
            <a:ext cx="1" cy="457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52AB1C1-ACD2-42DB-BE32-18029D05AFA3}"/>
              </a:ext>
            </a:extLst>
          </p:cNvPr>
          <p:cNvCxnSpPr>
            <a:cxnSpLocks/>
            <a:stCxn id="6" idx="3"/>
            <a:endCxn id="10" idx="1"/>
          </p:cNvCxnSpPr>
          <p:nvPr/>
        </p:nvCxnSpPr>
        <p:spPr>
          <a:xfrm flipV="1">
            <a:off x="7794814" y="3944472"/>
            <a:ext cx="1219199" cy="27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C0DA4B5-1F29-4A63-876A-26F520EB8CD3}"/>
              </a:ext>
            </a:extLst>
          </p:cNvPr>
          <p:cNvCxnSpPr>
            <a:stCxn id="8" idx="2"/>
          </p:cNvCxnSpPr>
          <p:nvPr/>
        </p:nvCxnSpPr>
        <p:spPr>
          <a:xfrm flipH="1">
            <a:off x="3936627" y="5478665"/>
            <a:ext cx="1" cy="438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9B4304E-824D-4FC6-811E-66DBF207550E}"/>
              </a:ext>
            </a:extLst>
          </p:cNvPr>
          <p:cNvCxnSpPr>
            <a:cxnSpLocks/>
          </p:cNvCxnSpPr>
          <p:nvPr/>
        </p:nvCxnSpPr>
        <p:spPr>
          <a:xfrm>
            <a:off x="4078941" y="4545106"/>
            <a:ext cx="0" cy="365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1967DF6-27AA-4723-8251-F1926AA5565B}"/>
              </a:ext>
            </a:extLst>
          </p:cNvPr>
          <p:cNvCxnSpPr>
            <a:cxnSpLocks/>
          </p:cNvCxnSpPr>
          <p:nvPr/>
        </p:nvCxnSpPr>
        <p:spPr>
          <a:xfrm>
            <a:off x="6324602" y="4545106"/>
            <a:ext cx="0" cy="365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55E7178-D1A3-44A1-AF56-150E5E5B2062}"/>
              </a:ext>
            </a:extLst>
          </p:cNvPr>
          <p:cNvCxnSpPr>
            <a:stCxn id="7" idx="3"/>
          </p:cNvCxnSpPr>
          <p:nvPr/>
        </p:nvCxnSpPr>
        <p:spPr>
          <a:xfrm flipV="1">
            <a:off x="3729318" y="4043082"/>
            <a:ext cx="1671920" cy="25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B3D05A9B-B560-4070-AC69-8A32963958BC}"/>
              </a:ext>
            </a:extLst>
          </p:cNvPr>
          <p:cNvCxnSpPr>
            <a:stCxn id="9" idx="3"/>
          </p:cNvCxnSpPr>
          <p:nvPr/>
        </p:nvCxnSpPr>
        <p:spPr>
          <a:xfrm>
            <a:off x="4680697" y="6193215"/>
            <a:ext cx="5592856"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865669D8-DBBD-4427-89CD-5C2B540F961A}"/>
              </a:ext>
            </a:extLst>
          </p:cNvPr>
          <p:cNvCxnSpPr/>
          <p:nvPr/>
        </p:nvCxnSpPr>
        <p:spPr>
          <a:xfrm flipV="1">
            <a:off x="10264588" y="4231343"/>
            <a:ext cx="0" cy="1961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D5E566F-25C5-4502-8F5A-D9BDAA3C5420}"/>
              </a:ext>
            </a:extLst>
          </p:cNvPr>
          <p:cNvCxnSpPr/>
          <p:nvPr/>
        </p:nvCxnSpPr>
        <p:spPr>
          <a:xfrm>
            <a:off x="4087906" y="4545106"/>
            <a:ext cx="2236696"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035B85A-7D45-410C-93AD-3EED3C8B7DF2}"/>
              </a:ext>
            </a:extLst>
          </p:cNvPr>
          <p:cNvCxnSpPr/>
          <p:nvPr/>
        </p:nvCxnSpPr>
        <p:spPr>
          <a:xfrm>
            <a:off x="4948518" y="4055918"/>
            <a:ext cx="0" cy="489188"/>
          </a:xfrm>
          <a:prstGeom prst="line">
            <a:avLst/>
          </a:prstGeom>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2A7F72E8-8CD1-4B3C-BA0E-DD0C5616DD36}"/>
              </a:ext>
            </a:extLst>
          </p:cNvPr>
          <p:cNvSpPr txBox="1"/>
          <p:nvPr/>
        </p:nvSpPr>
        <p:spPr>
          <a:xfrm>
            <a:off x="3868270" y="3631930"/>
            <a:ext cx="1506071" cy="461665"/>
          </a:xfrm>
          <a:prstGeom prst="rect">
            <a:avLst/>
          </a:prstGeom>
          <a:noFill/>
        </p:spPr>
        <p:txBody>
          <a:bodyPr wrap="square" rtlCol="0">
            <a:spAutoFit/>
          </a:bodyPr>
          <a:lstStyle/>
          <a:p>
            <a:r>
              <a:rPr lang="en-IN" sz="1200" dirty="0"/>
              <a:t>Requesting for the address proof</a:t>
            </a:r>
          </a:p>
        </p:txBody>
      </p:sp>
      <p:sp>
        <p:nvSpPr>
          <p:cNvPr id="70" name="TextBox 69">
            <a:extLst>
              <a:ext uri="{FF2B5EF4-FFF2-40B4-BE49-F238E27FC236}">
                <a16:creationId xmlns:a16="http://schemas.microsoft.com/office/drawing/2014/main" id="{78FBBA22-B25D-4379-8E40-290FFBFB409A}"/>
              </a:ext>
            </a:extLst>
          </p:cNvPr>
          <p:cNvSpPr txBox="1"/>
          <p:nvPr/>
        </p:nvSpPr>
        <p:spPr>
          <a:xfrm>
            <a:off x="4204449" y="4321495"/>
            <a:ext cx="721658" cy="276999"/>
          </a:xfrm>
          <a:prstGeom prst="rect">
            <a:avLst/>
          </a:prstGeom>
          <a:noFill/>
        </p:spPr>
        <p:txBody>
          <a:bodyPr wrap="square" rtlCol="0">
            <a:spAutoFit/>
          </a:bodyPr>
          <a:lstStyle/>
          <a:p>
            <a:r>
              <a:rPr lang="en-IN" sz="1200" dirty="0"/>
              <a:t>If YES</a:t>
            </a:r>
          </a:p>
        </p:txBody>
      </p:sp>
      <p:sp>
        <p:nvSpPr>
          <p:cNvPr id="71" name="TextBox 70">
            <a:extLst>
              <a:ext uri="{FF2B5EF4-FFF2-40B4-BE49-F238E27FC236}">
                <a16:creationId xmlns:a16="http://schemas.microsoft.com/office/drawing/2014/main" id="{F9FAF44A-EA25-49B9-8325-A402D6279A15}"/>
              </a:ext>
            </a:extLst>
          </p:cNvPr>
          <p:cNvSpPr txBox="1"/>
          <p:nvPr/>
        </p:nvSpPr>
        <p:spPr>
          <a:xfrm>
            <a:off x="5307666" y="4300512"/>
            <a:ext cx="783288" cy="276999"/>
          </a:xfrm>
          <a:prstGeom prst="rect">
            <a:avLst/>
          </a:prstGeom>
          <a:noFill/>
        </p:spPr>
        <p:txBody>
          <a:bodyPr wrap="square" rtlCol="0">
            <a:spAutoFit/>
          </a:bodyPr>
          <a:lstStyle/>
          <a:p>
            <a:r>
              <a:rPr lang="en-IN" sz="1200" dirty="0"/>
              <a:t>If NO</a:t>
            </a:r>
          </a:p>
        </p:txBody>
      </p:sp>
      <p:sp>
        <p:nvSpPr>
          <p:cNvPr id="72" name="TextBox 71">
            <a:extLst>
              <a:ext uri="{FF2B5EF4-FFF2-40B4-BE49-F238E27FC236}">
                <a16:creationId xmlns:a16="http://schemas.microsoft.com/office/drawing/2014/main" id="{AD345B8E-6D93-4555-B81E-D9EC322D82B6}"/>
              </a:ext>
            </a:extLst>
          </p:cNvPr>
          <p:cNvSpPr txBox="1"/>
          <p:nvPr/>
        </p:nvSpPr>
        <p:spPr>
          <a:xfrm>
            <a:off x="7364509" y="5917421"/>
            <a:ext cx="1305478" cy="276999"/>
          </a:xfrm>
          <a:prstGeom prst="rect">
            <a:avLst/>
          </a:prstGeom>
          <a:noFill/>
        </p:spPr>
        <p:txBody>
          <a:bodyPr wrap="square" rtlCol="0">
            <a:spAutoFit/>
          </a:bodyPr>
          <a:lstStyle/>
          <a:p>
            <a:r>
              <a:rPr lang="en-IN" sz="1200" dirty="0"/>
              <a:t>Accessing</a:t>
            </a:r>
          </a:p>
        </p:txBody>
      </p:sp>
    </p:spTree>
    <p:extLst>
      <p:ext uri="{BB962C8B-B14F-4D97-AF65-F5344CB8AC3E}">
        <p14:creationId xmlns:p14="http://schemas.microsoft.com/office/powerpoint/2010/main" val="227144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API Usage</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3849035"/>
          </a:xfrm>
        </p:spPr>
        <p:txBody>
          <a:bodyPr>
            <a:normAutofit/>
          </a:bodyPr>
          <a:lstStyle/>
          <a:p>
            <a:pPr algn="just">
              <a:lnSpc>
                <a:spcPct val="150000"/>
              </a:lnSpc>
            </a:pPr>
            <a:r>
              <a:rPr lang="en-US" sz="3200" dirty="0"/>
              <a:t>API Used: </a:t>
            </a:r>
          </a:p>
          <a:p>
            <a:pPr lvl="2" algn="just">
              <a:lnSpc>
                <a:spcPct val="150000"/>
              </a:lnSpc>
            </a:pPr>
            <a:r>
              <a:rPr lang="en-IN" dirty="0"/>
              <a:t>Aadhaar Authentication API</a:t>
            </a:r>
            <a:endParaRPr lang="en-US" dirty="0"/>
          </a:p>
          <a:p>
            <a:pPr>
              <a:lnSpc>
                <a:spcPct val="150000"/>
              </a:lnSpc>
            </a:pPr>
            <a:r>
              <a:rPr lang="en-US" sz="3200" dirty="0"/>
              <a:t>USAGE:</a:t>
            </a:r>
          </a:p>
          <a:p>
            <a:pPr lvl="2">
              <a:lnSpc>
                <a:spcPct val="150000"/>
              </a:lnSpc>
            </a:pPr>
            <a:r>
              <a:rPr lang="en-US" dirty="0"/>
              <a:t>To get address proof from the landlord without interpretation of third party and to get prevented from fraudulent.</a:t>
            </a:r>
          </a:p>
        </p:txBody>
      </p:sp>
    </p:spTree>
    <p:extLst>
      <p:ext uri="{BB962C8B-B14F-4D97-AF65-F5344CB8AC3E}">
        <p14:creationId xmlns:p14="http://schemas.microsoft.com/office/powerpoint/2010/main" val="6922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p:txBody>
          <a:bodyPr/>
          <a:lstStyle/>
          <a:p>
            <a:pPr algn="just">
              <a:lnSpc>
                <a:spcPct val="150000"/>
              </a:lnSpc>
            </a:pPr>
            <a:r>
              <a:rPr lang="en-US" sz="2400" dirty="0"/>
              <a:t>It prevents third party interpretation. </a:t>
            </a:r>
          </a:p>
          <a:p>
            <a:pPr algn="just">
              <a:lnSpc>
                <a:spcPct val="150000"/>
              </a:lnSpc>
            </a:pPr>
            <a:r>
              <a:rPr lang="en-US" sz="2400" dirty="0"/>
              <a:t>Direct communication between tenant and landlord.</a:t>
            </a:r>
          </a:p>
          <a:p>
            <a:pPr algn="just">
              <a:lnSpc>
                <a:spcPct val="150000"/>
              </a:lnSpc>
            </a:pPr>
            <a:r>
              <a:rPr lang="en-US" sz="2400" dirty="0"/>
              <a:t>Address will be verified with the help of GPS.</a:t>
            </a:r>
          </a:p>
          <a:p>
            <a:pPr algn="just">
              <a:lnSpc>
                <a:spcPct val="150000"/>
              </a:lnSpc>
            </a:pPr>
            <a:r>
              <a:rPr lang="en-US" sz="2400" dirty="0"/>
              <a:t>No leakage of landlord’s information.</a:t>
            </a:r>
          </a:p>
          <a:p>
            <a:pPr algn="just">
              <a:lnSpc>
                <a:spcPct val="150000"/>
              </a:lnSpc>
            </a:pPr>
            <a:r>
              <a:rPr lang="en-US" sz="2400" dirty="0"/>
              <a:t>Tenant’s information will be stored by landlord.</a:t>
            </a:r>
          </a:p>
          <a:p>
            <a:pPr algn="just">
              <a:lnSpc>
                <a:spcPct val="150000"/>
              </a:lnSpc>
            </a:pPr>
            <a:endParaRPr lang="en-US" dirty="0"/>
          </a:p>
          <a:p>
            <a:endParaRPr lang="en-US" dirty="0"/>
          </a:p>
        </p:txBody>
      </p:sp>
    </p:spTree>
    <p:extLst>
      <p:ext uri="{BB962C8B-B14F-4D97-AF65-F5344CB8AC3E}">
        <p14:creationId xmlns:p14="http://schemas.microsoft.com/office/powerpoint/2010/main" val="2333109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60000"/>
            <a:lumOff val="40000"/>
            <a:alpha val="25882"/>
          </a:schemeClr>
        </a:solidFill>
        <a:ln>
          <a:solidFill>
            <a:schemeClr val="tx2">
              <a:lumMod val="50000"/>
            </a:schemeClr>
          </a:solidFill>
        </a:ln>
      </a:spPr>
      <a:bodyPr rtlCol="0" anchor="ctr"/>
      <a:lstStyle>
        <a:defPPr algn="ctr">
          <a:defRPr dirty="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6079</TotalTime>
  <Words>459</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UIDAI Hackathon</vt:lpstr>
      <vt:lpstr>About the Problem Statement</vt:lpstr>
      <vt:lpstr>Approach</vt:lpstr>
      <vt:lpstr>Architectural Diagram</vt:lpstr>
      <vt:lpstr>API Usage</vt:lpstr>
      <vt:lpstr>Security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Aadhaar Stack</dc:title>
  <dc:creator>Barada Prasad</dc:creator>
  <cp:lastModifiedBy>Vishal VS</cp:lastModifiedBy>
  <cp:revision>187</cp:revision>
  <dcterms:created xsi:type="dcterms:W3CDTF">2020-07-08T09:37:44Z</dcterms:created>
  <dcterms:modified xsi:type="dcterms:W3CDTF">2021-10-28T10:01:10Z</dcterms:modified>
</cp:coreProperties>
</file>