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06" r:id="rId1"/>
  </p:sldMasterIdLst>
  <p:notesMasterIdLst>
    <p:notesMasterId r:id="rId16"/>
  </p:notesMasterIdLst>
  <p:handoutMasterIdLst>
    <p:handoutMasterId r:id="rId17"/>
  </p:handoutMasterIdLst>
  <p:sldIdLst>
    <p:sldId id="335" r:id="rId2"/>
    <p:sldId id="257" r:id="rId3"/>
    <p:sldId id="349" r:id="rId4"/>
    <p:sldId id="348" r:id="rId5"/>
    <p:sldId id="337" r:id="rId6"/>
    <p:sldId id="353" r:id="rId7"/>
    <p:sldId id="357" r:id="rId8"/>
    <p:sldId id="358" r:id="rId9"/>
    <p:sldId id="359" r:id="rId10"/>
    <p:sldId id="336" r:id="rId11"/>
    <p:sldId id="355" r:id="rId12"/>
    <p:sldId id="356" r:id="rId13"/>
    <p:sldId id="341" r:id="rId14"/>
    <p:sldId id="351" r:id="rId1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660"/>
  </p:normalViewPr>
  <p:slideViewPr>
    <p:cSldViewPr>
      <p:cViewPr varScale="1">
        <p:scale>
          <a:sx n="82" d="100"/>
          <a:sy n="82" d="100"/>
        </p:scale>
        <p:origin x="179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965E49-9504-D1B5-907E-F0131459EEBF}"/>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9E8ECBAF-2A61-9D47-E6EB-752E059FB52E}"/>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2CFA605-1CD3-4C78-896B-08BEF8CD4A73}" type="datetimeFigureOut">
              <a:rPr lang="en-IN"/>
              <a:pPr>
                <a:defRPr/>
              </a:pPr>
              <a:t>29-02-2024</a:t>
            </a:fld>
            <a:endParaRPr lang="en-IN"/>
          </a:p>
        </p:txBody>
      </p:sp>
      <p:sp>
        <p:nvSpPr>
          <p:cNvPr id="4" name="Footer Placeholder 3">
            <a:extLst>
              <a:ext uri="{FF2B5EF4-FFF2-40B4-BE49-F238E27FC236}">
                <a16:creationId xmlns:a16="http://schemas.microsoft.com/office/drawing/2014/main" id="{D9F2FD88-1B5F-3E1A-83C1-75510E69C3EF}"/>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5" name="Slide Number Placeholder 4">
            <a:extLst>
              <a:ext uri="{FF2B5EF4-FFF2-40B4-BE49-F238E27FC236}">
                <a16:creationId xmlns:a16="http://schemas.microsoft.com/office/drawing/2014/main" id="{488C2BB1-75F7-7401-E33F-0E55EB62923B}"/>
              </a:ext>
            </a:extLst>
          </p:cNvPr>
          <p:cNvSpPr>
            <a:spLocks noGrp="1"/>
          </p:cNvSpPr>
          <p:nvPr>
            <p:ph type="sldNum" sz="quarter" idx="3"/>
          </p:nvPr>
        </p:nvSpPr>
        <p:spPr>
          <a:xfrm>
            <a:off x="4143375" y="9120188"/>
            <a:ext cx="3170238" cy="4810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851FA90-7BBA-45A1-99A8-554CD759728E}" type="slidenum">
              <a:rPr lang="en-IN"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B41DCC-352F-7809-CCFD-F14CBA918591}"/>
              </a:ext>
            </a:extLst>
          </p:cNvPr>
          <p:cNvSpPr>
            <a:spLocks noGrp="1"/>
          </p:cNvSpPr>
          <p:nvPr>
            <p:ph type="hdr" sz="quarter"/>
          </p:nvPr>
        </p:nvSpPr>
        <p:spPr>
          <a:xfrm>
            <a:off x="0" y="0"/>
            <a:ext cx="3170238" cy="479425"/>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3" name="Date Placeholder 2">
            <a:extLst>
              <a:ext uri="{FF2B5EF4-FFF2-40B4-BE49-F238E27FC236}">
                <a16:creationId xmlns:a16="http://schemas.microsoft.com/office/drawing/2014/main" id="{90FD632B-7C00-C336-E5D9-A055FDE9AAB9}"/>
              </a:ext>
            </a:extLst>
          </p:cNvPr>
          <p:cNvSpPr>
            <a:spLocks noGrp="1"/>
          </p:cNvSpPr>
          <p:nvPr>
            <p:ph type="dt" idx="1"/>
          </p:nvPr>
        </p:nvSpPr>
        <p:spPr>
          <a:xfrm>
            <a:off x="4143375" y="0"/>
            <a:ext cx="3170238" cy="479425"/>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Arial" charset="0"/>
              </a:defRPr>
            </a:lvl1pPr>
          </a:lstStyle>
          <a:p>
            <a:pPr>
              <a:defRPr/>
            </a:pPr>
            <a:fld id="{7BACDC13-41A5-4CC4-93A9-CE3620CEB7A8}" type="datetimeFigureOut">
              <a:rPr lang="en-US"/>
              <a:pPr>
                <a:defRPr/>
              </a:pPr>
              <a:t>2/29/2024</a:t>
            </a:fld>
            <a:endParaRPr lang="en-US"/>
          </a:p>
        </p:txBody>
      </p:sp>
      <p:sp>
        <p:nvSpPr>
          <p:cNvPr id="4" name="Slide Image Placeholder 3">
            <a:extLst>
              <a:ext uri="{FF2B5EF4-FFF2-40B4-BE49-F238E27FC236}">
                <a16:creationId xmlns:a16="http://schemas.microsoft.com/office/drawing/2014/main" id="{F1A81BB2-26D2-977C-BCBD-8D5212DA69BB}"/>
              </a:ext>
            </a:extLst>
          </p:cNvPr>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28849D6-DF25-B74B-E511-794B088A9959}"/>
              </a:ext>
            </a:extLst>
          </p:cNvPr>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E2FC16E-5869-CA26-EB64-075AE6193E7F}"/>
              </a:ext>
            </a:extLst>
          </p:cNvPr>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9C63DF5-175C-85C3-18B4-8A0F49D49C95}"/>
              </a:ext>
            </a:extLst>
          </p:cNvPr>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F6A354F-4066-4F12-BB96-46DEBB529856}"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144DED-E418-65BD-B6F7-8284B1F6594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32F0166-D303-862C-1C47-150A06D1B8EC}"/>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EE2458C8-F558-6182-1029-A3BEC9223991}"/>
              </a:ext>
            </a:extLst>
          </p:cNvPr>
          <p:cNvSpPr>
            <a:spLocks noGrp="1"/>
          </p:cNvSpPr>
          <p:nvPr>
            <p:ph type="sldNum" sz="quarter" idx="12"/>
          </p:nvPr>
        </p:nvSpPr>
        <p:spPr/>
        <p:txBody>
          <a:bodyPr/>
          <a:lstStyle>
            <a:lvl1pPr>
              <a:defRPr/>
            </a:lvl1pPr>
          </a:lstStyle>
          <a:p>
            <a:fld id="{7F152F2A-3169-4790-9C21-94A8493C6D59}" type="slidenum">
              <a:rPr lang="en-US" altLang="en-US"/>
              <a:pPr/>
              <a:t>‹#›</a:t>
            </a:fld>
            <a:endParaRPr lang="en-US" altLang="en-US"/>
          </a:p>
        </p:txBody>
      </p:sp>
    </p:spTree>
    <p:extLst>
      <p:ext uri="{BB962C8B-B14F-4D97-AF65-F5344CB8AC3E}">
        <p14:creationId xmlns:p14="http://schemas.microsoft.com/office/powerpoint/2010/main" val="222639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A167CE-9B51-950B-274A-757AFCD6B9E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4270E88-D8F8-16FF-538E-EF21DB3D3253}"/>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9DF54046-7B00-C608-2AF8-C9CE9BEE4BC4}"/>
              </a:ext>
            </a:extLst>
          </p:cNvPr>
          <p:cNvSpPr>
            <a:spLocks noGrp="1"/>
          </p:cNvSpPr>
          <p:nvPr>
            <p:ph type="sldNum" sz="quarter" idx="12"/>
          </p:nvPr>
        </p:nvSpPr>
        <p:spPr/>
        <p:txBody>
          <a:bodyPr/>
          <a:lstStyle>
            <a:lvl1pPr>
              <a:defRPr/>
            </a:lvl1pPr>
          </a:lstStyle>
          <a:p>
            <a:fld id="{09399C60-A3BF-4D47-AEF8-1ACB0F399047}" type="slidenum">
              <a:rPr lang="en-US" altLang="en-US"/>
              <a:pPr/>
              <a:t>‹#›</a:t>
            </a:fld>
            <a:endParaRPr lang="en-US" altLang="en-US"/>
          </a:p>
        </p:txBody>
      </p:sp>
    </p:spTree>
    <p:extLst>
      <p:ext uri="{BB962C8B-B14F-4D97-AF65-F5344CB8AC3E}">
        <p14:creationId xmlns:p14="http://schemas.microsoft.com/office/powerpoint/2010/main" val="280985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405B3-BBC6-06B6-CC57-716D50BB56C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D40E5B6-6FFE-8638-2340-1672CDCA156A}"/>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00E73481-F4C4-EACC-1EBE-7B001EB5A7BA}"/>
              </a:ext>
            </a:extLst>
          </p:cNvPr>
          <p:cNvSpPr>
            <a:spLocks noGrp="1"/>
          </p:cNvSpPr>
          <p:nvPr>
            <p:ph type="sldNum" sz="quarter" idx="12"/>
          </p:nvPr>
        </p:nvSpPr>
        <p:spPr/>
        <p:txBody>
          <a:bodyPr/>
          <a:lstStyle>
            <a:lvl1pPr>
              <a:defRPr/>
            </a:lvl1pPr>
          </a:lstStyle>
          <a:p>
            <a:fld id="{2622AE11-EF31-47C9-93F7-535AE2BFCD69}" type="slidenum">
              <a:rPr lang="en-US" altLang="en-US"/>
              <a:pPr/>
              <a:t>‹#›</a:t>
            </a:fld>
            <a:endParaRPr lang="en-US" altLang="en-US"/>
          </a:p>
        </p:txBody>
      </p:sp>
    </p:spTree>
    <p:extLst>
      <p:ext uri="{BB962C8B-B14F-4D97-AF65-F5344CB8AC3E}">
        <p14:creationId xmlns:p14="http://schemas.microsoft.com/office/powerpoint/2010/main" val="259657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6097A-CB85-4D55-558A-80DCA155D39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4B00EC7-DB5E-449D-0471-17C4C7C19D0C}"/>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E95E8697-A91A-F9CE-0E9A-A7273632FD41}"/>
              </a:ext>
            </a:extLst>
          </p:cNvPr>
          <p:cNvSpPr>
            <a:spLocks noGrp="1"/>
          </p:cNvSpPr>
          <p:nvPr>
            <p:ph type="sldNum" sz="quarter" idx="12"/>
          </p:nvPr>
        </p:nvSpPr>
        <p:spPr/>
        <p:txBody>
          <a:bodyPr/>
          <a:lstStyle>
            <a:lvl1pPr>
              <a:defRPr/>
            </a:lvl1pPr>
          </a:lstStyle>
          <a:p>
            <a:fld id="{9D73CAE4-B13A-4AC7-ABCD-5EDF85FE4EA2}" type="slidenum">
              <a:rPr lang="en-US" altLang="en-US"/>
              <a:pPr/>
              <a:t>‹#›</a:t>
            </a:fld>
            <a:endParaRPr lang="en-US" altLang="en-US"/>
          </a:p>
        </p:txBody>
      </p:sp>
    </p:spTree>
    <p:extLst>
      <p:ext uri="{BB962C8B-B14F-4D97-AF65-F5344CB8AC3E}">
        <p14:creationId xmlns:p14="http://schemas.microsoft.com/office/powerpoint/2010/main" val="50553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31A344-D29A-94DA-E483-02803288B47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D976310-2949-22FB-D5C4-B5FC6106D26D}"/>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CF2C2BC7-68D5-8C89-E83A-43B1F3B80857}"/>
              </a:ext>
            </a:extLst>
          </p:cNvPr>
          <p:cNvSpPr>
            <a:spLocks noGrp="1"/>
          </p:cNvSpPr>
          <p:nvPr>
            <p:ph type="sldNum" sz="quarter" idx="12"/>
          </p:nvPr>
        </p:nvSpPr>
        <p:spPr/>
        <p:txBody>
          <a:bodyPr/>
          <a:lstStyle>
            <a:lvl1pPr>
              <a:defRPr/>
            </a:lvl1pPr>
          </a:lstStyle>
          <a:p>
            <a:fld id="{5C908DE3-F629-4FFB-AA9D-8A2CE515A849}" type="slidenum">
              <a:rPr lang="en-US" altLang="en-US"/>
              <a:pPr/>
              <a:t>‹#›</a:t>
            </a:fld>
            <a:endParaRPr lang="en-US" altLang="en-US"/>
          </a:p>
        </p:txBody>
      </p:sp>
    </p:spTree>
    <p:extLst>
      <p:ext uri="{BB962C8B-B14F-4D97-AF65-F5344CB8AC3E}">
        <p14:creationId xmlns:p14="http://schemas.microsoft.com/office/powerpoint/2010/main" val="250291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9CD8CA5D-EA58-07B0-5122-C889EFFCA96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4069130-EEF2-5DDA-4828-0F67D60B551D}"/>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6BD87551-578F-2D63-3DA9-91625304C841}"/>
              </a:ext>
            </a:extLst>
          </p:cNvPr>
          <p:cNvSpPr>
            <a:spLocks noGrp="1"/>
          </p:cNvSpPr>
          <p:nvPr>
            <p:ph type="sldNum" sz="quarter" idx="12"/>
          </p:nvPr>
        </p:nvSpPr>
        <p:spPr/>
        <p:txBody>
          <a:bodyPr/>
          <a:lstStyle>
            <a:lvl1pPr>
              <a:defRPr/>
            </a:lvl1pPr>
          </a:lstStyle>
          <a:p>
            <a:fld id="{77344E5A-73B4-4FD2-87E4-B633D8DBC72C}" type="slidenum">
              <a:rPr lang="en-US" altLang="en-US"/>
              <a:pPr/>
              <a:t>‹#›</a:t>
            </a:fld>
            <a:endParaRPr lang="en-US" altLang="en-US"/>
          </a:p>
        </p:txBody>
      </p:sp>
    </p:spTree>
    <p:extLst>
      <p:ext uri="{BB962C8B-B14F-4D97-AF65-F5344CB8AC3E}">
        <p14:creationId xmlns:p14="http://schemas.microsoft.com/office/powerpoint/2010/main" val="248524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97AD522F-8E27-A347-ED03-2D5DB6579247}"/>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3BDAB870-F498-3D66-14EA-BE78B3DC1EDA}"/>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9" name="Slide Number Placeholder 5">
            <a:extLst>
              <a:ext uri="{FF2B5EF4-FFF2-40B4-BE49-F238E27FC236}">
                <a16:creationId xmlns:a16="http://schemas.microsoft.com/office/drawing/2014/main" id="{645D6DE2-21C8-1AED-ABA1-931981B7328D}"/>
              </a:ext>
            </a:extLst>
          </p:cNvPr>
          <p:cNvSpPr>
            <a:spLocks noGrp="1"/>
          </p:cNvSpPr>
          <p:nvPr>
            <p:ph type="sldNum" sz="quarter" idx="12"/>
          </p:nvPr>
        </p:nvSpPr>
        <p:spPr/>
        <p:txBody>
          <a:bodyPr/>
          <a:lstStyle>
            <a:lvl1pPr>
              <a:defRPr/>
            </a:lvl1pPr>
          </a:lstStyle>
          <a:p>
            <a:fld id="{F1EB93F2-5B6C-4321-AE78-82A282D7F213}" type="slidenum">
              <a:rPr lang="en-US" altLang="en-US"/>
              <a:pPr/>
              <a:t>‹#›</a:t>
            </a:fld>
            <a:endParaRPr lang="en-US" altLang="en-US"/>
          </a:p>
        </p:txBody>
      </p:sp>
    </p:spTree>
    <p:extLst>
      <p:ext uri="{BB962C8B-B14F-4D97-AF65-F5344CB8AC3E}">
        <p14:creationId xmlns:p14="http://schemas.microsoft.com/office/powerpoint/2010/main" val="15927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A47BB865-D212-7E85-5249-E44225A9C684}"/>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B018684E-A97C-4637-62DE-829C2DDAA106}"/>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5" name="Slide Number Placeholder 5">
            <a:extLst>
              <a:ext uri="{FF2B5EF4-FFF2-40B4-BE49-F238E27FC236}">
                <a16:creationId xmlns:a16="http://schemas.microsoft.com/office/drawing/2014/main" id="{AC2A94CA-41EF-A02D-A55D-FA64954EAD88}"/>
              </a:ext>
            </a:extLst>
          </p:cNvPr>
          <p:cNvSpPr>
            <a:spLocks noGrp="1"/>
          </p:cNvSpPr>
          <p:nvPr>
            <p:ph type="sldNum" sz="quarter" idx="12"/>
          </p:nvPr>
        </p:nvSpPr>
        <p:spPr/>
        <p:txBody>
          <a:bodyPr/>
          <a:lstStyle>
            <a:lvl1pPr>
              <a:defRPr/>
            </a:lvl1pPr>
          </a:lstStyle>
          <a:p>
            <a:fld id="{675988CF-5D30-4D00-93A8-659B07C9834F}" type="slidenum">
              <a:rPr lang="en-US" altLang="en-US"/>
              <a:pPr/>
              <a:t>‹#›</a:t>
            </a:fld>
            <a:endParaRPr lang="en-US" altLang="en-US"/>
          </a:p>
        </p:txBody>
      </p:sp>
    </p:spTree>
    <p:extLst>
      <p:ext uri="{BB962C8B-B14F-4D97-AF65-F5344CB8AC3E}">
        <p14:creationId xmlns:p14="http://schemas.microsoft.com/office/powerpoint/2010/main" val="379821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60243A7-75F0-3107-8D3C-3B186210903A}"/>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0A523DE1-3358-595E-4A3C-63B619C0DD29}"/>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4" name="Slide Number Placeholder 5">
            <a:extLst>
              <a:ext uri="{FF2B5EF4-FFF2-40B4-BE49-F238E27FC236}">
                <a16:creationId xmlns:a16="http://schemas.microsoft.com/office/drawing/2014/main" id="{E03237FE-815A-1E09-7261-F164720AAAB7}"/>
              </a:ext>
            </a:extLst>
          </p:cNvPr>
          <p:cNvSpPr>
            <a:spLocks noGrp="1"/>
          </p:cNvSpPr>
          <p:nvPr>
            <p:ph type="sldNum" sz="quarter" idx="12"/>
          </p:nvPr>
        </p:nvSpPr>
        <p:spPr/>
        <p:txBody>
          <a:bodyPr/>
          <a:lstStyle>
            <a:lvl1pPr>
              <a:defRPr/>
            </a:lvl1pPr>
          </a:lstStyle>
          <a:p>
            <a:fld id="{185413E7-BE16-46B7-8E6A-6BE9CD646E83}" type="slidenum">
              <a:rPr lang="en-US" altLang="en-US"/>
              <a:pPr/>
              <a:t>‹#›</a:t>
            </a:fld>
            <a:endParaRPr lang="en-US" altLang="en-US"/>
          </a:p>
        </p:txBody>
      </p:sp>
    </p:spTree>
    <p:extLst>
      <p:ext uri="{BB962C8B-B14F-4D97-AF65-F5344CB8AC3E}">
        <p14:creationId xmlns:p14="http://schemas.microsoft.com/office/powerpoint/2010/main" val="415866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F8469570-A19B-9223-510A-EEBC77508A8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C6E7D4F-9D80-4EBB-1D4D-32D045CFB89F}"/>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03424799-C1CA-F046-3A3D-F7C3ED962F6D}"/>
              </a:ext>
            </a:extLst>
          </p:cNvPr>
          <p:cNvSpPr>
            <a:spLocks noGrp="1"/>
          </p:cNvSpPr>
          <p:nvPr>
            <p:ph type="sldNum" sz="quarter" idx="12"/>
          </p:nvPr>
        </p:nvSpPr>
        <p:spPr/>
        <p:txBody>
          <a:bodyPr/>
          <a:lstStyle>
            <a:lvl1pPr>
              <a:defRPr/>
            </a:lvl1pPr>
          </a:lstStyle>
          <a:p>
            <a:fld id="{7120EF40-7C6F-41D5-9261-F407CF7E7AA7}" type="slidenum">
              <a:rPr lang="en-US" altLang="en-US"/>
              <a:pPr/>
              <a:t>‹#›</a:t>
            </a:fld>
            <a:endParaRPr lang="en-US" altLang="en-US"/>
          </a:p>
        </p:txBody>
      </p:sp>
    </p:spTree>
    <p:extLst>
      <p:ext uri="{BB962C8B-B14F-4D97-AF65-F5344CB8AC3E}">
        <p14:creationId xmlns:p14="http://schemas.microsoft.com/office/powerpoint/2010/main" val="254543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B9B65E3A-A942-A246-C148-A75CA5370FD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917405D5-784F-B615-92A0-877E32E4B245}"/>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548199D0-5F27-61F2-C5CD-8C89F10605BC}"/>
              </a:ext>
            </a:extLst>
          </p:cNvPr>
          <p:cNvSpPr>
            <a:spLocks noGrp="1"/>
          </p:cNvSpPr>
          <p:nvPr>
            <p:ph type="sldNum" sz="quarter" idx="12"/>
          </p:nvPr>
        </p:nvSpPr>
        <p:spPr/>
        <p:txBody>
          <a:bodyPr/>
          <a:lstStyle>
            <a:lvl1pPr>
              <a:defRPr/>
            </a:lvl1pPr>
          </a:lstStyle>
          <a:p>
            <a:fld id="{A62FD86B-2F01-41CB-9729-C0DEF4996AAE}" type="slidenum">
              <a:rPr lang="en-US" altLang="en-US"/>
              <a:pPr/>
              <a:t>‹#›</a:t>
            </a:fld>
            <a:endParaRPr lang="en-US" altLang="en-US"/>
          </a:p>
        </p:txBody>
      </p:sp>
    </p:spTree>
    <p:extLst>
      <p:ext uri="{BB962C8B-B14F-4D97-AF65-F5344CB8AC3E}">
        <p14:creationId xmlns:p14="http://schemas.microsoft.com/office/powerpoint/2010/main" val="283024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505A8EF-A152-DE03-32EF-F99B6A447D15}"/>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7E0F64E9-FCF8-D022-C902-09C25972E6E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BBA669A1-F893-E3E6-F395-040AD1052EA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780E4F02-52B6-8C30-164D-208353B92FB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4E0307FB-9F56-24F0-1CEA-16F04723133D}"/>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D418F2E0-9650-4F1A-B097-70D7EDB7B81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Lst>
  <p:hf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1942-06A9-7BFD-91E9-A2249AC75080}"/>
              </a:ext>
            </a:extLst>
          </p:cNvPr>
          <p:cNvSpPr>
            <a:spLocks noGrp="1"/>
          </p:cNvSpPr>
          <p:nvPr>
            <p:ph type="ctrTitle"/>
          </p:nvPr>
        </p:nvSpPr>
        <p:spPr>
          <a:xfrm>
            <a:off x="457200" y="1828800"/>
            <a:ext cx="8205788" cy="2351087"/>
          </a:xfrm>
        </p:spPr>
        <p:txBody>
          <a:bodyPr rtlCol="0">
            <a:normAutofit fontScale="90000"/>
          </a:bodyPr>
          <a:lstStyle/>
          <a:p>
            <a:pPr eaLnBrk="1" fontAlgn="auto" hangingPunct="1">
              <a:spcAft>
                <a:spcPts val="0"/>
              </a:spcAft>
              <a:defRPr/>
            </a:pPr>
            <a:br>
              <a:rPr lang="en-US" b="1" dirty="0"/>
            </a:br>
            <a:r>
              <a:rPr lang="en-US" sz="3600" b="1" dirty="0">
                <a:latin typeface="Times New Roman" panose="02020603050405020304" pitchFamily="18" charset="0"/>
                <a:cs typeface="Times New Roman" panose="02020603050405020304" pitchFamily="18" charset="0"/>
              </a:rPr>
              <a:t>Department of Computer Science and Engineering</a:t>
            </a:r>
            <a:br>
              <a:rPr lang="en-US" sz="3600" b="1" dirty="0">
                <a:latin typeface="Times New Roman" panose="02020603050405020304" pitchFamily="18" charset="0"/>
                <a:cs typeface="Times New Roman" panose="02020603050405020304" pitchFamily="18" charset="0"/>
              </a:rPr>
            </a:br>
            <a:br>
              <a:rPr lang="en-US" sz="3600" b="1" dirty="0"/>
            </a:br>
            <a:r>
              <a:rPr lang="en-US" sz="2200" b="1" dirty="0">
                <a:latin typeface="Times New Roman" pitchFamily="18" charset="0"/>
                <a:cs typeface="Times New Roman" pitchFamily="18" charset="0"/>
              </a:rPr>
              <a:t>CSB4342 – DESIGN PROJECT  2</a:t>
            </a:r>
            <a:br>
              <a:rPr lang="en-US" sz="2000" b="1" dirty="0">
                <a:latin typeface="Times New Roman" pitchFamily="18" charset="0"/>
                <a:cs typeface="Times New Roman" pitchFamily="18" charset="0"/>
              </a:rPr>
            </a:br>
            <a:br>
              <a:rPr lang="en-US" b="1" dirty="0"/>
            </a:br>
            <a:r>
              <a:rPr lang="en-US" sz="3100" b="1" dirty="0">
                <a:latin typeface="Times New Roman" panose="02020603050405020304" pitchFamily="18" charset="0"/>
                <a:cs typeface="Times New Roman" panose="02020603050405020304" pitchFamily="18" charset="0"/>
              </a:rPr>
              <a:t>ZOOM AI SIGN LANGUAGE INTERPRETATION</a:t>
            </a:r>
            <a:br>
              <a:rPr lang="en-US"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Review-0</a:t>
            </a:r>
            <a:endParaRPr lang="en-IN" sz="3100" b="1" dirty="0">
              <a:latin typeface="Times New Roman" panose="02020603050405020304" pitchFamily="18" charset="0"/>
              <a:cs typeface="Times New Roman" panose="02020603050405020304" pitchFamily="18" charset="0"/>
            </a:endParaRPr>
          </a:p>
        </p:txBody>
      </p:sp>
      <p:sp>
        <p:nvSpPr>
          <p:cNvPr id="4099" name="Subtitle 2">
            <a:extLst>
              <a:ext uri="{FF2B5EF4-FFF2-40B4-BE49-F238E27FC236}">
                <a16:creationId xmlns:a16="http://schemas.microsoft.com/office/drawing/2014/main" id="{4644FD8D-4D98-7E7B-4070-43DD45B51516}"/>
              </a:ext>
            </a:extLst>
          </p:cNvPr>
          <p:cNvSpPr>
            <a:spLocks noGrp="1"/>
          </p:cNvSpPr>
          <p:nvPr>
            <p:ph type="subTitle" idx="1"/>
          </p:nvPr>
        </p:nvSpPr>
        <p:spPr>
          <a:xfrm>
            <a:off x="304800" y="4267200"/>
            <a:ext cx="7543800" cy="857250"/>
          </a:xfrm>
        </p:spPr>
        <p:txBody>
          <a:bodyPr/>
          <a:lstStyle/>
          <a:p>
            <a:pPr algn="l" eaLnBrk="1" hangingPunct="1"/>
            <a:r>
              <a:rPr lang="en-IN" altLang="en-US" sz="2400" dirty="0">
                <a:latin typeface="Times New Roman" panose="02020603050405020304" pitchFamily="18" charset="0"/>
                <a:cs typeface="Times New Roman" panose="02020603050405020304" pitchFamily="18" charset="0"/>
              </a:rPr>
              <a:t>G Madhulika Reddy 21113073</a:t>
            </a:r>
          </a:p>
          <a:p>
            <a:pPr algn="l" eaLnBrk="1" hangingPunct="1"/>
            <a:r>
              <a:rPr lang="en-IN" altLang="en-US" sz="2400" dirty="0">
                <a:latin typeface="Times New Roman" panose="02020603050405020304" pitchFamily="18" charset="0"/>
                <a:cs typeface="Times New Roman" panose="02020603050405020304" pitchFamily="18" charset="0"/>
              </a:rPr>
              <a:t>Dharshan R E  21113049</a:t>
            </a:r>
          </a:p>
          <a:p>
            <a:pPr algn="l" eaLnBrk="1" hangingPunct="1"/>
            <a:endParaRPr lang="en-IN" altLang="en-US" sz="2400" dirty="0">
              <a:latin typeface="Times New Roman" panose="02020603050405020304" pitchFamily="18" charset="0"/>
              <a:cs typeface="Times New Roman" panose="02020603050405020304" pitchFamily="18" charset="0"/>
            </a:endParaRPr>
          </a:p>
        </p:txBody>
      </p:sp>
      <p:pic>
        <p:nvPicPr>
          <p:cNvPr id="5" name="image1.jpg" descr="A drawing of a face&#10;&#10;Description automatically generated"/>
          <p:cNvPicPr/>
          <p:nvPr/>
        </p:nvPicPr>
        <p:blipFill>
          <a:blip r:embed="rId2" cstate="print"/>
          <a:srcRect/>
          <a:stretch>
            <a:fillRect/>
          </a:stretch>
        </p:blipFill>
        <p:spPr>
          <a:xfrm>
            <a:off x="6324600" y="228600"/>
            <a:ext cx="2533319" cy="659958"/>
          </a:xfrm>
          <a:prstGeom prst="rect">
            <a:avLst/>
          </a:prstGeom>
          <a:ln/>
        </p:spPr>
      </p:pic>
      <p:sp>
        <p:nvSpPr>
          <p:cNvPr id="6" name="TextBox 5"/>
          <p:cNvSpPr txBox="1"/>
          <p:nvPr/>
        </p:nvSpPr>
        <p:spPr>
          <a:xfrm>
            <a:off x="5486400" y="5334000"/>
            <a:ext cx="3200400" cy="646331"/>
          </a:xfrm>
          <a:prstGeom prst="rect">
            <a:avLst/>
          </a:prstGeom>
          <a:noFill/>
        </p:spPr>
        <p:txBody>
          <a:bodyPr wrap="square" rtlCol="0">
            <a:spAutoFit/>
          </a:bodyPr>
          <a:lstStyle/>
          <a:p>
            <a:r>
              <a:rPr lang="en-US" b="1" dirty="0">
                <a:latin typeface="Times New Roman" pitchFamily="18" charset="0"/>
                <a:cs typeface="Times New Roman" pitchFamily="18" charset="0"/>
              </a:rPr>
              <a:t>SUPERVISORS</a:t>
            </a:r>
          </a:p>
          <a:p>
            <a:r>
              <a:rPr lang="en-US" dirty="0" err="1">
                <a:latin typeface="Times New Roman" pitchFamily="18" charset="0"/>
                <a:cs typeface="Times New Roman" pitchFamily="18" charset="0"/>
              </a:rPr>
              <a:t>Praisy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Evangelin</a:t>
            </a:r>
            <a:r>
              <a:rPr lang="en-US" dirty="0">
                <a:latin typeface="Times New Roman" pitchFamily="18" charset="0"/>
                <a:cs typeface="Times New Roman" pitchFamily="18" charset="0"/>
              </a:rPr>
              <a:t> A, Professor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0C9BAF4-1A4F-A42D-049D-26B277FE1F90}"/>
              </a:ext>
            </a:extLst>
          </p:cNvPr>
          <p:cNvSpPr>
            <a:spLocks noGrp="1" noChangeArrowheads="1"/>
          </p:cNvSpPr>
          <p:nvPr>
            <p:ph type="title"/>
          </p:nvPr>
        </p:nvSpPr>
        <p:spPr>
          <a:xfrm>
            <a:off x="660400" y="581025"/>
            <a:ext cx="7886700" cy="1325563"/>
          </a:xfrm>
        </p:spPr>
        <p:txBody>
          <a:bodyPr rtlCol="0">
            <a:normAutofit/>
          </a:bodyPr>
          <a:lstStyle/>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Objective</a:t>
            </a:r>
          </a:p>
        </p:txBody>
      </p:sp>
      <p:sp>
        <p:nvSpPr>
          <p:cNvPr id="10243" name="Rectangle 3">
            <a:extLst>
              <a:ext uri="{FF2B5EF4-FFF2-40B4-BE49-F238E27FC236}">
                <a16:creationId xmlns:a16="http://schemas.microsoft.com/office/drawing/2014/main" id="{F80E7D1F-8044-5C62-237C-CE2A28C53EAE}"/>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CE36A0CE-53D6-87B8-1DDE-85E4E8B21BE1}"/>
              </a:ext>
            </a:extLst>
          </p:cNvPr>
          <p:cNvSpPr>
            <a:spLocks noGrp="1"/>
          </p:cNvSpPr>
          <p:nvPr>
            <p:ph type="ftr" sz="quarter" idx="11"/>
          </p:nvPr>
        </p:nvSpPr>
        <p:spPr/>
        <p:txBody>
          <a:bodyPr/>
          <a:lstStyle/>
          <a:p>
            <a:pPr>
              <a:defRPr/>
            </a:pPr>
            <a:r>
              <a:rPr lang="en-US" dirty="0"/>
              <a:t>DEPT. of CSE                      CSB4243-Design Project-2</a:t>
            </a:r>
          </a:p>
        </p:txBody>
      </p:sp>
      <p:sp>
        <p:nvSpPr>
          <p:cNvPr id="3" name="Slide Number Placeholder 2">
            <a:extLst>
              <a:ext uri="{FF2B5EF4-FFF2-40B4-BE49-F238E27FC236}">
                <a16:creationId xmlns:a16="http://schemas.microsoft.com/office/drawing/2014/main" id="{5A01A68B-9214-51D1-CE86-A05133A8EA68}"/>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F16B00A-EB03-47A7-99E1-6BA880D12178}" type="slidenum">
              <a:rPr lang="en-US" altLang="en-US">
                <a:solidFill>
                  <a:srgbClr val="898989"/>
                </a:solidFill>
              </a:rPr>
              <a:pPr/>
              <a:t>10</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8" name="TextBox 7">
            <a:extLst>
              <a:ext uri="{FF2B5EF4-FFF2-40B4-BE49-F238E27FC236}">
                <a16:creationId xmlns:a16="http://schemas.microsoft.com/office/drawing/2014/main" id="{2D26384F-0A21-4539-8829-1C58599A14C3}"/>
              </a:ext>
            </a:extLst>
          </p:cNvPr>
          <p:cNvSpPr txBox="1"/>
          <p:nvPr/>
        </p:nvSpPr>
        <p:spPr>
          <a:xfrm>
            <a:off x="533400" y="2063563"/>
            <a:ext cx="8400719" cy="3785652"/>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ysClr val="windowText" lastClr="000000"/>
                </a:solidFill>
                <a:latin typeface="Times New Roman" panose="02020603050405020304" pitchFamily="18" charset="0"/>
                <a:cs typeface="Times New Roman" panose="02020603050405020304" pitchFamily="18" charset="0"/>
              </a:rPr>
              <a:t>To u</a:t>
            </a:r>
            <a:r>
              <a:rPr lang="en-US" sz="2400" b="0" i="0" dirty="0">
                <a:solidFill>
                  <a:sysClr val="windowText" lastClr="000000"/>
                </a:solidFill>
                <a:effectLst/>
                <a:latin typeface="Times New Roman" panose="02020603050405020304" pitchFamily="18" charset="0"/>
                <a:cs typeface="Times New Roman" panose="02020603050405020304" pitchFamily="18" charset="0"/>
              </a:rPr>
              <a:t>tilize MediaPipe for efficient and accurate hand detection an</a:t>
            </a:r>
          </a:p>
          <a:p>
            <a:pPr marL="457200" indent="-457200">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To Train a deep learning model to perform robust sign classification on the hand landmarks extracted by MediaPipe.</a:t>
            </a:r>
          </a:p>
          <a:p>
            <a:pPr marL="457200" indent="-457200">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To Integrate the sign classification model with a language translation module to produce real-time spoken language </a:t>
            </a:r>
            <a:r>
              <a:rPr lang="en-US" sz="2400" b="0" i="0" dirty="0" err="1">
                <a:solidFill>
                  <a:sysClr val="windowText" lastClr="000000"/>
                </a:solidFill>
                <a:effectLst/>
                <a:latin typeface="Times New Roman" panose="02020603050405020304" pitchFamily="18" charset="0"/>
                <a:cs typeface="Times New Roman" panose="02020603050405020304" pitchFamily="18" charset="0"/>
              </a:rPr>
              <a:t>outpu</a:t>
            </a:r>
            <a:endParaRPr lang="en-US" sz="2400" b="0" i="0" dirty="0">
              <a:solidFill>
                <a:sysClr val="windowText" lastClr="000000"/>
              </a:solidFill>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To Bridge communication gaps between hearing and non-hearing participants in virtual meetings.</a:t>
            </a:r>
          </a:p>
          <a:p>
            <a:pPr marL="457200" indent="-457200">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To Promote inclusivity and equal participation in Zoom discussions for all users, regardless of hearing 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8C9E-9AC9-740E-6975-7A39073DA5A8}"/>
              </a:ext>
            </a:extLst>
          </p:cNvPr>
          <p:cNvSpPr>
            <a:spLocks noGrp="1"/>
          </p:cNvSpPr>
          <p:nvPr>
            <p:ph type="title"/>
          </p:nvPr>
        </p:nvSpPr>
        <p:spPr>
          <a:xfrm>
            <a:off x="628650" y="365125"/>
            <a:ext cx="5086350" cy="777875"/>
          </a:xfrm>
        </p:spPr>
        <p:txBody>
          <a:bodyPr/>
          <a:lstStyle/>
          <a:p>
            <a:r>
              <a:rPr lang="en-US" sz="2800" b="1" dirty="0">
                <a:latin typeface="Times New Roman" panose="02020603050405020304" pitchFamily="18" charset="0"/>
                <a:cs typeface="Times New Roman" panose="02020603050405020304" pitchFamily="18" charset="0"/>
              </a:rPr>
              <a:t>ARCHITECTURE DIAGRAM</a:t>
            </a:r>
            <a:endParaRPr lang="en-IN" sz="28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BAC9AA02-AB15-2C9F-C840-66A7F93AC470}"/>
              </a:ext>
            </a:extLst>
          </p:cNvPr>
          <p:cNvSpPr>
            <a:spLocks noGrp="1"/>
          </p:cNvSpPr>
          <p:nvPr>
            <p:ph type="ftr" sz="quarter" idx="11"/>
          </p:nvPr>
        </p:nvSpPr>
        <p:spPr/>
        <p:txBody>
          <a:bodyPr/>
          <a:lstStyle/>
          <a:p>
            <a:pPr>
              <a:defRPr/>
            </a:pPr>
            <a:r>
              <a:rPr lang="en-US"/>
              <a:t>DEPT. of CSE                      CSB4243-Design Project-1</a:t>
            </a:r>
          </a:p>
        </p:txBody>
      </p:sp>
      <p:sp>
        <p:nvSpPr>
          <p:cNvPr id="4" name="Slide Number Placeholder 3">
            <a:extLst>
              <a:ext uri="{FF2B5EF4-FFF2-40B4-BE49-F238E27FC236}">
                <a16:creationId xmlns:a16="http://schemas.microsoft.com/office/drawing/2014/main" id="{529C041E-6A8D-1028-8ABC-BEAFD585AF70}"/>
              </a:ext>
            </a:extLst>
          </p:cNvPr>
          <p:cNvSpPr>
            <a:spLocks noGrp="1"/>
          </p:cNvSpPr>
          <p:nvPr>
            <p:ph type="sldNum" sz="quarter" idx="12"/>
          </p:nvPr>
        </p:nvSpPr>
        <p:spPr/>
        <p:txBody>
          <a:bodyPr/>
          <a:lstStyle/>
          <a:p>
            <a:fld id="{675988CF-5D30-4D00-93A8-659B07C9834F}" type="slidenum">
              <a:rPr lang="en-US" altLang="en-US" smtClean="0"/>
              <a:pPr/>
              <a:t>11</a:t>
            </a:fld>
            <a:endParaRPr lang="en-US" altLang="en-US"/>
          </a:p>
        </p:txBody>
      </p:sp>
      <p:pic>
        <p:nvPicPr>
          <p:cNvPr id="6" name="Picture 5">
            <a:extLst>
              <a:ext uri="{FF2B5EF4-FFF2-40B4-BE49-F238E27FC236}">
                <a16:creationId xmlns:a16="http://schemas.microsoft.com/office/drawing/2014/main" id="{B2012BF3-FEA5-1D87-AD75-F48699335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588" y="1371600"/>
            <a:ext cx="8554357" cy="4191000"/>
          </a:xfrm>
          <a:prstGeom prst="rect">
            <a:avLst/>
          </a:prstGeom>
        </p:spPr>
      </p:pic>
    </p:spTree>
    <p:extLst>
      <p:ext uri="{BB962C8B-B14F-4D97-AF65-F5344CB8AC3E}">
        <p14:creationId xmlns:p14="http://schemas.microsoft.com/office/powerpoint/2010/main" val="57148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0C9BAF4-1A4F-A42D-049D-26B277FE1F90}"/>
              </a:ext>
            </a:extLst>
          </p:cNvPr>
          <p:cNvSpPr>
            <a:spLocks noGrp="1" noChangeArrowheads="1"/>
          </p:cNvSpPr>
          <p:nvPr>
            <p:ph type="title"/>
          </p:nvPr>
        </p:nvSpPr>
        <p:spPr>
          <a:xfrm>
            <a:off x="660400" y="581025"/>
            <a:ext cx="7886700" cy="1325563"/>
          </a:xfrm>
        </p:spPr>
        <p:txBody>
          <a:bodyPr rtlCol="0">
            <a:normAutofit/>
          </a:bodyPr>
          <a:lstStyle/>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Methodology</a:t>
            </a:r>
          </a:p>
        </p:txBody>
      </p:sp>
      <p:sp>
        <p:nvSpPr>
          <p:cNvPr id="10243" name="Rectangle 3">
            <a:extLst>
              <a:ext uri="{FF2B5EF4-FFF2-40B4-BE49-F238E27FC236}">
                <a16:creationId xmlns:a16="http://schemas.microsoft.com/office/drawing/2014/main" id="{F80E7D1F-8044-5C62-237C-CE2A28C53EAE}"/>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CE36A0CE-53D6-87B8-1DDE-85E4E8B21BE1}"/>
              </a:ext>
            </a:extLst>
          </p:cNvPr>
          <p:cNvSpPr>
            <a:spLocks noGrp="1"/>
          </p:cNvSpPr>
          <p:nvPr>
            <p:ph type="ftr" sz="quarter" idx="11"/>
          </p:nvPr>
        </p:nvSpPr>
        <p:spPr/>
        <p:txBody>
          <a:bodyPr/>
          <a:lstStyle/>
          <a:p>
            <a:pPr>
              <a:defRPr/>
            </a:pPr>
            <a:r>
              <a:rPr lang="en-US" dirty="0"/>
              <a:t>DEPT. of CSE                      CSB4243-Design Project-2</a:t>
            </a:r>
          </a:p>
        </p:txBody>
      </p:sp>
      <p:sp>
        <p:nvSpPr>
          <p:cNvPr id="3" name="Slide Number Placeholder 2">
            <a:extLst>
              <a:ext uri="{FF2B5EF4-FFF2-40B4-BE49-F238E27FC236}">
                <a16:creationId xmlns:a16="http://schemas.microsoft.com/office/drawing/2014/main" id="{5A01A68B-9214-51D1-CE86-A05133A8EA68}"/>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F16B00A-EB03-47A7-99E1-6BA880D12178}" type="slidenum">
              <a:rPr lang="en-US" altLang="en-US">
                <a:solidFill>
                  <a:srgbClr val="898989"/>
                </a:solidFill>
              </a:rPr>
              <a:pPr/>
              <a:t>12</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8" name="TextBox 7">
            <a:extLst>
              <a:ext uri="{FF2B5EF4-FFF2-40B4-BE49-F238E27FC236}">
                <a16:creationId xmlns:a16="http://schemas.microsoft.com/office/drawing/2014/main" id="{2D26384F-0A21-4539-8829-1C58599A14C3}"/>
              </a:ext>
            </a:extLst>
          </p:cNvPr>
          <p:cNvSpPr txBox="1"/>
          <p:nvPr/>
        </p:nvSpPr>
        <p:spPr>
          <a:xfrm>
            <a:off x="403390" y="1825625"/>
            <a:ext cx="8400719" cy="3477875"/>
          </a:xfrm>
          <a:prstGeom prst="rect">
            <a:avLst/>
          </a:prstGeom>
          <a:noFill/>
        </p:spPr>
        <p:txBody>
          <a:bodyPr wrap="square" rtlCol="0">
            <a:spAutoFit/>
          </a:bodyPr>
          <a:lstStyle/>
          <a:p>
            <a:pPr marL="457200" indent="-457200">
              <a:buFont typeface="Arial" panose="020B0604020202020204" pitchFamily="34" charset="0"/>
              <a:buChar char="•"/>
            </a:pPr>
            <a:r>
              <a:rPr lang="en-US" sz="2200" dirty="0">
                <a:solidFill>
                  <a:sysClr val="windowText" lastClr="000000"/>
                </a:solidFill>
                <a:latin typeface="Times New Roman" panose="02020603050405020304" pitchFamily="18" charset="0"/>
                <a:cs typeface="Times New Roman" panose="02020603050405020304" pitchFamily="18" charset="0"/>
              </a:rPr>
              <a:t>Collect or obtain a diverse video dataset of individuals performing signs in the target sign language.</a:t>
            </a:r>
          </a:p>
          <a:p>
            <a:pPr marL="457200" indent="-457200">
              <a:buFont typeface="Arial" panose="020B0604020202020204" pitchFamily="34" charset="0"/>
              <a:buChar char="•"/>
            </a:pPr>
            <a:r>
              <a:rPr lang="en-US" sz="2200" dirty="0">
                <a:solidFill>
                  <a:sysClr val="windowText" lastClr="000000"/>
                </a:solidFill>
                <a:latin typeface="Times New Roman" panose="02020603050405020304" pitchFamily="18" charset="0"/>
                <a:cs typeface="Times New Roman" panose="02020603050405020304" pitchFamily="18" charset="0"/>
              </a:rPr>
              <a:t>Utilize MediaPipe to extract hand landmarks, representing key points on the hand, from video input.</a:t>
            </a:r>
          </a:p>
          <a:p>
            <a:pPr marL="457200" indent="-457200">
              <a:buFont typeface="Arial" panose="020B0604020202020204" pitchFamily="34" charset="0"/>
              <a:buChar char="•"/>
            </a:pPr>
            <a:r>
              <a:rPr lang="en-US" sz="2200" dirty="0">
                <a:solidFill>
                  <a:sysClr val="windowText" lastClr="000000"/>
                </a:solidFill>
                <a:latin typeface="Times New Roman" panose="02020603050405020304" pitchFamily="18" charset="0"/>
                <a:cs typeface="Times New Roman" panose="02020603050405020304" pitchFamily="18" charset="0"/>
              </a:rPr>
              <a:t>Select a suitable deep learning architecture for sign classification and train it on the prepared hand landmark data.</a:t>
            </a:r>
          </a:p>
          <a:p>
            <a:pPr marL="457200" indent="-457200">
              <a:buFont typeface="Arial" panose="020B0604020202020204" pitchFamily="34" charset="0"/>
              <a:buChar char="•"/>
            </a:pPr>
            <a:r>
              <a:rPr lang="en-US" sz="2200" dirty="0">
                <a:solidFill>
                  <a:sysClr val="windowText" lastClr="000000"/>
                </a:solidFill>
                <a:latin typeface="Times New Roman" panose="02020603050405020304" pitchFamily="18" charset="0"/>
                <a:cs typeface="Times New Roman" panose="02020603050405020304" pitchFamily="18" charset="0"/>
              </a:rPr>
              <a:t>Create a user-friendly interface that displays the video or hand visualization alongside the interpreted text in real-time</a:t>
            </a:r>
          </a:p>
          <a:p>
            <a:pPr marL="457200" indent="-457200">
              <a:buFont typeface="Arial" panose="020B0604020202020204" pitchFamily="34" charset="0"/>
              <a:buChar char="•"/>
            </a:pPr>
            <a:r>
              <a:rPr lang="en-US" sz="2200" dirty="0">
                <a:solidFill>
                  <a:sysClr val="windowText" lastClr="000000"/>
                </a:solidFill>
                <a:latin typeface="Times New Roman" panose="02020603050405020304" pitchFamily="18" charset="0"/>
                <a:cs typeface="Times New Roman" panose="02020603050405020304" pitchFamily="18" charset="0"/>
              </a:rPr>
              <a:t>Assess the system's performance using metrics like accuracy, speed, and user feedback.</a:t>
            </a:r>
            <a:endParaRPr lang="en-US" sz="2200" b="0" i="0" dirty="0">
              <a:solidFill>
                <a:sysClr val="windowText" lastClr="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93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91EB126-DDD0-13C7-1DC9-0C279C364CC0}"/>
              </a:ext>
            </a:extLst>
          </p:cNvPr>
          <p:cNvSpPr>
            <a:spLocks noGrp="1" noChangeArrowheads="1"/>
          </p:cNvSpPr>
          <p:nvPr>
            <p:ph type="title"/>
          </p:nvPr>
        </p:nvSpPr>
        <p:spPr>
          <a:xfrm>
            <a:off x="628650" y="609600"/>
            <a:ext cx="7886700" cy="1325563"/>
          </a:xfrm>
        </p:spPr>
        <p:txBody>
          <a:bodyPr/>
          <a:lstStyle/>
          <a:p>
            <a:pPr eaLnBrk="1" hangingPunct="1"/>
            <a:r>
              <a:rPr lang="en-US" altLang="en-US" b="1">
                <a:latin typeface="Times New Roman" panose="02020603050405020304" pitchFamily="18" charset="0"/>
                <a:cs typeface="Times New Roman" panose="02020603050405020304" pitchFamily="18" charset="0"/>
              </a:rPr>
              <a:t>References</a:t>
            </a:r>
          </a:p>
        </p:txBody>
      </p:sp>
      <p:sp>
        <p:nvSpPr>
          <p:cNvPr id="10243" name="Rectangle 3">
            <a:extLst>
              <a:ext uri="{FF2B5EF4-FFF2-40B4-BE49-F238E27FC236}">
                <a16:creationId xmlns:a16="http://schemas.microsoft.com/office/drawing/2014/main" id="{D093BEFE-62EA-9A8D-983F-8A0147DE3519}"/>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8E471AA6-BB50-2F15-3397-3DDD87848622}"/>
              </a:ext>
            </a:extLst>
          </p:cNvPr>
          <p:cNvSpPr>
            <a:spLocks noGrp="1"/>
          </p:cNvSpPr>
          <p:nvPr>
            <p:ph type="ftr" sz="quarter" idx="11"/>
          </p:nvPr>
        </p:nvSpPr>
        <p:spPr/>
        <p:txBody>
          <a:bodyPr/>
          <a:lstStyle/>
          <a:p>
            <a:pPr>
              <a:defRPr/>
            </a:pPr>
            <a:r>
              <a:rPr lang="en-US" dirty="0"/>
              <a:t>DEPT. of CSE                      CSB4243-Design Project-2</a:t>
            </a:r>
          </a:p>
        </p:txBody>
      </p:sp>
      <p:sp>
        <p:nvSpPr>
          <p:cNvPr id="3" name="Slide Number Placeholder 2">
            <a:extLst>
              <a:ext uri="{FF2B5EF4-FFF2-40B4-BE49-F238E27FC236}">
                <a16:creationId xmlns:a16="http://schemas.microsoft.com/office/drawing/2014/main" id="{77FF2640-4351-B73D-06CE-97DBA77D8C2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9A6B9F8-4BB4-422D-A390-E1E000D6D2D8}" type="slidenum">
              <a:rPr lang="en-US" altLang="en-US">
                <a:solidFill>
                  <a:srgbClr val="898989"/>
                </a:solidFill>
              </a:rPr>
              <a:pPr/>
              <a:t>13</a:t>
            </a:fld>
            <a:endParaRPr lang="en-US" altLang="en-US">
              <a:solidFill>
                <a:srgbClr val="898989"/>
              </a:solidFill>
            </a:endParaRPr>
          </a:p>
        </p:txBody>
      </p:sp>
      <p:sp>
        <p:nvSpPr>
          <p:cNvPr id="11271" name="Rectangle 3">
            <a:extLst>
              <a:ext uri="{FF2B5EF4-FFF2-40B4-BE49-F238E27FC236}">
                <a16:creationId xmlns:a16="http://schemas.microsoft.com/office/drawing/2014/main" id="{7A6D02C3-6528-745F-4DA7-BFC0EB8BACB2}"/>
              </a:ext>
            </a:extLst>
          </p:cNvPr>
          <p:cNvSpPr>
            <a:spLocks noChangeArrowheads="1"/>
          </p:cNvSpPr>
          <p:nvPr/>
        </p:nvSpPr>
        <p:spPr bwMode="auto">
          <a:xfrm>
            <a:off x="533400" y="1603842"/>
            <a:ext cx="798195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l"/>
            <a:r>
              <a:rPr lang="en-IN" sz="1400" b="1" dirty="0">
                <a:solidFill>
                  <a:sysClr val="windowText" lastClr="000000"/>
                </a:solidFill>
                <a:latin typeface="Times New Roman" panose="02020603050405020304" pitchFamily="18" charset="0"/>
                <a:cs typeface="Times New Roman" panose="02020603050405020304" pitchFamily="18" charset="0"/>
              </a:rPr>
              <a:t>R</a:t>
            </a:r>
            <a:r>
              <a:rPr lang="en-IN" sz="1400" b="1" i="0" dirty="0">
                <a:solidFill>
                  <a:sysClr val="windowText" lastClr="000000"/>
                </a:solidFill>
                <a:effectLst/>
                <a:latin typeface="Times New Roman" panose="02020603050405020304" pitchFamily="18" charset="0"/>
                <a:cs typeface="Times New Roman" panose="02020603050405020304" pitchFamily="18" charset="0"/>
              </a:rPr>
              <a:t>eferences:</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"Real-time hand gesture recognition using a depth sensor" by Mohamed E. K. Soliman and Mohamed S. Kamel, published in the Journal of Ambient Intelligence and Humanized Computing in 2021.</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"A review of hand gesture recognition techniques for human-computer interaction" by Xiaofei Du, Xinghao Chen, and Yulong Dong, published in the Journal of Visual Communication and Image Representation in 2021.</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"Deep learning for hand gesture recognition: A survey" by Ahmed Elgammal and Rania Ibrahim, published in the IEEE Access journal in 2021.</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"Hand gesture recognition using deep learning: A survey" by S. Suresh, A. K. Singh, and R. K. Singh, published in the Journal of Ambient Intelligence and Humanized Computing in 2022.</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"Hand gesture recognition using convolutional neural networks" by Wei-</a:t>
            </a:r>
            <a:r>
              <a:rPr lang="en-US" sz="1400" b="0" i="0" dirty="0" err="1">
                <a:solidFill>
                  <a:sysClr val="windowText" lastClr="000000"/>
                </a:solidFill>
                <a:effectLst/>
                <a:latin typeface="Times New Roman" panose="02020603050405020304" pitchFamily="18" charset="0"/>
                <a:cs typeface="Times New Roman" panose="02020603050405020304" pitchFamily="18" charset="0"/>
              </a:rPr>
              <a:t>Chih</a:t>
            </a:r>
            <a:r>
              <a:rPr lang="en-US" sz="1400" b="0" i="0" dirty="0">
                <a:solidFill>
                  <a:sysClr val="windowText" lastClr="000000"/>
                </a:solidFill>
                <a:effectLst/>
                <a:latin typeface="Times New Roman" panose="02020603050405020304" pitchFamily="18" charset="0"/>
                <a:cs typeface="Times New Roman" panose="02020603050405020304" pitchFamily="18" charset="0"/>
              </a:rPr>
              <a:t> Hung, Yu-Ting Chen, and </a:t>
            </a:r>
            <a:r>
              <a:rPr lang="en-US" sz="1400" b="0" i="0" dirty="0" err="1">
                <a:solidFill>
                  <a:sysClr val="windowText" lastClr="000000"/>
                </a:solidFill>
                <a:effectLst/>
                <a:latin typeface="Times New Roman" panose="02020603050405020304" pitchFamily="18" charset="0"/>
                <a:cs typeface="Times New Roman" panose="02020603050405020304" pitchFamily="18" charset="0"/>
              </a:rPr>
              <a:t>Jyh</a:t>
            </a:r>
            <a:r>
              <a:rPr lang="en-US" sz="1400" b="0" i="0" dirty="0">
                <a:solidFill>
                  <a:sysClr val="windowText" lastClr="000000"/>
                </a:solidFill>
                <a:effectLst/>
                <a:latin typeface="Times New Roman" panose="02020603050405020304" pitchFamily="18" charset="0"/>
                <a:cs typeface="Times New Roman" panose="02020603050405020304" pitchFamily="18" charset="0"/>
              </a:rPr>
              <a:t>-Cheng Chen, published in the Journal of Ambient Intelligence and Humanized Computing in 2021.</a:t>
            </a:r>
          </a:p>
          <a:p>
            <a:pPr>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"MediaPipe: A Framework for Perceptual Computing" by Google Research, 2021.</a:t>
            </a:r>
          </a:p>
          <a:p>
            <a:pPr algn="l">
              <a:buFont typeface="+mj-lt"/>
              <a:buAutoNum type="arabicPeriod"/>
            </a:pPr>
            <a:endParaRPr lang="en-IN" sz="1400" b="0" i="0" dirty="0">
              <a:solidFill>
                <a:srgbClr val="D1D5DB"/>
              </a:solidFill>
              <a:effectLst/>
              <a:latin typeface="Söhne"/>
            </a:endParaRPr>
          </a:p>
        </p:txBody>
      </p:sp>
      <p:pic>
        <p:nvPicPr>
          <p:cNvPr id="8"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9" name="TextBox 8">
            <a:extLst>
              <a:ext uri="{FF2B5EF4-FFF2-40B4-BE49-F238E27FC236}">
                <a16:creationId xmlns:a16="http://schemas.microsoft.com/office/drawing/2014/main" id="{6B831145-7147-4991-B76F-555ED20DDE8A}"/>
              </a:ext>
            </a:extLst>
          </p:cNvPr>
          <p:cNvSpPr txBox="1"/>
          <p:nvPr/>
        </p:nvSpPr>
        <p:spPr>
          <a:xfrm>
            <a:off x="533400" y="4548189"/>
            <a:ext cx="8458200" cy="1169551"/>
          </a:xfrm>
          <a:prstGeom prst="rect">
            <a:avLst/>
          </a:prstGeom>
          <a:noFill/>
        </p:spPr>
        <p:txBody>
          <a:bodyPr wrap="square" rtlCol="0">
            <a:spAutoFit/>
          </a:bodyPr>
          <a:lstStyle/>
          <a:p>
            <a:pPr eaLnBrk="1" fontAlgn="auto" hangingPunct="1">
              <a:spcBef>
                <a:spcPts val="0"/>
              </a:spcBef>
              <a:spcAft>
                <a:spcPts val="0"/>
              </a:spcAft>
            </a:pPr>
            <a:r>
              <a:rPr lang="en-IN" sz="1400" b="1" dirty="0">
                <a:solidFill>
                  <a:sysClr val="windowText" lastClr="000000"/>
                </a:solidFill>
                <a:latin typeface="Times New Roman" panose="02020603050405020304" pitchFamily="18" charset="0"/>
                <a:cs typeface="Times New Roman" panose="02020603050405020304" pitchFamily="18" charset="0"/>
              </a:rPr>
              <a:t>Reference books:</a:t>
            </a:r>
          </a:p>
          <a:p>
            <a:pPr eaLnBrk="1" fontAlgn="auto" hangingPunct="1">
              <a:spcBef>
                <a:spcPts val="0"/>
              </a:spcBef>
              <a:spcAft>
                <a:spcPts val="0"/>
              </a:spcAft>
              <a:buFont typeface="Arial" panose="020B0604020202020204" pitchFamily="34" charset="0"/>
              <a:buChar char="•"/>
            </a:pPr>
            <a:r>
              <a:rPr lang="en-IN" sz="1400" dirty="0">
                <a:solidFill>
                  <a:sysClr val="windowText" lastClr="000000"/>
                </a:solidFill>
                <a:latin typeface="Times New Roman" panose="02020603050405020304" pitchFamily="18" charset="0"/>
                <a:cs typeface="Times New Roman" panose="02020603050405020304" pitchFamily="18" charset="0"/>
              </a:rPr>
              <a:t>"Mastering OpenCV 4 with Python: A practical guide covering topics from image processing, augmented reality to deep learning with OpenCV 4 and Python 3" by Alberto Fernández Villán</a:t>
            </a:r>
          </a:p>
          <a:p>
            <a:pPr eaLnBrk="1" fontAlgn="auto" hangingPunct="1">
              <a:spcBef>
                <a:spcPts val="0"/>
              </a:spcBef>
              <a:spcAft>
                <a:spcPts val="0"/>
              </a:spcAft>
              <a:buFont typeface="Arial" panose="020B0604020202020204" pitchFamily="34" charset="0"/>
              <a:buChar char="•"/>
            </a:pPr>
            <a:r>
              <a:rPr lang="en-IN" sz="1400" dirty="0">
                <a:solidFill>
                  <a:sysClr val="windowText" lastClr="000000"/>
                </a:solidFill>
                <a:latin typeface="Times New Roman" panose="02020603050405020304" pitchFamily="18" charset="0"/>
                <a:cs typeface="Times New Roman" panose="02020603050405020304" pitchFamily="18" charset="0"/>
              </a:rPr>
              <a:t>"OpenCV with Python By Example" by Prateek Joshi</a:t>
            </a:r>
          </a:p>
          <a:p>
            <a:pPr eaLnBrk="1" fontAlgn="auto" hangingPunct="1">
              <a:spcBef>
                <a:spcPts val="0"/>
              </a:spcBef>
              <a:spcAft>
                <a:spcPts val="0"/>
              </a:spcAft>
              <a:buFont typeface="Arial" panose="020B0604020202020204" pitchFamily="34" charset="0"/>
              <a:buChar char="•"/>
            </a:pPr>
            <a:r>
              <a:rPr lang="en-IN" sz="1400" dirty="0">
                <a:solidFill>
                  <a:sysClr val="windowText" lastClr="000000"/>
                </a:solidFill>
                <a:latin typeface="Times New Roman" panose="02020603050405020304" pitchFamily="18" charset="0"/>
                <a:cs typeface="Times New Roman" panose="02020603050405020304" pitchFamily="18" charset="0"/>
              </a:rPr>
              <a:t>"Learning OpenCV 4 Computer Vision with Python 3" by Joseph Howse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dirty="0"/>
              <a:t>DEPT. of CSE                      CSB4243-Design Project-2</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14</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7" name="Rectangle 6"/>
          <p:cNvSpPr/>
          <p:nvPr/>
        </p:nvSpPr>
        <p:spPr>
          <a:xfrm>
            <a:off x="2752133" y="2967335"/>
            <a:ext cx="3630738" cy="923330"/>
          </a:xfrm>
          <a:prstGeom prst="rect">
            <a:avLst/>
          </a:prstGeom>
          <a:noFill/>
        </p:spPr>
        <p:txBody>
          <a:bodyPr wrap="none" lIns="91440" tIns="45720" rIns="91440" bIns="45720">
            <a:spAutoFit/>
          </a:bodyPr>
          <a:lstStyle/>
          <a:p>
            <a:pPr algn="ctr"/>
            <a:r>
              <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91571FD-C06A-AEFD-D047-7A33F984C95F}"/>
              </a:ext>
            </a:extLst>
          </p:cNvPr>
          <p:cNvSpPr>
            <a:spLocks noGrp="1" noChangeArrowheads="1"/>
          </p:cNvSpPr>
          <p:nvPr>
            <p:ph type="title"/>
          </p:nvPr>
        </p:nvSpPr>
        <p:spPr>
          <a:xfrm>
            <a:off x="660400" y="581025"/>
            <a:ext cx="7886700" cy="1325563"/>
          </a:xfrm>
        </p:spPr>
        <p:txBody>
          <a:bodyPr rtlCol="0">
            <a:normAutofit/>
          </a:bodyPr>
          <a:lstStyle/>
          <a:p>
            <a:pPr eaLnBrk="1" fontAlgn="auto" hangingPunct="1">
              <a:spcAft>
                <a:spcPts val="0"/>
              </a:spcAft>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Agenda for Review 0</a:t>
            </a:r>
          </a:p>
        </p:txBody>
      </p:sp>
      <p:sp>
        <p:nvSpPr>
          <p:cNvPr id="10243" name="Rectangle 3">
            <a:extLst>
              <a:ext uri="{FF2B5EF4-FFF2-40B4-BE49-F238E27FC236}">
                <a16:creationId xmlns:a16="http://schemas.microsoft.com/office/drawing/2014/main" id="{1EC25644-0967-43D7-17A2-92D06FDB3851}"/>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Introduction</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Abstract </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Literature review</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Objective</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Architecture diagram</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Contribution of Team members</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References</a:t>
            </a:r>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D479CC9C-D5DA-FBBD-6BFC-88CB6691541F}"/>
              </a:ext>
            </a:extLst>
          </p:cNvPr>
          <p:cNvSpPr>
            <a:spLocks noGrp="1"/>
          </p:cNvSpPr>
          <p:nvPr>
            <p:ph type="ftr" sz="quarter" idx="11"/>
          </p:nvPr>
        </p:nvSpPr>
        <p:spPr/>
        <p:txBody>
          <a:bodyPr/>
          <a:lstStyle/>
          <a:p>
            <a:pPr>
              <a:defRPr/>
            </a:pPr>
            <a:r>
              <a:rPr lang="en-US" dirty="0"/>
              <a:t>DEPT. of CSE                      CSB4243-Design Project-2</a:t>
            </a:r>
          </a:p>
        </p:txBody>
      </p:sp>
      <p:sp>
        <p:nvSpPr>
          <p:cNvPr id="4" name="Slide Number Placeholder 3">
            <a:extLst>
              <a:ext uri="{FF2B5EF4-FFF2-40B4-BE49-F238E27FC236}">
                <a16:creationId xmlns:a16="http://schemas.microsoft.com/office/drawing/2014/main" id="{142838BE-A3A4-C058-E593-93C3DC43A937}"/>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3A621E8-BDFC-458A-A8BF-1376CC700499}" type="slidenum">
              <a:rPr lang="en-US" altLang="en-US">
                <a:solidFill>
                  <a:srgbClr val="898989"/>
                </a:solidFill>
              </a:rPr>
              <a:pPr/>
              <a:t>2</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72894"/>
            <a:ext cx="7886700" cy="1325563"/>
          </a:xfrm>
        </p:spPr>
        <p:txBody>
          <a:bodyPr/>
          <a:lstStyle/>
          <a:p>
            <a:r>
              <a:rPr lang="en-US" sz="3200"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628650" y="2230830"/>
            <a:ext cx="7886700" cy="3660775"/>
          </a:xfrm>
        </p:spPr>
        <p:txBody>
          <a:bodyPr/>
          <a:lstStyle/>
          <a:p>
            <a:pPr marL="0" indent="0" algn="ctr">
              <a:buNone/>
            </a:pPr>
            <a:r>
              <a:rPr lang="en-US" sz="2000" dirty="0">
                <a:latin typeface="Times New Roman" panose="02020603050405020304" pitchFamily="18" charset="0"/>
                <a:cs typeface="Times New Roman" panose="02020603050405020304" pitchFamily="18" charset="0"/>
              </a:rPr>
              <a:t>Zoom AI sign language interpretation aims to integrate artificial intelligence (AI) technology with the Zoom platform to facilitate sign language communication. By leveraging AI algorithms, the system enhances the interpretation and understanding of sign language during Zoom meetings, making them more accessible and inclusive for individuals who are deaf or hard of hearing. Through real-time interpretation and communication support, this project seeks to bridge communication gaps and promote equal participation in virtual meetings and discussions.</a:t>
            </a:r>
          </a:p>
        </p:txBody>
      </p:sp>
      <p:sp>
        <p:nvSpPr>
          <p:cNvPr id="4" name="Footer Placeholder 3"/>
          <p:cNvSpPr>
            <a:spLocks noGrp="1"/>
          </p:cNvSpPr>
          <p:nvPr>
            <p:ph type="ftr" sz="quarter" idx="11"/>
          </p:nvPr>
        </p:nvSpPr>
        <p:spPr/>
        <p:txBody>
          <a:bodyPr/>
          <a:lstStyle/>
          <a:p>
            <a:pPr>
              <a:defRPr/>
            </a:pPr>
            <a:r>
              <a:rPr lang="en-US" dirty="0"/>
              <a:t>DEPT. of CSE                      CSB4243-Design Project-2</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3</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Abstract</a:t>
            </a:r>
          </a:p>
        </p:txBody>
      </p:sp>
      <p:sp>
        <p:nvSpPr>
          <p:cNvPr id="3" name="Content Placeholder 2"/>
          <p:cNvSpPr>
            <a:spLocks noGrp="1"/>
          </p:cNvSpPr>
          <p:nvPr>
            <p:ph idx="1"/>
          </p:nvPr>
        </p:nvSpPr>
        <p:spPr>
          <a:xfrm>
            <a:off x="637615" y="1524000"/>
            <a:ext cx="7886700" cy="4343400"/>
          </a:xfrm>
        </p:spPr>
        <p:txBody>
          <a:bodyPr/>
          <a:lstStyle/>
          <a:p>
            <a:r>
              <a:rPr lang="en-US" sz="2000" b="0" i="0" dirty="0">
                <a:solidFill>
                  <a:sysClr val="windowText" lastClr="000000"/>
                </a:solidFill>
                <a:effectLst/>
                <a:latin typeface="Times New Roman" panose="02020603050405020304" pitchFamily="18" charset="0"/>
                <a:cs typeface="Times New Roman" panose="02020603050405020304" pitchFamily="18" charset="0"/>
              </a:rPr>
              <a:t>Problem: The lack of widely available sign language interpretation tools creates communication barriers for the Deaf and hard-of-hearing community.</a:t>
            </a:r>
          </a:p>
          <a:p>
            <a:pPr algn="l"/>
            <a:r>
              <a:rPr lang="en-US" sz="2000" b="0" i="0" dirty="0">
                <a:solidFill>
                  <a:sysClr val="windowText" lastClr="000000"/>
                </a:solidFill>
                <a:effectLst/>
                <a:latin typeface="Times New Roman" panose="02020603050405020304" pitchFamily="18" charset="0"/>
                <a:cs typeface="Times New Roman" panose="02020603050405020304" pitchFamily="18" charset="0"/>
              </a:rPr>
              <a:t>Existing sign language interpretation solutions often have limited accuracy, require specialized hardware, or fail to capture the nuances of natural sign language. </a:t>
            </a:r>
          </a:p>
          <a:p>
            <a:pPr algn="l"/>
            <a:r>
              <a:rPr lang="en-US" sz="2000" b="0" i="0" dirty="0">
                <a:solidFill>
                  <a:sysClr val="windowText" lastClr="000000"/>
                </a:solidFill>
                <a:effectLst/>
                <a:latin typeface="Times New Roman" panose="02020603050405020304" pitchFamily="18" charset="0"/>
                <a:cs typeface="Times New Roman" panose="02020603050405020304" pitchFamily="18" charset="0"/>
              </a:rPr>
              <a:t>Proposed solution: Our project develops a real-time sign language interpretation system utilizing computer vision and deep learning techniques for improved accessibility. </a:t>
            </a:r>
          </a:p>
          <a:p>
            <a:pPr algn="l"/>
            <a:r>
              <a:rPr lang="en-US" sz="2000" b="0" i="0" dirty="0">
                <a:solidFill>
                  <a:sysClr val="windowText" lastClr="000000"/>
                </a:solidFill>
                <a:effectLst/>
                <a:latin typeface="Times New Roman" panose="02020603050405020304" pitchFamily="18" charset="0"/>
                <a:cs typeface="Times New Roman" panose="02020603050405020304" pitchFamily="18" charset="0"/>
              </a:rPr>
              <a:t>Methods/Components: AI, </a:t>
            </a:r>
            <a:r>
              <a:rPr lang="en-US" sz="2000" b="0" i="0" u="none" strike="noStrike" dirty="0">
                <a:solidFill>
                  <a:sysClr val="windowText" lastClr="000000"/>
                </a:solidFill>
                <a:effectLst/>
                <a:latin typeface="Times New Roman" panose="02020603050405020304" pitchFamily="18" charset="0"/>
                <a:cs typeface="Times New Roman" panose="02020603050405020304" pitchFamily="18" charset="0"/>
              </a:rPr>
              <a:t>computer vision</a:t>
            </a:r>
            <a:r>
              <a:rPr lang="en-US" sz="2000" b="0" i="0" dirty="0">
                <a:solidFill>
                  <a:sysClr val="windowText" lastClr="000000"/>
                </a:solidFill>
                <a:effectLst/>
                <a:latin typeface="Times New Roman" panose="02020603050405020304" pitchFamily="18" charset="0"/>
                <a:cs typeface="Times New Roman" panose="02020603050405020304" pitchFamily="18" charset="0"/>
              </a:rPr>
              <a:t> technology, and hardware setup with cameras to detect hand movements and landmarks.</a:t>
            </a:r>
          </a:p>
          <a:p>
            <a:pPr algn="l"/>
            <a:r>
              <a:rPr lang="en-US" sz="2000" b="0" i="0" dirty="0">
                <a:solidFill>
                  <a:sysClr val="windowText" lastClr="000000"/>
                </a:solidFill>
                <a:effectLst/>
                <a:latin typeface="Times New Roman" panose="02020603050405020304" pitchFamily="18" charset="0"/>
                <a:cs typeface="Times New Roman" panose="02020603050405020304" pitchFamily="18" charset="0"/>
              </a:rPr>
              <a:t>Justification: This solution aims to provide cost-effective, real-time sign language interpretation on standard devices, promoting inclusion and accessibility.</a:t>
            </a:r>
          </a:p>
        </p:txBody>
      </p:sp>
      <p:sp>
        <p:nvSpPr>
          <p:cNvPr id="4" name="Footer Placeholder 3"/>
          <p:cNvSpPr>
            <a:spLocks noGrp="1"/>
          </p:cNvSpPr>
          <p:nvPr>
            <p:ph type="ftr" sz="quarter" idx="11"/>
          </p:nvPr>
        </p:nvSpPr>
        <p:spPr/>
        <p:txBody>
          <a:bodyPr/>
          <a:lstStyle/>
          <a:p>
            <a:pPr>
              <a:defRPr/>
            </a:pPr>
            <a:r>
              <a:rPr lang="en-US" dirty="0"/>
              <a:t>DEPT. of CSE                      CSB4243-Design Project-2</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4</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942B7AC-B44C-5539-24F1-8260BD1E571F}"/>
              </a:ext>
            </a:extLst>
          </p:cNvPr>
          <p:cNvSpPr>
            <a:spLocks noGrp="1" noChangeArrowheads="1"/>
          </p:cNvSpPr>
          <p:nvPr>
            <p:ph type="title"/>
          </p:nvPr>
        </p:nvSpPr>
        <p:spPr>
          <a:xfrm>
            <a:off x="381000" y="-104203"/>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4DAEF27-CE8C-C19C-9EAD-4070D17AD297}"/>
              </a:ext>
            </a:extLst>
          </p:cNvPr>
          <p:cNvSpPr>
            <a:spLocks noGrp="1"/>
          </p:cNvSpPr>
          <p:nvPr>
            <p:ph type="ftr" sz="quarter" idx="11"/>
          </p:nvPr>
        </p:nvSpPr>
        <p:spPr/>
        <p:txBody>
          <a:bodyPr/>
          <a:lstStyle/>
          <a:p>
            <a:pPr>
              <a:defRPr/>
            </a:pPr>
            <a:r>
              <a:rPr lang="en-US"/>
              <a:t>DEPT. of CSE                      CSB4243-Design Project-1</a:t>
            </a:r>
            <a:endParaRPr lang="en-US" dirty="0"/>
          </a:p>
        </p:txBody>
      </p:sp>
      <p:sp>
        <p:nvSpPr>
          <p:cNvPr id="5" name="Slide Number Placeholder 4">
            <a:extLst>
              <a:ext uri="{FF2B5EF4-FFF2-40B4-BE49-F238E27FC236}">
                <a16:creationId xmlns:a16="http://schemas.microsoft.com/office/drawing/2014/main" id="{11E65CE4-D6A8-BDF5-0ACA-2557BDE9DFD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5</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6" name="Content Placeholder 5">
            <a:extLst>
              <a:ext uri="{FF2B5EF4-FFF2-40B4-BE49-F238E27FC236}">
                <a16:creationId xmlns:a16="http://schemas.microsoft.com/office/drawing/2014/main" id="{5CB3CC9C-F0E3-41C0-93FB-E037BCAFDD9A}"/>
              </a:ext>
            </a:extLst>
          </p:cNvPr>
          <p:cNvSpPr>
            <a:spLocks noGrp="1"/>
          </p:cNvSpPr>
          <p:nvPr>
            <p:ph idx="1"/>
          </p:nvPr>
        </p:nvSpPr>
        <p:spPr/>
        <p:txBody>
          <a:bodyPr/>
          <a:lstStyle/>
          <a:p>
            <a:endParaRPr lang="en-IN"/>
          </a:p>
        </p:txBody>
      </p:sp>
      <p:graphicFrame>
        <p:nvGraphicFramePr>
          <p:cNvPr id="8" name="Content Placeholder 3">
            <a:extLst>
              <a:ext uri="{FF2B5EF4-FFF2-40B4-BE49-F238E27FC236}">
                <a16:creationId xmlns:a16="http://schemas.microsoft.com/office/drawing/2014/main" id="{BF6FC37C-2065-4AAB-B49F-50ADBA37E79F}"/>
              </a:ext>
            </a:extLst>
          </p:cNvPr>
          <p:cNvGraphicFramePr>
            <a:graphicFrameLocks/>
          </p:cNvGraphicFramePr>
          <p:nvPr>
            <p:extLst>
              <p:ext uri="{D42A27DB-BD31-4B8C-83A1-F6EECF244321}">
                <p14:modId xmlns:p14="http://schemas.microsoft.com/office/powerpoint/2010/main" val="1864881098"/>
              </p:ext>
            </p:extLst>
          </p:nvPr>
        </p:nvGraphicFramePr>
        <p:xfrm>
          <a:off x="426155" y="874394"/>
          <a:ext cx="8305469" cy="5556886"/>
        </p:xfrm>
        <a:graphic>
          <a:graphicData uri="http://schemas.openxmlformats.org/drawingml/2006/table">
            <a:tbl>
              <a:tblPr firstRow="1" bandRow="1">
                <a:tableStyleId>{5C22544A-7EE6-4342-B048-85BDC9FD1C3A}</a:tableStyleId>
              </a:tblPr>
              <a:tblGrid>
                <a:gridCol w="414507">
                  <a:extLst>
                    <a:ext uri="{9D8B030D-6E8A-4147-A177-3AD203B41FA5}">
                      <a16:colId xmlns:a16="http://schemas.microsoft.com/office/drawing/2014/main" val="2738810962"/>
                    </a:ext>
                  </a:extLst>
                </a:gridCol>
                <a:gridCol w="1842248">
                  <a:extLst>
                    <a:ext uri="{9D8B030D-6E8A-4147-A177-3AD203B41FA5}">
                      <a16:colId xmlns:a16="http://schemas.microsoft.com/office/drawing/2014/main" val="2086860346"/>
                    </a:ext>
                  </a:extLst>
                </a:gridCol>
                <a:gridCol w="974690">
                  <a:extLst>
                    <a:ext uri="{9D8B030D-6E8A-4147-A177-3AD203B41FA5}">
                      <a16:colId xmlns:a16="http://schemas.microsoft.com/office/drawing/2014/main" val="3416470480"/>
                    </a:ext>
                  </a:extLst>
                </a:gridCol>
                <a:gridCol w="1483014">
                  <a:extLst>
                    <a:ext uri="{9D8B030D-6E8A-4147-A177-3AD203B41FA5}">
                      <a16:colId xmlns:a16="http://schemas.microsoft.com/office/drawing/2014/main" val="697034839"/>
                    </a:ext>
                  </a:extLst>
                </a:gridCol>
                <a:gridCol w="1925906">
                  <a:extLst>
                    <a:ext uri="{9D8B030D-6E8A-4147-A177-3AD203B41FA5}">
                      <a16:colId xmlns:a16="http://schemas.microsoft.com/office/drawing/2014/main" val="3568170127"/>
                    </a:ext>
                  </a:extLst>
                </a:gridCol>
                <a:gridCol w="1665104">
                  <a:extLst>
                    <a:ext uri="{9D8B030D-6E8A-4147-A177-3AD203B41FA5}">
                      <a16:colId xmlns:a16="http://schemas.microsoft.com/office/drawing/2014/main" val="3185858228"/>
                    </a:ext>
                  </a:extLst>
                </a:gridCol>
              </a:tblGrid>
              <a:tr h="1430508">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2328058">
                <a:tc>
                  <a:txBody>
                    <a:bodyPr/>
                    <a:lstStyle/>
                    <a:p>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marL="100584" marR="100584"/>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Review paper on sign language recognition for the deaf and dumb</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 R. Rumana  ,&amp; R . Prema</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400" i="0" dirty="0">
                          <a:latin typeface="Times New Roman" panose="02020603050405020304" pitchFamily="18" charset="0"/>
                          <a:ea typeface="Calibri" panose="020F0502020204030204" pitchFamily="34" charset="0"/>
                          <a:cs typeface="Times New Roman" panose="02020603050405020304" pitchFamily="18" charset="0"/>
                        </a:rPr>
                        <a:t>International Journal of Engineering Research &amp; Technology (IJERT), 2023</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Analyze video using hand detection, feature extraction  and classification with traditional machine learning.</a:t>
                      </a:r>
                    </a:p>
                  </a:txBody>
                  <a:tcPr/>
                </a:tc>
                <a:tc>
                  <a:txBody>
                    <a:bodyPr/>
                    <a:lstStyle/>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Accuracy:80%        </a:t>
                      </a:r>
                    </a:p>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Often lack sufficient data for less common signs or regional variations within sign languages</a:t>
                      </a:r>
                    </a:p>
                  </a:txBody>
                  <a:tcPr/>
                </a:tc>
                <a:extLst>
                  <a:ext uri="{0D108BD9-81ED-4DB2-BD59-A6C34878D82A}">
                    <a16:rowId xmlns:a16="http://schemas.microsoft.com/office/drawing/2014/main" val="3118891209"/>
                  </a:ext>
                </a:extLst>
              </a:tr>
              <a:tr h="736275">
                <a:tc>
                  <a:txBody>
                    <a:bodyPr/>
                    <a:lstStyle/>
                    <a:p>
                      <a:r>
                        <a:rPr lang="en-US" sz="1400" dirty="0">
                          <a:latin typeface="Times New Roman" panose="02020603050405020304" pitchFamily="18" charset="0"/>
                          <a:cs typeface="Times New Roman" panose="02020603050405020304" pitchFamily="18" charset="0"/>
                        </a:rPr>
                        <a:t>2.</a:t>
                      </a:r>
                    </a:p>
                  </a:txBody>
                  <a:tcPr/>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Accuracy Enhancement of Hand Gesture</a:t>
                      </a:r>
                    </a:p>
                    <a:p>
                      <a:r>
                        <a:rPr lang="en-US" sz="1400" dirty="0">
                          <a:latin typeface="Times New Roman" panose="02020603050405020304" pitchFamily="18" charset="0"/>
                          <a:ea typeface="Calibri" panose="020F0502020204030204" pitchFamily="34" charset="0"/>
                          <a:cs typeface="Times New Roman" panose="02020603050405020304" pitchFamily="18" charset="0"/>
                        </a:rPr>
                        <a:t>Recognition Using CNN</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sv-SE" sz="1400" dirty="0">
                          <a:latin typeface="Times New Roman" panose="02020603050405020304" pitchFamily="18" charset="0"/>
                          <a:ea typeface="Calibri" panose="020F0502020204030204" pitchFamily="34" charset="0"/>
                          <a:cs typeface="Times New Roman" panose="02020603050405020304" pitchFamily="18" charset="0"/>
                        </a:rPr>
                        <a:t>Gyu Tae Park ,</a:t>
                      </a:r>
                    </a:p>
                    <a:p>
                      <a:r>
                        <a:rPr lang="sv-SE" sz="1400" dirty="0">
                          <a:latin typeface="Times New Roman" panose="02020603050405020304" pitchFamily="18" charset="0"/>
                          <a:ea typeface="Calibri" panose="020F0502020204030204" pitchFamily="34" charset="0"/>
                          <a:cs typeface="Times New Roman" panose="02020603050405020304" pitchFamily="18" charset="0"/>
                        </a:rPr>
                        <a:t>&amp; V. K Chandrasekar</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400" i="0" dirty="0">
                          <a:latin typeface="Times New Roman" panose="02020603050405020304" pitchFamily="18" charset="0"/>
                          <a:ea typeface="Calibri" panose="020F0502020204030204" pitchFamily="34" charset="0"/>
                          <a:cs typeface="Times New Roman" panose="02020603050405020304" pitchFamily="18" charset="0"/>
                        </a:rPr>
                        <a:t>Institute of Electrical and Electronics Engineers Journal(IEEE), 2023</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Utilizing CNN architecture with diverse datasets and optimized training techniques enhances hand gesture recognition accuracy.</a:t>
                      </a:r>
                    </a:p>
                  </a:txBody>
                  <a:tcPr/>
                </a:tc>
                <a:tc>
                  <a:txBody>
                    <a:bodyPr/>
                    <a:lstStyle/>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Variability in hand gestures Limited dataset diversity</a:t>
                      </a:r>
                    </a:p>
                  </a:txBody>
                  <a:tcPr/>
                </a:tc>
                <a:extLst>
                  <a:ext uri="{0D108BD9-81ED-4DB2-BD59-A6C34878D82A}">
                    <a16:rowId xmlns:a16="http://schemas.microsoft.com/office/drawing/2014/main" val="210908527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942B7AC-B44C-5539-24F1-8260BD1E571F}"/>
              </a:ext>
            </a:extLst>
          </p:cNvPr>
          <p:cNvSpPr>
            <a:spLocks noGrp="1" noChangeArrowheads="1"/>
          </p:cNvSpPr>
          <p:nvPr>
            <p:ph type="title"/>
          </p:nvPr>
        </p:nvSpPr>
        <p:spPr>
          <a:xfrm>
            <a:off x="655544" y="0"/>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4DAEF27-CE8C-C19C-9EAD-4070D17AD297}"/>
              </a:ext>
            </a:extLst>
          </p:cNvPr>
          <p:cNvSpPr>
            <a:spLocks noGrp="1"/>
          </p:cNvSpPr>
          <p:nvPr>
            <p:ph type="ftr" sz="quarter" idx="11"/>
          </p:nvPr>
        </p:nvSpPr>
        <p:spPr/>
        <p:txBody>
          <a:bodyPr/>
          <a:lstStyle/>
          <a:p>
            <a:pPr>
              <a:defRPr/>
            </a:pPr>
            <a:r>
              <a:rPr lang="en-US" dirty="0"/>
              <a:t>DEPT. of CSE                      CSB4243-Design Project-2</a:t>
            </a:r>
          </a:p>
        </p:txBody>
      </p:sp>
      <p:sp>
        <p:nvSpPr>
          <p:cNvPr id="5" name="Slide Number Placeholder 4">
            <a:extLst>
              <a:ext uri="{FF2B5EF4-FFF2-40B4-BE49-F238E27FC236}">
                <a16:creationId xmlns:a16="http://schemas.microsoft.com/office/drawing/2014/main" id="{11E65CE4-D6A8-BDF5-0ACA-2557BDE9DFD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6</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graphicFrame>
        <p:nvGraphicFramePr>
          <p:cNvPr id="4" name="Content Placeholder 3">
            <a:extLst>
              <a:ext uri="{FF2B5EF4-FFF2-40B4-BE49-F238E27FC236}">
                <a16:creationId xmlns:a16="http://schemas.microsoft.com/office/drawing/2014/main" id="{ECCC40FD-D6BF-D6A9-6E20-FBE965D27795}"/>
              </a:ext>
            </a:extLst>
          </p:cNvPr>
          <p:cNvGraphicFramePr>
            <a:graphicFrameLocks/>
          </p:cNvGraphicFramePr>
          <p:nvPr>
            <p:extLst>
              <p:ext uri="{D42A27DB-BD31-4B8C-83A1-F6EECF244321}">
                <p14:modId xmlns:p14="http://schemas.microsoft.com/office/powerpoint/2010/main" val="1682102464"/>
              </p:ext>
            </p:extLst>
          </p:nvPr>
        </p:nvGraphicFramePr>
        <p:xfrm>
          <a:off x="209881" y="874394"/>
          <a:ext cx="8553119" cy="5950288"/>
        </p:xfrm>
        <a:graphic>
          <a:graphicData uri="http://schemas.openxmlformats.org/drawingml/2006/table">
            <a:tbl>
              <a:tblPr firstRow="1" bandRow="1">
                <a:tableStyleId>{5C22544A-7EE6-4342-B048-85BDC9FD1C3A}</a:tableStyleId>
              </a:tblPr>
              <a:tblGrid>
                <a:gridCol w="426867">
                  <a:extLst>
                    <a:ext uri="{9D8B030D-6E8A-4147-A177-3AD203B41FA5}">
                      <a16:colId xmlns:a16="http://schemas.microsoft.com/office/drawing/2014/main" val="2738810962"/>
                    </a:ext>
                  </a:extLst>
                </a:gridCol>
                <a:gridCol w="1897180">
                  <a:extLst>
                    <a:ext uri="{9D8B030D-6E8A-4147-A177-3AD203B41FA5}">
                      <a16:colId xmlns:a16="http://schemas.microsoft.com/office/drawing/2014/main" val="2086860346"/>
                    </a:ext>
                  </a:extLst>
                </a:gridCol>
                <a:gridCol w="1003753">
                  <a:extLst>
                    <a:ext uri="{9D8B030D-6E8A-4147-A177-3AD203B41FA5}">
                      <a16:colId xmlns:a16="http://schemas.microsoft.com/office/drawing/2014/main" val="3416470480"/>
                    </a:ext>
                  </a:extLst>
                </a:gridCol>
                <a:gridCol w="1527234">
                  <a:extLst>
                    <a:ext uri="{9D8B030D-6E8A-4147-A177-3AD203B41FA5}">
                      <a16:colId xmlns:a16="http://schemas.microsoft.com/office/drawing/2014/main" val="697034839"/>
                    </a:ext>
                  </a:extLst>
                </a:gridCol>
                <a:gridCol w="1983331">
                  <a:extLst>
                    <a:ext uri="{9D8B030D-6E8A-4147-A177-3AD203B41FA5}">
                      <a16:colId xmlns:a16="http://schemas.microsoft.com/office/drawing/2014/main" val="3568170127"/>
                    </a:ext>
                  </a:extLst>
                </a:gridCol>
                <a:gridCol w="1714754">
                  <a:extLst>
                    <a:ext uri="{9D8B030D-6E8A-4147-A177-3AD203B41FA5}">
                      <a16:colId xmlns:a16="http://schemas.microsoft.com/office/drawing/2014/main" val="3185858228"/>
                    </a:ext>
                  </a:extLst>
                </a:gridCol>
              </a:tblGrid>
              <a:tr h="1286848">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2577387">
                <a:tc>
                  <a:txBody>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marL="100584" marR="100584"/>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Deep Learning-Based Standard Sign</a:t>
                      </a:r>
                    </a:p>
                    <a:p>
                      <a:r>
                        <a:rPr lang="en-US" sz="1400" dirty="0">
                          <a:latin typeface="Times New Roman" panose="02020603050405020304" pitchFamily="18" charset="0"/>
                          <a:ea typeface="Calibri" panose="020F0502020204030204" pitchFamily="34" charset="0"/>
                          <a:cs typeface="Times New Roman" panose="02020603050405020304" pitchFamily="18" charset="0"/>
                        </a:rPr>
                        <a:t>Language Discrimination</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Menglon Zhang ,&amp; Min Zhao</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i="0" dirty="0">
                          <a:latin typeface="Times New Roman" panose="02020603050405020304" pitchFamily="18" charset="0"/>
                          <a:ea typeface="Calibri" panose="020F0502020204030204" pitchFamily="34" charset="0"/>
                          <a:cs typeface="Times New Roman" panose="02020603050405020304" pitchFamily="18" charset="0"/>
                        </a:rPr>
                        <a:t>Institute of Electrical and Electronics Engineers Journal(IEEE), 2023</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FGSFP+TFFR was fine-tuned with pretrained key frame detection model.</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DCSR3D+ GRU model was designed to realize comprehensive correctness discrimination of the sign language category and standardization.</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Small datasets make it difficult for models to learn complex patterns.</a:t>
                      </a:r>
                    </a:p>
                    <a:p>
                      <a:pPr marL="285750" indent="-285750">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Imbalances in the dataset can lead to biased recognition results.</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8891209"/>
                  </a:ext>
                </a:extLst>
              </a:tr>
              <a:tr h="1617722">
                <a:tc>
                  <a:txBody>
                    <a:bodyPr/>
                    <a:lstStyle/>
                    <a:p>
                      <a:r>
                        <a:rPr lang="en-US" sz="1400" dirty="0">
                          <a:latin typeface="Times New Roman" panose="02020603050405020304" pitchFamily="18" charset="0"/>
                          <a:cs typeface="Times New Roman" panose="02020603050405020304" pitchFamily="18" charset="0"/>
                        </a:rPr>
                        <a:t>4.</a:t>
                      </a: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Dynamic Korean Sign Language Recognition</a:t>
                      </a: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Jung Pil Shin ,&amp; A.S. Musa</a:t>
                      </a:r>
                    </a:p>
                    <a:p>
                      <a:r>
                        <a:rPr lang="en-IN" sz="1400" dirty="0">
                          <a:latin typeface="Times New Roman" panose="02020603050405020304" pitchFamily="18" charset="0"/>
                          <a:ea typeface="Calibri" panose="020F0502020204030204" pitchFamily="34" charset="0"/>
                          <a:cs typeface="Times New Roman" panose="02020603050405020304" pitchFamily="18" charset="0"/>
                        </a:rPr>
                        <a:t>,&amp; K. Suzuki</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i="0" dirty="0">
                          <a:latin typeface="Times New Roman" panose="02020603050405020304" pitchFamily="18" charset="0"/>
                          <a:ea typeface="Calibri" panose="020F0502020204030204" pitchFamily="34" charset="0"/>
                          <a:cs typeface="Times New Roman" panose="02020603050405020304" pitchFamily="18" charset="0"/>
                        </a:rPr>
                        <a:t>Institute of Electrical and Electronics Engineers Journal(IEEE), 2023</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anose="02020603050405020304" pitchFamily="18" charset="0"/>
                          <a:cs typeface="Times New Roman" panose="02020603050405020304" pitchFamily="18" charset="0"/>
                        </a:rPr>
                        <a:t>GCN and an attention-driven neural framework, resulting in a robust and effective model for dynamic Korean Sign Language (KSL) recognition</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Small KSL datasets hinder the model's ability to learn and adapt to a wide range of signing variations.</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9085276"/>
                  </a:ext>
                </a:extLst>
              </a:tr>
            </a:tbl>
          </a:graphicData>
        </a:graphic>
      </p:graphicFrame>
    </p:spTree>
    <p:extLst>
      <p:ext uri="{BB962C8B-B14F-4D97-AF65-F5344CB8AC3E}">
        <p14:creationId xmlns:p14="http://schemas.microsoft.com/office/powerpoint/2010/main" val="281537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E9178-3CFD-BDD4-1C1C-92A2E76C37D7}"/>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799AC6C9-5DFA-0401-7A14-2330462C2065}"/>
              </a:ext>
            </a:extLst>
          </p:cNvPr>
          <p:cNvSpPr>
            <a:spLocks noGrp="1" noChangeArrowheads="1"/>
          </p:cNvSpPr>
          <p:nvPr>
            <p:ph type="title"/>
          </p:nvPr>
        </p:nvSpPr>
        <p:spPr>
          <a:xfrm>
            <a:off x="655544" y="0"/>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9B8952C-70CF-E00E-7BB0-26344EE61FDA}"/>
              </a:ext>
            </a:extLst>
          </p:cNvPr>
          <p:cNvSpPr>
            <a:spLocks noGrp="1"/>
          </p:cNvSpPr>
          <p:nvPr>
            <p:ph type="ftr" sz="quarter" idx="11"/>
          </p:nvPr>
        </p:nvSpPr>
        <p:spPr/>
        <p:txBody>
          <a:bodyPr/>
          <a:lstStyle/>
          <a:p>
            <a:pPr>
              <a:defRPr/>
            </a:pPr>
            <a:r>
              <a:rPr lang="en-US" dirty="0"/>
              <a:t>DEPT. of CSE                      CSB4243-Design Project-2</a:t>
            </a:r>
          </a:p>
        </p:txBody>
      </p:sp>
      <p:sp>
        <p:nvSpPr>
          <p:cNvPr id="5" name="Slide Number Placeholder 4">
            <a:extLst>
              <a:ext uri="{FF2B5EF4-FFF2-40B4-BE49-F238E27FC236}">
                <a16:creationId xmlns:a16="http://schemas.microsoft.com/office/drawing/2014/main" id="{A3AFF6DA-92E8-A95B-6409-08FDEE5DB21B}"/>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7</a:t>
            </a:fld>
            <a:endParaRPr lang="en-US" altLang="en-US">
              <a:solidFill>
                <a:srgbClr val="898989"/>
              </a:solidFill>
            </a:endParaRPr>
          </a:p>
        </p:txBody>
      </p:sp>
      <p:pic>
        <p:nvPicPr>
          <p:cNvPr id="7" name="image1.jpg" descr="A drawing of a face&#10;&#10;Description automatically generated">
            <a:extLst>
              <a:ext uri="{FF2B5EF4-FFF2-40B4-BE49-F238E27FC236}">
                <a16:creationId xmlns:a16="http://schemas.microsoft.com/office/drawing/2014/main" id="{08CE4D59-E637-6921-5299-9142F14A28A5}"/>
              </a:ext>
            </a:extLst>
          </p:cNvPr>
          <p:cNvPicPr/>
          <p:nvPr/>
        </p:nvPicPr>
        <p:blipFill>
          <a:blip r:embed="rId2" cstate="print"/>
          <a:srcRect/>
          <a:stretch>
            <a:fillRect/>
          </a:stretch>
        </p:blipFill>
        <p:spPr>
          <a:xfrm>
            <a:off x="6400800" y="228600"/>
            <a:ext cx="2533319" cy="659958"/>
          </a:xfrm>
          <a:prstGeom prst="rect">
            <a:avLst/>
          </a:prstGeom>
          <a:ln/>
        </p:spPr>
      </p:pic>
      <p:graphicFrame>
        <p:nvGraphicFramePr>
          <p:cNvPr id="4" name="Content Placeholder 3">
            <a:extLst>
              <a:ext uri="{FF2B5EF4-FFF2-40B4-BE49-F238E27FC236}">
                <a16:creationId xmlns:a16="http://schemas.microsoft.com/office/drawing/2014/main" id="{B9657967-F2DD-ACD8-9336-B01CD9253CA0}"/>
              </a:ext>
            </a:extLst>
          </p:cNvPr>
          <p:cNvGraphicFramePr>
            <a:graphicFrameLocks/>
          </p:cNvGraphicFramePr>
          <p:nvPr>
            <p:extLst>
              <p:ext uri="{D42A27DB-BD31-4B8C-83A1-F6EECF244321}">
                <p14:modId xmlns:p14="http://schemas.microsoft.com/office/powerpoint/2010/main" val="3306648302"/>
              </p:ext>
            </p:extLst>
          </p:nvPr>
        </p:nvGraphicFramePr>
        <p:xfrm>
          <a:off x="426155" y="874394"/>
          <a:ext cx="8305469" cy="5556886"/>
        </p:xfrm>
        <a:graphic>
          <a:graphicData uri="http://schemas.openxmlformats.org/drawingml/2006/table">
            <a:tbl>
              <a:tblPr firstRow="1" bandRow="1">
                <a:tableStyleId>{5C22544A-7EE6-4342-B048-85BDC9FD1C3A}</a:tableStyleId>
              </a:tblPr>
              <a:tblGrid>
                <a:gridCol w="414507">
                  <a:extLst>
                    <a:ext uri="{9D8B030D-6E8A-4147-A177-3AD203B41FA5}">
                      <a16:colId xmlns:a16="http://schemas.microsoft.com/office/drawing/2014/main" val="2738810962"/>
                    </a:ext>
                  </a:extLst>
                </a:gridCol>
                <a:gridCol w="1842248">
                  <a:extLst>
                    <a:ext uri="{9D8B030D-6E8A-4147-A177-3AD203B41FA5}">
                      <a16:colId xmlns:a16="http://schemas.microsoft.com/office/drawing/2014/main" val="2086860346"/>
                    </a:ext>
                  </a:extLst>
                </a:gridCol>
                <a:gridCol w="974690">
                  <a:extLst>
                    <a:ext uri="{9D8B030D-6E8A-4147-A177-3AD203B41FA5}">
                      <a16:colId xmlns:a16="http://schemas.microsoft.com/office/drawing/2014/main" val="3416470480"/>
                    </a:ext>
                  </a:extLst>
                </a:gridCol>
                <a:gridCol w="1483014">
                  <a:extLst>
                    <a:ext uri="{9D8B030D-6E8A-4147-A177-3AD203B41FA5}">
                      <a16:colId xmlns:a16="http://schemas.microsoft.com/office/drawing/2014/main" val="697034839"/>
                    </a:ext>
                  </a:extLst>
                </a:gridCol>
                <a:gridCol w="1925906">
                  <a:extLst>
                    <a:ext uri="{9D8B030D-6E8A-4147-A177-3AD203B41FA5}">
                      <a16:colId xmlns:a16="http://schemas.microsoft.com/office/drawing/2014/main" val="3568170127"/>
                    </a:ext>
                  </a:extLst>
                </a:gridCol>
                <a:gridCol w="1665104">
                  <a:extLst>
                    <a:ext uri="{9D8B030D-6E8A-4147-A177-3AD203B41FA5}">
                      <a16:colId xmlns:a16="http://schemas.microsoft.com/office/drawing/2014/main" val="3185858228"/>
                    </a:ext>
                  </a:extLst>
                </a:gridCol>
              </a:tblGrid>
              <a:tr h="1430508">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2328058">
                <a:tc>
                  <a:txBody>
                    <a:bodyPr/>
                    <a:lstStyle/>
                    <a:p>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American Sign Language Words Recognition Using Spatio-Temporal Prosodic and Angle Features: A Sequential Learning Approach</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B.A. Sunusi &amp; C. Kosin</a:t>
                      </a:r>
                    </a:p>
                  </a:txBody>
                  <a:tcPr/>
                </a:tc>
                <a:tc>
                  <a:txBody>
                    <a:bodyPr/>
                    <a:lstStyle/>
                    <a:p>
                      <a:r>
                        <a:rPr lang="en-US" sz="1400" i="0" dirty="0">
                          <a:latin typeface="Times New Roman" panose="02020603050405020304" pitchFamily="18" charset="0"/>
                          <a:ea typeface="Calibri" panose="020F0502020204030204" pitchFamily="34" charset="0"/>
                          <a:cs typeface="Times New Roman" panose="02020603050405020304" pitchFamily="18" charset="0"/>
                        </a:rPr>
                        <a:t>Institute of Electrical and Electronics Engineers Journal(IEEE), 2022</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FFV-Bi-LSTM to train 3D hand skeletal information of motion and orientation angle features learned from the leap motion controller (LMC).</a:t>
                      </a:r>
                    </a:p>
                  </a:txBody>
                  <a:tcPr/>
                </a:tc>
                <a:tc>
                  <a:txBody>
                    <a:bodyPr/>
                    <a:lstStyle/>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FFV is trial and error strategy while choosing stable GMM components.</a:t>
                      </a:r>
                    </a:p>
                  </a:txBody>
                  <a:tcPr/>
                </a:tc>
                <a:extLst>
                  <a:ext uri="{0D108BD9-81ED-4DB2-BD59-A6C34878D82A}">
                    <a16:rowId xmlns:a16="http://schemas.microsoft.com/office/drawing/2014/main" val="3118891209"/>
                  </a:ext>
                </a:extLst>
              </a:tr>
              <a:tr h="736275">
                <a:tc>
                  <a:txBody>
                    <a:bodyPr/>
                    <a:lstStyle/>
                    <a:p>
                      <a:r>
                        <a:rPr lang="en-US" sz="1400" dirty="0">
                          <a:latin typeface="Times New Roman" panose="02020603050405020304" pitchFamily="18" charset="0"/>
                          <a:cs typeface="Times New Roman" panose="02020603050405020304" pitchFamily="18" charset="0"/>
                        </a:rPr>
                        <a:t>6.</a:t>
                      </a:r>
                    </a:p>
                  </a:txBody>
                  <a:tcPr/>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Sign Language Recognition via Late Fusion of Computer Vision and Leap Motion</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Jordan J. Bird 1, Anikó Ekárt  and Diego R. Faria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350" b="0" i="0" kern="1200" dirty="0">
                          <a:solidFill>
                            <a:schemeClr val="dk1"/>
                          </a:solidFill>
                          <a:effectLst/>
                          <a:latin typeface="Times New Roman" panose="02020603050405020304" pitchFamily="18" charset="0"/>
                          <a:ea typeface="+mn-ea"/>
                          <a:cs typeface="Times New Roman" panose="02020603050405020304" pitchFamily="18" charset="0"/>
                        </a:rPr>
                        <a:t>Multidisciplinary Digital Publishing Institute</a:t>
                      </a:r>
                      <a:r>
                        <a:rPr lang="en-US" sz="1400" i="0" dirty="0">
                          <a:latin typeface="Times New Roman" panose="02020603050405020304" pitchFamily="18" charset="0"/>
                          <a:ea typeface="Calibri" panose="020F0502020204030204" pitchFamily="34" charset="0"/>
                          <a:cs typeface="Times New Roman" panose="02020603050405020304" pitchFamily="18" charset="0"/>
                        </a:rPr>
                        <a:t>(MDPI), 2022</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Computer Vision Feature Extraction and Leap Motion Data Acquisition</a:t>
                      </a:r>
                    </a:p>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Late Fusion Integration and Gesture Classification</a:t>
                      </a:r>
                    </a:p>
                  </a:txBody>
                  <a:tcPr/>
                </a:tc>
                <a:tc>
                  <a:txBody>
                    <a:bodyPr/>
                    <a:lstStyle/>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Limited Leap Motion Range</a:t>
                      </a:r>
                    </a:p>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Environmental factors affect accuracy</a:t>
                      </a:r>
                    </a:p>
                  </a:txBody>
                  <a:tcPr/>
                </a:tc>
                <a:extLst>
                  <a:ext uri="{0D108BD9-81ED-4DB2-BD59-A6C34878D82A}">
                    <a16:rowId xmlns:a16="http://schemas.microsoft.com/office/drawing/2014/main" val="2109085276"/>
                  </a:ext>
                </a:extLst>
              </a:tr>
            </a:tbl>
          </a:graphicData>
        </a:graphic>
      </p:graphicFrame>
    </p:spTree>
    <p:extLst>
      <p:ext uri="{BB962C8B-B14F-4D97-AF65-F5344CB8AC3E}">
        <p14:creationId xmlns:p14="http://schemas.microsoft.com/office/powerpoint/2010/main" val="209820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07BC5-925B-E58D-39B8-4BE2D76E7375}"/>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22227FBE-F8CC-159C-52D1-77603812D160}"/>
              </a:ext>
            </a:extLst>
          </p:cNvPr>
          <p:cNvSpPr>
            <a:spLocks noGrp="1" noChangeArrowheads="1"/>
          </p:cNvSpPr>
          <p:nvPr>
            <p:ph type="title"/>
          </p:nvPr>
        </p:nvSpPr>
        <p:spPr>
          <a:xfrm>
            <a:off x="655544" y="0"/>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9EBD8D79-E2B2-2E50-00F8-8819A9812A4F}"/>
              </a:ext>
            </a:extLst>
          </p:cNvPr>
          <p:cNvSpPr>
            <a:spLocks noGrp="1"/>
          </p:cNvSpPr>
          <p:nvPr>
            <p:ph type="ftr" sz="quarter" idx="11"/>
          </p:nvPr>
        </p:nvSpPr>
        <p:spPr/>
        <p:txBody>
          <a:bodyPr/>
          <a:lstStyle/>
          <a:p>
            <a:pPr>
              <a:defRPr/>
            </a:pPr>
            <a:r>
              <a:rPr lang="en-US" dirty="0"/>
              <a:t>DEPT. of CSE                      CSB4243-Design Project-2</a:t>
            </a:r>
          </a:p>
        </p:txBody>
      </p:sp>
      <p:sp>
        <p:nvSpPr>
          <p:cNvPr id="5" name="Slide Number Placeholder 4">
            <a:extLst>
              <a:ext uri="{FF2B5EF4-FFF2-40B4-BE49-F238E27FC236}">
                <a16:creationId xmlns:a16="http://schemas.microsoft.com/office/drawing/2014/main" id="{78D45676-991F-90EF-367D-339DA0890262}"/>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8</a:t>
            </a:fld>
            <a:endParaRPr lang="en-US" altLang="en-US">
              <a:solidFill>
                <a:srgbClr val="898989"/>
              </a:solidFill>
            </a:endParaRPr>
          </a:p>
        </p:txBody>
      </p:sp>
      <p:pic>
        <p:nvPicPr>
          <p:cNvPr id="7" name="image1.jpg" descr="A drawing of a face&#10;&#10;Description automatically generated">
            <a:extLst>
              <a:ext uri="{FF2B5EF4-FFF2-40B4-BE49-F238E27FC236}">
                <a16:creationId xmlns:a16="http://schemas.microsoft.com/office/drawing/2014/main" id="{4D622E5B-3550-831F-00CB-6ED41A04B26A}"/>
              </a:ext>
            </a:extLst>
          </p:cNvPr>
          <p:cNvPicPr/>
          <p:nvPr/>
        </p:nvPicPr>
        <p:blipFill>
          <a:blip r:embed="rId2" cstate="print"/>
          <a:srcRect/>
          <a:stretch>
            <a:fillRect/>
          </a:stretch>
        </p:blipFill>
        <p:spPr>
          <a:xfrm>
            <a:off x="6400800" y="228600"/>
            <a:ext cx="2533319" cy="659958"/>
          </a:xfrm>
          <a:prstGeom prst="rect">
            <a:avLst/>
          </a:prstGeom>
          <a:ln/>
        </p:spPr>
      </p:pic>
      <p:graphicFrame>
        <p:nvGraphicFramePr>
          <p:cNvPr id="4" name="Content Placeholder 3">
            <a:extLst>
              <a:ext uri="{FF2B5EF4-FFF2-40B4-BE49-F238E27FC236}">
                <a16:creationId xmlns:a16="http://schemas.microsoft.com/office/drawing/2014/main" id="{C78D74D6-4A41-297E-29A2-F1123ED6AABE}"/>
              </a:ext>
            </a:extLst>
          </p:cNvPr>
          <p:cNvGraphicFramePr>
            <a:graphicFrameLocks/>
          </p:cNvGraphicFramePr>
          <p:nvPr>
            <p:extLst>
              <p:ext uri="{D42A27DB-BD31-4B8C-83A1-F6EECF244321}">
                <p14:modId xmlns:p14="http://schemas.microsoft.com/office/powerpoint/2010/main" val="3649852281"/>
              </p:ext>
            </p:extLst>
          </p:nvPr>
        </p:nvGraphicFramePr>
        <p:xfrm>
          <a:off x="426155" y="874394"/>
          <a:ext cx="8305469" cy="5770246"/>
        </p:xfrm>
        <a:graphic>
          <a:graphicData uri="http://schemas.openxmlformats.org/drawingml/2006/table">
            <a:tbl>
              <a:tblPr firstRow="1" bandRow="1">
                <a:tableStyleId>{5C22544A-7EE6-4342-B048-85BDC9FD1C3A}</a:tableStyleId>
              </a:tblPr>
              <a:tblGrid>
                <a:gridCol w="414507">
                  <a:extLst>
                    <a:ext uri="{9D8B030D-6E8A-4147-A177-3AD203B41FA5}">
                      <a16:colId xmlns:a16="http://schemas.microsoft.com/office/drawing/2014/main" val="2738810962"/>
                    </a:ext>
                  </a:extLst>
                </a:gridCol>
                <a:gridCol w="1842248">
                  <a:extLst>
                    <a:ext uri="{9D8B030D-6E8A-4147-A177-3AD203B41FA5}">
                      <a16:colId xmlns:a16="http://schemas.microsoft.com/office/drawing/2014/main" val="2086860346"/>
                    </a:ext>
                  </a:extLst>
                </a:gridCol>
                <a:gridCol w="974690">
                  <a:extLst>
                    <a:ext uri="{9D8B030D-6E8A-4147-A177-3AD203B41FA5}">
                      <a16:colId xmlns:a16="http://schemas.microsoft.com/office/drawing/2014/main" val="3416470480"/>
                    </a:ext>
                  </a:extLst>
                </a:gridCol>
                <a:gridCol w="1483014">
                  <a:extLst>
                    <a:ext uri="{9D8B030D-6E8A-4147-A177-3AD203B41FA5}">
                      <a16:colId xmlns:a16="http://schemas.microsoft.com/office/drawing/2014/main" val="697034839"/>
                    </a:ext>
                  </a:extLst>
                </a:gridCol>
                <a:gridCol w="1925906">
                  <a:extLst>
                    <a:ext uri="{9D8B030D-6E8A-4147-A177-3AD203B41FA5}">
                      <a16:colId xmlns:a16="http://schemas.microsoft.com/office/drawing/2014/main" val="3568170127"/>
                    </a:ext>
                  </a:extLst>
                </a:gridCol>
                <a:gridCol w="1665104">
                  <a:extLst>
                    <a:ext uri="{9D8B030D-6E8A-4147-A177-3AD203B41FA5}">
                      <a16:colId xmlns:a16="http://schemas.microsoft.com/office/drawing/2014/main" val="3185858228"/>
                    </a:ext>
                  </a:extLst>
                </a:gridCol>
              </a:tblGrid>
              <a:tr h="1430508">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2328058">
                <a:tc>
                  <a:txBody>
                    <a:bodyPr/>
                    <a:lstStyle/>
                    <a:p>
                      <a:r>
                        <a:rPr lang="en-US" sz="1400" dirty="0">
                          <a:latin typeface="Times New Roman" panose="02020603050405020304" pitchFamily="18" charset="0"/>
                          <a:cs typeface="Times New Roman" panose="02020603050405020304" pitchFamily="18" charset="0"/>
                        </a:rPr>
                        <a:t>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Real Time Sign Language Interpreter</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G.N. Geethu ,&amp; C.S. Arun</a:t>
                      </a:r>
                    </a:p>
                  </a:txBody>
                  <a:tcPr/>
                </a:tc>
                <a:tc>
                  <a:txBody>
                    <a:bodyPr/>
                    <a:lstStyle/>
                    <a:p>
                      <a:r>
                        <a:rPr lang="en-US" sz="1400" i="0" dirty="0">
                          <a:latin typeface="Times New Roman" panose="02020603050405020304" pitchFamily="18" charset="0"/>
                          <a:ea typeface="Calibri" panose="020F0502020204030204" pitchFamily="34" charset="0"/>
                          <a:cs typeface="Times New Roman" panose="02020603050405020304" pitchFamily="18" charset="0"/>
                        </a:rPr>
                        <a:t>International Journal on Electrical, Instrumentation and Communication Engineering,</a:t>
                      </a:r>
                    </a:p>
                    <a:p>
                      <a:r>
                        <a:rPr lang="en-US" sz="1400" i="0" dirty="0">
                          <a:latin typeface="Times New Roman" panose="02020603050405020304" pitchFamily="18" charset="0"/>
                          <a:ea typeface="Calibri" panose="020F0502020204030204" pitchFamily="34" charset="0"/>
                          <a:cs typeface="Times New Roman" panose="02020603050405020304" pitchFamily="18" charset="0"/>
                        </a:rPr>
                        <a:t>2022</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anose="02020603050405020304" pitchFamily="18" charset="0"/>
                          <a:cs typeface="Times New Roman" panose="02020603050405020304" pitchFamily="18" charset="0"/>
                        </a:rPr>
                        <a:t>Hand sign recognition system was implemented using ARM CORTEX development board. </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350" b="0" i="0" kern="1200" dirty="0">
                          <a:solidFill>
                            <a:schemeClr val="dk1"/>
                          </a:solidFill>
                          <a:effectLst/>
                          <a:latin typeface="Times New Roman" panose="02020603050405020304" pitchFamily="18" charset="0"/>
                          <a:ea typeface="+mn-ea"/>
                          <a:cs typeface="Times New Roman" panose="02020603050405020304" pitchFamily="18" charset="0"/>
                        </a:rPr>
                        <a:t>Low-resolution images or inconsistent signing can impact accuracy.</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8891209"/>
                  </a:ext>
                </a:extLst>
              </a:tr>
              <a:tr h="0">
                <a:tc>
                  <a:txBody>
                    <a:bodyPr/>
                    <a:lstStyle/>
                    <a:p>
                      <a:r>
                        <a:rPr lang="en-US" sz="1400" dirty="0">
                          <a:latin typeface="Times New Roman" panose="02020603050405020304" pitchFamily="18" charset="0"/>
                          <a:cs typeface="Times New Roman" panose="02020603050405020304" pitchFamily="18" charset="0"/>
                        </a:rPr>
                        <a:t>8.</a:t>
                      </a:r>
                    </a:p>
                  </a:txBody>
                  <a:tcPr/>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A Review of the Hand Gesture Recognition</a:t>
                      </a:r>
                    </a:p>
                    <a:p>
                      <a:r>
                        <a:rPr lang="en-US" sz="1400" dirty="0">
                          <a:latin typeface="Times New Roman" panose="02020603050405020304" pitchFamily="18" charset="0"/>
                          <a:ea typeface="Calibri" panose="020F0502020204030204" pitchFamily="34" charset="0"/>
                          <a:cs typeface="Times New Roman" panose="02020603050405020304" pitchFamily="18" charset="0"/>
                        </a:rPr>
                        <a:t>System</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Noraini Mohamed ,&amp; Nazean Johmar</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i="0" dirty="0">
                          <a:latin typeface="Times New Roman" panose="02020603050405020304" pitchFamily="18" charset="0"/>
                          <a:ea typeface="Calibri" panose="020F0502020204030204" pitchFamily="34" charset="0"/>
                          <a:cs typeface="Times New Roman" panose="02020603050405020304" pitchFamily="18" charset="0"/>
                        </a:rPr>
                        <a:t>Institute of Electrical and Electronics Engineers Journal(IEEE), 2021</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Histogram of Oriented Gradient (HOG), Convolutional Neural Network (CNN), and Principal Component Analysis (PCA).</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needs to work with sign variations. It is difficult to be addressed in practice.</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9085276"/>
                  </a:ext>
                </a:extLst>
              </a:tr>
            </a:tbl>
          </a:graphicData>
        </a:graphic>
      </p:graphicFrame>
    </p:spTree>
    <p:extLst>
      <p:ext uri="{BB962C8B-B14F-4D97-AF65-F5344CB8AC3E}">
        <p14:creationId xmlns:p14="http://schemas.microsoft.com/office/powerpoint/2010/main" val="296110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EC669-817C-B8B8-60FD-B443DE2C6594}"/>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381393ED-D80E-84AC-8187-148D4F24A061}"/>
              </a:ext>
            </a:extLst>
          </p:cNvPr>
          <p:cNvSpPr>
            <a:spLocks noGrp="1" noChangeArrowheads="1"/>
          </p:cNvSpPr>
          <p:nvPr>
            <p:ph type="title"/>
          </p:nvPr>
        </p:nvSpPr>
        <p:spPr>
          <a:xfrm>
            <a:off x="655544" y="0"/>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3EB324C9-2169-269F-9731-5636A9462C3F}"/>
              </a:ext>
            </a:extLst>
          </p:cNvPr>
          <p:cNvSpPr>
            <a:spLocks noGrp="1"/>
          </p:cNvSpPr>
          <p:nvPr>
            <p:ph type="ftr" sz="quarter" idx="11"/>
          </p:nvPr>
        </p:nvSpPr>
        <p:spPr/>
        <p:txBody>
          <a:bodyPr/>
          <a:lstStyle/>
          <a:p>
            <a:pPr>
              <a:defRPr/>
            </a:pPr>
            <a:r>
              <a:rPr lang="en-US" dirty="0"/>
              <a:t>DEPT. of CSE                      CSB4243-Design Project-2</a:t>
            </a:r>
          </a:p>
        </p:txBody>
      </p:sp>
      <p:sp>
        <p:nvSpPr>
          <p:cNvPr id="5" name="Slide Number Placeholder 4">
            <a:extLst>
              <a:ext uri="{FF2B5EF4-FFF2-40B4-BE49-F238E27FC236}">
                <a16:creationId xmlns:a16="http://schemas.microsoft.com/office/drawing/2014/main" id="{F6FF2781-85EA-8664-D141-4913C3A326F8}"/>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9</a:t>
            </a:fld>
            <a:endParaRPr lang="en-US" altLang="en-US">
              <a:solidFill>
                <a:srgbClr val="898989"/>
              </a:solidFill>
            </a:endParaRPr>
          </a:p>
        </p:txBody>
      </p:sp>
      <p:pic>
        <p:nvPicPr>
          <p:cNvPr id="7" name="image1.jpg" descr="A drawing of a face&#10;&#10;Description automatically generated">
            <a:extLst>
              <a:ext uri="{FF2B5EF4-FFF2-40B4-BE49-F238E27FC236}">
                <a16:creationId xmlns:a16="http://schemas.microsoft.com/office/drawing/2014/main" id="{AADA7F0A-0FEA-5144-E5B4-FD7CEFABDEA3}"/>
              </a:ext>
            </a:extLst>
          </p:cNvPr>
          <p:cNvPicPr/>
          <p:nvPr/>
        </p:nvPicPr>
        <p:blipFill>
          <a:blip r:embed="rId2" cstate="print"/>
          <a:srcRect/>
          <a:stretch>
            <a:fillRect/>
          </a:stretch>
        </p:blipFill>
        <p:spPr>
          <a:xfrm>
            <a:off x="6400800" y="228600"/>
            <a:ext cx="2533319" cy="659958"/>
          </a:xfrm>
          <a:prstGeom prst="rect">
            <a:avLst/>
          </a:prstGeom>
          <a:ln/>
        </p:spPr>
      </p:pic>
      <p:graphicFrame>
        <p:nvGraphicFramePr>
          <p:cNvPr id="4" name="Content Placeholder 3">
            <a:extLst>
              <a:ext uri="{FF2B5EF4-FFF2-40B4-BE49-F238E27FC236}">
                <a16:creationId xmlns:a16="http://schemas.microsoft.com/office/drawing/2014/main" id="{433C8F37-6BE9-4A0E-E952-7B8CA2A6C833}"/>
              </a:ext>
            </a:extLst>
          </p:cNvPr>
          <p:cNvGraphicFramePr>
            <a:graphicFrameLocks/>
          </p:cNvGraphicFramePr>
          <p:nvPr>
            <p:extLst>
              <p:ext uri="{D42A27DB-BD31-4B8C-83A1-F6EECF244321}">
                <p14:modId xmlns:p14="http://schemas.microsoft.com/office/powerpoint/2010/main" val="1359586982"/>
              </p:ext>
            </p:extLst>
          </p:nvPr>
        </p:nvGraphicFramePr>
        <p:xfrm>
          <a:off x="419265" y="928245"/>
          <a:ext cx="8305469" cy="5343526"/>
        </p:xfrm>
        <a:graphic>
          <a:graphicData uri="http://schemas.openxmlformats.org/drawingml/2006/table">
            <a:tbl>
              <a:tblPr firstRow="1" bandRow="1">
                <a:tableStyleId>{5C22544A-7EE6-4342-B048-85BDC9FD1C3A}</a:tableStyleId>
              </a:tblPr>
              <a:tblGrid>
                <a:gridCol w="414507">
                  <a:extLst>
                    <a:ext uri="{9D8B030D-6E8A-4147-A177-3AD203B41FA5}">
                      <a16:colId xmlns:a16="http://schemas.microsoft.com/office/drawing/2014/main" val="2738810962"/>
                    </a:ext>
                  </a:extLst>
                </a:gridCol>
                <a:gridCol w="1842248">
                  <a:extLst>
                    <a:ext uri="{9D8B030D-6E8A-4147-A177-3AD203B41FA5}">
                      <a16:colId xmlns:a16="http://schemas.microsoft.com/office/drawing/2014/main" val="2086860346"/>
                    </a:ext>
                  </a:extLst>
                </a:gridCol>
                <a:gridCol w="974690">
                  <a:extLst>
                    <a:ext uri="{9D8B030D-6E8A-4147-A177-3AD203B41FA5}">
                      <a16:colId xmlns:a16="http://schemas.microsoft.com/office/drawing/2014/main" val="3416470480"/>
                    </a:ext>
                  </a:extLst>
                </a:gridCol>
                <a:gridCol w="1483014">
                  <a:extLst>
                    <a:ext uri="{9D8B030D-6E8A-4147-A177-3AD203B41FA5}">
                      <a16:colId xmlns:a16="http://schemas.microsoft.com/office/drawing/2014/main" val="697034839"/>
                    </a:ext>
                  </a:extLst>
                </a:gridCol>
                <a:gridCol w="1925906">
                  <a:extLst>
                    <a:ext uri="{9D8B030D-6E8A-4147-A177-3AD203B41FA5}">
                      <a16:colId xmlns:a16="http://schemas.microsoft.com/office/drawing/2014/main" val="3568170127"/>
                    </a:ext>
                  </a:extLst>
                </a:gridCol>
                <a:gridCol w="1665104">
                  <a:extLst>
                    <a:ext uri="{9D8B030D-6E8A-4147-A177-3AD203B41FA5}">
                      <a16:colId xmlns:a16="http://schemas.microsoft.com/office/drawing/2014/main" val="3185858228"/>
                    </a:ext>
                  </a:extLst>
                </a:gridCol>
              </a:tblGrid>
              <a:tr h="1430508">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2328058">
                <a:tc>
                  <a:txBody>
                    <a:bodyPr/>
                    <a:lstStyle/>
                    <a:p>
                      <a:r>
                        <a:rPr lang="en-US" sz="1400" dirty="0">
                          <a:latin typeface="Times New Roman" panose="02020603050405020304" pitchFamily="18" charset="0"/>
                          <a:cs typeface="Times New Roman" panose="02020603050405020304" pitchFamily="18" charset="0"/>
                        </a:rPr>
                        <a:t>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Intelligent Sign Language Recognition Using Image Processing</a:t>
                      </a: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Sawant Pramada, &amp; Nerkar Samiksh,&amp; S. Vaidya</a:t>
                      </a:r>
                    </a:p>
                  </a:txBody>
                  <a:tcPr/>
                </a:tc>
                <a:tc>
                  <a:txBody>
                    <a:bodyPr/>
                    <a:lstStyle/>
                    <a:p>
                      <a:r>
                        <a:rPr lang="en-US" sz="1400" dirty="0">
                          <a:latin typeface="Times New Roman" panose="02020603050405020304" pitchFamily="18" charset="0"/>
                          <a:cs typeface="Times New Roman" panose="02020603050405020304" pitchFamily="18" charset="0"/>
                        </a:rPr>
                        <a:t>IOSR Journal of Engineering (IOSRJEN) , 2021</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anose="02020603050405020304" pitchFamily="18" charset="0"/>
                          <a:cs typeface="Times New Roman" panose="02020603050405020304" pitchFamily="18" charset="0"/>
                        </a:rPr>
                        <a:t>Image Processing and Template matching for better output generation. </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These systems may not be able to recognize all signs, especially rare or regional signs.</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8891209"/>
                  </a:ext>
                </a:extLst>
              </a:tr>
              <a:tr h="0">
                <a:tc>
                  <a:txBody>
                    <a:bodyPr/>
                    <a:lstStyle/>
                    <a:p>
                      <a:r>
                        <a:rPr lang="en-US" sz="1400" dirty="0">
                          <a:latin typeface="Times New Roman" panose="02020603050405020304" pitchFamily="18" charset="0"/>
                          <a:cs typeface="Times New Roman" panose="02020603050405020304" pitchFamily="18" charset="0"/>
                        </a:rPr>
                        <a:t>10.</a:t>
                      </a:r>
                    </a:p>
                  </a:txBody>
                  <a:tcPr/>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Sign Language Recognition Using Deep </a:t>
                      </a:r>
                    </a:p>
                    <a:p>
                      <a:r>
                        <a:rPr lang="en-US" sz="1400" dirty="0">
                          <a:latin typeface="Times New Roman" panose="02020603050405020304" pitchFamily="18" charset="0"/>
                          <a:ea typeface="Calibri" panose="020F0502020204030204" pitchFamily="34" charset="0"/>
                          <a:cs typeface="Times New Roman" panose="02020603050405020304" pitchFamily="18" charset="0"/>
                        </a:rPr>
                        <a:t>Learning and Computer Vision</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Dr. Sabeenian R.S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i="0" dirty="0">
                          <a:latin typeface="Times New Roman" panose="02020603050405020304" pitchFamily="18" charset="0"/>
                          <a:ea typeface="Calibri" panose="020F0502020204030204" pitchFamily="34" charset="0"/>
                          <a:cs typeface="Times New Roman" panose="02020603050405020304" pitchFamily="18" charset="0"/>
                        </a:rPr>
                        <a:t>Journal of Advanced Research in Dynamical and Control Systems, 2021</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CNN based approach for the recognition and classification of the sign language using computer vision. </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doesn’t support background subtraction when the frames are dropped from a video.</a:t>
                      </a:r>
                      <a:endParaRPr lang="en-US" sz="14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9085276"/>
                  </a:ext>
                </a:extLst>
              </a:tr>
            </a:tbl>
          </a:graphicData>
        </a:graphic>
      </p:graphicFrame>
    </p:spTree>
    <p:extLst>
      <p:ext uri="{BB962C8B-B14F-4D97-AF65-F5344CB8AC3E}">
        <p14:creationId xmlns:p14="http://schemas.microsoft.com/office/powerpoint/2010/main" val="3992998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19992</TotalTime>
  <Words>1560</Words>
  <Application>Microsoft Office PowerPoint</Application>
  <PresentationFormat>On-screen Show (4:3)</PresentationFormat>
  <Paragraphs>184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Times New Roman</vt:lpstr>
      <vt:lpstr>Office Theme</vt:lpstr>
      <vt:lpstr> Department of Computer Science and Engineering  CSB4342 – DESIGN PROJECT  2  ZOOM AI SIGN LANGUAGE INTERPRETATION Review-0</vt:lpstr>
      <vt:lpstr>Agenda for Review 0</vt:lpstr>
      <vt:lpstr>Introduction</vt:lpstr>
      <vt:lpstr>Abstract</vt:lpstr>
      <vt:lpstr> Literature review/Existing Systems </vt:lpstr>
      <vt:lpstr> Literature review/Existing Systems </vt:lpstr>
      <vt:lpstr> Literature review/Existing Systems </vt:lpstr>
      <vt:lpstr> Literature review/Existing Systems </vt:lpstr>
      <vt:lpstr> Literature review/Existing Systems </vt:lpstr>
      <vt:lpstr>Objective</vt:lpstr>
      <vt:lpstr>ARCHITECTURE DIAGRAM</vt:lpstr>
      <vt:lpstr>Methodology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Swa234319</dc:creator>
  <cp:lastModifiedBy>Dharshan Rithvik</cp:lastModifiedBy>
  <cp:revision>269</cp:revision>
  <dcterms:created xsi:type="dcterms:W3CDTF">1601-01-01T00:00:00Z</dcterms:created>
  <dcterms:modified xsi:type="dcterms:W3CDTF">2024-02-29T17:02:23Z</dcterms:modified>
</cp:coreProperties>
</file>