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206" r:id="rId1"/>
  </p:sldMasterIdLst>
  <p:notesMasterIdLst>
    <p:notesMasterId r:id="rId19"/>
  </p:notesMasterIdLst>
  <p:handoutMasterIdLst>
    <p:handoutMasterId r:id="rId20"/>
  </p:handoutMasterIdLst>
  <p:sldIdLst>
    <p:sldId id="335" r:id="rId2"/>
    <p:sldId id="349" r:id="rId3"/>
    <p:sldId id="350" r:id="rId4"/>
    <p:sldId id="363" r:id="rId5"/>
    <p:sldId id="364" r:id="rId6"/>
    <p:sldId id="357" r:id="rId7"/>
    <p:sldId id="365" r:id="rId8"/>
    <p:sldId id="359" r:id="rId9"/>
    <p:sldId id="338" r:id="rId10"/>
    <p:sldId id="336" r:id="rId11"/>
    <p:sldId id="339" r:id="rId12"/>
    <p:sldId id="355" r:id="rId13"/>
    <p:sldId id="358" r:id="rId14"/>
    <p:sldId id="361" r:id="rId15"/>
    <p:sldId id="362" r:id="rId16"/>
    <p:sldId id="341" r:id="rId17"/>
    <p:sldId id="351" r:id="rId18"/>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73" autoAdjust="0"/>
    <p:restoredTop sz="94660"/>
  </p:normalViewPr>
  <p:slideViewPr>
    <p:cSldViewPr>
      <p:cViewPr varScale="1">
        <p:scale>
          <a:sx n="82" d="100"/>
          <a:sy n="82" d="100"/>
        </p:scale>
        <p:origin x="1795"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1965E49-9504-D1B5-907E-F0131459EEBF}"/>
              </a:ext>
            </a:extLst>
          </p:cNvPr>
          <p:cNvSpPr>
            <a:spLocks noGrp="1"/>
          </p:cNvSpPr>
          <p:nvPr>
            <p:ph type="hdr" sz="quarter"/>
          </p:nvPr>
        </p:nvSpPr>
        <p:spPr>
          <a:xfrm>
            <a:off x="0" y="0"/>
            <a:ext cx="3170238" cy="481013"/>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IN"/>
          </a:p>
        </p:txBody>
      </p:sp>
      <p:sp>
        <p:nvSpPr>
          <p:cNvPr id="3" name="Date Placeholder 2">
            <a:extLst>
              <a:ext uri="{FF2B5EF4-FFF2-40B4-BE49-F238E27FC236}">
                <a16:creationId xmlns:a16="http://schemas.microsoft.com/office/drawing/2014/main" id="{9E8ECBAF-2A61-9D47-E6EB-752E059FB52E}"/>
              </a:ext>
            </a:extLst>
          </p:cNvPr>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12CFA605-1CD3-4C78-896B-08BEF8CD4A73}" type="datetimeFigureOut">
              <a:rPr lang="en-IN"/>
              <a:pPr>
                <a:defRPr/>
              </a:pPr>
              <a:t>02-05-2024</a:t>
            </a:fld>
            <a:endParaRPr lang="en-IN"/>
          </a:p>
        </p:txBody>
      </p:sp>
      <p:sp>
        <p:nvSpPr>
          <p:cNvPr id="4" name="Footer Placeholder 3">
            <a:extLst>
              <a:ext uri="{FF2B5EF4-FFF2-40B4-BE49-F238E27FC236}">
                <a16:creationId xmlns:a16="http://schemas.microsoft.com/office/drawing/2014/main" id="{D9F2FD88-1B5F-3E1A-83C1-75510E69C3EF}"/>
              </a:ext>
            </a:extLst>
          </p:cNvPr>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IN"/>
          </a:p>
        </p:txBody>
      </p:sp>
      <p:sp>
        <p:nvSpPr>
          <p:cNvPr id="5" name="Slide Number Placeholder 4">
            <a:extLst>
              <a:ext uri="{FF2B5EF4-FFF2-40B4-BE49-F238E27FC236}">
                <a16:creationId xmlns:a16="http://schemas.microsoft.com/office/drawing/2014/main" id="{488C2BB1-75F7-7401-E33F-0E55EB62923B}"/>
              </a:ext>
            </a:extLst>
          </p:cNvPr>
          <p:cNvSpPr>
            <a:spLocks noGrp="1"/>
          </p:cNvSpPr>
          <p:nvPr>
            <p:ph type="sldNum" sz="quarter" idx="3"/>
          </p:nvPr>
        </p:nvSpPr>
        <p:spPr>
          <a:xfrm>
            <a:off x="4143375" y="9120188"/>
            <a:ext cx="3170238" cy="481012"/>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1851FA90-7BBA-45A1-99A8-554CD759728E}" type="slidenum">
              <a:rPr lang="en-IN" altLang="en-US"/>
              <a:pPr/>
              <a:t>‹#›</a:t>
            </a:fld>
            <a:endParaRPr lang="en-I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5B41DCC-352F-7809-CCFD-F14CBA918591}"/>
              </a:ext>
            </a:extLst>
          </p:cNvPr>
          <p:cNvSpPr>
            <a:spLocks noGrp="1"/>
          </p:cNvSpPr>
          <p:nvPr>
            <p:ph type="hdr" sz="quarter"/>
          </p:nvPr>
        </p:nvSpPr>
        <p:spPr>
          <a:xfrm>
            <a:off x="0" y="0"/>
            <a:ext cx="3170238" cy="479425"/>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Arial" charset="0"/>
              </a:defRPr>
            </a:lvl1pPr>
          </a:lstStyle>
          <a:p>
            <a:pPr>
              <a:defRPr/>
            </a:pPr>
            <a:endParaRPr lang="en-US"/>
          </a:p>
        </p:txBody>
      </p:sp>
      <p:sp>
        <p:nvSpPr>
          <p:cNvPr id="3" name="Date Placeholder 2">
            <a:extLst>
              <a:ext uri="{FF2B5EF4-FFF2-40B4-BE49-F238E27FC236}">
                <a16:creationId xmlns:a16="http://schemas.microsoft.com/office/drawing/2014/main" id="{90FD632B-7C00-C336-E5D9-A055FDE9AAB9}"/>
              </a:ext>
            </a:extLst>
          </p:cNvPr>
          <p:cNvSpPr>
            <a:spLocks noGrp="1"/>
          </p:cNvSpPr>
          <p:nvPr>
            <p:ph type="dt" idx="1"/>
          </p:nvPr>
        </p:nvSpPr>
        <p:spPr>
          <a:xfrm>
            <a:off x="4143375" y="0"/>
            <a:ext cx="3170238" cy="479425"/>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Arial" charset="0"/>
              </a:defRPr>
            </a:lvl1pPr>
          </a:lstStyle>
          <a:p>
            <a:pPr>
              <a:defRPr/>
            </a:pPr>
            <a:fld id="{7BACDC13-41A5-4CC4-93A9-CE3620CEB7A8}" type="datetimeFigureOut">
              <a:rPr lang="en-US"/>
              <a:pPr>
                <a:defRPr/>
              </a:pPr>
              <a:t>5/2/2024</a:t>
            </a:fld>
            <a:endParaRPr lang="en-US"/>
          </a:p>
        </p:txBody>
      </p:sp>
      <p:sp>
        <p:nvSpPr>
          <p:cNvPr id="4" name="Slide Image Placeholder 3">
            <a:extLst>
              <a:ext uri="{FF2B5EF4-FFF2-40B4-BE49-F238E27FC236}">
                <a16:creationId xmlns:a16="http://schemas.microsoft.com/office/drawing/2014/main" id="{F1A81BB2-26D2-977C-BCBD-8D5212DA69BB}"/>
              </a:ext>
            </a:extLst>
          </p:cNvPr>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C28849D6-DF25-B74B-E511-794B088A9959}"/>
              </a:ext>
            </a:extLst>
          </p:cNvPr>
          <p:cNvSpPr>
            <a:spLocks noGrp="1"/>
          </p:cNvSpPr>
          <p:nvPr>
            <p:ph type="body" sz="quarter" idx="3"/>
          </p:nvPr>
        </p:nvSpPr>
        <p:spPr>
          <a:xfrm>
            <a:off x="731838" y="4560888"/>
            <a:ext cx="5851525" cy="4319587"/>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9E2FC16E-5869-CA26-EB64-075AE6193E7F}"/>
              </a:ext>
            </a:extLst>
          </p:cNvPr>
          <p:cNvSpPr>
            <a:spLocks noGrp="1"/>
          </p:cNvSpPr>
          <p:nvPr>
            <p:ph type="ftr" sz="quarter" idx="4"/>
          </p:nvPr>
        </p:nvSpPr>
        <p:spPr>
          <a:xfrm>
            <a:off x="0" y="9120188"/>
            <a:ext cx="3170238" cy="479425"/>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Arial" charset="0"/>
              </a:defRPr>
            </a:lvl1pPr>
          </a:lstStyle>
          <a:p>
            <a:pPr>
              <a:defRPr/>
            </a:pPr>
            <a:endParaRPr lang="en-US"/>
          </a:p>
        </p:txBody>
      </p:sp>
      <p:sp>
        <p:nvSpPr>
          <p:cNvPr id="7" name="Slide Number Placeholder 6">
            <a:extLst>
              <a:ext uri="{FF2B5EF4-FFF2-40B4-BE49-F238E27FC236}">
                <a16:creationId xmlns:a16="http://schemas.microsoft.com/office/drawing/2014/main" id="{09C63DF5-175C-85C3-18B4-8A0F49D49C95}"/>
              </a:ext>
            </a:extLst>
          </p:cNvPr>
          <p:cNvSpPr>
            <a:spLocks noGrp="1"/>
          </p:cNvSpPr>
          <p:nvPr>
            <p:ph type="sldNum" sz="quarter" idx="5"/>
          </p:nvPr>
        </p:nvSpPr>
        <p:spPr>
          <a:xfrm>
            <a:off x="4143375" y="9120188"/>
            <a:ext cx="3170238" cy="47942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8F6A354F-4066-4F12-BB96-46DEBB529856}"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6144DED-E418-65BD-B6F7-8284B1F65940}"/>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132F0166-D303-862C-1C47-150A06D1B8EC}"/>
              </a:ext>
            </a:extLst>
          </p:cNvPr>
          <p:cNvSpPr>
            <a:spLocks noGrp="1"/>
          </p:cNvSpPr>
          <p:nvPr>
            <p:ph type="ftr" sz="quarter" idx="11"/>
          </p:nvPr>
        </p:nvSpPr>
        <p:spPr/>
        <p:txBody>
          <a:bodyPr/>
          <a:lstStyle>
            <a:lvl1pPr>
              <a:defRPr/>
            </a:lvl1pPr>
          </a:lstStyle>
          <a:p>
            <a:pPr>
              <a:defRPr/>
            </a:pPr>
            <a:r>
              <a:rPr lang="en-US"/>
              <a:t>DEPT. of CSE                      CSB4243-Design Project-1</a:t>
            </a:r>
          </a:p>
        </p:txBody>
      </p:sp>
      <p:sp>
        <p:nvSpPr>
          <p:cNvPr id="6" name="Slide Number Placeholder 5">
            <a:extLst>
              <a:ext uri="{FF2B5EF4-FFF2-40B4-BE49-F238E27FC236}">
                <a16:creationId xmlns:a16="http://schemas.microsoft.com/office/drawing/2014/main" id="{EE2458C8-F558-6182-1029-A3BEC9223991}"/>
              </a:ext>
            </a:extLst>
          </p:cNvPr>
          <p:cNvSpPr>
            <a:spLocks noGrp="1"/>
          </p:cNvSpPr>
          <p:nvPr>
            <p:ph type="sldNum" sz="quarter" idx="12"/>
          </p:nvPr>
        </p:nvSpPr>
        <p:spPr/>
        <p:txBody>
          <a:bodyPr/>
          <a:lstStyle>
            <a:lvl1pPr>
              <a:defRPr/>
            </a:lvl1pPr>
          </a:lstStyle>
          <a:p>
            <a:fld id="{7F152F2A-3169-4790-9C21-94A8493C6D59}" type="slidenum">
              <a:rPr lang="en-US" altLang="en-US"/>
              <a:pPr/>
              <a:t>‹#›</a:t>
            </a:fld>
            <a:endParaRPr lang="en-US" altLang="en-US"/>
          </a:p>
        </p:txBody>
      </p:sp>
    </p:spTree>
    <p:extLst>
      <p:ext uri="{BB962C8B-B14F-4D97-AF65-F5344CB8AC3E}">
        <p14:creationId xmlns:p14="http://schemas.microsoft.com/office/powerpoint/2010/main" val="2226394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A167CE-9B51-950B-274A-757AFCD6B9EB}"/>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84270E88-D8F8-16FF-538E-EF21DB3D3253}"/>
              </a:ext>
            </a:extLst>
          </p:cNvPr>
          <p:cNvSpPr>
            <a:spLocks noGrp="1"/>
          </p:cNvSpPr>
          <p:nvPr>
            <p:ph type="ftr" sz="quarter" idx="11"/>
          </p:nvPr>
        </p:nvSpPr>
        <p:spPr/>
        <p:txBody>
          <a:bodyPr/>
          <a:lstStyle>
            <a:lvl1pPr>
              <a:defRPr/>
            </a:lvl1pPr>
          </a:lstStyle>
          <a:p>
            <a:pPr>
              <a:defRPr/>
            </a:pPr>
            <a:r>
              <a:rPr lang="en-US"/>
              <a:t>DEPT. of CSE                      CSB4243-Design Project-1</a:t>
            </a:r>
          </a:p>
        </p:txBody>
      </p:sp>
      <p:sp>
        <p:nvSpPr>
          <p:cNvPr id="6" name="Slide Number Placeholder 5">
            <a:extLst>
              <a:ext uri="{FF2B5EF4-FFF2-40B4-BE49-F238E27FC236}">
                <a16:creationId xmlns:a16="http://schemas.microsoft.com/office/drawing/2014/main" id="{9DF54046-7B00-C608-2AF8-C9CE9BEE4BC4}"/>
              </a:ext>
            </a:extLst>
          </p:cNvPr>
          <p:cNvSpPr>
            <a:spLocks noGrp="1"/>
          </p:cNvSpPr>
          <p:nvPr>
            <p:ph type="sldNum" sz="quarter" idx="12"/>
          </p:nvPr>
        </p:nvSpPr>
        <p:spPr/>
        <p:txBody>
          <a:bodyPr/>
          <a:lstStyle>
            <a:lvl1pPr>
              <a:defRPr/>
            </a:lvl1pPr>
          </a:lstStyle>
          <a:p>
            <a:fld id="{09399C60-A3BF-4D47-AEF8-1ACB0F399047}" type="slidenum">
              <a:rPr lang="en-US" altLang="en-US"/>
              <a:pPr/>
              <a:t>‹#›</a:t>
            </a:fld>
            <a:endParaRPr lang="en-US" altLang="en-US"/>
          </a:p>
        </p:txBody>
      </p:sp>
    </p:spTree>
    <p:extLst>
      <p:ext uri="{BB962C8B-B14F-4D97-AF65-F5344CB8AC3E}">
        <p14:creationId xmlns:p14="http://schemas.microsoft.com/office/powerpoint/2010/main" val="2809853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1405B3-BBC6-06B6-CC57-716D50BB56C4}"/>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7D40E5B6-6FFE-8638-2340-1672CDCA156A}"/>
              </a:ext>
            </a:extLst>
          </p:cNvPr>
          <p:cNvSpPr>
            <a:spLocks noGrp="1"/>
          </p:cNvSpPr>
          <p:nvPr>
            <p:ph type="ftr" sz="quarter" idx="11"/>
          </p:nvPr>
        </p:nvSpPr>
        <p:spPr/>
        <p:txBody>
          <a:bodyPr/>
          <a:lstStyle>
            <a:lvl1pPr>
              <a:defRPr/>
            </a:lvl1pPr>
          </a:lstStyle>
          <a:p>
            <a:pPr>
              <a:defRPr/>
            </a:pPr>
            <a:r>
              <a:rPr lang="en-US"/>
              <a:t>DEPT. of CSE                      CSB4243-Design Project-1</a:t>
            </a:r>
          </a:p>
        </p:txBody>
      </p:sp>
      <p:sp>
        <p:nvSpPr>
          <p:cNvPr id="6" name="Slide Number Placeholder 5">
            <a:extLst>
              <a:ext uri="{FF2B5EF4-FFF2-40B4-BE49-F238E27FC236}">
                <a16:creationId xmlns:a16="http://schemas.microsoft.com/office/drawing/2014/main" id="{00E73481-F4C4-EACC-1EBE-7B001EB5A7BA}"/>
              </a:ext>
            </a:extLst>
          </p:cNvPr>
          <p:cNvSpPr>
            <a:spLocks noGrp="1"/>
          </p:cNvSpPr>
          <p:nvPr>
            <p:ph type="sldNum" sz="quarter" idx="12"/>
          </p:nvPr>
        </p:nvSpPr>
        <p:spPr/>
        <p:txBody>
          <a:bodyPr/>
          <a:lstStyle>
            <a:lvl1pPr>
              <a:defRPr/>
            </a:lvl1pPr>
          </a:lstStyle>
          <a:p>
            <a:fld id="{2622AE11-EF31-47C9-93F7-535AE2BFCD69}" type="slidenum">
              <a:rPr lang="en-US" altLang="en-US"/>
              <a:pPr/>
              <a:t>‹#›</a:t>
            </a:fld>
            <a:endParaRPr lang="en-US" altLang="en-US"/>
          </a:p>
        </p:txBody>
      </p:sp>
    </p:spTree>
    <p:extLst>
      <p:ext uri="{BB962C8B-B14F-4D97-AF65-F5344CB8AC3E}">
        <p14:creationId xmlns:p14="http://schemas.microsoft.com/office/powerpoint/2010/main" val="2596574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36097A-CB85-4D55-558A-80DCA155D394}"/>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34B00EC7-DB5E-449D-0471-17C4C7C19D0C}"/>
              </a:ext>
            </a:extLst>
          </p:cNvPr>
          <p:cNvSpPr>
            <a:spLocks noGrp="1"/>
          </p:cNvSpPr>
          <p:nvPr>
            <p:ph type="ftr" sz="quarter" idx="11"/>
          </p:nvPr>
        </p:nvSpPr>
        <p:spPr/>
        <p:txBody>
          <a:bodyPr/>
          <a:lstStyle>
            <a:lvl1pPr>
              <a:defRPr/>
            </a:lvl1pPr>
          </a:lstStyle>
          <a:p>
            <a:pPr>
              <a:defRPr/>
            </a:pPr>
            <a:r>
              <a:rPr lang="en-US"/>
              <a:t>DEPT. of CSE                      CSB4243-Design Project-1</a:t>
            </a:r>
          </a:p>
        </p:txBody>
      </p:sp>
      <p:sp>
        <p:nvSpPr>
          <p:cNvPr id="6" name="Slide Number Placeholder 5">
            <a:extLst>
              <a:ext uri="{FF2B5EF4-FFF2-40B4-BE49-F238E27FC236}">
                <a16:creationId xmlns:a16="http://schemas.microsoft.com/office/drawing/2014/main" id="{E95E8697-A91A-F9CE-0E9A-A7273632FD41}"/>
              </a:ext>
            </a:extLst>
          </p:cNvPr>
          <p:cNvSpPr>
            <a:spLocks noGrp="1"/>
          </p:cNvSpPr>
          <p:nvPr>
            <p:ph type="sldNum" sz="quarter" idx="12"/>
          </p:nvPr>
        </p:nvSpPr>
        <p:spPr/>
        <p:txBody>
          <a:bodyPr/>
          <a:lstStyle>
            <a:lvl1pPr>
              <a:defRPr/>
            </a:lvl1pPr>
          </a:lstStyle>
          <a:p>
            <a:fld id="{9D73CAE4-B13A-4AC7-ABCD-5EDF85FE4EA2}" type="slidenum">
              <a:rPr lang="en-US" altLang="en-US"/>
              <a:pPr/>
              <a:t>‹#›</a:t>
            </a:fld>
            <a:endParaRPr lang="en-US" altLang="en-US"/>
          </a:p>
        </p:txBody>
      </p:sp>
    </p:spTree>
    <p:extLst>
      <p:ext uri="{BB962C8B-B14F-4D97-AF65-F5344CB8AC3E}">
        <p14:creationId xmlns:p14="http://schemas.microsoft.com/office/powerpoint/2010/main" val="505530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F31A344-D29A-94DA-E483-02803288B477}"/>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2D976310-2949-22FB-D5C4-B5FC6106D26D}"/>
              </a:ext>
            </a:extLst>
          </p:cNvPr>
          <p:cNvSpPr>
            <a:spLocks noGrp="1"/>
          </p:cNvSpPr>
          <p:nvPr>
            <p:ph type="ftr" sz="quarter" idx="11"/>
          </p:nvPr>
        </p:nvSpPr>
        <p:spPr/>
        <p:txBody>
          <a:bodyPr/>
          <a:lstStyle>
            <a:lvl1pPr>
              <a:defRPr/>
            </a:lvl1pPr>
          </a:lstStyle>
          <a:p>
            <a:pPr>
              <a:defRPr/>
            </a:pPr>
            <a:r>
              <a:rPr lang="en-US"/>
              <a:t>DEPT. of CSE                      CSB4243-Design Project-1</a:t>
            </a:r>
          </a:p>
        </p:txBody>
      </p:sp>
      <p:sp>
        <p:nvSpPr>
          <p:cNvPr id="6" name="Slide Number Placeholder 5">
            <a:extLst>
              <a:ext uri="{FF2B5EF4-FFF2-40B4-BE49-F238E27FC236}">
                <a16:creationId xmlns:a16="http://schemas.microsoft.com/office/drawing/2014/main" id="{CF2C2BC7-68D5-8C89-E83A-43B1F3B80857}"/>
              </a:ext>
            </a:extLst>
          </p:cNvPr>
          <p:cNvSpPr>
            <a:spLocks noGrp="1"/>
          </p:cNvSpPr>
          <p:nvPr>
            <p:ph type="sldNum" sz="quarter" idx="12"/>
          </p:nvPr>
        </p:nvSpPr>
        <p:spPr/>
        <p:txBody>
          <a:bodyPr/>
          <a:lstStyle>
            <a:lvl1pPr>
              <a:defRPr/>
            </a:lvl1pPr>
          </a:lstStyle>
          <a:p>
            <a:fld id="{5C908DE3-F629-4FFB-AA9D-8A2CE515A849}" type="slidenum">
              <a:rPr lang="en-US" altLang="en-US"/>
              <a:pPr/>
              <a:t>‹#›</a:t>
            </a:fld>
            <a:endParaRPr lang="en-US" altLang="en-US"/>
          </a:p>
        </p:txBody>
      </p:sp>
    </p:spTree>
    <p:extLst>
      <p:ext uri="{BB962C8B-B14F-4D97-AF65-F5344CB8AC3E}">
        <p14:creationId xmlns:p14="http://schemas.microsoft.com/office/powerpoint/2010/main" val="2502918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3">
            <a:extLst>
              <a:ext uri="{FF2B5EF4-FFF2-40B4-BE49-F238E27FC236}">
                <a16:creationId xmlns:a16="http://schemas.microsoft.com/office/drawing/2014/main" id="{9CD8CA5D-EA58-07B0-5122-C889EFFCA967}"/>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A4069130-EEF2-5DDA-4828-0F67D60B551D}"/>
              </a:ext>
            </a:extLst>
          </p:cNvPr>
          <p:cNvSpPr>
            <a:spLocks noGrp="1"/>
          </p:cNvSpPr>
          <p:nvPr>
            <p:ph type="ftr" sz="quarter" idx="11"/>
          </p:nvPr>
        </p:nvSpPr>
        <p:spPr/>
        <p:txBody>
          <a:bodyPr/>
          <a:lstStyle>
            <a:lvl1pPr>
              <a:defRPr/>
            </a:lvl1pPr>
          </a:lstStyle>
          <a:p>
            <a:pPr>
              <a:defRPr/>
            </a:pPr>
            <a:r>
              <a:rPr lang="en-US"/>
              <a:t>DEPT. of CSE                      CSB4243-Design Project-1</a:t>
            </a:r>
          </a:p>
        </p:txBody>
      </p:sp>
      <p:sp>
        <p:nvSpPr>
          <p:cNvPr id="7" name="Slide Number Placeholder 5">
            <a:extLst>
              <a:ext uri="{FF2B5EF4-FFF2-40B4-BE49-F238E27FC236}">
                <a16:creationId xmlns:a16="http://schemas.microsoft.com/office/drawing/2014/main" id="{6BD87551-578F-2D63-3DA9-91625304C841}"/>
              </a:ext>
            </a:extLst>
          </p:cNvPr>
          <p:cNvSpPr>
            <a:spLocks noGrp="1"/>
          </p:cNvSpPr>
          <p:nvPr>
            <p:ph type="sldNum" sz="quarter" idx="12"/>
          </p:nvPr>
        </p:nvSpPr>
        <p:spPr/>
        <p:txBody>
          <a:bodyPr/>
          <a:lstStyle>
            <a:lvl1pPr>
              <a:defRPr/>
            </a:lvl1pPr>
          </a:lstStyle>
          <a:p>
            <a:fld id="{77344E5A-73B4-4FD2-87E4-B633D8DBC72C}" type="slidenum">
              <a:rPr lang="en-US" altLang="en-US"/>
              <a:pPr/>
              <a:t>‹#›</a:t>
            </a:fld>
            <a:endParaRPr lang="en-US" altLang="en-US"/>
          </a:p>
        </p:txBody>
      </p:sp>
    </p:spTree>
    <p:extLst>
      <p:ext uri="{BB962C8B-B14F-4D97-AF65-F5344CB8AC3E}">
        <p14:creationId xmlns:p14="http://schemas.microsoft.com/office/powerpoint/2010/main" val="2485244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3">
            <a:extLst>
              <a:ext uri="{FF2B5EF4-FFF2-40B4-BE49-F238E27FC236}">
                <a16:creationId xmlns:a16="http://schemas.microsoft.com/office/drawing/2014/main" id="{97AD522F-8E27-A347-ED03-2D5DB6579247}"/>
              </a:ext>
            </a:extLst>
          </p:cNvPr>
          <p:cNvSpPr>
            <a:spLocks noGrp="1"/>
          </p:cNvSpPr>
          <p:nvPr>
            <p:ph type="dt" sz="half" idx="10"/>
          </p:nvPr>
        </p:nvSpPr>
        <p:spPr/>
        <p:txBody>
          <a:bodyPr/>
          <a:lstStyle>
            <a:lvl1pPr>
              <a:defRPr/>
            </a:lvl1pPr>
          </a:lstStyle>
          <a:p>
            <a:pPr>
              <a:defRPr/>
            </a:pPr>
            <a:endParaRPr lang="en-US"/>
          </a:p>
        </p:txBody>
      </p:sp>
      <p:sp>
        <p:nvSpPr>
          <p:cNvPr id="8" name="Footer Placeholder 4">
            <a:extLst>
              <a:ext uri="{FF2B5EF4-FFF2-40B4-BE49-F238E27FC236}">
                <a16:creationId xmlns:a16="http://schemas.microsoft.com/office/drawing/2014/main" id="{3BDAB870-F498-3D66-14EA-BE78B3DC1EDA}"/>
              </a:ext>
            </a:extLst>
          </p:cNvPr>
          <p:cNvSpPr>
            <a:spLocks noGrp="1"/>
          </p:cNvSpPr>
          <p:nvPr>
            <p:ph type="ftr" sz="quarter" idx="11"/>
          </p:nvPr>
        </p:nvSpPr>
        <p:spPr/>
        <p:txBody>
          <a:bodyPr/>
          <a:lstStyle>
            <a:lvl1pPr>
              <a:defRPr/>
            </a:lvl1pPr>
          </a:lstStyle>
          <a:p>
            <a:pPr>
              <a:defRPr/>
            </a:pPr>
            <a:r>
              <a:rPr lang="en-US"/>
              <a:t>DEPT. of CSE                      CSB4243-Design Project-1</a:t>
            </a:r>
          </a:p>
        </p:txBody>
      </p:sp>
      <p:sp>
        <p:nvSpPr>
          <p:cNvPr id="9" name="Slide Number Placeholder 5">
            <a:extLst>
              <a:ext uri="{FF2B5EF4-FFF2-40B4-BE49-F238E27FC236}">
                <a16:creationId xmlns:a16="http://schemas.microsoft.com/office/drawing/2014/main" id="{645D6DE2-21C8-1AED-ABA1-931981B7328D}"/>
              </a:ext>
            </a:extLst>
          </p:cNvPr>
          <p:cNvSpPr>
            <a:spLocks noGrp="1"/>
          </p:cNvSpPr>
          <p:nvPr>
            <p:ph type="sldNum" sz="quarter" idx="12"/>
          </p:nvPr>
        </p:nvSpPr>
        <p:spPr/>
        <p:txBody>
          <a:bodyPr/>
          <a:lstStyle>
            <a:lvl1pPr>
              <a:defRPr/>
            </a:lvl1pPr>
          </a:lstStyle>
          <a:p>
            <a:fld id="{F1EB93F2-5B6C-4321-AE78-82A282D7F213}" type="slidenum">
              <a:rPr lang="en-US" altLang="en-US"/>
              <a:pPr/>
              <a:t>‹#›</a:t>
            </a:fld>
            <a:endParaRPr lang="en-US" altLang="en-US"/>
          </a:p>
        </p:txBody>
      </p:sp>
    </p:spTree>
    <p:extLst>
      <p:ext uri="{BB962C8B-B14F-4D97-AF65-F5344CB8AC3E}">
        <p14:creationId xmlns:p14="http://schemas.microsoft.com/office/powerpoint/2010/main" val="159279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3">
            <a:extLst>
              <a:ext uri="{FF2B5EF4-FFF2-40B4-BE49-F238E27FC236}">
                <a16:creationId xmlns:a16="http://schemas.microsoft.com/office/drawing/2014/main" id="{A47BB865-D212-7E85-5249-E44225A9C684}"/>
              </a:ext>
            </a:extLst>
          </p:cNvPr>
          <p:cNvSpPr>
            <a:spLocks noGrp="1"/>
          </p:cNvSpPr>
          <p:nvPr>
            <p:ph type="dt" sz="half" idx="10"/>
          </p:nvPr>
        </p:nvSpPr>
        <p:spPr/>
        <p:txBody>
          <a:bodyPr/>
          <a:lstStyle>
            <a:lvl1pPr>
              <a:defRPr/>
            </a:lvl1pPr>
          </a:lstStyle>
          <a:p>
            <a:pPr>
              <a:defRPr/>
            </a:pPr>
            <a:endParaRPr lang="en-US"/>
          </a:p>
        </p:txBody>
      </p:sp>
      <p:sp>
        <p:nvSpPr>
          <p:cNvPr id="4" name="Footer Placeholder 4">
            <a:extLst>
              <a:ext uri="{FF2B5EF4-FFF2-40B4-BE49-F238E27FC236}">
                <a16:creationId xmlns:a16="http://schemas.microsoft.com/office/drawing/2014/main" id="{B018684E-A97C-4637-62DE-829C2DDAA106}"/>
              </a:ext>
            </a:extLst>
          </p:cNvPr>
          <p:cNvSpPr>
            <a:spLocks noGrp="1"/>
          </p:cNvSpPr>
          <p:nvPr>
            <p:ph type="ftr" sz="quarter" idx="11"/>
          </p:nvPr>
        </p:nvSpPr>
        <p:spPr/>
        <p:txBody>
          <a:bodyPr/>
          <a:lstStyle>
            <a:lvl1pPr>
              <a:defRPr/>
            </a:lvl1pPr>
          </a:lstStyle>
          <a:p>
            <a:pPr>
              <a:defRPr/>
            </a:pPr>
            <a:r>
              <a:rPr lang="en-US"/>
              <a:t>DEPT. of CSE                      CSB4243-Design Project-1</a:t>
            </a:r>
          </a:p>
        </p:txBody>
      </p:sp>
      <p:sp>
        <p:nvSpPr>
          <p:cNvPr id="5" name="Slide Number Placeholder 5">
            <a:extLst>
              <a:ext uri="{FF2B5EF4-FFF2-40B4-BE49-F238E27FC236}">
                <a16:creationId xmlns:a16="http://schemas.microsoft.com/office/drawing/2014/main" id="{AC2A94CA-41EF-A02D-A55D-FA64954EAD88}"/>
              </a:ext>
            </a:extLst>
          </p:cNvPr>
          <p:cNvSpPr>
            <a:spLocks noGrp="1"/>
          </p:cNvSpPr>
          <p:nvPr>
            <p:ph type="sldNum" sz="quarter" idx="12"/>
          </p:nvPr>
        </p:nvSpPr>
        <p:spPr/>
        <p:txBody>
          <a:bodyPr/>
          <a:lstStyle>
            <a:lvl1pPr>
              <a:defRPr/>
            </a:lvl1pPr>
          </a:lstStyle>
          <a:p>
            <a:fld id="{675988CF-5D30-4D00-93A8-659B07C9834F}" type="slidenum">
              <a:rPr lang="en-US" altLang="en-US"/>
              <a:pPr/>
              <a:t>‹#›</a:t>
            </a:fld>
            <a:endParaRPr lang="en-US" altLang="en-US"/>
          </a:p>
        </p:txBody>
      </p:sp>
    </p:spTree>
    <p:extLst>
      <p:ext uri="{BB962C8B-B14F-4D97-AF65-F5344CB8AC3E}">
        <p14:creationId xmlns:p14="http://schemas.microsoft.com/office/powerpoint/2010/main" val="3798216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960243A7-75F0-3107-8D3C-3B186210903A}"/>
              </a:ext>
            </a:extLst>
          </p:cNvPr>
          <p:cNvSpPr>
            <a:spLocks noGrp="1"/>
          </p:cNvSpPr>
          <p:nvPr>
            <p:ph type="dt" sz="half" idx="10"/>
          </p:nvPr>
        </p:nvSpPr>
        <p:spPr/>
        <p:txBody>
          <a:bodyPr/>
          <a:lstStyle>
            <a:lvl1pPr>
              <a:defRPr/>
            </a:lvl1pPr>
          </a:lstStyle>
          <a:p>
            <a:pPr>
              <a:defRPr/>
            </a:pPr>
            <a:endParaRPr lang="en-US"/>
          </a:p>
        </p:txBody>
      </p:sp>
      <p:sp>
        <p:nvSpPr>
          <p:cNvPr id="3" name="Footer Placeholder 4">
            <a:extLst>
              <a:ext uri="{FF2B5EF4-FFF2-40B4-BE49-F238E27FC236}">
                <a16:creationId xmlns:a16="http://schemas.microsoft.com/office/drawing/2014/main" id="{0A523DE1-3358-595E-4A3C-63B619C0DD29}"/>
              </a:ext>
            </a:extLst>
          </p:cNvPr>
          <p:cNvSpPr>
            <a:spLocks noGrp="1"/>
          </p:cNvSpPr>
          <p:nvPr>
            <p:ph type="ftr" sz="quarter" idx="11"/>
          </p:nvPr>
        </p:nvSpPr>
        <p:spPr/>
        <p:txBody>
          <a:bodyPr/>
          <a:lstStyle>
            <a:lvl1pPr>
              <a:defRPr/>
            </a:lvl1pPr>
          </a:lstStyle>
          <a:p>
            <a:pPr>
              <a:defRPr/>
            </a:pPr>
            <a:r>
              <a:rPr lang="en-US"/>
              <a:t>DEPT. of CSE                      CSB4243-Design Project-1</a:t>
            </a:r>
          </a:p>
        </p:txBody>
      </p:sp>
      <p:sp>
        <p:nvSpPr>
          <p:cNvPr id="4" name="Slide Number Placeholder 5">
            <a:extLst>
              <a:ext uri="{FF2B5EF4-FFF2-40B4-BE49-F238E27FC236}">
                <a16:creationId xmlns:a16="http://schemas.microsoft.com/office/drawing/2014/main" id="{E03237FE-815A-1E09-7261-F164720AAAB7}"/>
              </a:ext>
            </a:extLst>
          </p:cNvPr>
          <p:cNvSpPr>
            <a:spLocks noGrp="1"/>
          </p:cNvSpPr>
          <p:nvPr>
            <p:ph type="sldNum" sz="quarter" idx="12"/>
          </p:nvPr>
        </p:nvSpPr>
        <p:spPr/>
        <p:txBody>
          <a:bodyPr/>
          <a:lstStyle>
            <a:lvl1pPr>
              <a:defRPr/>
            </a:lvl1pPr>
          </a:lstStyle>
          <a:p>
            <a:fld id="{185413E7-BE16-46B7-8E6A-6BE9CD646E83}" type="slidenum">
              <a:rPr lang="en-US" altLang="en-US"/>
              <a:pPr/>
              <a:t>‹#›</a:t>
            </a:fld>
            <a:endParaRPr lang="en-US" altLang="en-US"/>
          </a:p>
        </p:txBody>
      </p:sp>
    </p:spTree>
    <p:extLst>
      <p:ext uri="{BB962C8B-B14F-4D97-AF65-F5344CB8AC3E}">
        <p14:creationId xmlns:p14="http://schemas.microsoft.com/office/powerpoint/2010/main" val="4158662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3">
            <a:extLst>
              <a:ext uri="{FF2B5EF4-FFF2-40B4-BE49-F238E27FC236}">
                <a16:creationId xmlns:a16="http://schemas.microsoft.com/office/drawing/2014/main" id="{F8469570-A19B-9223-510A-EEBC77508A8D}"/>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3C6E7D4F-9D80-4EBB-1D4D-32D045CFB89F}"/>
              </a:ext>
            </a:extLst>
          </p:cNvPr>
          <p:cNvSpPr>
            <a:spLocks noGrp="1"/>
          </p:cNvSpPr>
          <p:nvPr>
            <p:ph type="ftr" sz="quarter" idx="11"/>
          </p:nvPr>
        </p:nvSpPr>
        <p:spPr/>
        <p:txBody>
          <a:bodyPr/>
          <a:lstStyle>
            <a:lvl1pPr>
              <a:defRPr/>
            </a:lvl1pPr>
          </a:lstStyle>
          <a:p>
            <a:pPr>
              <a:defRPr/>
            </a:pPr>
            <a:r>
              <a:rPr lang="en-US"/>
              <a:t>DEPT. of CSE                      CSB4243-Design Project-1</a:t>
            </a:r>
          </a:p>
        </p:txBody>
      </p:sp>
      <p:sp>
        <p:nvSpPr>
          <p:cNvPr id="7" name="Slide Number Placeholder 5">
            <a:extLst>
              <a:ext uri="{FF2B5EF4-FFF2-40B4-BE49-F238E27FC236}">
                <a16:creationId xmlns:a16="http://schemas.microsoft.com/office/drawing/2014/main" id="{03424799-C1CA-F046-3A3D-F7C3ED962F6D}"/>
              </a:ext>
            </a:extLst>
          </p:cNvPr>
          <p:cNvSpPr>
            <a:spLocks noGrp="1"/>
          </p:cNvSpPr>
          <p:nvPr>
            <p:ph type="sldNum" sz="quarter" idx="12"/>
          </p:nvPr>
        </p:nvSpPr>
        <p:spPr/>
        <p:txBody>
          <a:bodyPr/>
          <a:lstStyle>
            <a:lvl1pPr>
              <a:defRPr/>
            </a:lvl1pPr>
          </a:lstStyle>
          <a:p>
            <a:fld id="{7120EF40-7C6F-41D5-9261-F407CF7E7AA7}" type="slidenum">
              <a:rPr lang="en-US" altLang="en-US"/>
              <a:pPr/>
              <a:t>‹#›</a:t>
            </a:fld>
            <a:endParaRPr lang="en-US" altLang="en-US"/>
          </a:p>
        </p:txBody>
      </p:sp>
    </p:spTree>
    <p:extLst>
      <p:ext uri="{BB962C8B-B14F-4D97-AF65-F5344CB8AC3E}">
        <p14:creationId xmlns:p14="http://schemas.microsoft.com/office/powerpoint/2010/main" val="2545434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p:cNvSpPr>
            <a:spLocks noGrp="1"/>
          </p:cNvSpPr>
          <p:nvPr>
            <p:ph type="pic" idx="1"/>
          </p:nvPr>
        </p:nvSpPr>
        <p:spPr>
          <a:xfrm>
            <a:off x="3887391" y="987426"/>
            <a:ext cx="462915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IN" noProof="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3">
            <a:extLst>
              <a:ext uri="{FF2B5EF4-FFF2-40B4-BE49-F238E27FC236}">
                <a16:creationId xmlns:a16="http://schemas.microsoft.com/office/drawing/2014/main" id="{B9B65E3A-A942-A246-C148-A75CA5370FD9}"/>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917405D5-784F-B615-92A0-877E32E4B245}"/>
              </a:ext>
            </a:extLst>
          </p:cNvPr>
          <p:cNvSpPr>
            <a:spLocks noGrp="1"/>
          </p:cNvSpPr>
          <p:nvPr>
            <p:ph type="ftr" sz="quarter" idx="11"/>
          </p:nvPr>
        </p:nvSpPr>
        <p:spPr/>
        <p:txBody>
          <a:bodyPr/>
          <a:lstStyle>
            <a:lvl1pPr>
              <a:defRPr/>
            </a:lvl1pPr>
          </a:lstStyle>
          <a:p>
            <a:pPr>
              <a:defRPr/>
            </a:pPr>
            <a:r>
              <a:rPr lang="en-US"/>
              <a:t>DEPT. of CSE                      CSB4243-Design Project-1</a:t>
            </a:r>
          </a:p>
        </p:txBody>
      </p:sp>
      <p:sp>
        <p:nvSpPr>
          <p:cNvPr id="7" name="Slide Number Placeholder 5">
            <a:extLst>
              <a:ext uri="{FF2B5EF4-FFF2-40B4-BE49-F238E27FC236}">
                <a16:creationId xmlns:a16="http://schemas.microsoft.com/office/drawing/2014/main" id="{548199D0-5F27-61F2-C5CD-8C89F10605BC}"/>
              </a:ext>
            </a:extLst>
          </p:cNvPr>
          <p:cNvSpPr>
            <a:spLocks noGrp="1"/>
          </p:cNvSpPr>
          <p:nvPr>
            <p:ph type="sldNum" sz="quarter" idx="12"/>
          </p:nvPr>
        </p:nvSpPr>
        <p:spPr/>
        <p:txBody>
          <a:bodyPr/>
          <a:lstStyle>
            <a:lvl1pPr>
              <a:defRPr/>
            </a:lvl1pPr>
          </a:lstStyle>
          <a:p>
            <a:fld id="{A62FD86B-2F01-41CB-9729-C0DEF4996AAE}" type="slidenum">
              <a:rPr lang="en-US" altLang="en-US"/>
              <a:pPr/>
              <a:t>‹#›</a:t>
            </a:fld>
            <a:endParaRPr lang="en-US" altLang="en-US"/>
          </a:p>
        </p:txBody>
      </p:sp>
    </p:spTree>
    <p:extLst>
      <p:ext uri="{BB962C8B-B14F-4D97-AF65-F5344CB8AC3E}">
        <p14:creationId xmlns:p14="http://schemas.microsoft.com/office/powerpoint/2010/main" val="2830245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4505A8EF-A152-DE03-32EF-F99B6A447D15}"/>
              </a:ext>
            </a:extLst>
          </p:cNvPr>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IN" altLang="en-US"/>
          </a:p>
        </p:txBody>
      </p:sp>
      <p:sp>
        <p:nvSpPr>
          <p:cNvPr id="1027" name="Text Placeholder 2">
            <a:extLst>
              <a:ext uri="{FF2B5EF4-FFF2-40B4-BE49-F238E27FC236}">
                <a16:creationId xmlns:a16="http://schemas.microsoft.com/office/drawing/2014/main" id="{7E0F64E9-FCF8-D022-C902-09C25972E6EC}"/>
              </a:ext>
            </a:extLst>
          </p:cNvPr>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IN" altLang="en-US"/>
          </a:p>
        </p:txBody>
      </p:sp>
      <p:sp>
        <p:nvSpPr>
          <p:cNvPr id="4" name="Date Placeholder 3">
            <a:extLst>
              <a:ext uri="{FF2B5EF4-FFF2-40B4-BE49-F238E27FC236}">
                <a16:creationId xmlns:a16="http://schemas.microsoft.com/office/drawing/2014/main" id="{BBA669A1-F893-E3E6-F395-040AD1052EA9}"/>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mn-lt"/>
              </a:defRPr>
            </a:lvl1pPr>
          </a:lstStyle>
          <a:p>
            <a:pPr>
              <a:defRPr/>
            </a:pPr>
            <a:endParaRPr lang="en-US"/>
          </a:p>
        </p:txBody>
      </p:sp>
      <p:sp>
        <p:nvSpPr>
          <p:cNvPr id="5" name="Footer Placeholder 4">
            <a:extLst>
              <a:ext uri="{FF2B5EF4-FFF2-40B4-BE49-F238E27FC236}">
                <a16:creationId xmlns:a16="http://schemas.microsoft.com/office/drawing/2014/main" id="{780E4F02-52B6-8C30-164D-208353B92FBC}"/>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900">
                <a:solidFill>
                  <a:schemeClr val="tx1">
                    <a:tint val="75000"/>
                  </a:schemeClr>
                </a:solidFill>
                <a:latin typeface="+mn-lt"/>
              </a:defRPr>
            </a:lvl1pPr>
          </a:lstStyle>
          <a:p>
            <a:pPr>
              <a:defRPr/>
            </a:pPr>
            <a:r>
              <a:rPr lang="en-US"/>
              <a:t>DEPT. of CSE                      CSB4243-Design Project-1</a:t>
            </a:r>
          </a:p>
        </p:txBody>
      </p:sp>
      <p:sp>
        <p:nvSpPr>
          <p:cNvPr id="6" name="Slide Number Placeholder 5">
            <a:extLst>
              <a:ext uri="{FF2B5EF4-FFF2-40B4-BE49-F238E27FC236}">
                <a16:creationId xmlns:a16="http://schemas.microsoft.com/office/drawing/2014/main" id="{4E0307FB-9F56-24F0-1CEA-16F04723133D}"/>
              </a:ext>
            </a:extLst>
          </p:cNvPr>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rgbClr val="898989"/>
                </a:solidFill>
              </a:defRPr>
            </a:lvl1pPr>
          </a:lstStyle>
          <a:p>
            <a:fld id="{D418F2E0-9650-4F1A-B097-70D7EDB7B81D}"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210" r:id="rId4"/>
    <p:sldLayoutId id="2147484211" r:id="rId5"/>
    <p:sldLayoutId id="2147484212" r:id="rId6"/>
    <p:sldLayoutId id="2147484213" r:id="rId7"/>
    <p:sldLayoutId id="2147484214" r:id="rId8"/>
    <p:sldLayoutId id="2147484215" r:id="rId9"/>
    <p:sldLayoutId id="2147484216" r:id="rId10"/>
    <p:sldLayoutId id="2147484217" r:id="rId11"/>
  </p:sldLayoutIdLst>
  <p:hf hdr="0" dt="0"/>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F1942-06A9-7BFD-91E9-A2249AC75080}"/>
              </a:ext>
            </a:extLst>
          </p:cNvPr>
          <p:cNvSpPr>
            <a:spLocks noGrp="1"/>
          </p:cNvSpPr>
          <p:nvPr>
            <p:ph type="ctrTitle"/>
          </p:nvPr>
        </p:nvSpPr>
        <p:spPr>
          <a:xfrm>
            <a:off x="457200" y="1828800"/>
            <a:ext cx="8205788" cy="2351087"/>
          </a:xfrm>
        </p:spPr>
        <p:txBody>
          <a:bodyPr rtlCol="0">
            <a:normAutofit fontScale="90000"/>
          </a:bodyPr>
          <a:lstStyle/>
          <a:p>
            <a:pPr eaLnBrk="1" fontAlgn="auto" hangingPunct="1">
              <a:spcAft>
                <a:spcPts val="0"/>
              </a:spcAft>
              <a:defRPr/>
            </a:pPr>
            <a:br>
              <a:rPr lang="en-US" b="1" dirty="0"/>
            </a:br>
            <a:r>
              <a:rPr lang="en-US" sz="3600" b="1" dirty="0">
                <a:latin typeface="Times New Roman" panose="02020603050405020304" pitchFamily="18" charset="0"/>
                <a:cs typeface="Times New Roman" panose="02020603050405020304" pitchFamily="18" charset="0"/>
              </a:rPr>
              <a:t>Department of Computer Science and Engineering</a:t>
            </a:r>
            <a:br>
              <a:rPr lang="en-US" sz="3600" b="1" dirty="0">
                <a:latin typeface="Times New Roman" panose="02020603050405020304" pitchFamily="18" charset="0"/>
                <a:cs typeface="Times New Roman" panose="02020603050405020304" pitchFamily="18" charset="0"/>
              </a:rPr>
            </a:br>
            <a:br>
              <a:rPr lang="en-US" sz="3600" b="1" dirty="0"/>
            </a:br>
            <a:r>
              <a:rPr lang="en-US" sz="2200" b="1" dirty="0">
                <a:latin typeface="Times New Roman" pitchFamily="18" charset="0"/>
                <a:cs typeface="Times New Roman" pitchFamily="18" charset="0"/>
              </a:rPr>
              <a:t>DESIGN PROJECT  2</a:t>
            </a:r>
            <a:br>
              <a:rPr lang="en-US" sz="2000" b="1" dirty="0">
                <a:latin typeface="Times New Roman" pitchFamily="18" charset="0"/>
                <a:cs typeface="Times New Roman" pitchFamily="18" charset="0"/>
              </a:rPr>
            </a:br>
            <a:br>
              <a:rPr lang="en-US" b="1" dirty="0"/>
            </a:br>
            <a:r>
              <a:rPr lang="en-US" sz="3600" b="1" dirty="0">
                <a:solidFill>
                  <a:sysClr val="windowText" lastClr="000000"/>
                </a:solidFill>
                <a:latin typeface="Times New Roman" panose="02020603050405020304" pitchFamily="18" charset="0"/>
                <a:ea typeface="Calibri" panose="020F0502020204030204" pitchFamily="34" charset="0"/>
                <a:cs typeface="Times New Roman" panose="02020603050405020304" pitchFamily="18" charset="0"/>
              </a:rPr>
              <a:t>ZOOM AI SIGN LANGUAGE INTERPRETATION</a:t>
            </a:r>
            <a:endParaRPr lang="en-IN" sz="3100" b="1" dirty="0">
              <a:latin typeface="Times New Roman" panose="02020603050405020304" pitchFamily="18" charset="0"/>
              <a:cs typeface="Times New Roman" panose="02020603050405020304" pitchFamily="18" charset="0"/>
            </a:endParaRPr>
          </a:p>
        </p:txBody>
      </p:sp>
      <p:sp>
        <p:nvSpPr>
          <p:cNvPr id="4099" name="Subtitle 2">
            <a:extLst>
              <a:ext uri="{FF2B5EF4-FFF2-40B4-BE49-F238E27FC236}">
                <a16:creationId xmlns:a16="http://schemas.microsoft.com/office/drawing/2014/main" id="{4644FD8D-4D98-7E7B-4070-43DD45B51516}"/>
              </a:ext>
            </a:extLst>
          </p:cNvPr>
          <p:cNvSpPr>
            <a:spLocks noGrp="1"/>
          </p:cNvSpPr>
          <p:nvPr>
            <p:ph type="subTitle" idx="1"/>
          </p:nvPr>
        </p:nvSpPr>
        <p:spPr>
          <a:xfrm>
            <a:off x="304800" y="4267200"/>
            <a:ext cx="7543800" cy="857250"/>
          </a:xfrm>
        </p:spPr>
        <p:txBody>
          <a:bodyPr/>
          <a:lstStyle/>
          <a:p>
            <a:pPr algn="l" eaLnBrk="1" hangingPunct="1"/>
            <a:r>
              <a:rPr lang="en-IN" altLang="en-US" sz="2400" dirty="0">
                <a:latin typeface="Times New Roman" panose="02020603050405020304" pitchFamily="18" charset="0"/>
                <a:cs typeface="Times New Roman" panose="02020603050405020304" pitchFamily="18" charset="0"/>
              </a:rPr>
              <a:t>Dharshan R E21113049</a:t>
            </a:r>
          </a:p>
          <a:p>
            <a:pPr algn="l" eaLnBrk="1" hangingPunct="1"/>
            <a:r>
              <a:rPr lang="en-IN" altLang="en-US" sz="2400" dirty="0">
                <a:latin typeface="Times New Roman" panose="02020603050405020304" pitchFamily="18" charset="0"/>
                <a:cs typeface="Times New Roman" panose="02020603050405020304" pitchFamily="18" charset="0"/>
              </a:rPr>
              <a:t>Madhulika Reddy G  21113073</a:t>
            </a:r>
          </a:p>
          <a:p>
            <a:pPr algn="l" eaLnBrk="1" hangingPunct="1"/>
            <a:endParaRPr lang="en-IN" altLang="en-US" sz="2400" dirty="0">
              <a:latin typeface="Times New Roman" panose="02020603050405020304" pitchFamily="18" charset="0"/>
              <a:cs typeface="Times New Roman" panose="02020603050405020304" pitchFamily="18" charset="0"/>
            </a:endParaRPr>
          </a:p>
        </p:txBody>
      </p:sp>
      <p:pic>
        <p:nvPicPr>
          <p:cNvPr id="5" name="image1.jpg" descr="A drawing of a face&#10;&#10;Description automatically generated"/>
          <p:cNvPicPr/>
          <p:nvPr/>
        </p:nvPicPr>
        <p:blipFill>
          <a:blip r:embed="rId2" cstate="print"/>
          <a:srcRect/>
          <a:stretch>
            <a:fillRect/>
          </a:stretch>
        </p:blipFill>
        <p:spPr>
          <a:xfrm>
            <a:off x="6324600" y="228600"/>
            <a:ext cx="2533319" cy="659958"/>
          </a:xfrm>
          <a:prstGeom prst="rect">
            <a:avLst/>
          </a:prstGeom>
          <a:ln/>
        </p:spPr>
      </p:pic>
      <p:sp>
        <p:nvSpPr>
          <p:cNvPr id="6" name="TextBox 5"/>
          <p:cNvSpPr txBox="1"/>
          <p:nvPr/>
        </p:nvSpPr>
        <p:spPr>
          <a:xfrm>
            <a:off x="5334000" y="5334000"/>
            <a:ext cx="3352800" cy="646331"/>
          </a:xfrm>
          <a:prstGeom prst="rect">
            <a:avLst/>
          </a:prstGeom>
          <a:noFill/>
        </p:spPr>
        <p:txBody>
          <a:bodyPr wrap="square" rtlCol="0">
            <a:spAutoFit/>
          </a:bodyPr>
          <a:lstStyle/>
          <a:p>
            <a:r>
              <a:rPr lang="en-US" b="1" dirty="0">
                <a:latin typeface="Times New Roman" pitchFamily="18" charset="0"/>
                <a:cs typeface="Times New Roman" pitchFamily="18" charset="0"/>
              </a:rPr>
              <a:t>SUPERVISORS</a:t>
            </a:r>
          </a:p>
          <a:p>
            <a:r>
              <a:rPr lang="en-US" dirty="0">
                <a:latin typeface="Times New Roman" pitchFamily="18" charset="0"/>
                <a:cs typeface="Times New Roman" pitchFamily="18" charset="0"/>
              </a:rPr>
              <a:t>Dr.A.Prasiy Evangline, Professor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C0C9BAF4-1A4F-A42D-049D-26B277FE1F90}"/>
              </a:ext>
            </a:extLst>
          </p:cNvPr>
          <p:cNvSpPr>
            <a:spLocks noGrp="1" noChangeArrowheads="1"/>
          </p:cNvSpPr>
          <p:nvPr>
            <p:ph type="title"/>
          </p:nvPr>
        </p:nvSpPr>
        <p:spPr>
          <a:xfrm>
            <a:off x="660400" y="581025"/>
            <a:ext cx="7886700" cy="1325563"/>
          </a:xfrm>
        </p:spPr>
        <p:txBody>
          <a:bodyPr rtlCol="0">
            <a:normAutofit/>
          </a:bodyPr>
          <a:lstStyle/>
          <a:p>
            <a:pPr eaLnBrk="1" fontAlgn="auto" hangingPunct="1">
              <a:spcAft>
                <a:spcPts val="0"/>
              </a:spcAft>
              <a:defRPr/>
            </a:pPr>
            <a:r>
              <a:rPr lang="en-US" altLang="en-US" dirty="0">
                <a:solidFill>
                  <a:schemeClr val="tx1">
                    <a:lumMod val="75000"/>
                    <a:lumOff val="25000"/>
                  </a:schemeClr>
                </a:solidFill>
                <a:latin typeface="Times New Roman" panose="02020603050405020304" pitchFamily="18" charset="0"/>
                <a:cs typeface="Times New Roman" panose="02020603050405020304" pitchFamily="18" charset="0"/>
              </a:rPr>
              <a:t>Objective</a:t>
            </a:r>
          </a:p>
        </p:txBody>
      </p:sp>
      <p:sp>
        <p:nvSpPr>
          <p:cNvPr id="10243" name="Rectangle 3">
            <a:extLst>
              <a:ext uri="{FF2B5EF4-FFF2-40B4-BE49-F238E27FC236}">
                <a16:creationId xmlns:a16="http://schemas.microsoft.com/office/drawing/2014/main" id="{F80E7D1F-8044-5C62-237C-CE2A28C53EAE}"/>
              </a:ext>
            </a:extLst>
          </p:cNvPr>
          <p:cNvSpPr>
            <a:spLocks noGrp="1" noChangeArrowheads="1"/>
          </p:cNvSpPr>
          <p:nvPr>
            <p:ph idx="1"/>
          </p:nvPr>
        </p:nvSpPr>
        <p:spPr/>
        <p:txBody>
          <a:bodyPr rtlCol="0">
            <a:normAutofit/>
          </a:bodyPr>
          <a:lstStyle/>
          <a:p>
            <a:pPr marL="0" indent="0" eaLnBrk="1" fontAlgn="auto" hangingPunct="1">
              <a:spcAft>
                <a:spcPts val="0"/>
              </a:spcAft>
              <a:buFont typeface="Arial" panose="020B0604020202020204" pitchFamily="34" charset="0"/>
              <a:buNone/>
              <a:defRPr/>
            </a:pPr>
            <a:endParaRPr lang="en-US" altLang="en-US" dirty="0"/>
          </a:p>
          <a:p>
            <a:pPr marL="0" indent="0" eaLnBrk="1" fontAlgn="auto" hangingPunct="1">
              <a:spcAft>
                <a:spcPts val="0"/>
              </a:spcAft>
              <a:buFont typeface="Arial" panose="020B0604020202020204" pitchFamily="34" charset="0"/>
              <a:buNone/>
              <a:defRPr/>
            </a:pPr>
            <a:endParaRPr lang="en-US" altLang="en-US" dirty="0"/>
          </a:p>
          <a:p>
            <a:pPr eaLnBrk="1" fontAlgn="auto" hangingPunct="1">
              <a:spcAft>
                <a:spcPts val="0"/>
              </a:spcAft>
              <a:defRPr/>
            </a:pPr>
            <a:endParaRPr lang="en-US" altLang="en-US" dirty="0"/>
          </a:p>
        </p:txBody>
      </p:sp>
      <p:sp>
        <p:nvSpPr>
          <p:cNvPr id="2" name="Footer Placeholder 1">
            <a:extLst>
              <a:ext uri="{FF2B5EF4-FFF2-40B4-BE49-F238E27FC236}">
                <a16:creationId xmlns:a16="http://schemas.microsoft.com/office/drawing/2014/main" id="{CE36A0CE-53D6-87B8-1DDE-85E4E8B21BE1}"/>
              </a:ext>
            </a:extLst>
          </p:cNvPr>
          <p:cNvSpPr>
            <a:spLocks noGrp="1"/>
          </p:cNvSpPr>
          <p:nvPr>
            <p:ph type="ftr" sz="quarter" idx="11"/>
          </p:nvPr>
        </p:nvSpPr>
        <p:spPr/>
        <p:txBody>
          <a:bodyPr/>
          <a:lstStyle/>
          <a:p>
            <a:pPr>
              <a:defRPr/>
            </a:pPr>
            <a:r>
              <a:rPr lang="en-US" dirty="0"/>
              <a:t>DEPT. of CSE                      Design Project-2</a:t>
            </a:r>
          </a:p>
        </p:txBody>
      </p:sp>
      <p:sp>
        <p:nvSpPr>
          <p:cNvPr id="3" name="Slide Number Placeholder 2">
            <a:extLst>
              <a:ext uri="{FF2B5EF4-FFF2-40B4-BE49-F238E27FC236}">
                <a16:creationId xmlns:a16="http://schemas.microsoft.com/office/drawing/2014/main" id="{5A01A68B-9214-51D1-CE86-A05133A8EA68}"/>
              </a:ext>
            </a:extLst>
          </p:cNvPr>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5F16B00A-EB03-47A7-99E1-6BA880D12178}" type="slidenum">
              <a:rPr lang="en-US" altLang="en-US">
                <a:solidFill>
                  <a:srgbClr val="898989"/>
                </a:solidFill>
              </a:rPr>
              <a:pPr/>
              <a:t>10</a:t>
            </a:fld>
            <a:endParaRPr lang="en-US" altLang="en-US" dirty="0">
              <a:solidFill>
                <a:srgbClr val="898989"/>
              </a:solidFill>
            </a:endParaRPr>
          </a:p>
        </p:txBody>
      </p:sp>
      <p:pic>
        <p:nvPicPr>
          <p:cNvPr id="7" name="image1.jpg" descr="A drawing of a face&#10;&#10;Description automatically generated"/>
          <p:cNvPicPr/>
          <p:nvPr/>
        </p:nvPicPr>
        <p:blipFill>
          <a:blip r:embed="rId2" cstate="print"/>
          <a:srcRect/>
          <a:stretch>
            <a:fillRect/>
          </a:stretch>
        </p:blipFill>
        <p:spPr>
          <a:xfrm>
            <a:off x="6400800" y="228600"/>
            <a:ext cx="2533319" cy="659958"/>
          </a:xfrm>
          <a:prstGeom prst="rect">
            <a:avLst/>
          </a:prstGeom>
          <a:ln/>
        </p:spPr>
      </p:pic>
      <p:sp>
        <p:nvSpPr>
          <p:cNvPr id="9" name="TextBox 8">
            <a:extLst>
              <a:ext uri="{FF2B5EF4-FFF2-40B4-BE49-F238E27FC236}">
                <a16:creationId xmlns:a16="http://schemas.microsoft.com/office/drawing/2014/main" id="{ECD39895-144C-4ED9-ACC7-DB1C31FF6C92}"/>
              </a:ext>
            </a:extLst>
          </p:cNvPr>
          <p:cNvSpPr txBox="1"/>
          <p:nvPr/>
        </p:nvSpPr>
        <p:spPr>
          <a:xfrm>
            <a:off x="533400" y="2063563"/>
            <a:ext cx="8400719" cy="3046988"/>
          </a:xfrm>
          <a:prstGeom prst="rect">
            <a:avLst/>
          </a:prstGeom>
          <a:noFill/>
        </p:spPr>
        <p:txBody>
          <a:bodyPr wrap="square" rtlCol="0">
            <a:spAutoFit/>
          </a:bodyPr>
          <a:lstStyle/>
          <a:p>
            <a:pPr marL="457200" indent="-457200">
              <a:buFont typeface="Arial" panose="020B0604020202020204" pitchFamily="34" charset="0"/>
              <a:buChar char="•"/>
            </a:pPr>
            <a:r>
              <a:rPr lang="en-US" sz="2400" dirty="0">
                <a:ln w="0"/>
                <a:solidFill>
                  <a:sysClr val="windowText" lastClr="000000"/>
                </a:solidFill>
                <a:latin typeface="Times New Roman" panose="02020603050405020304" pitchFamily="18" charset="0"/>
                <a:cs typeface="Times New Roman" panose="02020603050405020304" pitchFamily="18" charset="0"/>
              </a:rPr>
              <a:t>Develop a user-friendly GUI interface that integrates seamlessly with the Zoom API.</a:t>
            </a:r>
          </a:p>
          <a:p>
            <a:pPr marL="457200" indent="-457200">
              <a:buFont typeface="Arial" panose="020B0604020202020204" pitchFamily="34" charset="0"/>
              <a:buChar char="•"/>
            </a:pPr>
            <a:r>
              <a:rPr lang="en-US" sz="2400" dirty="0">
                <a:ln w="0"/>
                <a:solidFill>
                  <a:sysClr val="windowText" lastClr="000000"/>
                </a:solidFill>
                <a:latin typeface="Times New Roman" panose="02020603050405020304" pitchFamily="18" charset="0"/>
                <a:cs typeface="Times New Roman" panose="02020603050405020304" pitchFamily="18" charset="0"/>
              </a:rPr>
              <a:t>Implement real-time sign language interpretation within the GUI to facilitate communication for individuals who are deaf or hard of hearing.</a:t>
            </a:r>
          </a:p>
          <a:p>
            <a:pPr marL="457200" indent="-457200">
              <a:buFont typeface="Arial" panose="020B0604020202020204" pitchFamily="34" charset="0"/>
              <a:buChar char="•"/>
            </a:pPr>
            <a:r>
              <a:rPr lang="en-US" sz="2400" dirty="0">
                <a:ln w="0"/>
                <a:solidFill>
                  <a:sysClr val="windowText" lastClr="000000"/>
                </a:solidFill>
                <a:latin typeface="Times New Roman" panose="02020603050405020304" pitchFamily="18" charset="0"/>
                <a:cs typeface="Times New Roman" panose="02020603050405020304" pitchFamily="18" charset="0"/>
              </a:rPr>
              <a:t>Ensure accessibility and inclusivity in virtual meetings by enabling participants to express themselves effectively using sign language.</a:t>
            </a:r>
            <a:endParaRPr lang="en-IN" sz="2400" dirty="0">
              <a:ln w="0"/>
              <a:solidFill>
                <a:sysClr val="windowText" lastClr="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88299EA-09FF-B069-D880-56397C4C5409}"/>
              </a:ext>
            </a:extLst>
          </p:cNvPr>
          <p:cNvSpPr>
            <a:spLocks noGrp="1" noChangeArrowheads="1"/>
          </p:cNvSpPr>
          <p:nvPr>
            <p:ph type="title"/>
          </p:nvPr>
        </p:nvSpPr>
        <p:spPr>
          <a:xfrm>
            <a:off x="660400" y="581025"/>
            <a:ext cx="7886700" cy="1325563"/>
          </a:xfrm>
        </p:spPr>
        <p:txBody>
          <a:bodyPr/>
          <a:lstStyle/>
          <a:p>
            <a:pPr eaLnBrk="1" hangingPunct="1"/>
            <a:r>
              <a:rPr lang="en-US" altLang="en-US">
                <a:latin typeface="Times New Roman" panose="02020603050405020304" pitchFamily="18" charset="0"/>
                <a:cs typeface="Times New Roman" panose="02020603050405020304" pitchFamily="18" charset="0"/>
              </a:rPr>
              <a:t>Proposed System/Work</a:t>
            </a:r>
          </a:p>
        </p:txBody>
      </p:sp>
      <p:sp>
        <p:nvSpPr>
          <p:cNvPr id="10243" name="Rectangle 3">
            <a:extLst>
              <a:ext uri="{FF2B5EF4-FFF2-40B4-BE49-F238E27FC236}">
                <a16:creationId xmlns:a16="http://schemas.microsoft.com/office/drawing/2014/main" id="{146E4C1A-FEAF-FAD7-12D7-EDAAB091D391}"/>
              </a:ext>
            </a:extLst>
          </p:cNvPr>
          <p:cNvSpPr>
            <a:spLocks noGrp="1" noChangeArrowheads="1"/>
          </p:cNvSpPr>
          <p:nvPr>
            <p:ph idx="1"/>
          </p:nvPr>
        </p:nvSpPr>
        <p:spPr/>
        <p:txBody>
          <a:bodyPr rtlCol="0">
            <a:normAutofit/>
          </a:bodyPr>
          <a:lstStyle/>
          <a:p>
            <a:pPr marL="0" indent="0" eaLnBrk="1" fontAlgn="auto" hangingPunct="1">
              <a:spcAft>
                <a:spcPts val="0"/>
              </a:spcAft>
              <a:buFont typeface="Arial" panose="020B0604020202020204" pitchFamily="34" charset="0"/>
              <a:buNone/>
              <a:defRPr/>
            </a:pPr>
            <a:endParaRPr lang="en-US" altLang="en-US" dirty="0"/>
          </a:p>
          <a:p>
            <a:pPr marL="0" indent="0" eaLnBrk="1" fontAlgn="auto" hangingPunct="1">
              <a:spcAft>
                <a:spcPts val="0"/>
              </a:spcAft>
              <a:buFont typeface="Arial" panose="020B0604020202020204" pitchFamily="34" charset="0"/>
              <a:buNone/>
              <a:defRPr/>
            </a:pPr>
            <a:endParaRPr lang="en-US" altLang="en-US" dirty="0"/>
          </a:p>
          <a:p>
            <a:pPr eaLnBrk="1" fontAlgn="auto" hangingPunct="1">
              <a:spcAft>
                <a:spcPts val="0"/>
              </a:spcAft>
              <a:defRPr/>
            </a:pPr>
            <a:endParaRPr lang="en-US" altLang="en-US" dirty="0"/>
          </a:p>
        </p:txBody>
      </p:sp>
      <p:sp>
        <p:nvSpPr>
          <p:cNvPr id="2" name="Footer Placeholder 1">
            <a:extLst>
              <a:ext uri="{FF2B5EF4-FFF2-40B4-BE49-F238E27FC236}">
                <a16:creationId xmlns:a16="http://schemas.microsoft.com/office/drawing/2014/main" id="{5FC42DC8-24EF-2F2D-E196-846E46961576}"/>
              </a:ext>
            </a:extLst>
          </p:cNvPr>
          <p:cNvSpPr>
            <a:spLocks noGrp="1"/>
          </p:cNvSpPr>
          <p:nvPr>
            <p:ph type="ftr" sz="quarter" idx="11"/>
          </p:nvPr>
        </p:nvSpPr>
        <p:spPr/>
        <p:txBody>
          <a:bodyPr/>
          <a:lstStyle/>
          <a:p>
            <a:pPr>
              <a:defRPr/>
            </a:pPr>
            <a:r>
              <a:rPr lang="en-US" dirty="0"/>
              <a:t>DEPT. of CSE                      Design Project-2</a:t>
            </a:r>
          </a:p>
        </p:txBody>
      </p:sp>
      <p:sp>
        <p:nvSpPr>
          <p:cNvPr id="3" name="Slide Number Placeholder 2">
            <a:extLst>
              <a:ext uri="{FF2B5EF4-FFF2-40B4-BE49-F238E27FC236}">
                <a16:creationId xmlns:a16="http://schemas.microsoft.com/office/drawing/2014/main" id="{F36122AD-60FF-63E8-B028-C03771D1E636}"/>
              </a:ext>
            </a:extLst>
          </p:cNvPr>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89E271D1-1D46-47DF-B834-D7C1A7145DFD}" type="slidenum">
              <a:rPr lang="en-US" altLang="en-US">
                <a:solidFill>
                  <a:srgbClr val="898989"/>
                </a:solidFill>
              </a:rPr>
              <a:pPr/>
              <a:t>11</a:t>
            </a:fld>
            <a:endParaRPr lang="en-US" altLang="en-US">
              <a:solidFill>
                <a:srgbClr val="898989"/>
              </a:solidFill>
            </a:endParaRPr>
          </a:p>
        </p:txBody>
      </p:sp>
      <p:pic>
        <p:nvPicPr>
          <p:cNvPr id="7" name="image1.jpg" descr="A drawing of a face&#10;&#10;Description automatically generated"/>
          <p:cNvPicPr/>
          <p:nvPr/>
        </p:nvPicPr>
        <p:blipFill>
          <a:blip r:embed="rId2" cstate="print"/>
          <a:srcRect/>
          <a:stretch>
            <a:fillRect/>
          </a:stretch>
        </p:blipFill>
        <p:spPr>
          <a:xfrm>
            <a:off x="6400800" y="228600"/>
            <a:ext cx="2533319" cy="659958"/>
          </a:xfrm>
          <a:prstGeom prst="rect">
            <a:avLst/>
          </a:prstGeom>
          <a:ln/>
        </p:spPr>
      </p:pic>
      <p:sp>
        <p:nvSpPr>
          <p:cNvPr id="8" name="TextBox 7">
            <a:extLst>
              <a:ext uri="{FF2B5EF4-FFF2-40B4-BE49-F238E27FC236}">
                <a16:creationId xmlns:a16="http://schemas.microsoft.com/office/drawing/2014/main" id="{CD4A3B57-A46A-4125-A684-61FC1B86FF91}"/>
              </a:ext>
            </a:extLst>
          </p:cNvPr>
          <p:cNvSpPr txBox="1"/>
          <p:nvPr/>
        </p:nvSpPr>
        <p:spPr>
          <a:xfrm>
            <a:off x="457200" y="1825625"/>
            <a:ext cx="8476919" cy="2862322"/>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System Overview: Our system uses cutting-edge computer vision algorithms to recognize and translate sign language gestures in real-time. We'll seamlessly integrate this feature into Zoom.</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Mediapipe Hand Tracking Algorithm: Our algorithm, trained on a diverse dataset of sign language gestures, accurately detects and tracks hand movements. This ensures reliable translation during video calls.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Integration with Zoom: We'll leverage Zoom's API to smoothly integrate our Sign Language recognition system into the platform. Users can activate and customize the feature within the Zoom interface.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09301E3-1799-EC15-CAB3-1E69F387E141}"/>
              </a:ext>
            </a:extLst>
          </p:cNvPr>
          <p:cNvSpPr>
            <a:spLocks noGrp="1"/>
          </p:cNvSpPr>
          <p:nvPr>
            <p:ph type="ftr" sz="quarter" idx="11"/>
          </p:nvPr>
        </p:nvSpPr>
        <p:spPr/>
        <p:txBody>
          <a:bodyPr/>
          <a:lstStyle/>
          <a:p>
            <a:pPr>
              <a:defRPr/>
            </a:pPr>
            <a:r>
              <a:rPr lang="en-US" dirty="0"/>
              <a:t>DEPT. of CSE                      Design Project-2</a:t>
            </a:r>
          </a:p>
        </p:txBody>
      </p:sp>
      <p:sp>
        <p:nvSpPr>
          <p:cNvPr id="3" name="Slide Number Placeholder 2">
            <a:extLst>
              <a:ext uri="{FF2B5EF4-FFF2-40B4-BE49-F238E27FC236}">
                <a16:creationId xmlns:a16="http://schemas.microsoft.com/office/drawing/2014/main" id="{0C0B3DAB-CE1B-0DD7-4457-40F1428F8603}"/>
              </a:ext>
            </a:extLst>
          </p:cNvPr>
          <p:cNvSpPr>
            <a:spLocks noGrp="1"/>
          </p:cNvSpPr>
          <p:nvPr>
            <p:ph type="sldNum" sz="quarter" idx="12"/>
          </p:nvPr>
        </p:nvSpPr>
        <p:spPr/>
        <p:txBody>
          <a:bodyPr/>
          <a:lstStyle/>
          <a:p>
            <a:fld id="{185413E7-BE16-46B7-8E6A-6BE9CD646E83}" type="slidenum">
              <a:rPr lang="en-US" altLang="en-US" smtClean="0"/>
              <a:pPr/>
              <a:t>12</a:t>
            </a:fld>
            <a:endParaRPr lang="en-US" altLang="en-US"/>
          </a:p>
        </p:txBody>
      </p:sp>
      <p:pic>
        <p:nvPicPr>
          <p:cNvPr id="4" name="Picture 3">
            <a:extLst>
              <a:ext uri="{FF2B5EF4-FFF2-40B4-BE49-F238E27FC236}">
                <a16:creationId xmlns:a16="http://schemas.microsoft.com/office/drawing/2014/main" id="{46E2EE3C-871A-EAE6-F0CA-48E0F8AFCE1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 y="1218954"/>
            <a:ext cx="9144000" cy="4648691"/>
          </a:xfrm>
          <a:prstGeom prst="rect">
            <a:avLst/>
          </a:prstGeom>
        </p:spPr>
      </p:pic>
      <p:pic>
        <p:nvPicPr>
          <p:cNvPr id="5" name="image1.jpg" descr="A drawing of a face&#10;&#10;Description automatically generated">
            <a:extLst>
              <a:ext uri="{FF2B5EF4-FFF2-40B4-BE49-F238E27FC236}">
                <a16:creationId xmlns:a16="http://schemas.microsoft.com/office/drawing/2014/main" id="{44A1FBC8-F5CF-8492-9247-B70D94454A68}"/>
              </a:ext>
            </a:extLst>
          </p:cNvPr>
          <p:cNvPicPr/>
          <p:nvPr/>
        </p:nvPicPr>
        <p:blipFill>
          <a:blip r:embed="rId3" cstate="print"/>
          <a:srcRect/>
          <a:stretch>
            <a:fillRect/>
          </a:stretch>
        </p:blipFill>
        <p:spPr>
          <a:xfrm>
            <a:off x="6400800" y="228600"/>
            <a:ext cx="2533319" cy="659958"/>
          </a:xfrm>
          <a:prstGeom prst="rect">
            <a:avLst/>
          </a:prstGeom>
          <a:ln/>
        </p:spPr>
      </p:pic>
      <p:sp>
        <p:nvSpPr>
          <p:cNvPr id="6" name="TextBox 5">
            <a:extLst>
              <a:ext uri="{FF2B5EF4-FFF2-40B4-BE49-F238E27FC236}">
                <a16:creationId xmlns:a16="http://schemas.microsoft.com/office/drawing/2014/main" id="{78B58DD7-9DFE-35FE-1D4B-9C20BD9BD7CA}"/>
              </a:ext>
            </a:extLst>
          </p:cNvPr>
          <p:cNvSpPr txBox="1"/>
          <p:nvPr/>
        </p:nvSpPr>
        <p:spPr>
          <a:xfrm>
            <a:off x="609600" y="353573"/>
            <a:ext cx="5257800"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ARCHITECHTURE DIAGRAM</a:t>
            </a:r>
          </a:p>
        </p:txBody>
      </p:sp>
    </p:spTree>
    <p:extLst>
      <p:ext uri="{BB962C8B-B14F-4D97-AF65-F5344CB8AC3E}">
        <p14:creationId xmlns:p14="http://schemas.microsoft.com/office/powerpoint/2010/main" val="641915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88299EA-09FF-B069-D880-56397C4C5409}"/>
              </a:ext>
            </a:extLst>
          </p:cNvPr>
          <p:cNvSpPr>
            <a:spLocks noGrp="1" noChangeArrowheads="1"/>
          </p:cNvSpPr>
          <p:nvPr>
            <p:ph type="title"/>
          </p:nvPr>
        </p:nvSpPr>
        <p:spPr>
          <a:xfrm>
            <a:off x="209881" y="563061"/>
            <a:ext cx="7886700" cy="1325563"/>
          </a:xfrm>
        </p:spPr>
        <p:txBody>
          <a:bodyPr/>
          <a:lstStyle/>
          <a:p>
            <a:pPr eaLnBrk="1" hangingPunct="1"/>
            <a:r>
              <a:rPr lang="en-US" altLang="en-US" dirty="0">
                <a:latin typeface="Times New Roman" panose="02020603050405020304" pitchFamily="18" charset="0"/>
                <a:cs typeface="Times New Roman" panose="02020603050405020304" pitchFamily="18" charset="0"/>
              </a:rPr>
              <a:t>Modular Description</a:t>
            </a:r>
          </a:p>
        </p:txBody>
      </p:sp>
      <p:sp>
        <p:nvSpPr>
          <p:cNvPr id="10243" name="Rectangle 3">
            <a:extLst>
              <a:ext uri="{FF2B5EF4-FFF2-40B4-BE49-F238E27FC236}">
                <a16:creationId xmlns:a16="http://schemas.microsoft.com/office/drawing/2014/main" id="{146E4C1A-FEAF-FAD7-12D7-EDAAB091D391}"/>
              </a:ext>
            </a:extLst>
          </p:cNvPr>
          <p:cNvSpPr>
            <a:spLocks noGrp="1" noChangeArrowheads="1"/>
          </p:cNvSpPr>
          <p:nvPr>
            <p:ph idx="1"/>
          </p:nvPr>
        </p:nvSpPr>
        <p:spPr/>
        <p:txBody>
          <a:bodyPr rtlCol="0">
            <a:normAutofit/>
          </a:bodyPr>
          <a:lstStyle/>
          <a:p>
            <a:pPr marL="0" indent="0" eaLnBrk="1" fontAlgn="auto" hangingPunct="1">
              <a:spcAft>
                <a:spcPts val="0"/>
              </a:spcAft>
              <a:buFont typeface="Arial" panose="020B0604020202020204" pitchFamily="34" charset="0"/>
              <a:buNone/>
              <a:defRPr/>
            </a:pPr>
            <a:endParaRPr lang="en-US" altLang="en-US" dirty="0"/>
          </a:p>
          <a:p>
            <a:pPr marL="0" indent="0" eaLnBrk="1" fontAlgn="auto" hangingPunct="1">
              <a:spcAft>
                <a:spcPts val="0"/>
              </a:spcAft>
              <a:buFont typeface="Arial" panose="020B0604020202020204" pitchFamily="34" charset="0"/>
              <a:buNone/>
              <a:defRPr/>
            </a:pPr>
            <a:endParaRPr lang="en-US" altLang="en-US" dirty="0"/>
          </a:p>
          <a:p>
            <a:pPr eaLnBrk="1" fontAlgn="auto" hangingPunct="1">
              <a:spcAft>
                <a:spcPts val="0"/>
              </a:spcAft>
              <a:defRPr/>
            </a:pPr>
            <a:endParaRPr lang="en-US" altLang="en-US" dirty="0"/>
          </a:p>
        </p:txBody>
      </p:sp>
      <p:sp>
        <p:nvSpPr>
          <p:cNvPr id="2" name="Footer Placeholder 1">
            <a:extLst>
              <a:ext uri="{FF2B5EF4-FFF2-40B4-BE49-F238E27FC236}">
                <a16:creationId xmlns:a16="http://schemas.microsoft.com/office/drawing/2014/main" id="{5FC42DC8-24EF-2F2D-E196-846E46961576}"/>
              </a:ext>
            </a:extLst>
          </p:cNvPr>
          <p:cNvSpPr>
            <a:spLocks noGrp="1"/>
          </p:cNvSpPr>
          <p:nvPr>
            <p:ph type="ftr" sz="quarter" idx="11"/>
          </p:nvPr>
        </p:nvSpPr>
        <p:spPr/>
        <p:txBody>
          <a:bodyPr/>
          <a:lstStyle/>
          <a:p>
            <a:pPr>
              <a:defRPr/>
            </a:pPr>
            <a:r>
              <a:rPr lang="en-US" dirty="0"/>
              <a:t>DEPT. of CSE                      Design Project-2</a:t>
            </a:r>
          </a:p>
        </p:txBody>
      </p:sp>
      <p:sp>
        <p:nvSpPr>
          <p:cNvPr id="3" name="Slide Number Placeholder 2">
            <a:extLst>
              <a:ext uri="{FF2B5EF4-FFF2-40B4-BE49-F238E27FC236}">
                <a16:creationId xmlns:a16="http://schemas.microsoft.com/office/drawing/2014/main" id="{F36122AD-60FF-63E8-B028-C03771D1E636}"/>
              </a:ext>
            </a:extLst>
          </p:cNvPr>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89E271D1-1D46-47DF-B834-D7C1A7145DFD}" type="slidenum">
              <a:rPr lang="en-US" altLang="en-US">
                <a:solidFill>
                  <a:srgbClr val="898989"/>
                </a:solidFill>
              </a:rPr>
              <a:pPr/>
              <a:t>13</a:t>
            </a:fld>
            <a:endParaRPr lang="en-US" altLang="en-US">
              <a:solidFill>
                <a:srgbClr val="898989"/>
              </a:solidFill>
            </a:endParaRPr>
          </a:p>
        </p:txBody>
      </p:sp>
      <p:pic>
        <p:nvPicPr>
          <p:cNvPr id="7" name="image1.jpg" descr="A drawing of a face&#10;&#10;Description automatically generated"/>
          <p:cNvPicPr/>
          <p:nvPr/>
        </p:nvPicPr>
        <p:blipFill>
          <a:blip r:embed="rId2" cstate="print"/>
          <a:srcRect/>
          <a:stretch>
            <a:fillRect/>
          </a:stretch>
        </p:blipFill>
        <p:spPr>
          <a:xfrm>
            <a:off x="6400800" y="228600"/>
            <a:ext cx="2533319" cy="659958"/>
          </a:xfrm>
          <a:prstGeom prst="rect">
            <a:avLst/>
          </a:prstGeom>
          <a:ln/>
        </p:spPr>
      </p:pic>
      <p:sp>
        <p:nvSpPr>
          <p:cNvPr id="9" name="TextBox 8">
            <a:extLst>
              <a:ext uri="{FF2B5EF4-FFF2-40B4-BE49-F238E27FC236}">
                <a16:creationId xmlns:a16="http://schemas.microsoft.com/office/drawing/2014/main" id="{870450BF-E0B7-4B1F-885E-5D0A2D13046A}"/>
              </a:ext>
            </a:extLst>
          </p:cNvPr>
          <p:cNvSpPr txBox="1"/>
          <p:nvPr/>
        </p:nvSpPr>
        <p:spPr>
          <a:xfrm>
            <a:off x="152400" y="1862947"/>
            <a:ext cx="8806601" cy="3002745"/>
          </a:xfrm>
          <a:prstGeom prst="rect">
            <a:avLst/>
          </a:prstGeom>
          <a:noFill/>
        </p:spPr>
        <p:txBody>
          <a:bodyPr wrap="square" rtlCol="0">
            <a:spAutoFit/>
          </a:bodyPr>
          <a:lstStyle/>
          <a:p>
            <a:pPr indent="457200" algn="just">
              <a:lnSpc>
                <a:spcPct val="150000"/>
              </a:lnSpc>
              <a:spcBef>
                <a:spcPts val="25"/>
              </a:spcBef>
            </a:pPr>
            <a:r>
              <a:rPr lang="en-US" sz="1600" dirty="0">
                <a:effectLst/>
                <a:latin typeface="Times New Roman" panose="02020603050405020304" pitchFamily="18" charset="0"/>
                <a:ea typeface="Liberation Serif"/>
                <a:cs typeface="Times New Roman" panose="02020603050405020304" pitchFamily="18" charset="0"/>
              </a:rPr>
              <a:t>TKINTER: Used for creating the GUI interface.</a:t>
            </a:r>
          </a:p>
          <a:p>
            <a:pPr indent="457200" algn="just">
              <a:lnSpc>
                <a:spcPct val="150000"/>
              </a:lnSpc>
              <a:spcBef>
                <a:spcPts val="25"/>
              </a:spcBef>
            </a:pPr>
            <a:r>
              <a:rPr lang="en-US" sz="1600" dirty="0">
                <a:effectLst/>
                <a:latin typeface="Times New Roman" panose="02020603050405020304" pitchFamily="18" charset="0"/>
                <a:ea typeface="Liberation Serif"/>
                <a:cs typeface="Times New Roman" panose="02020603050405020304" pitchFamily="18" charset="0"/>
              </a:rPr>
              <a:t>CV2: Used for capturing video frames and processing them for gesture recognition.</a:t>
            </a:r>
          </a:p>
          <a:p>
            <a:pPr indent="457200" algn="just">
              <a:lnSpc>
                <a:spcPct val="150000"/>
              </a:lnSpc>
              <a:spcBef>
                <a:spcPts val="25"/>
              </a:spcBef>
            </a:pPr>
            <a:r>
              <a:rPr lang="en-US" sz="1600" dirty="0">
                <a:effectLst/>
                <a:latin typeface="Times New Roman" panose="02020603050405020304" pitchFamily="18" charset="0"/>
                <a:ea typeface="Liberation Serif"/>
                <a:cs typeface="Times New Roman" panose="02020603050405020304" pitchFamily="18" charset="0"/>
              </a:rPr>
              <a:t>CVZONE.HANDTRACKINGMODULE: Used for hand tracking within the video frames.</a:t>
            </a:r>
          </a:p>
          <a:p>
            <a:pPr indent="457200" algn="just">
              <a:lnSpc>
                <a:spcPct val="150000"/>
              </a:lnSpc>
              <a:spcBef>
                <a:spcPts val="25"/>
              </a:spcBef>
            </a:pPr>
            <a:r>
              <a:rPr lang="en-US" sz="1600" dirty="0">
                <a:effectLst/>
                <a:latin typeface="Times New Roman" panose="02020603050405020304" pitchFamily="18" charset="0"/>
                <a:ea typeface="Liberation Serif"/>
                <a:cs typeface="Times New Roman" panose="02020603050405020304" pitchFamily="18" charset="0"/>
              </a:rPr>
              <a:t>NUMPY: Used for array manipulation, particularly in image processing tasks.</a:t>
            </a:r>
          </a:p>
          <a:p>
            <a:pPr indent="457200" algn="just">
              <a:lnSpc>
                <a:spcPct val="150000"/>
              </a:lnSpc>
              <a:spcBef>
                <a:spcPts val="25"/>
              </a:spcBef>
            </a:pPr>
            <a:r>
              <a:rPr lang="en-US" sz="1600" dirty="0">
                <a:effectLst/>
                <a:latin typeface="Times New Roman" panose="02020603050405020304" pitchFamily="18" charset="0"/>
                <a:ea typeface="Liberation Serif"/>
                <a:cs typeface="Times New Roman" panose="02020603050405020304" pitchFamily="18" charset="0"/>
              </a:rPr>
              <a:t>MATH: Used for mathematical calculations, such as resizing images.</a:t>
            </a:r>
          </a:p>
          <a:p>
            <a:pPr indent="457200" algn="just">
              <a:lnSpc>
                <a:spcPct val="150000"/>
              </a:lnSpc>
              <a:spcBef>
                <a:spcPts val="25"/>
              </a:spcBef>
            </a:pPr>
            <a:r>
              <a:rPr lang="en-US" sz="1600" dirty="0">
                <a:effectLst/>
                <a:latin typeface="Times New Roman" panose="02020603050405020304" pitchFamily="18" charset="0"/>
                <a:ea typeface="Liberation Serif"/>
                <a:cs typeface="Times New Roman" panose="02020603050405020304" pitchFamily="18" charset="0"/>
              </a:rPr>
              <a:t>THREADING: Used for managing concurrent operations, for streaming and gesture   recognition.</a:t>
            </a:r>
          </a:p>
          <a:p>
            <a:pPr indent="457200" algn="just">
              <a:lnSpc>
                <a:spcPct val="150000"/>
              </a:lnSpc>
              <a:spcBef>
                <a:spcPts val="25"/>
              </a:spcBef>
            </a:pPr>
            <a:r>
              <a:rPr lang="en-US" sz="1600" dirty="0">
                <a:effectLst/>
                <a:latin typeface="Times New Roman" panose="02020603050405020304" pitchFamily="18" charset="0"/>
                <a:ea typeface="Liberation Serif"/>
                <a:cs typeface="Times New Roman" panose="02020603050405020304" pitchFamily="18" charset="0"/>
              </a:rPr>
              <a:t>SOCKET: Used for networking tasks, such as retrieving local IP addresses.</a:t>
            </a:r>
          </a:p>
          <a:p>
            <a:pPr indent="457200" algn="just">
              <a:lnSpc>
                <a:spcPct val="150000"/>
              </a:lnSpc>
              <a:spcBef>
                <a:spcPts val="25"/>
              </a:spcBef>
            </a:pPr>
            <a:r>
              <a:rPr lang="en-US" sz="1600" dirty="0">
                <a:effectLst/>
                <a:latin typeface="Times New Roman" panose="02020603050405020304" pitchFamily="18" charset="0"/>
                <a:ea typeface="Liberation Serif"/>
                <a:cs typeface="Times New Roman" panose="02020603050405020304" pitchFamily="18" charset="0"/>
              </a:rPr>
              <a:t>VIDSTREAM: Used for streaming video and audio data over a network connection</a:t>
            </a:r>
            <a:endParaRPr lang="en-IN" sz="1600" dirty="0">
              <a:effectLst/>
              <a:latin typeface="Times New Roman" panose="02020603050405020304" pitchFamily="18" charset="0"/>
              <a:ea typeface="Liberation Serif"/>
              <a:cs typeface="Times New Roman" panose="02020603050405020304" pitchFamily="18" charset="0"/>
            </a:endParaRPr>
          </a:p>
        </p:txBody>
      </p:sp>
    </p:spTree>
    <p:extLst>
      <p:ext uri="{BB962C8B-B14F-4D97-AF65-F5344CB8AC3E}">
        <p14:creationId xmlns:p14="http://schemas.microsoft.com/office/powerpoint/2010/main" val="22530617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9F17164-AA8D-4CBD-B5A3-24B9A6B5F39B}"/>
              </a:ext>
            </a:extLst>
          </p:cNvPr>
          <p:cNvSpPr>
            <a:spLocks noGrp="1"/>
          </p:cNvSpPr>
          <p:nvPr>
            <p:ph type="ftr" sz="quarter" idx="11"/>
          </p:nvPr>
        </p:nvSpPr>
        <p:spPr/>
        <p:txBody>
          <a:bodyPr/>
          <a:lstStyle/>
          <a:p>
            <a:pPr>
              <a:defRPr/>
            </a:pPr>
            <a:r>
              <a:rPr lang="en-US" dirty="0"/>
              <a:t>DEPT. of CSE                      Design Project-2</a:t>
            </a:r>
          </a:p>
        </p:txBody>
      </p:sp>
      <p:sp>
        <p:nvSpPr>
          <p:cNvPr id="3" name="Slide Number Placeholder 2">
            <a:extLst>
              <a:ext uri="{FF2B5EF4-FFF2-40B4-BE49-F238E27FC236}">
                <a16:creationId xmlns:a16="http://schemas.microsoft.com/office/drawing/2014/main" id="{B6B82CAD-8369-4F69-96EC-B12407FC6F29}"/>
              </a:ext>
            </a:extLst>
          </p:cNvPr>
          <p:cNvSpPr>
            <a:spLocks noGrp="1"/>
          </p:cNvSpPr>
          <p:nvPr>
            <p:ph type="sldNum" sz="quarter" idx="12"/>
          </p:nvPr>
        </p:nvSpPr>
        <p:spPr/>
        <p:txBody>
          <a:bodyPr/>
          <a:lstStyle/>
          <a:p>
            <a:fld id="{185413E7-BE16-46B7-8E6A-6BE9CD646E83}" type="slidenum">
              <a:rPr lang="en-US" altLang="en-US" smtClean="0"/>
              <a:pPr/>
              <a:t>14</a:t>
            </a:fld>
            <a:endParaRPr lang="en-US" altLang="en-US"/>
          </a:p>
        </p:txBody>
      </p:sp>
      <p:sp>
        <p:nvSpPr>
          <p:cNvPr id="4" name="Rectangle 2">
            <a:extLst>
              <a:ext uri="{FF2B5EF4-FFF2-40B4-BE49-F238E27FC236}">
                <a16:creationId xmlns:a16="http://schemas.microsoft.com/office/drawing/2014/main" id="{19D6BEEB-5052-4674-8ACB-269CFE797895}"/>
              </a:ext>
            </a:extLst>
          </p:cNvPr>
          <p:cNvSpPr txBox="1">
            <a:spLocks noChangeArrowheads="1"/>
          </p:cNvSpPr>
          <p:nvPr/>
        </p:nvSpPr>
        <p:spPr>
          <a:xfrm>
            <a:off x="457200" y="1341427"/>
            <a:ext cx="7886700" cy="638175"/>
          </a:xfrm>
          <a:prstGeom prst="rect">
            <a:avLst/>
          </a:prstGeom>
        </p:spPr>
        <p:txBody>
          <a:bodyPr rtlCol="0">
            <a:normAutofit/>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a:lstStyle>
          <a:p>
            <a:pPr eaLnBrk="1" fontAlgn="auto" hangingPunct="1">
              <a:spcAft>
                <a:spcPts val="0"/>
              </a:spcAft>
              <a:defRPr/>
            </a:pPr>
            <a:r>
              <a:rPr lang="en-US" altLang="en-US" dirty="0">
                <a:latin typeface="Times New Roman" panose="02020603050405020304" pitchFamily="18" charset="0"/>
                <a:cs typeface="Times New Roman" panose="02020603050405020304" pitchFamily="18" charset="0"/>
              </a:rPr>
              <a:t>Results and discussions</a:t>
            </a:r>
            <a:endParaRPr lang="en-US" alt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6228771-33E4-44A7-936C-B5E260786101}"/>
              </a:ext>
            </a:extLst>
          </p:cNvPr>
          <p:cNvSpPr txBox="1"/>
          <p:nvPr/>
        </p:nvSpPr>
        <p:spPr>
          <a:xfrm>
            <a:off x="647700" y="1979602"/>
            <a:ext cx="7696200" cy="4247317"/>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Result:</a:t>
            </a:r>
          </a:p>
          <a:p>
            <a:pPr marL="285750" indent="-285750" algn="just">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Real-time interpretation of sign language gestures enhances communication during Zoom meetings.</a:t>
            </a:r>
          </a:p>
          <a:p>
            <a:pPr marL="285750" indent="-285750" algn="just">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Successful integration of sign language interpretation with Zoom API GUI interface.</a:t>
            </a:r>
          </a:p>
          <a:p>
            <a:pPr marL="285750" indent="-285750" algn="just">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Improved accessibility and inclusivity for deaf or hard of hearing individuals in virtual meetings.</a:t>
            </a:r>
          </a:p>
          <a:p>
            <a:pPr marL="285750" indent="-285750" algn="just">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Application promotes inclusivity and ensures effective participation for all users.</a:t>
            </a:r>
          </a:p>
          <a:p>
            <a:pPr algn="just"/>
            <a:endParaRPr lang="en-US" dirty="0">
              <a:solidFill>
                <a:srgbClr val="374151"/>
              </a:solidFill>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Discussion:</a:t>
            </a:r>
          </a:p>
          <a:p>
            <a:pPr marL="285750" indent="-285750" algn="just">
              <a:buFont typeface="Arial" panose="020B0604020202020204" pitchFamily="34" charset="0"/>
              <a:buChar char="•"/>
            </a:pPr>
            <a:r>
              <a:rPr lang="en-US" b="0" i="0" dirty="0">
                <a:solidFill>
                  <a:sysClr val="windowText" lastClr="000000"/>
                </a:solidFill>
                <a:effectLst/>
                <a:latin typeface="Times New Roman" panose="02020603050405020304" pitchFamily="18" charset="0"/>
                <a:cs typeface="Times New Roman" panose="02020603050405020304" pitchFamily="18" charset="0"/>
              </a:rPr>
              <a:t>User-friendly GUI controls facilitate seamless management of Zoom meetings and interpretation.</a:t>
            </a:r>
          </a:p>
          <a:p>
            <a:pPr marL="285750" indent="-285750" algn="just">
              <a:buFont typeface="Arial" panose="020B0604020202020204" pitchFamily="34" charset="0"/>
              <a:buChar char="•"/>
            </a:pPr>
            <a:r>
              <a:rPr lang="en-US" b="0" i="0" dirty="0">
                <a:solidFill>
                  <a:sysClr val="windowText" lastClr="000000"/>
                </a:solidFill>
                <a:effectLst/>
                <a:latin typeface="Times New Roman" panose="02020603050405020304" pitchFamily="18" charset="0"/>
                <a:cs typeface="Times New Roman" panose="02020603050405020304" pitchFamily="18" charset="0"/>
              </a:rPr>
              <a:t>Technical achievement in real-time interpretation using computer vision techniques.</a:t>
            </a:r>
            <a:endParaRPr lang="en-US" b="1" dirty="0">
              <a:solidFill>
                <a:sysClr val="windowText" lastClr="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24150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D008BB9-E9EC-475F-B81D-78871F4DE3B6}"/>
              </a:ext>
            </a:extLst>
          </p:cNvPr>
          <p:cNvSpPr>
            <a:spLocks noGrp="1"/>
          </p:cNvSpPr>
          <p:nvPr>
            <p:ph type="ftr" sz="quarter" idx="11"/>
          </p:nvPr>
        </p:nvSpPr>
        <p:spPr/>
        <p:txBody>
          <a:bodyPr/>
          <a:lstStyle/>
          <a:p>
            <a:pPr>
              <a:defRPr/>
            </a:pPr>
            <a:r>
              <a:rPr lang="en-US" dirty="0"/>
              <a:t>DEPT. of CSE                      Design Project-2</a:t>
            </a:r>
          </a:p>
        </p:txBody>
      </p:sp>
      <p:sp>
        <p:nvSpPr>
          <p:cNvPr id="3" name="Slide Number Placeholder 2">
            <a:extLst>
              <a:ext uri="{FF2B5EF4-FFF2-40B4-BE49-F238E27FC236}">
                <a16:creationId xmlns:a16="http://schemas.microsoft.com/office/drawing/2014/main" id="{440501E5-8F7D-44A6-9B4E-3A43A42EFF89}"/>
              </a:ext>
            </a:extLst>
          </p:cNvPr>
          <p:cNvSpPr>
            <a:spLocks noGrp="1"/>
          </p:cNvSpPr>
          <p:nvPr>
            <p:ph type="sldNum" sz="quarter" idx="12"/>
          </p:nvPr>
        </p:nvSpPr>
        <p:spPr/>
        <p:txBody>
          <a:bodyPr/>
          <a:lstStyle/>
          <a:p>
            <a:fld id="{185413E7-BE16-46B7-8E6A-6BE9CD646E83}" type="slidenum">
              <a:rPr lang="en-US" altLang="en-US" smtClean="0"/>
              <a:pPr/>
              <a:t>15</a:t>
            </a:fld>
            <a:endParaRPr lang="en-US" altLang="en-US"/>
          </a:p>
        </p:txBody>
      </p:sp>
      <p:sp>
        <p:nvSpPr>
          <p:cNvPr id="4" name="Rectangle 2">
            <a:extLst>
              <a:ext uri="{FF2B5EF4-FFF2-40B4-BE49-F238E27FC236}">
                <a16:creationId xmlns:a16="http://schemas.microsoft.com/office/drawing/2014/main" id="{56B579B8-6C7A-4A9C-B2F0-CE35492C356C}"/>
              </a:ext>
            </a:extLst>
          </p:cNvPr>
          <p:cNvSpPr txBox="1">
            <a:spLocks noChangeArrowheads="1"/>
          </p:cNvSpPr>
          <p:nvPr/>
        </p:nvSpPr>
        <p:spPr>
          <a:xfrm>
            <a:off x="660400" y="581025"/>
            <a:ext cx="7886700" cy="638175"/>
          </a:xfrm>
          <a:prstGeom prst="rect">
            <a:avLst/>
          </a:prstGeom>
        </p:spPr>
        <p:txBody>
          <a:bodyPr rtlCol="0">
            <a:normAutofit/>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a:lstStyle>
          <a:p>
            <a:pPr eaLnBrk="1" fontAlgn="auto" hangingPunct="1">
              <a:spcAft>
                <a:spcPts val="0"/>
              </a:spcAft>
              <a:defRPr/>
            </a:pPr>
            <a:r>
              <a:rPr lang="en-US" altLang="en-US" dirty="0">
                <a:latin typeface="Times New Roman" panose="02020603050405020304" pitchFamily="18" charset="0"/>
                <a:cs typeface="Times New Roman" panose="02020603050405020304" pitchFamily="18" charset="0"/>
              </a:rPr>
              <a:t>Conclusion and Future Work</a:t>
            </a:r>
          </a:p>
        </p:txBody>
      </p:sp>
      <p:sp>
        <p:nvSpPr>
          <p:cNvPr id="5" name="TextBox 4">
            <a:extLst>
              <a:ext uri="{FF2B5EF4-FFF2-40B4-BE49-F238E27FC236}">
                <a16:creationId xmlns:a16="http://schemas.microsoft.com/office/drawing/2014/main" id="{917BB747-2487-4E7A-A03C-A3500EABBF88}"/>
              </a:ext>
            </a:extLst>
          </p:cNvPr>
          <p:cNvSpPr txBox="1"/>
          <p:nvPr/>
        </p:nvSpPr>
        <p:spPr>
          <a:xfrm>
            <a:off x="660400" y="1447800"/>
            <a:ext cx="7886700" cy="4401205"/>
          </a:xfrm>
          <a:prstGeom prst="rect">
            <a:avLst/>
          </a:prstGeom>
          <a:noFill/>
        </p:spPr>
        <p:txBody>
          <a:bodyPr wrap="square" rtlCol="0">
            <a:spAutoFit/>
          </a:bodyPr>
          <a:lstStyle/>
          <a:p>
            <a:pPr algn="just"/>
            <a:r>
              <a:rPr lang="en-IN" sz="2000" b="1" i="0" dirty="0">
                <a:solidFill>
                  <a:sysClr val="windowText" lastClr="000000"/>
                </a:solidFill>
                <a:effectLst/>
                <a:latin typeface="Times New Roman" panose="02020603050405020304" pitchFamily="18" charset="0"/>
                <a:cs typeface="Times New Roman" panose="02020603050405020304" pitchFamily="18" charset="0"/>
              </a:rPr>
              <a:t>Conclusion</a:t>
            </a:r>
            <a:r>
              <a:rPr lang="en-IN" sz="2000" b="1" dirty="0">
                <a:solidFill>
                  <a:sysClr val="windowText" lastClr="000000"/>
                </a:solidFill>
                <a:latin typeface="Times New Roman" panose="02020603050405020304" pitchFamily="18" charset="0"/>
                <a:cs typeface="Times New Roman" panose="02020603050405020304" pitchFamily="18" charset="0"/>
              </a:rPr>
              <a:t>:</a:t>
            </a:r>
            <a:endParaRPr lang="en-US" sz="2000" b="0" i="0" dirty="0">
              <a:solidFill>
                <a:sysClr val="windowText" lastClr="000000"/>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b="0" i="0" dirty="0">
                <a:solidFill>
                  <a:sysClr val="windowText" lastClr="000000"/>
                </a:solidFill>
                <a:effectLst/>
                <a:latin typeface="Times New Roman" panose="02020603050405020304" pitchFamily="18" charset="0"/>
                <a:cs typeface="Times New Roman" panose="02020603050405020304" pitchFamily="18" charset="0"/>
              </a:rPr>
              <a:t>Integration of sign language interpretation enhances inclusivity in virtual meetings.</a:t>
            </a:r>
          </a:p>
          <a:p>
            <a:pPr marL="285750" indent="-285750" algn="just">
              <a:buFont typeface="Arial" panose="020B0604020202020204" pitchFamily="34" charset="0"/>
              <a:buChar char="•"/>
            </a:pPr>
            <a:r>
              <a:rPr lang="en-US" sz="2000" b="0" i="0" dirty="0">
                <a:solidFill>
                  <a:sysClr val="windowText" lastClr="000000"/>
                </a:solidFill>
                <a:effectLst/>
                <a:latin typeface="Times New Roman" panose="02020603050405020304" pitchFamily="18" charset="0"/>
                <a:cs typeface="Times New Roman" panose="02020603050405020304" pitchFamily="18" charset="0"/>
              </a:rPr>
              <a:t>User-friendly interface facilitates seamless management of Zoom meetings and interpretation.</a:t>
            </a:r>
          </a:p>
          <a:p>
            <a:pPr marL="285750" indent="-285750" algn="just">
              <a:buFont typeface="Arial" panose="020B0604020202020204" pitchFamily="34" charset="0"/>
              <a:buChar char="•"/>
            </a:pPr>
            <a:r>
              <a:rPr lang="en-US" sz="2000" b="0" i="0" dirty="0">
                <a:solidFill>
                  <a:sysClr val="windowText" lastClr="000000"/>
                </a:solidFill>
                <a:effectLst/>
                <a:latin typeface="Times New Roman" panose="02020603050405020304" pitchFamily="18" charset="0"/>
                <a:cs typeface="Times New Roman" panose="02020603050405020304" pitchFamily="18" charset="0"/>
              </a:rPr>
              <a:t>The application represents a significant step towards addressing accessibility needs in communication platforms.</a:t>
            </a:r>
          </a:p>
          <a:p>
            <a:pPr marL="285750" indent="-285750" algn="just">
              <a:buFont typeface="Arial" panose="020B0604020202020204" pitchFamily="34" charset="0"/>
              <a:buChar char="•"/>
            </a:pPr>
            <a:r>
              <a:rPr lang="en-US" sz="2000" b="0" i="0" dirty="0">
                <a:solidFill>
                  <a:sysClr val="windowText" lastClr="000000"/>
                </a:solidFill>
                <a:effectLst/>
                <a:latin typeface="Times New Roman" panose="02020603050405020304" pitchFamily="18" charset="0"/>
                <a:cs typeface="Times New Roman" panose="02020603050405020304" pitchFamily="18" charset="0"/>
              </a:rPr>
              <a:t>Continued refinement and user feedback will optimize functionality and effectiveness.</a:t>
            </a:r>
          </a:p>
          <a:p>
            <a:pPr algn="just"/>
            <a:r>
              <a:rPr lang="en-IN" sz="2000" b="1" dirty="0">
                <a:solidFill>
                  <a:sysClr val="windowText" lastClr="000000"/>
                </a:solidFill>
                <a:latin typeface="Times New Roman" panose="02020603050405020304" pitchFamily="18" charset="0"/>
                <a:cs typeface="Times New Roman" panose="02020603050405020304" pitchFamily="18" charset="0"/>
              </a:rPr>
              <a:t>Future Work:</a:t>
            </a:r>
          </a:p>
          <a:p>
            <a:pPr marL="285750" indent="-285750" algn="just">
              <a:buFont typeface="Arial" panose="020B0604020202020204" pitchFamily="34" charset="0"/>
              <a:buChar char="•"/>
            </a:pPr>
            <a:r>
              <a:rPr lang="en-US" sz="2000" b="0" i="0" dirty="0">
                <a:solidFill>
                  <a:sysClr val="windowText" lastClr="000000"/>
                </a:solidFill>
                <a:effectLst/>
                <a:latin typeface="Times New Roman" panose="02020603050405020304" pitchFamily="18" charset="0"/>
                <a:cs typeface="Times New Roman" panose="02020603050405020304" pitchFamily="18" charset="0"/>
              </a:rPr>
              <a:t>Improve gesture recognition accuracy and expand support for additional sign language gestures.</a:t>
            </a:r>
          </a:p>
          <a:p>
            <a:pPr marL="285750" indent="-285750" algn="just">
              <a:buFont typeface="Arial" panose="020B0604020202020204" pitchFamily="34" charset="0"/>
              <a:buChar char="•"/>
            </a:pPr>
            <a:r>
              <a:rPr lang="en-US" sz="2000" b="0" i="0" dirty="0">
                <a:solidFill>
                  <a:sysClr val="windowText" lastClr="000000"/>
                </a:solidFill>
                <a:effectLst/>
                <a:latin typeface="Times New Roman" panose="02020603050405020304" pitchFamily="18" charset="0"/>
                <a:cs typeface="Times New Roman" panose="02020603050405020304" pitchFamily="18" charset="0"/>
              </a:rPr>
              <a:t>Gather user feedback to refine functionality and enhance user experience, particularly from deaf or hard of hearing users.</a:t>
            </a:r>
            <a:endParaRPr lang="en-US" sz="2000" dirty="0">
              <a:solidFill>
                <a:sysClr val="windowText" lastClr="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60676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B91EB126-DDD0-13C7-1DC9-0C279C364CC0}"/>
              </a:ext>
            </a:extLst>
          </p:cNvPr>
          <p:cNvSpPr>
            <a:spLocks noGrp="1" noChangeArrowheads="1"/>
          </p:cNvSpPr>
          <p:nvPr>
            <p:ph type="title"/>
          </p:nvPr>
        </p:nvSpPr>
        <p:spPr>
          <a:xfrm>
            <a:off x="628650" y="1121459"/>
            <a:ext cx="7886700" cy="1325563"/>
          </a:xfrm>
        </p:spPr>
        <p:txBody>
          <a:bodyPr/>
          <a:lstStyle/>
          <a:p>
            <a:pPr eaLnBrk="1" hangingPunct="1"/>
            <a:r>
              <a:rPr lang="en-US" altLang="en-US" b="1" dirty="0">
                <a:latin typeface="Times New Roman" panose="02020603050405020304" pitchFamily="18" charset="0"/>
                <a:cs typeface="Times New Roman" panose="02020603050405020304" pitchFamily="18" charset="0"/>
              </a:rPr>
              <a:t>References</a:t>
            </a:r>
          </a:p>
        </p:txBody>
      </p:sp>
      <p:sp>
        <p:nvSpPr>
          <p:cNvPr id="10243" name="Rectangle 3">
            <a:extLst>
              <a:ext uri="{FF2B5EF4-FFF2-40B4-BE49-F238E27FC236}">
                <a16:creationId xmlns:a16="http://schemas.microsoft.com/office/drawing/2014/main" id="{D093BEFE-62EA-9A8D-983F-8A0147DE3519}"/>
              </a:ext>
            </a:extLst>
          </p:cNvPr>
          <p:cNvSpPr>
            <a:spLocks noGrp="1" noChangeArrowheads="1"/>
          </p:cNvSpPr>
          <p:nvPr>
            <p:ph idx="1"/>
          </p:nvPr>
        </p:nvSpPr>
        <p:spPr/>
        <p:txBody>
          <a:bodyPr rtlCol="0">
            <a:normAutofit/>
          </a:bodyPr>
          <a:lstStyle/>
          <a:p>
            <a:pPr marL="0" indent="0" eaLnBrk="1" fontAlgn="auto" hangingPunct="1">
              <a:spcAft>
                <a:spcPts val="0"/>
              </a:spcAft>
              <a:buFont typeface="Arial" panose="020B0604020202020204" pitchFamily="34" charset="0"/>
              <a:buNone/>
              <a:defRPr/>
            </a:pPr>
            <a:endParaRPr lang="en-US" altLang="en-US" dirty="0"/>
          </a:p>
          <a:p>
            <a:pPr marL="0" indent="0" eaLnBrk="1" fontAlgn="auto" hangingPunct="1">
              <a:spcAft>
                <a:spcPts val="0"/>
              </a:spcAft>
              <a:buFont typeface="Arial" panose="020B0604020202020204" pitchFamily="34" charset="0"/>
              <a:buNone/>
              <a:defRPr/>
            </a:pPr>
            <a:endParaRPr lang="en-US" altLang="en-US" dirty="0"/>
          </a:p>
          <a:p>
            <a:pPr eaLnBrk="1" fontAlgn="auto" hangingPunct="1">
              <a:spcAft>
                <a:spcPts val="0"/>
              </a:spcAft>
              <a:defRPr/>
            </a:pPr>
            <a:endParaRPr lang="en-US" altLang="en-US" dirty="0"/>
          </a:p>
        </p:txBody>
      </p:sp>
      <p:sp>
        <p:nvSpPr>
          <p:cNvPr id="2" name="Footer Placeholder 1">
            <a:extLst>
              <a:ext uri="{FF2B5EF4-FFF2-40B4-BE49-F238E27FC236}">
                <a16:creationId xmlns:a16="http://schemas.microsoft.com/office/drawing/2014/main" id="{8E471AA6-BB50-2F15-3397-3DDD87848622}"/>
              </a:ext>
            </a:extLst>
          </p:cNvPr>
          <p:cNvSpPr>
            <a:spLocks noGrp="1"/>
          </p:cNvSpPr>
          <p:nvPr>
            <p:ph type="ftr" sz="quarter" idx="11"/>
          </p:nvPr>
        </p:nvSpPr>
        <p:spPr/>
        <p:txBody>
          <a:bodyPr/>
          <a:lstStyle/>
          <a:p>
            <a:pPr>
              <a:defRPr/>
            </a:pPr>
            <a:r>
              <a:rPr lang="en-US" dirty="0"/>
              <a:t>DEPT. of CSE                      Design Project-2</a:t>
            </a:r>
          </a:p>
        </p:txBody>
      </p:sp>
      <p:sp>
        <p:nvSpPr>
          <p:cNvPr id="3" name="Slide Number Placeholder 2">
            <a:extLst>
              <a:ext uri="{FF2B5EF4-FFF2-40B4-BE49-F238E27FC236}">
                <a16:creationId xmlns:a16="http://schemas.microsoft.com/office/drawing/2014/main" id="{77FF2640-4351-B73D-06CE-97DBA77D8C2F}"/>
              </a:ext>
            </a:extLst>
          </p:cNvPr>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F9A6B9F8-4BB4-422D-A390-E1E000D6D2D8}" type="slidenum">
              <a:rPr lang="en-US" altLang="en-US">
                <a:solidFill>
                  <a:srgbClr val="898989"/>
                </a:solidFill>
              </a:rPr>
              <a:pPr/>
              <a:t>16</a:t>
            </a:fld>
            <a:endParaRPr lang="en-US" altLang="en-US">
              <a:solidFill>
                <a:srgbClr val="898989"/>
              </a:solidFill>
            </a:endParaRPr>
          </a:p>
        </p:txBody>
      </p:sp>
      <p:sp>
        <p:nvSpPr>
          <p:cNvPr id="11271" name="Rectangle 3">
            <a:extLst>
              <a:ext uri="{FF2B5EF4-FFF2-40B4-BE49-F238E27FC236}">
                <a16:creationId xmlns:a16="http://schemas.microsoft.com/office/drawing/2014/main" id="{7A6D02C3-6528-745F-4DA7-BFC0EB8BACB2}"/>
              </a:ext>
            </a:extLst>
          </p:cNvPr>
          <p:cNvSpPr>
            <a:spLocks noChangeArrowheads="1"/>
          </p:cNvSpPr>
          <p:nvPr/>
        </p:nvSpPr>
        <p:spPr bwMode="auto">
          <a:xfrm>
            <a:off x="534955" y="2209800"/>
            <a:ext cx="7981950"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l"/>
            <a:r>
              <a:rPr lang="en-IN" sz="1400" b="1" dirty="0">
                <a:solidFill>
                  <a:sysClr val="windowText" lastClr="000000"/>
                </a:solidFill>
                <a:latin typeface="Times New Roman" panose="02020603050405020304" pitchFamily="18" charset="0"/>
                <a:cs typeface="Times New Roman" panose="02020603050405020304" pitchFamily="18" charset="0"/>
              </a:rPr>
              <a:t>R</a:t>
            </a:r>
            <a:r>
              <a:rPr lang="en-IN" sz="1400" b="1" i="0" dirty="0">
                <a:solidFill>
                  <a:sysClr val="windowText" lastClr="000000"/>
                </a:solidFill>
                <a:effectLst/>
                <a:latin typeface="Times New Roman" panose="02020603050405020304" pitchFamily="18" charset="0"/>
                <a:cs typeface="Times New Roman" panose="02020603050405020304" pitchFamily="18" charset="0"/>
              </a:rPr>
              <a:t>eferences:</a:t>
            </a:r>
          </a:p>
          <a:p>
            <a:pPr algn="l">
              <a:buFont typeface="+mj-lt"/>
              <a:buAutoNum type="arabicPeriod"/>
            </a:pPr>
            <a:r>
              <a:rPr lang="en-US" sz="1400" b="0" i="0" dirty="0">
                <a:solidFill>
                  <a:sysClr val="windowText" lastClr="000000"/>
                </a:solidFill>
                <a:effectLst/>
                <a:latin typeface="Times New Roman" panose="02020603050405020304" pitchFamily="18" charset="0"/>
                <a:cs typeface="Times New Roman" panose="02020603050405020304" pitchFamily="18" charset="0"/>
              </a:rPr>
              <a:t>"Real-time hand gesture recognition using a depth sensor" by Mohamed E. K. Soliman and Mohamed S. Kamel, published in the Journal of Ambient Intelligence and Humanized Computing in 2021.</a:t>
            </a:r>
          </a:p>
          <a:p>
            <a:pPr algn="l">
              <a:buFont typeface="+mj-lt"/>
              <a:buAutoNum type="arabicPeriod"/>
            </a:pPr>
            <a:r>
              <a:rPr lang="en-US" sz="1400" b="0" i="0" dirty="0">
                <a:solidFill>
                  <a:sysClr val="windowText" lastClr="000000"/>
                </a:solidFill>
                <a:effectLst/>
                <a:latin typeface="Times New Roman" panose="02020603050405020304" pitchFamily="18" charset="0"/>
                <a:cs typeface="Times New Roman" panose="02020603050405020304" pitchFamily="18" charset="0"/>
              </a:rPr>
              <a:t>"A review of hand gesture recognition techniques for human-computer interaction" by Xiaofei Du, Xinghao Chen, and Yulong Dong, published in the Journal of Visual Communication and Image Representation in 2021.</a:t>
            </a:r>
          </a:p>
          <a:p>
            <a:pPr algn="l">
              <a:buFont typeface="+mj-lt"/>
              <a:buAutoNum type="arabicPeriod"/>
            </a:pPr>
            <a:r>
              <a:rPr lang="en-US" sz="1400" b="0" i="0" dirty="0">
                <a:solidFill>
                  <a:sysClr val="windowText" lastClr="000000"/>
                </a:solidFill>
                <a:effectLst/>
                <a:latin typeface="Times New Roman" panose="02020603050405020304" pitchFamily="18" charset="0"/>
                <a:cs typeface="Times New Roman" panose="02020603050405020304" pitchFamily="18" charset="0"/>
              </a:rPr>
              <a:t>"Deep learning for hand gesture recognition: A survey" by Ahmed Elgammal and Rania Ibrahim, published in the IEEE Access journal in 2021.</a:t>
            </a:r>
          </a:p>
          <a:p>
            <a:pPr algn="l">
              <a:buFont typeface="+mj-lt"/>
              <a:buAutoNum type="arabicPeriod"/>
            </a:pPr>
            <a:r>
              <a:rPr lang="en-US" sz="1400" b="0" i="0" dirty="0">
                <a:solidFill>
                  <a:sysClr val="windowText" lastClr="000000"/>
                </a:solidFill>
                <a:effectLst/>
                <a:latin typeface="Times New Roman" panose="02020603050405020304" pitchFamily="18" charset="0"/>
                <a:cs typeface="Times New Roman" panose="02020603050405020304" pitchFamily="18" charset="0"/>
              </a:rPr>
              <a:t>"Hand gesture recognition using deep learning: A survey" by S. Suresh, A. K. Singh, and R. K. Singh, published in the Journal of Ambient Intelligence and Humanized Computing in 2022.</a:t>
            </a:r>
          </a:p>
          <a:p>
            <a:pPr algn="l">
              <a:buFont typeface="+mj-lt"/>
              <a:buAutoNum type="arabicPeriod"/>
            </a:pPr>
            <a:r>
              <a:rPr lang="en-US" sz="1400" b="0" i="0" dirty="0">
                <a:solidFill>
                  <a:sysClr val="windowText" lastClr="000000"/>
                </a:solidFill>
                <a:effectLst/>
                <a:latin typeface="Times New Roman" panose="02020603050405020304" pitchFamily="18" charset="0"/>
                <a:cs typeface="Times New Roman" panose="02020603050405020304" pitchFamily="18" charset="0"/>
              </a:rPr>
              <a:t>"Hand gesture recognition using convolutional neural networks" by Wei-</a:t>
            </a:r>
            <a:r>
              <a:rPr lang="en-US" sz="1400" b="0" i="0" dirty="0" err="1">
                <a:solidFill>
                  <a:sysClr val="windowText" lastClr="000000"/>
                </a:solidFill>
                <a:effectLst/>
                <a:latin typeface="Times New Roman" panose="02020603050405020304" pitchFamily="18" charset="0"/>
                <a:cs typeface="Times New Roman" panose="02020603050405020304" pitchFamily="18" charset="0"/>
              </a:rPr>
              <a:t>Chih</a:t>
            </a:r>
            <a:r>
              <a:rPr lang="en-US" sz="1400" b="0" i="0" dirty="0">
                <a:solidFill>
                  <a:sysClr val="windowText" lastClr="000000"/>
                </a:solidFill>
                <a:effectLst/>
                <a:latin typeface="Times New Roman" panose="02020603050405020304" pitchFamily="18" charset="0"/>
                <a:cs typeface="Times New Roman" panose="02020603050405020304" pitchFamily="18" charset="0"/>
              </a:rPr>
              <a:t> Hung, Yu-Ting Chen, and Jyh-Cheng Chen, published in the Journal of Ambient Intelligence and Humanized Computing in 2021.</a:t>
            </a:r>
          </a:p>
          <a:p>
            <a:pPr>
              <a:buFont typeface="+mj-lt"/>
              <a:buAutoNum type="arabicPeriod"/>
            </a:pPr>
            <a:r>
              <a:rPr lang="en-US" sz="1400" b="0" i="0" dirty="0">
                <a:solidFill>
                  <a:sysClr val="windowText" lastClr="000000"/>
                </a:solidFill>
                <a:effectLst/>
                <a:latin typeface="Times New Roman" panose="02020603050405020304" pitchFamily="18" charset="0"/>
                <a:cs typeface="Times New Roman" panose="02020603050405020304" pitchFamily="18" charset="0"/>
              </a:rPr>
              <a:t>"</a:t>
            </a:r>
            <a:r>
              <a:rPr lang="en-US" sz="1400" b="0" i="0" dirty="0" err="1">
                <a:solidFill>
                  <a:sysClr val="windowText" lastClr="000000"/>
                </a:solidFill>
                <a:effectLst/>
                <a:latin typeface="Times New Roman" panose="02020603050405020304" pitchFamily="18" charset="0"/>
                <a:cs typeface="Times New Roman" panose="02020603050405020304" pitchFamily="18" charset="0"/>
              </a:rPr>
              <a:t>MediaPipe</a:t>
            </a:r>
            <a:r>
              <a:rPr lang="en-US" sz="1400" b="0" i="0" dirty="0">
                <a:solidFill>
                  <a:sysClr val="windowText" lastClr="000000"/>
                </a:solidFill>
                <a:effectLst/>
                <a:latin typeface="Times New Roman" panose="02020603050405020304" pitchFamily="18" charset="0"/>
                <a:cs typeface="Times New Roman" panose="02020603050405020304" pitchFamily="18" charset="0"/>
              </a:rPr>
              <a:t>: A Framework for Perceptual Computing" by Google Research, 2021.</a:t>
            </a:r>
          </a:p>
          <a:p>
            <a:pPr algn="l">
              <a:buFont typeface="+mj-lt"/>
              <a:buAutoNum type="arabicPeriod"/>
            </a:pPr>
            <a:endParaRPr lang="en-IN" sz="1400" b="0" i="0" dirty="0">
              <a:solidFill>
                <a:srgbClr val="D1D5DB"/>
              </a:solidFill>
              <a:effectLst/>
              <a:latin typeface="Söhne"/>
            </a:endParaRPr>
          </a:p>
        </p:txBody>
      </p:sp>
      <p:pic>
        <p:nvPicPr>
          <p:cNvPr id="8" name="image1.jpg" descr="A drawing of a face&#10;&#10;Description automatically generated"/>
          <p:cNvPicPr/>
          <p:nvPr/>
        </p:nvPicPr>
        <p:blipFill>
          <a:blip r:embed="rId2" cstate="print"/>
          <a:srcRect/>
          <a:stretch>
            <a:fillRect/>
          </a:stretch>
        </p:blipFill>
        <p:spPr>
          <a:xfrm>
            <a:off x="6400800" y="228600"/>
            <a:ext cx="2533319" cy="659958"/>
          </a:xfrm>
          <a:prstGeom prst="rect">
            <a:avLst/>
          </a:prstGeom>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endParaRPr lang="en-US" dirty="0"/>
          </a:p>
        </p:txBody>
      </p:sp>
      <p:sp>
        <p:nvSpPr>
          <p:cNvPr id="4" name="Footer Placeholder 3"/>
          <p:cNvSpPr>
            <a:spLocks noGrp="1"/>
          </p:cNvSpPr>
          <p:nvPr>
            <p:ph type="ftr" sz="quarter" idx="11"/>
          </p:nvPr>
        </p:nvSpPr>
        <p:spPr/>
        <p:txBody>
          <a:bodyPr/>
          <a:lstStyle/>
          <a:p>
            <a:pPr>
              <a:defRPr/>
            </a:pPr>
            <a:r>
              <a:rPr lang="en-US" dirty="0"/>
              <a:t>DEPT. of </a:t>
            </a:r>
            <a:r>
              <a:rPr lang="en-US"/>
              <a:t>CSE                      Design </a:t>
            </a:r>
            <a:r>
              <a:rPr lang="en-US" dirty="0"/>
              <a:t>Project-2</a:t>
            </a:r>
          </a:p>
        </p:txBody>
      </p:sp>
      <p:sp>
        <p:nvSpPr>
          <p:cNvPr id="5" name="Slide Number Placeholder 4"/>
          <p:cNvSpPr>
            <a:spLocks noGrp="1"/>
          </p:cNvSpPr>
          <p:nvPr>
            <p:ph type="sldNum" sz="quarter" idx="12"/>
          </p:nvPr>
        </p:nvSpPr>
        <p:spPr/>
        <p:txBody>
          <a:bodyPr/>
          <a:lstStyle/>
          <a:p>
            <a:fld id="{9D73CAE4-B13A-4AC7-ABCD-5EDF85FE4EA2}" type="slidenum">
              <a:rPr lang="en-US" altLang="en-US" smtClean="0"/>
              <a:pPr/>
              <a:t>17</a:t>
            </a:fld>
            <a:endParaRPr lang="en-US" altLang="en-US"/>
          </a:p>
        </p:txBody>
      </p:sp>
      <p:pic>
        <p:nvPicPr>
          <p:cNvPr id="6" name="image1.jpg" descr="A drawing of a face&#10;&#10;Description automatically generated"/>
          <p:cNvPicPr/>
          <p:nvPr/>
        </p:nvPicPr>
        <p:blipFill>
          <a:blip r:embed="rId2" cstate="print"/>
          <a:srcRect/>
          <a:stretch>
            <a:fillRect/>
          </a:stretch>
        </p:blipFill>
        <p:spPr>
          <a:xfrm>
            <a:off x="6400800" y="228600"/>
            <a:ext cx="2533319" cy="659958"/>
          </a:xfrm>
          <a:prstGeom prst="rect">
            <a:avLst/>
          </a:prstGeom>
          <a:ln/>
        </p:spPr>
      </p:pic>
      <p:sp>
        <p:nvSpPr>
          <p:cNvPr id="7" name="Rectangle 6"/>
          <p:cNvSpPr/>
          <p:nvPr/>
        </p:nvSpPr>
        <p:spPr>
          <a:xfrm>
            <a:off x="2400347" y="2967335"/>
            <a:ext cx="3630738" cy="923330"/>
          </a:xfrm>
          <a:prstGeom prst="rect">
            <a:avLst/>
          </a:prstGeom>
          <a:noFill/>
        </p:spPr>
        <p:txBody>
          <a:bodyPr wrap="none" lIns="91440" tIns="45720" rIns="91440" bIns="45720">
            <a:spAutoFit/>
          </a:bodyPr>
          <a:lstStyle/>
          <a:p>
            <a:pPr algn="ctr"/>
            <a:r>
              <a:rPr lang="en-US" sz="5400" b="1" cap="none" spc="0"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Introduction</a:t>
            </a:r>
          </a:p>
        </p:txBody>
      </p:sp>
      <p:sp>
        <p:nvSpPr>
          <p:cNvPr id="4" name="Footer Placeholder 3"/>
          <p:cNvSpPr>
            <a:spLocks noGrp="1"/>
          </p:cNvSpPr>
          <p:nvPr>
            <p:ph type="ftr" sz="quarter" idx="11"/>
          </p:nvPr>
        </p:nvSpPr>
        <p:spPr/>
        <p:txBody>
          <a:bodyPr/>
          <a:lstStyle/>
          <a:p>
            <a:pPr>
              <a:defRPr/>
            </a:pPr>
            <a:r>
              <a:rPr lang="en-US" dirty="0"/>
              <a:t>DEPT. of CSE                      Design Project-2</a:t>
            </a:r>
          </a:p>
        </p:txBody>
      </p:sp>
      <p:sp>
        <p:nvSpPr>
          <p:cNvPr id="5" name="Slide Number Placeholder 4"/>
          <p:cNvSpPr>
            <a:spLocks noGrp="1"/>
          </p:cNvSpPr>
          <p:nvPr>
            <p:ph type="sldNum" sz="quarter" idx="12"/>
          </p:nvPr>
        </p:nvSpPr>
        <p:spPr/>
        <p:txBody>
          <a:bodyPr/>
          <a:lstStyle/>
          <a:p>
            <a:fld id="{9D73CAE4-B13A-4AC7-ABCD-5EDF85FE4EA2}" type="slidenum">
              <a:rPr lang="en-US" altLang="en-US" smtClean="0"/>
              <a:pPr/>
              <a:t>2</a:t>
            </a:fld>
            <a:endParaRPr lang="en-US" altLang="en-US"/>
          </a:p>
        </p:txBody>
      </p:sp>
      <p:pic>
        <p:nvPicPr>
          <p:cNvPr id="6" name="image1.jpg" descr="A drawing of a face&#10;&#10;Description automatically generated"/>
          <p:cNvPicPr/>
          <p:nvPr/>
        </p:nvPicPr>
        <p:blipFill>
          <a:blip r:embed="rId2" cstate="print"/>
          <a:srcRect/>
          <a:stretch>
            <a:fillRect/>
          </a:stretch>
        </p:blipFill>
        <p:spPr>
          <a:xfrm>
            <a:off x="6400800" y="228600"/>
            <a:ext cx="2533319" cy="659958"/>
          </a:xfrm>
          <a:prstGeom prst="rect">
            <a:avLst/>
          </a:prstGeom>
          <a:ln/>
        </p:spPr>
      </p:pic>
      <p:sp>
        <p:nvSpPr>
          <p:cNvPr id="7" name="Content Placeholder 2">
            <a:extLst>
              <a:ext uri="{FF2B5EF4-FFF2-40B4-BE49-F238E27FC236}">
                <a16:creationId xmlns:a16="http://schemas.microsoft.com/office/drawing/2014/main" id="{E42514F9-F36E-4860-B543-FA5C1AF7784A}"/>
              </a:ext>
            </a:extLst>
          </p:cNvPr>
          <p:cNvSpPr>
            <a:spLocks noGrp="1"/>
          </p:cNvSpPr>
          <p:nvPr>
            <p:ph idx="1"/>
          </p:nvPr>
        </p:nvSpPr>
        <p:spPr>
          <a:xfrm>
            <a:off x="628650" y="1825625"/>
            <a:ext cx="7886700" cy="3508375"/>
          </a:xfrm>
        </p:spPr>
        <p:txBody>
          <a:bodyPr/>
          <a:lstStyle/>
          <a:p>
            <a:pPr marL="0" indent="0" algn="ctr">
              <a:buNone/>
            </a:pPr>
            <a:r>
              <a:rPr lang="en-US" sz="2400" dirty="0">
                <a:latin typeface="Times New Roman" panose="02020603050405020304" pitchFamily="18" charset="0"/>
                <a:cs typeface="Times New Roman" panose="02020603050405020304" pitchFamily="18" charset="0"/>
              </a:rPr>
              <a:t>Zoom AI sign language interpretation aims to integrate artificial intelligence (AI) technology with the Zoom platform to facilitate sign language communication. By leveraging AI algorithms, the system enhances the interpretation and understanding of sign language during Zoom meetings, making them more accessible and inclusive for individuals who are deaf or hard of hearing. Through real-time interpretation and communication support, this project seeks to bridge communication gaps and promote equal participation in virtual meetings and discussions.</a:t>
            </a:r>
          </a:p>
          <a:p>
            <a:pPr marL="0" indent="0" algn="ctr">
              <a:buNone/>
            </a:pP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Times New Roman" panose="02020603050405020304" pitchFamily="18" charset="0"/>
                <a:cs typeface="Times New Roman" panose="02020603050405020304" pitchFamily="18" charset="0"/>
              </a:rPr>
              <a:t>Goals and Motivation</a:t>
            </a:r>
            <a:endParaRPr lang="en-US" dirty="0"/>
          </a:p>
        </p:txBody>
      </p:sp>
      <p:sp>
        <p:nvSpPr>
          <p:cNvPr id="4" name="Footer Placeholder 3"/>
          <p:cNvSpPr>
            <a:spLocks noGrp="1"/>
          </p:cNvSpPr>
          <p:nvPr>
            <p:ph type="ftr" sz="quarter" idx="11"/>
          </p:nvPr>
        </p:nvSpPr>
        <p:spPr/>
        <p:txBody>
          <a:bodyPr/>
          <a:lstStyle/>
          <a:p>
            <a:pPr>
              <a:defRPr/>
            </a:pPr>
            <a:r>
              <a:rPr lang="en-US" dirty="0"/>
              <a:t>DEPT. of CSE                      Design Project-2</a:t>
            </a:r>
          </a:p>
        </p:txBody>
      </p:sp>
      <p:sp>
        <p:nvSpPr>
          <p:cNvPr id="5" name="Slide Number Placeholder 4"/>
          <p:cNvSpPr>
            <a:spLocks noGrp="1"/>
          </p:cNvSpPr>
          <p:nvPr>
            <p:ph type="sldNum" sz="quarter" idx="12"/>
          </p:nvPr>
        </p:nvSpPr>
        <p:spPr/>
        <p:txBody>
          <a:bodyPr/>
          <a:lstStyle/>
          <a:p>
            <a:fld id="{9D73CAE4-B13A-4AC7-ABCD-5EDF85FE4EA2}" type="slidenum">
              <a:rPr lang="en-US" altLang="en-US" smtClean="0"/>
              <a:pPr/>
              <a:t>3</a:t>
            </a:fld>
            <a:endParaRPr lang="en-US" altLang="en-US"/>
          </a:p>
        </p:txBody>
      </p:sp>
      <p:pic>
        <p:nvPicPr>
          <p:cNvPr id="6" name="image1.jpg" descr="A drawing of a face&#10;&#10;Description automatically generated"/>
          <p:cNvPicPr/>
          <p:nvPr/>
        </p:nvPicPr>
        <p:blipFill>
          <a:blip r:embed="rId2" cstate="print"/>
          <a:srcRect/>
          <a:stretch>
            <a:fillRect/>
          </a:stretch>
        </p:blipFill>
        <p:spPr>
          <a:xfrm>
            <a:off x="6400800" y="228600"/>
            <a:ext cx="2533319" cy="659958"/>
          </a:xfrm>
          <a:prstGeom prst="rect">
            <a:avLst/>
          </a:prstGeom>
          <a:ln/>
        </p:spPr>
      </p:pic>
      <p:sp>
        <p:nvSpPr>
          <p:cNvPr id="7" name="Content Placeholder 2">
            <a:extLst>
              <a:ext uri="{FF2B5EF4-FFF2-40B4-BE49-F238E27FC236}">
                <a16:creationId xmlns:a16="http://schemas.microsoft.com/office/drawing/2014/main" id="{54936A27-85D5-44E7-8119-5736E74433DC}"/>
              </a:ext>
            </a:extLst>
          </p:cNvPr>
          <p:cNvSpPr>
            <a:spLocks noGrp="1"/>
          </p:cNvSpPr>
          <p:nvPr>
            <p:ph idx="1"/>
          </p:nvPr>
        </p:nvSpPr>
        <p:spPr>
          <a:xfrm>
            <a:off x="628650" y="1253331"/>
            <a:ext cx="7886700" cy="4351338"/>
          </a:xfrm>
        </p:spPr>
        <p:txBody>
          <a:bodyPr/>
          <a:lstStyle/>
          <a:p>
            <a:r>
              <a:rPr lang="en-US" sz="2000" b="1" i="0" dirty="0">
                <a:ln w="0"/>
                <a:latin typeface="Times New Roman" panose="02020603050405020304" pitchFamily="18" charset="0"/>
                <a:cs typeface="Times New Roman" panose="02020603050405020304" pitchFamily="18" charset="0"/>
              </a:rPr>
              <a:t>Goals:</a:t>
            </a:r>
          </a:p>
          <a:p>
            <a:r>
              <a:rPr lang="en-US" sz="2000" i="0" dirty="0">
                <a:ln w="0"/>
                <a:latin typeface="Times New Roman" panose="02020603050405020304" pitchFamily="18" charset="0"/>
                <a:cs typeface="Times New Roman" panose="02020603050405020304" pitchFamily="18" charset="0"/>
              </a:rPr>
              <a:t>Integrate sign language interpretation capabilities into the GUI, allowing users to communicate using sign language during Zoom meetings.</a:t>
            </a:r>
          </a:p>
          <a:p>
            <a:r>
              <a:rPr lang="en-US" sz="2000" i="0" dirty="0">
                <a:ln w="0"/>
                <a:latin typeface="Times New Roman" panose="02020603050405020304" pitchFamily="18" charset="0"/>
                <a:cs typeface="Times New Roman" panose="02020603050405020304" pitchFamily="18" charset="0"/>
              </a:rPr>
              <a:t>Develop a gesture recognition system within the GUI using OpenCV and </a:t>
            </a:r>
            <a:r>
              <a:rPr lang="en-US" sz="2000" i="0" dirty="0" err="1">
                <a:ln w="0"/>
                <a:latin typeface="Times New Roman" panose="02020603050405020304" pitchFamily="18" charset="0"/>
                <a:cs typeface="Times New Roman" panose="02020603050405020304" pitchFamily="18" charset="0"/>
              </a:rPr>
              <a:t>cvzone</a:t>
            </a:r>
            <a:r>
              <a:rPr lang="en-US" sz="2000" i="0" dirty="0">
                <a:ln w="0"/>
                <a:latin typeface="Times New Roman" panose="02020603050405020304" pitchFamily="18" charset="0"/>
                <a:cs typeface="Times New Roman" panose="02020603050405020304" pitchFamily="18" charset="0"/>
              </a:rPr>
              <a:t> to interpret sign language gestures in real-time.</a:t>
            </a:r>
          </a:p>
          <a:p>
            <a:r>
              <a:rPr lang="en-US" sz="2000" i="0" dirty="0">
                <a:ln w="0"/>
                <a:latin typeface="Times New Roman" panose="02020603050405020304" pitchFamily="18" charset="0"/>
                <a:cs typeface="Times New Roman" panose="02020603050405020304" pitchFamily="18" charset="0"/>
              </a:rPr>
              <a:t>Ensure seamless integration between sign language interpretation, Zoom API functionalities, and the GUI interface for a comprehensive communication experience.</a:t>
            </a:r>
          </a:p>
          <a:p>
            <a:r>
              <a:rPr lang="en-US" sz="2000" b="1" i="0" dirty="0">
                <a:ln w="0"/>
                <a:latin typeface="Times New Roman" panose="02020603050405020304" pitchFamily="18" charset="0"/>
                <a:cs typeface="Times New Roman" panose="02020603050405020304" pitchFamily="18" charset="0"/>
              </a:rPr>
              <a:t>Motivation:</a:t>
            </a:r>
          </a:p>
          <a:p>
            <a:r>
              <a:rPr lang="en-US" sz="2000" i="0" dirty="0">
                <a:ln w="0"/>
                <a:latin typeface="Times New Roman" panose="02020603050405020304" pitchFamily="18" charset="0"/>
                <a:cs typeface="Times New Roman" panose="02020603050405020304" pitchFamily="18" charset="0"/>
              </a:rPr>
              <a:t>Empower individuals who are deaf or hard of hearing to participate fully in virtual meetings by integrating sign language interpretation into the Zoom API GUI interface.</a:t>
            </a:r>
          </a:p>
          <a:p>
            <a:r>
              <a:rPr lang="en-US" sz="2000" i="0" dirty="0">
                <a:ln w="0"/>
                <a:latin typeface="Times New Roman" panose="02020603050405020304" pitchFamily="18" charset="0"/>
                <a:cs typeface="Times New Roman" panose="02020603050405020304" pitchFamily="18" charset="0"/>
              </a:rPr>
              <a:t>Enhance the usability of online communication platforms by providing intuitive controls and seamless integration between sign language interpretation and Zoom API functionalities.</a:t>
            </a:r>
            <a:endParaRPr lang="en-IN" sz="2000" dirty="0">
              <a:ln w="0"/>
            </a:endParaRPr>
          </a:p>
          <a:p>
            <a:pPr>
              <a:buFont typeface="Wingdings" panose="05000000000000000000" pitchFamily="2" charset="2"/>
              <a:buChar char="Ø"/>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D942B7AC-B44C-5539-24F1-8260BD1E571F}"/>
              </a:ext>
            </a:extLst>
          </p:cNvPr>
          <p:cNvSpPr>
            <a:spLocks noGrp="1" noChangeArrowheads="1"/>
          </p:cNvSpPr>
          <p:nvPr>
            <p:ph type="title"/>
          </p:nvPr>
        </p:nvSpPr>
        <p:spPr>
          <a:xfrm>
            <a:off x="381000" y="-104203"/>
            <a:ext cx="7886700" cy="1325563"/>
          </a:xfrm>
        </p:spPr>
        <p:txBody>
          <a:bodyPr rtlCol="0">
            <a:normAutofit fontScale="90000"/>
          </a:bodyPr>
          <a:lstStyle/>
          <a:p>
            <a:pPr eaLnBrk="1" fontAlgn="auto" hangingPunct="1">
              <a:spcAft>
                <a:spcPts val="0"/>
              </a:spcAft>
              <a:defRPr/>
            </a:pPr>
            <a:br>
              <a:rPr lang="en-US" altLang="en-US" dirty="0"/>
            </a:br>
            <a:r>
              <a:rPr lang="en-US" altLang="en-US" dirty="0">
                <a:latin typeface="Times New Roman" panose="02020603050405020304" pitchFamily="18" charset="0"/>
                <a:cs typeface="Times New Roman" panose="02020603050405020304" pitchFamily="18" charset="0"/>
              </a:rPr>
              <a:t>Literature review/Existing Systems</a:t>
            </a:r>
            <a:br>
              <a:rPr lang="en-US" altLang="en-US" dirty="0">
                <a:latin typeface="Times New Roman" panose="02020603050405020304" pitchFamily="18" charset="0"/>
                <a:cs typeface="Times New Roman" panose="02020603050405020304" pitchFamily="18" charset="0"/>
              </a:rPr>
            </a:br>
            <a:endParaRPr lang="en-US" altLang="en-US" dirty="0">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14DAEF27-CE8C-C19C-9EAD-4070D17AD297}"/>
              </a:ext>
            </a:extLst>
          </p:cNvPr>
          <p:cNvSpPr>
            <a:spLocks noGrp="1"/>
          </p:cNvSpPr>
          <p:nvPr>
            <p:ph type="ftr" sz="quarter" idx="11"/>
          </p:nvPr>
        </p:nvSpPr>
        <p:spPr/>
        <p:txBody>
          <a:bodyPr/>
          <a:lstStyle/>
          <a:p>
            <a:pPr>
              <a:defRPr/>
            </a:pPr>
            <a:r>
              <a:rPr lang="en-US" dirty="0"/>
              <a:t>DEPT. of CSE                      Design Project-2</a:t>
            </a:r>
          </a:p>
        </p:txBody>
      </p:sp>
      <p:sp>
        <p:nvSpPr>
          <p:cNvPr id="5" name="Slide Number Placeholder 4">
            <a:extLst>
              <a:ext uri="{FF2B5EF4-FFF2-40B4-BE49-F238E27FC236}">
                <a16:creationId xmlns:a16="http://schemas.microsoft.com/office/drawing/2014/main" id="{11E65CE4-D6A8-BDF5-0ACA-2557BDE9DFDF}"/>
              </a:ext>
            </a:extLst>
          </p:cNvPr>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B15945B7-1301-4A2B-9852-61BB0A815F76}" type="slidenum">
              <a:rPr lang="en-US" altLang="en-US">
                <a:solidFill>
                  <a:srgbClr val="898989"/>
                </a:solidFill>
              </a:rPr>
              <a:pPr/>
              <a:t>4</a:t>
            </a:fld>
            <a:endParaRPr lang="en-US" altLang="en-US">
              <a:solidFill>
                <a:srgbClr val="898989"/>
              </a:solidFill>
            </a:endParaRPr>
          </a:p>
        </p:txBody>
      </p:sp>
      <p:pic>
        <p:nvPicPr>
          <p:cNvPr id="7" name="image1.jpg" descr="A drawing of a face&#10;&#10;Description automatically generated"/>
          <p:cNvPicPr/>
          <p:nvPr/>
        </p:nvPicPr>
        <p:blipFill>
          <a:blip r:embed="rId2" cstate="print"/>
          <a:srcRect/>
          <a:stretch>
            <a:fillRect/>
          </a:stretch>
        </p:blipFill>
        <p:spPr>
          <a:xfrm>
            <a:off x="6400800" y="228600"/>
            <a:ext cx="2533319" cy="659958"/>
          </a:xfrm>
          <a:prstGeom prst="rect">
            <a:avLst/>
          </a:prstGeom>
          <a:ln/>
        </p:spPr>
      </p:pic>
      <p:sp>
        <p:nvSpPr>
          <p:cNvPr id="6" name="Content Placeholder 5">
            <a:extLst>
              <a:ext uri="{FF2B5EF4-FFF2-40B4-BE49-F238E27FC236}">
                <a16:creationId xmlns:a16="http://schemas.microsoft.com/office/drawing/2014/main" id="{5CB3CC9C-F0E3-41C0-93FB-E037BCAFDD9A}"/>
              </a:ext>
            </a:extLst>
          </p:cNvPr>
          <p:cNvSpPr>
            <a:spLocks noGrp="1"/>
          </p:cNvSpPr>
          <p:nvPr>
            <p:ph idx="1"/>
          </p:nvPr>
        </p:nvSpPr>
        <p:spPr/>
        <p:txBody>
          <a:bodyPr/>
          <a:lstStyle/>
          <a:p>
            <a:endParaRPr lang="en-IN"/>
          </a:p>
        </p:txBody>
      </p:sp>
      <p:graphicFrame>
        <p:nvGraphicFramePr>
          <p:cNvPr id="8" name="Content Placeholder 3">
            <a:extLst>
              <a:ext uri="{FF2B5EF4-FFF2-40B4-BE49-F238E27FC236}">
                <a16:creationId xmlns:a16="http://schemas.microsoft.com/office/drawing/2014/main" id="{BF6FC37C-2065-4AAB-B49F-50ADBA37E79F}"/>
              </a:ext>
            </a:extLst>
          </p:cNvPr>
          <p:cNvGraphicFramePr>
            <a:graphicFrameLocks/>
          </p:cNvGraphicFramePr>
          <p:nvPr/>
        </p:nvGraphicFramePr>
        <p:xfrm>
          <a:off x="426155" y="874394"/>
          <a:ext cx="8305469" cy="5556886"/>
        </p:xfrm>
        <a:graphic>
          <a:graphicData uri="http://schemas.openxmlformats.org/drawingml/2006/table">
            <a:tbl>
              <a:tblPr firstRow="1" bandRow="1">
                <a:tableStyleId>{5C22544A-7EE6-4342-B048-85BDC9FD1C3A}</a:tableStyleId>
              </a:tblPr>
              <a:tblGrid>
                <a:gridCol w="414507">
                  <a:extLst>
                    <a:ext uri="{9D8B030D-6E8A-4147-A177-3AD203B41FA5}">
                      <a16:colId xmlns:a16="http://schemas.microsoft.com/office/drawing/2014/main" val="2738810962"/>
                    </a:ext>
                  </a:extLst>
                </a:gridCol>
                <a:gridCol w="1842248">
                  <a:extLst>
                    <a:ext uri="{9D8B030D-6E8A-4147-A177-3AD203B41FA5}">
                      <a16:colId xmlns:a16="http://schemas.microsoft.com/office/drawing/2014/main" val="2086860346"/>
                    </a:ext>
                  </a:extLst>
                </a:gridCol>
                <a:gridCol w="974690">
                  <a:extLst>
                    <a:ext uri="{9D8B030D-6E8A-4147-A177-3AD203B41FA5}">
                      <a16:colId xmlns:a16="http://schemas.microsoft.com/office/drawing/2014/main" val="3416470480"/>
                    </a:ext>
                  </a:extLst>
                </a:gridCol>
                <a:gridCol w="1483014">
                  <a:extLst>
                    <a:ext uri="{9D8B030D-6E8A-4147-A177-3AD203B41FA5}">
                      <a16:colId xmlns:a16="http://schemas.microsoft.com/office/drawing/2014/main" val="697034839"/>
                    </a:ext>
                  </a:extLst>
                </a:gridCol>
                <a:gridCol w="1925906">
                  <a:extLst>
                    <a:ext uri="{9D8B030D-6E8A-4147-A177-3AD203B41FA5}">
                      <a16:colId xmlns:a16="http://schemas.microsoft.com/office/drawing/2014/main" val="3568170127"/>
                    </a:ext>
                  </a:extLst>
                </a:gridCol>
                <a:gridCol w="1665104">
                  <a:extLst>
                    <a:ext uri="{9D8B030D-6E8A-4147-A177-3AD203B41FA5}">
                      <a16:colId xmlns:a16="http://schemas.microsoft.com/office/drawing/2014/main" val="3185858228"/>
                    </a:ext>
                  </a:extLst>
                </a:gridCol>
              </a:tblGrid>
              <a:tr h="1430508">
                <a:tc>
                  <a:txBody>
                    <a:bodyPr/>
                    <a:lstStyle/>
                    <a:p>
                      <a:r>
                        <a:rPr lang="en-IN" sz="1400" dirty="0" err="1">
                          <a:latin typeface="Times New Roman" panose="02020603050405020304" pitchFamily="18" charset="0"/>
                          <a:cs typeface="Times New Roman" panose="02020603050405020304" pitchFamily="18" charset="0"/>
                        </a:rPr>
                        <a:t>S.No</a:t>
                      </a:r>
                      <a:endParaRPr lang="en-IN" sz="1400" dirty="0">
                        <a:latin typeface="Times New Roman" panose="02020603050405020304" pitchFamily="18" charset="0"/>
                        <a:cs typeface="Times New Roman" panose="02020603050405020304" pitchFamily="18" charset="0"/>
                      </a:endParaRPr>
                    </a:p>
                  </a:txBody>
                  <a:tcPr marT="45728" marB="45728"/>
                </a:tc>
                <a:tc>
                  <a:txBody>
                    <a:bodyPr/>
                    <a:lstStyle/>
                    <a:p>
                      <a:r>
                        <a:rPr lang="en-IN" sz="1400" dirty="0">
                          <a:latin typeface="Times New Roman" panose="02020603050405020304" pitchFamily="18" charset="0"/>
                          <a:cs typeface="Times New Roman" panose="02020603050405020304" pitchFamily="18" charset="0"/>
                        </a:rPr>
                        <a:t>Title of the paper/System</a:t>
                      </a:r>
                    </a:p>
                  </a:txBody>
                  <a:tcPr marT="45728" marB="45728"/>
                </a:tc>
                <a:tc>
                  <a:txBody>
                    <a:bodyPr/>
                    <a:lstStyle/>
                    <a:p>
                      <a:r>
                        <a:rPr lang="en-IN" sz="1400" dirty="0">
                          <a:latin typeface="Times New Roman" panose="02020603050405020304" pitchFamily="18" charset="0"/>
                          <a:cs typeface="Times New Roman" panose="02020603050405020304" pitchFamily="18" charset="0"/>
                        </a:rPr>
                        <a:t>Authors</a:t>
                      </a:r>
                    </a:p>
                  </a:txBody>
                  <a:tcPr marT="45728" marB="45728"/>
                </a:tc>
                <a:tc>
                  <a:txBody>
                    <a:bodyPr/>
                    <a:lstStyle/>
                    <a:p>
                      <a:r>
                        <a:rPr lang="en-IN" sz="1400" dirty="0">
                          <a:latin typeface="Times New Roman" panose="02020603050405020304" pitchFamily="18" charset="0"/>
                          <a:cs typeface="Times New Roman" panose="02020603050405020304" pitchFamily="18" charset="0"/>
                        </a:rPr>
                        <a:t>Publication (Name of the Journal/Conference</a:t>
                      </a:r>
                      <a:r>
                        <a:rPr lang="en-IN" sz="1400" baseline="0" dirty="0">
                          <a:latin typeface="Times New Roman" panose="02020603050405020304" pitchFamily="18" charset="0"/>
                          <a:cs typeface="Times New Roman" panose="02020603050405020304" pitchFamily="18" charset="0"/>
                        </a:rPr>
                        <a:t> proceedings with Year)</a:t>
                      </a:r>
                      <a:endParaRPr lang="en-IN" sz="1400" dirty="0">
                        <a:latin typeface="Times New Roman" panose="02020603050405020304" pitchFamily="18" charset="0"/>
                        <a:cs typeface="Times New Roman" panose="02020603050405020304" pitchFamily="18" charset="0"/>
                      </a:endParaRPr>
                    </a:p>
                  </a:txBody>
                  <a:tcPr marT="45728" marB="45728"/>
                </a:tc>
                <a:tc>
                  <a:txBody>
                    <a:bodyPr/>
                    <a:lstStyle/>
                    <a:p>
                      <a:r>
                        <a:rPr lang="en-IN" sz="1400" dirty="0">
                          <a:latin typeface="Times New Roman" panose="02020603050405020304" pitchFamily="18" charset="0"/>
                          <a:cs typeface="Times New Roman" panose="02020603050405020304" pitchFamily="18" charset="0"/>
                        </a:rPr>
                        <a:t>Algorithm/Methodology adopted</a:t>
                      </a:r>
                    </a:p>
                  </a:txBody>
                  <a:tcPr marT="45728" marB="45728"/>
                </a:tc>
                <a:tc>
                  <a:txBody>
                    <a:bodyPr/>
                    <a:lstStyle/>
                    <a:p>
                      <a:r>
                        <a:rPr lang="en-IN" sz="1400" dirty="0">
                          <a:latin typeface="Times New Roman" panose="02020603050405020304" pitchFamily="18" charset="0"/>
                          <a:cs typeface="Times New Roman" panose="02020603050405020304" pitchFamily="18" charset="0"/>
                        </a:rPr>
                        <a:t>Limitations</a:t>
                      </a:r>
                    </a:p>
                  </a:txBody>
                  <a:tcPr marT="45728" marB="45728"/>
                </a:tc>
                <a:extLst>
                  <a:ext uri="{0D108BD9-81ED-4DB2-BD59-A6C34878D82A}">
                    <a16:rowId xmlns:a16="http://schemas.microsoft.com/office/drawing/2014/main" val="1339749209"/>
                  </a:ext>
                </a:extLst>
              </a:tr>
              <a:tr h="2328058">
                <a:tc>
                  <a:txBody>
                    <a:bodyPr/>
                    <a:lstStyle/>
                    <a:p>
                      <a:r>
                        <a:rPr lang="en-US" sz="1400" dirty="0">
                          <a:latin typeface="Times New Roman" panose="02020603050405020304" pitchFamily="18" charset="0"/>
                          <a:cs typeface="Times New Roman" panose="02020603050405020304" pitchFamily="18" charset="0"/>
                        </a:rPr>
                        <a:t>1.</a:t>
                      </a:r>
                      <a:endParaRPr lang="en-IN" sz="1400" dirty="0">
                        <a:latin typeface="Times New Roman" panose="02020603050405020304" pitchFamily="18" charset="0"/>
                        <a:cs typeface="Times New Roman" panose="02020603050405020304" pitchFamily="18" charset="0"/>
                      </a:endParaRPr>
                    </a:p>
                  </a:txBody>
                  <a:tcPr marL="100584" marR="100584"/>
                </a:tc>
                <a:tc>
                  <a:txBody>
                    <a:bodyPr/>
                    <a:lstStyle/>
                    <a:p>
                      <a:r>
                        <a:rPr lang="en-US" sz="1400" dirty="0">
                          <a:latin typeface="Times New Roman" panose="02020603050405020304" pitchFamily="18" charset="0"/>
                          <a:ea typeface="Calibri" panose="020F0502020204030204" pitchFamily="34" charset="0"/>
                          <a:cs typeface="Times New Roman" panose="02020603050405020304" pitchFamily="18" charset="0"/>
                        </a:rPr>
                        <a:t>Review paper on sign language recognition for the deaf and dumb</a:t>
                      </a: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r>
                        <a:rPr lang="en-IN" sz="1400" dirty="0">
                          <a:latin typeface="Times New Roman" panose="02020603050405020304" pitchFamily="18" charset="0"/>
                          <a:cs typeface="Times New Roman" panose="02020603050405020304" pitchFamily="18" charset="0"/>
                        </a:rPr>
                        <a:t> R. Rumana  ,&amp; R . Prema</a:t>
                      </a: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r>
                        <a:rPr lang="en-US" sz="1400" i="0" dirty="0">
                          <a:latin typeface="Times New Roman" panose="02020603050405020304" pitchFamily="18" charset="0"/>
                          <a:ea typeface="Calibri" panose="020F0502020204030204" pitchFamily="34" charset="0"/>
                          <a:cs typeface="Times New Roman" panose="02020603050405020304" pitchFamily="18" charset="0"/>
                        </a:rPr>
                        <a:t>International Journal of Engineering Research &amp; Technology (IJERT), 2023</a:t>
                      </a:r>
                      <a:endParaRPr lang="en-IN" sz="1400" i="0" dirty="0">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marL="285750" marR="0" lvl="0" indent="-285750" algn="l" defTabSz="91412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i="0" kern="12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rPr>
                        <a:t>Analyze video using hand detection, feature extraction  and classification with traditional machine learning.</a:t>
                      </a:r>
                    </a:p>
                  </a:txBody>
                  <a:tcPr/>
                </a:tc>
                <a:tc>
                  <a:txBody>
                    <a:bodyPr/>
                    <a:lstStyle/>
                    <a:p>
                      <a:pPr marL="285750" indent="-285750">
                        <a:buFont typeface="Arial" panose="020B0604020202020204" pitchFamily="34" charset="0"/>
                        <a:buChar char="•"/>
                      </a:pPr>
                      <a:r>
                        <a:rPr lang="en-US" sz="1400" b="0" kern="1200" dirty="0">
                          <a:solidFill>
                            <a:schemeClr val="dk1"/>
                          </a:solidFill>
                          <a:effectLst/>
                          <a:latin typeface="Times New Roman" panose="02020603050405020304" pitchFamily="18" charset="0"/>
                          <a:cs typeface="Times New Roman" panose="02020603050405020304" pitchFamily="18" charset="0"/>
                        </a:rPr>
                        <a:t>Accuracy:80%        </a:t>
                      </a:r>
                    </a:p>
                    <a:p>
                      <a:pPr marL="285750" indent="-285750">
                        <a:buFont typeface="Arial" panose="020B0604020202020204" pitchFamily="34" charset="0"/>
                        <a:buChar char="•"/>
                      </a:pPr>
                      <a:r>
                        <a:rPr lang="en-US" sz="1400" b="0" kern="1200" dirty="0">
                          <a:solidFill>
                            <a:schemeClr val="dk1"/>
                          </a:solidFill>
                          <a:effectLst/>
                          <a:latin typeface="Times New Roman" panose="02020603050405020304" pitchFamily="18" charset="0"/>
                          <a:cs typeface="Times New Roman" panose="02020603050405020304" pitchFamily="18" charset="0"/>
                        </a:rPr>
                        <a:t>Often lack sufficient data for less common signs or regional variations within sign languages</a:t>
                      </a:r>
                    </a:p>
                  </a:txBody>
                  <a:tcPr/>
                </a:tc>
                <a:extLst>
                  <a:ext uri="{0D108BD9-81ED-4DB2-BD59-A6C34878D82A}">
                    <a16:rowId xmlns:a16="http://schemas.microsoft.com/office/drawing/2014/main" val="3118891209"/>
                  </a:ext>
                </a:extLst>
              </a:tr>
              <a:tr h="736275">
                <a:tc>
                  <a:txBody>
                    <a:bodyPr/>
                    <a:lstStyle/>
                    <a:p>
                      <a:r>
                        <a:rPr lang="en-US" sz="1400" dirty="0">
                          <a:latin typeface="Times New Roman" panose="02020603050405020304" pitchFamily="18" charset="0"/>
                          <a:cs typeface="Times New Roman" panose="02020603050405020304" pitchFamily="18" charset="0"/>
                        </a:rPr>
                        <a:t>2.</a:t>
                      </a:r>
                    </a:p>
                  </a:txBody>
                  <a:tcPr/>
                </a:tc>
                <a:tc>
                  <a:txBody>
                    <a:bodyPr/>
                    <a:lstStyle/>
                    <a:p>
                      <a:r>
                        <a:rPr lang="en-US" sz="1400" dirty="0">
                          <a:latin typeface="Times New Roman" panose="02020603050405020304" pitchFamily="18" charset="0"/>
                          <a:ea typeface="Calibri" panose="020F0502020204030204" pitchFamily="34" charset="0"/>
                          <a:cs typeface="Times New Roman" panose="02020603050405020304" pitchFamily="18" charset="0"/>
                        </a:rPr>
                        <a:t>Accuracy Enhancement of Hand Gesture</a:t>
                      </a:r>
                    </a:p>
                    <a:p>
                      <a:r>
                        <a:rPr lang="en-US" sz="1400" dirty="0">
                          <a:latin typeface="Times New Roman" panose="02020603050405020304" pitchFamily="18" charset="0"/>
                          <a:ea typeface="Calibri" panose="020F0502020204030204" pitchFamily="34" charset="0"/>
                          <a:cs typeface="Times New Roman" panose="02020603050405020304" pitchFamily="18" charset="0"/>
                        </a:rPr>
                        <a:t>Recognition Using CNN</a:t>
                      </a: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r>
                        <a:rPr lang="sv-SE" sz="1400" dirty="0">
                          <a:latin typeface="Times New Roman" panose="02020603050405020304" pitchFamily="18" charset="0"/>
                          <a:ea typeface="Calibri" panose="020F0502020204030204" pitchFamily="34" charset="0"/>
                          <a:cs typeface="Times New Roman" panose="02020603050405020304" pitchFamily="18" charset="0"/>
                        </a:rPr>
                        <a:t>Gyu Tae Park ,</a:t>
                      </a:r>
                    </a:p>
                    <a:p>
                      <a:r>
                        <a:rPr lang="sv-SE" sz="1400" dirty="0">
                          <a:latin typeface="Times New Roman" panose="02020603050405020304" pitchFamily="18" charset="0"/>
                          <a:ea typeface="Calibri" panose="020F0502020204030204" pitchFamily="34" charset="0"/>
                          <a:cs typeface="Times New Roman" panose="02020603050405020304" pitchFamily="18" charset="0"/>
                        </a:rPr>
                        <a:t>&amp; V. K Chandrasekar</a:t>
                      </a: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r>
                        <a:rPr lang="en-US" sz="1400" i="0" dirty="0">
                          <a:latin typeface="Times New Roman" panose="02020603050405020304" pitchFamily="18" charset="0"/>
                          <a:ea typeface="Calibri" panose="020F0502020204030204" pitchFamily="34" charset="0"/>
                          <a:cs typeface="Times New Roman" panose="02020603050405020304" pitchFamily="18" charset="0"/>
                        </a:rPr>
                        <a:t>Institute of Electrical and Electronics Engineers Journal(IEEE), 2023</a:t>
                      </a:r>
                      <a:endParaRPr lang="en-IN" sz="1400" i="0" dirty="0">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marL="285750" marR="0" lvl="0" indent="-285750" algn="l" defTabSz="91412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kern="1200" dirty="0">
                          <a:solidFill>
                            <a:schemeClr val="dk1"/>
                          </a:solidFill>
                          <a:effectLst/>
                          <a:latin typeface="Times New Roman" panose="02020603050405020304" pitchFamily="18" charset="0"/>
                          <a:cs typeface="Times New Roman" panose="02020603050405020304" pitchFamily="18" charset="0"/>
                        </a:rPr>
                        <a:t>Utilizing CNN architecture with diverse datasets and optimized training techniques enhances hand gesture recognition accuracy.</a:t>
                      </a:r>
                    </a:p>
                  </a:txBody>
                  <a:tcPr/>
                </a:tc>
                <a:tc>
                  <a:txBody>
                    <a:bodyPr/>
                    <a:lstStyle/>
                    <a:p>
                      <a:pPr marL="285750" indent="-285750">
                        <a:buFont typeface="Arial" panose="020B0604020202020204" pitchFamily="34" charset="0"/>
                        <a:buChar char="•"/>
                      </a:pPr>
                      <a:r>
                        <a:rPr lang="en-US" sz="1400" b="0" kern="1200" dirty="0">
                          <a:solidFill>
                            <a:schemeClr val="dk1"/>
                          </a:solidFill>
                          <a:effectLst/>
                          <a:latin typeface="Times New Roman" panose="02020603050405020304" pitchFamily="18" charset="0"/>
                          <a:cs typeface="Times New Roman" panose="02020603050405020304" pitchFamily="18" charset="0"/>
                        </a:rPr>
                        <a:t>Variability in hand gestures Limited dataset diversity</a:t>
                      </a:r>
                    </a:p>
                  </a:txBody>
                  <a:tcPr/>
                </a:tc>
                <a:extLst>
                  <a:ext uri="{0D108BD9-81ED-4DB2-BD59-A6C34878D82A}">
                    <a16:rowId xmlns:a16="http://schemas.microsoft.com/office/drawing/2014/main" val="2109085276"/>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D942B7AC-B44C-5539-24F1-8260BD1E571F}"/>
              </a:ext>
            </a:extLst>
          </p:cNvPr>
          <p:cNvSpPr>
            <a:spLocks noGrp="1" noChangeArrowheads="1"/>
          </p:cNvSpPr>
          <p:nvPr>
            <p:ph type="title"/>
          </p:nvPr>
        </p:nvSpPr>
        <p:spPr>
          <a:xfrm>
            <a:off x="655544" y="0"/>
            <a:ext cx="7886700" cy="1325563"/>
          </a:xfrm>
        </p:spPr>
        <p:txBody>
          <a:bodyPr rtlCol="0">
            <a:normAutofit fontScale="90000"/>
          </a:bodyPr>
          <a:lstStyle/>
          <a:p>
            <a:pPr eaLnBrk="1" fontAlgn="auto" hangingPunct="1">
              <a:spcAft>
                <a:spcPts val="0"/>
              </a:spcAft>
              <a:defRPr/>
            </a:pPr>
            <a:br>
              <a:rPr lang="en-US" altLang="en-US" dirty="0"/>
            </a:br>
            <a:r>
              <a:rPr lang="en-US" altLang="en-US" dirty="0">
                <a:latin typeface="Times New Roman" panose="02020603050405020304" pitchFamily="18" charset="0"/>
                <a:cs typeface="Times New Roman" panose="02020603050405020304" pitchFamily="18" charset="0"/>
              </a:rPr>
              <a:t>Literature review/Existing Systems</a:t>
            </a:r>
            <a:br>
              <a:rPr lang="en-US" altLang="en-US" dirty="0">
                <a:latin typeface="Times New Roman" panose="02020603050405020304" pitchFamily="18" charset="0"/>
                <a:cs typeface="Times New Roman" panose="02020603050405020304" pitchFamily="18" charset="0"/>
              </a:rPr>
            </a:br>
            <a:endParaRPr lang="en-US" altLang="en-US" dirty="0">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14DAEF27-CE8C-C19C-9EAD-4070D17AD297}"/>
              </a:ext>
            </a:extLst>
          </p:cNvPr>
          <p:cNvSpPr>
            <a:spLocks noGrp="1"/>
          </p:cNvSpPr>
          <p:nvPr>
            <p:ph type="ftr" sz="quarter" idx="11"/>
          </p:nvPr>
        </p:nvSpPr>
        <p:spPr/>
        <p:txBody>
          <a:bodyPr/>
          <a:lstStyle/>
          <a:p>
            <a:pPr>
              <a:defRPr/>
            </a:pPr>
            <a:r>
              <a:rPr lang="en-US" dirty="0"/>
              <a:t>DEPT. of CSE                      CSB4243-Design Project-2</a:t>
            </a:r>
          </a:p>
        </p:txBody>
      </p:sp>
      <p:sp>
        <p:nvSpPr>
          <p:cNvPr id="5" name="Slide Number Placeholder 4">
            <a:extLst>
              <a:ext uri="{FF2B5EF4-FFF2-40B4-BE49-F238E27FC236}">
                <a16:creationId xmlns:a16="http://schemas.microsoft.com/office/drawing/2014/main" id="{11E65CE4-D6A8-BDF5-0ACA-2557BDE9DFDF}"/>
              </a:ext>
            </a:extLst>
          </p:cNvPr>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B15945B7-1301-4A2B-9852-61BB0A815F76}" type="slidenum">
              <a:rPr lang="en-US" altLang="en-US">
                <a:solidFill>
                  <a:srgbClr val="898989"/>
                </a:solidFill>
              </a:rPr>
              <a:pPr/>
              <a:t>5</a:t>
            </a:fld>
            <a:endParaRPr lang="en-US" altLang="en-US">
              <a:solidFill>
                <a:srgbClr val="898989"/>
              </a:solidFill>
            </a:endParaRPr>
          </a:p>
        </p:txBody>
      </p:sp>
      <p:pic>
        <p:nvPicPr>
          <p:cNvPr id="7" name="image1.jpg" descr="A drawing of a face&#10;&#10;Description automatically generated"/>
          <p:cNvPicPr/>
          <p:nvPr/>
        </p:nvPicPr>
        <p:blipFill>
          <a:blip r:embed="rId2" cstate="print"/>
          <a:srcRect/>
          <a:stretch>
            <a:fillRect/>
          </a:stretch>
        </p:blipFill>
        <p:spPr>
          <a:xfrm>
            <a:off x="6400800" y="228600"/>
            <a:ext cx="2533319" cy="659958"/>
          </a:xfrm>
          <a:prstGeom prst="rect">
            <a:avLst/>
          </a:prstGeom>
          <a:ln/>
        </p:spPr>
      </p:pic>
      <p:graphicFrame>
        <p:nvGraphicFramePr>
          <p:cNvPr id="4" name="Content Placeholder 3">
            <a:extLst>
              <a:ext uri="{FF2B5EF4-FFF2-40B4-BE49-F238E27FC236}">
                <a16:creationId xmlns:a16="http://schemas.microsoft.com/office/drawing/2014/main" id="{ECCC40FD-D6BF-D6A9-6E20-FBE965D27795}"/>
              </a:ext>
            </a:extLst>
          </p:cNvPr>
          <p:cNvGraphicFramePr>
            <a:graphicFrameLocks/>
          </p:cNvGraphicFramePr>
          <p:nvPr/>
        </p:nvGraphicFramePr>
        <p:xfrm>
          <a:off x="209881" y="874394"/>
          <a:ext cx="8553119" cy="5950288"/>
        </p:xfrm>
        <a:graphic>
          <a:graphicData uri="http://schemas.openxmlformats.org/drawingml/2006/table">
            <a:tbl>
              <a:tblPr firstRow="1" bandRow="1">
                <a:tableStyleId>{5C22544A-7EE6-4342-B048-85BDC9FD1C3A}</a:tableStyleId>
              </a:tblPr>
              <a:tblGrid>
                <a:gridCol w="426867">
                  <a:extLst>
                    <a:ext uri="{9D8B030D-6E8A-4147-A177-3AD203B41FA5}">
                      <a16:colId xmlns:a16="http://schemas.microsoft.com/office/drawing/2014/main" val="2738810962"/>
                    </a:ext>
                  </a:extLst>
                </a:gridCol>
                <a:gridCol w="1897180">
                  <a:extLst>
                    <a:ext uri="{9D8B030D-6E8A-4147-A177-3AD203B41FA5}">
                      <a16:colId xmlns:a16="http://schemas.microsoft.com/office/drawing/2014/main" val="2086860346"/>
                    </a:ext>
                  </a:extLst>
                </a:gridCol>
                <a:gridCol w="1003753">
                  <a:extLst>
                    <a:ext uri="{9D8B030D-6E8A-4147-A177-3AD203B41FA5}">
                      <a16:colId xmlns:a16="http://schemas.microsoft.com/office/drawing/2014/main" val="3416470480"/>
                    </a:ext>
                  </a:extLst>
                </a:gridCol>
                <a:gridCol w="1527234">
                  <a:extLst>
                    <a:ext uri="{9D8B030D-6E8A-4147-A177-3AD203B41FA5}">
                      <a16:colId xmlns:a16="http://schemas.microsoft.com/office/drawing/2014/main" val="697034839"/>
                    </a:ext>
                  </a:extLst>
                </a:gridCol>
                <a:gridCol w="1983331">
                  <a:extLst>
                    <a:ext uri="{9D8B030D-6E8A-4147-A177-3AD203B41FA5}">
                      <a16:colId xmlns:a16="http://schemas.microsoft.com/office/drawing/2014/main" val="3568170127"/>
                    </a:ext>
                  </a:extLst>
                </a:gridCol>
                <a:gridCol w="1714754">
                  <a:extLst>
                    <a:ext uri="{9D8B030D-6E8A-4147-A177-3AD203B41FA5}">
                      <a16:colId xmlns:a16="http://schemas.microsoft.com/office/drawing/2014/main" val="3185858228"/>
                    </a:ext>
                  </a:extLst>
                </a:gridCol>
              </a:tblGrid>
              <a:tr h="1286848">
                <a:tc>
                  <a:txBody>
                    <a:bodyPr/>
                    <a:lstStyle/>
                    <a:p>
                      <a:r>
                        <a:rPr lang="en-IN" sz="1400" dirty="0" err="1">
                          <a:latin typeface="Times New Roman" panose="02020603050405020304" pitchFamily="18" charset="0"/>
                          <a:cs typeface="Times New Roman" panose="02020603050405020304" pitchFamily="18" charset="0"/>
                        </a:rPr>
                        <a:t>S.No</a:t>
                      </a:r>
                      <a:endParaRPr lang="en-IN" sz="1400" dirty="0">
                        <a:latin typeface="Times New Roman" panose="02020603050405020304" pitchFamily="18" charset="0"/>
                        <a:cs typeface="Times New Roman" panose="02020603050405020304" pitchFamily="18" charset="0"/>
                      </a:endParaRPr>
                    </a:p>
                  </a:txBody>
                  <a:tcPr marT="45728" marB="45728"/>
                </a:tc>
                <a:tc>
                  <a:txBody>
                    <a:bodyPr/>
                    <a:lstStyle/>
                    <a:p>
                      <a:r>
                        <a:rPr lang="en-IN" sz="1400" dirty="0">
                          <a:latin typeface="Times New Roman" panose="02020603050405020304" pitchFamily="18" charset="0"/>
                          <a:cs typeface="Times New Roman" panose="02020603050405020304" pitchFamily="18" charset="0"/>
                        </a:rPr>
                        <a:t>Title of the paper/System</a:t>
                      </a:r>
                    </a:p>
                  </a:txBody>
                  <a:tcPr marT="45728" marB="45728"/>
                </a:tc>
                <a:tc>
                  <a:txBody>
                    <a:bodyPr/>
                    <a:lstStyle/>
                    <a:p>
                      <a:r>
                        <a:rPr lang="en-IN" sz="1400" dirty="0">
                          <a:latin typeface="Times New Roman" panose="02020603050405020304" pitchFamily="18" charset="0"/>
                          <a:cs typeface="Times New Roman" panose="02020603050405020304" pitchFamily="18" charset="0"/>
                        </a:rPr>
                        <a:t>Authors</a:t>
                      </a:r>
                    </a:p>
                  </a:txBody>
                  <a:tcPr marT="45728" marB="45728"/>
                </a:tc>
                <a:tc>
                  <a:txBody>
                    <a:bodyPr/>
                    <a:lstStyle/>
                    <a:p>
                      <a:r>
                        <a:rPr lang="en-IN" sz="1400" dirty="0">
                          <a:latin typeface="Times New Roman" panose="02020603050405020304" pitchFamily="18" charset="0"/>
                          <a:cs typeface="Times New Roman" panose="02020603050405020304" pitchFamily="18" charset="0"/>
                        </a:rPr>
                        <a:t>Publication (Name of the Journal/Conference</a:t>
                      </a:r>
                      <a:r>
                        <a:rPr lang="en-IN" sz="1400" baseline="0" dirty="0">
                          <a:latin typeface="Times New Roman" panose="02020603050405020304" pitchFamily="18" charset="0"/>
                          <a:cs typeface="Times New Roman" panose="02020603050405020304" pitchFamily="18" charset="0"/>
                        </a:rPr>
                        <a:t> proceedings with Year)</a:t>
                      </a:r>
                      <a:endParaRPr lang="en-IN" sz="1400" dirty="0">
                        <a:latin typeface="Times New Roman" panose="02020603050405020304" pitchFamily="18" charset="0"/>
                        <a:cs typeface="Times New Roman" panose="02020603050405020304" pitchFamily="18" charset="0"/>
                      </a:endParaRPr>
                    </a:p>
                  </a:txBody>
                  <a:tcPr marT="45728" marB="45728"/>
                </a:tc>
                <a:tc>
                  <a:txBody>
                    <a:bodyPr/>
                    <a:lstStyle/>
                    <a:p>
                      <a:r>
                        <a:rPr lang="en-IN" sz="1400" dirty="0">
                          <a:latin typeface="Times New Roman" panose="02020603050405020304" pitchFamily="18" charset="0"/>
                          <a:cs typeface="Times New Roman" panose="02020603050405020304" pitchFamily="18" charset="0"/>
                        </a:rPr>
                        <a:t>Algorithm/Methodology adopted</a:t>
                      </a:r>
                    </a:p>
                  </a:txBody>
                  <a:tcPr marT="45728" marB="45728"/>
                </a:tc>
                <a:tc>
                  <a:txBody>
                    <a:bodyPr/>
                    <a:lstStyle/>
                    <a:p>
                      <a:r>
                        <a:rPr lang="en-IN" sz="1400" dirty="0">
                          <a:latin typeface="Times New Roman" panose="02020603050405020304" pitchFamily="18" charset="0"/>
                          <a:cs typeface="Times New Roman" panose="02020603050405020304" pitchFamily="18" charset="0"/>
                        </a:rPr>
                        <a:t>Limitations</a:t>
                      </a:r>
                    </a:p>
                  </a:txBody>
                  <a:tcPr marT="45728" marB="45728"/>
                </a:tc>
                <a:extLst>
                  <a:ext uri="{0D108BD9-81ED-4DB2-BD59-A6C34878D82A}">
                    <a16:rowId xmlns:a16="http://schemas.microsoft.com/office/drawing/2014/main" val="1339749209"/>
                  </a:ext>
                </a:extLst>
              </a:tr>
              <a:tr h="2577387">
                <a:tc>
                  <a:txBody>
                    <a:bodyPr/>
                    <a:lstStyle/>
                    <a:p>
                      <a:r>
                        <a:rPr lang="en-US" sz="1400" dirty="0">
                          <a:latin typeface="Times New Roman" panose="02020603050405020304" pitchFamily="18" charset="0"/>
                          <a:cs typeface="Times New Roman" panose="02020603050405020304" pitchFamily="18" charset="0"/>
                        </a:rPr>
                        <a:t>3.</a:t>
                      </a:r>
                      <a:endParaRPr lang="en-IN" sz="1400" dirty="0">
                        <a:latin typeface="Times New Roman" panose="02020603050405020304" pitchFamily="18" charset="0"/>
                        <a:cs typeface="Times New Roman" panose="02020603050405020304" pitchFamily="18" charset="0"/>
                      </a:endParaRPr>
                    </a:p>
                  </a:txBody>
                  <a:tcPr marL="100584" marR="100584"/>
                </a:tc>
                <a:tc>
                  <a:txBody>
                    <a:bodyPr/>
                    <a:lstStyle/>
                    <a:p>
                      <a:r>
                        <a:rPr lang="en-US" sz="1400" dirty="0">
                          <a:latin typeface="Times New Roman" panose="02020603050405020304" pitchFamily="18" charset="0"/>
                          <a:ea typeface="Calibri" panose="020F0502020204030204" pitchFamily="34" charset="0"/>
                          <a:cs typeface="Times New Roman" panose="02020603050405020304" pitchFamily="18" charset="0"/>
                        </a:rPr>
                        <a:t>Deep Learning-Based Standard Sign</a:t>
                      </a:r>
                    </a:p>
                    <a:p>
                      <a:r>
                        <a:rPr lang="en-US" sz="1400" dirty="0">
                          <a:latin typeface="Times New Roman" panose="02020603050405020304" pitchFamily="18" charset="0"/>
                          <a:ea typeface="Calibri" panose="020F0502020204030204" pitchFamily="34" charset="0"/>
                          <a:cs typeface="Times New Roman" panose="02020603050405020304" pitchFamily="18" charset="0"/>
                        </a:rPr>
                        <a:t>Language Discrimination</a:t>
                      </a: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r>
                        <a:rPr lang="en-IN" sz="1400" dirty="0">
                          <a:latin typeface="Times New Roman" panose="02020603050405020304" pitchFamily="18" charset="0"/>
                          <a:ea typeface="Calibri" panose="020F0502020204030204" pitchFamily="34" charset="0"/>
                          <a:cs typeface="Times New Roman" panose="02020603050405020304" pitchFamily="18" charset="0"/>
                        </a:rPr>
                        <a:t>Menglon Zhang ,&amp; Min Zhao</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400" i="0" dirty="0">
                          <a:latin typeface="Times New Roman" panose="02020603050405020304" pitchFamily="18" charset="0"/>
                          <a:ea typeface="Calibri" panose="020F0502020204030204" pitchFamily="34" charset="0"/>
                          <a:cs typeface="Times New Roman" panose="02020603050405020304" pitchFamily="18" charset="0"/>
                        </a:rPr>
                        <a:t>Institute of Electrical and Electronics Engineers Journal(IEEE), 2023</a:t>
                      </a:r>
                      <a:endParaRPr lang="en-IN" sz="1400" i="0" dirty="0">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FGSFP+TFFR was fine-tuned with pretrained key frame detection model.</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DCSR3D+ GRU model was designed to realize comprehensive correctness discrimination of the sign language category and standardization.</a:t>
                      </a:r>
                      <a:endParaRPr lang="en-IN" sz="1400" dirty="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Small datasets make it difficult for models to learn complex patterns.</a:t>
                      </a:r>
                    </a:p>
                    <a:p>
                      <a:pPr marL="285750" indent="-285750">
                        <a:buFont typeface="Arial" panose="020B0604020202020204" pitchFamily="34" charset="0"/>
                        <a:buChar char="•"/>
                      </a:pP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 Imbalances in the dataset can lead to biased recognition results.</a:t>
                      </a:r>
                      <a:endParaRPr lang="en-US" sz="1400" b="0" kern="1200" dirty="0">
                        <a:solidFill>
                          <a:schemeClr val="dk1"/>
                        </a:solidFill>
                        <a:effectLst/>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18891209"/>
                  </a:ext>
                </a:extLst>
              </a:tr>
              <a:tr h="1617722">
                <a:tc>
                  <a:txBody>
                    <a:bodyPr/>
                    <a:lstStyle/>
                    <a:p>
                      <a:r>
                        <a:rPr lang="en-US" sz="1400" dirty="0">
                          <a:latin typeface="Times New Roman" panose="02020603050405020304" pitchFamily="18" charset="0"/>
                          <a:cs typeface="Times New Roman" panose="02020603050405020304" pitchFamily="18" charset="0"/>
                        </a:rPr>
                        <a:t>4.</a:t>
                      </a:r>
                    </a:p>
                  </a:txBody>
                  <a:tcPr/>
                </a:tc>
                <a:tc>
                  <a:txBody>
                    <a:bodyPr/>
                    <a:lstStyle/>
                    <a:p>
                      <a:r>
                        <a:rPr lang="en-IN" sz="1400" dirty="0">
                          <a:latin typeface="Times New Roman" panose="02020603050405020304" pitchFamily="18" charset="0"/>
                          <a:ea typeface="Calibri" panose="020F0502020204030204" pitchFamily="34" charset="0"/>
                          <a:cs typeface="Times New Roman" panose="02020603050405020304" pitchFamily="18" charset="0"/>
                        </a:rPr>
                        <a:t>Dynamic Korean Sign Language Recognition</a:t>
                      </a:r>
                    </a:p>
                  </a:txBody>
                  <a:tcPr/>
                </a:tc>
                <a:tc>
                  <a:txBody>
                    <a:bodyPr/>
                    <a:lstStyle/>
                    <a:p>
                      <a:r>
                        <a:rPr lang="en-IN" sz="1400" dirty="0">
                          <a:latin typeface="Times New Roman" panose="02020603050405020304" pitchFamily="18" charset="0"/>
                          <a:ea typeface="Calibri" panose="020F0502020204030204" pitchFamily="34" charset="0"/>
                          <a:cs typeface="Times New Roman" panose="02020603050405020304" pitchFamily="18" charset="0"/>
                        </a:rPr>
                        <a:t>Jung Pil Shin ,&amp; A.S. Musa</a:t>
                      </a:r>
                    </a:p>
                    <a:p>
                      <a:r>
                        <a:rPr lang="en-IN" sz="1400" dirty="0">
                          <a:latin typeface="Times New Roman" panose="02020603050405020304" pitchFamily="18" charset="0"/>
                          <a:ea typeface="Calibri" panose="020F0502020204030204" pitchFamily="34" charset="0"/>
                          <a:cs typeface="Times New Roman" panose="02020603050405020304" pitchFamily="18" charset="0"/>
                        </a:rPr>
                        <a:t>,&amp; K. Suzuki</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400" i="0" dirty="0">
                          <a:latin typeface="Times New Roman" panose="02020603050405020304" pitchFamily="18" charset="0"/>
                          <a:ea typeface="Calibri" panose="020F0502020204030204" pitchFamily="34" charset="0"/>
                          <a:cs typeface="Times New Roman" panose="02020603050405020304" pitchFamily="18" charset="0"/>
                        </a:rPr>
                        <a:t>Institute of Electrical and Electronics Engineers Journal(IEEE), 2023</a:t>
                      </a:r>
                      <a:endParaRPr lang="en-IN" sz="1400" i="0" dirty="0">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marL="285750" marR="0" lvl="0" indent="-285750" algn="l" defTabSz="91412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latin typeface="Times New Roman" panose="02020603050405020304" pitchFamily="18" charset="0"/>
                          <a:cs typeface="Times New Roman" panose="02020603050405020304" pitchFamily="18" charset="0"/>
                        </a:rPr>
                        <a:t>GCN and an attention-driven neural framework, resulting in a robust and effective model for dynamic Korean Sign Language (KSL) recognition</a:t>
                      </a:r>
                      <a:endParaRPr lang="en-US" sz="1400" b="0" kern="1200" dirty="0">
                        <a:solidFill>
                          <a:schemeClr val="dk1"/>
                        </a:solidFill>
                        <a:effectLst/>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Small KSL datasets hinder the model's ability to learn and adapt to a wide range of signing variations.</a:t>
                      </a:r>
                      <a:endParaRPr lang="en-US" sz="1400" b="0" kern="1200" dirty="0">
                        <a:solidFill>
                          <a:schemeClr val="dk1"/>
                        </a:solidFill>
                        <a:effectLst/>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09085276"/>
                  </a:ext>
                </a:extLst>
              </a:tr>
            </a:tbl>
          </a:graphicData>
        </a:graphic>
      </p:graphicFrame>
    </p:spTree>
    <p:extLst>
      <p:ext uri="{BB962C8B-B14F-4D97-AF65-F5344CB8AC3E}">
        <p14:creationId xmlns:p14="http://schemas.microsoft.com/office/powerpoint/2010/main" val="88170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8E9178-3CFD-BDD4-1C1C-92A2E76C37D7}"/>
            </a:ext>
          </a:extLst>
        </p:cNvPr>
        <p:cNvGrpSpPr/>
        <p:nvPr/>
      </p:nvGrpSpPr>
      <p:grpSpPr>
        <a:xfrm>
          <a:off x="0" y="0"/>
          <a:ext cx="0" cy="0"/>
          <a:chOff x="0" y="0"/>
          <a:chExt cx="0" cy="0"/>
        </a:xfrm>
      </p:grpSpPr>
      <p:sp>
        <p:nvSpPr>
          <p:cNvPr id="6146" name="Rectangle 2">
            <a:extLst>
              <a:ext uri="{FF2B5EF4-FFF2-40B4-BE49-F238E27FC236}">
                <a16:creationId xmlns:a16="http://schemas.microsoft.com/office/drawing/2014/main" id="{799AC6C9-5DFA-0401-7A14-2330462C2065}"/>
              </a:ext>
            </a:extLst>
          </p:cNvPr>
          <p:cNvSpPr>
            <a:spLocks noGrp="1" noChangeArrowheads="1"/>
          </p:cNvSpPr>
          <p:nvPr>
            <p:ph type="title"/>
          </p:nvPr>
        </p:nvSpPr>
        <p:spPr>
          <a:xfrm>
            <a:off x="655544" y="0"/>
            <a:ext cx="7886700" cy="1325563"/>
          </a:xfrm>
        </p:spPr>
        <p:txBody>
          <a:bodyPr rtlCol="0">
            <a:normAutofit fontScale="90000"/>
          </a:bodyPr>
          <a:lstStyle/>
          <a:p>
            <a:pPr eaLnBrk="1" fontAlgn="auto" hangingPunct="1">
              <a:spcAft>
                <a:spcPts val="0"/>
              </a:spcAft>
              <a:defRPr/>
            </a:pPr>
            <a:br>
              <a:rPr lang="en-US" altLang="en-US" dirty="0"/>
            </a:br>
            <a:r>
              <a:rPr lang="en-US" altLang="en-US" dirty="0">
                <a:latin typeface="Times New Roman" panose="02020603050405020304" pitchFamily="18" charset="0"/>
                <a:cs typeface="Times New Roman" panose="02020603050405020304" pitchFamily="18" charset="0"/>
              </a:rPr>
              <a:t>Literature review/Existing Systems</a:t>
            </a:r>
            <a:br>
              <a:rPr lang="en-US" altLang="en-US" dirty="0">
                <a:latin typeface="Times New Roman" panose="02020603050405020304" pitchFamily="18" charset="0"/>
                <a:cs typeface="Times New Roman" panose="02020603050405020304" pitchFamily="18" charset="0"/>
              </a:rPr>
            </a:br>
            <a:endParaRPr lang="en-US" altLang="en-US" dirty="0">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29B8952C-70CF-E00E-7BB0-26344EE61FDA}"/>
              </a:ext>
            </a:extLst>
          </p:cNvPr>
          <p:cNvSpPr>
            <a:spLocks noGrp="1"/>
          </p:cNvSpPr>
          <p:nvPr>
            <p:ph type="ftr" sz="quarter" idx="11"/>
          </p:nvPr>
        </p:nvSpPr>
        <p:spPr/>
        <p:txBody>
          <a:bodyPr/>
          <a:lstStyle/>
          <a:p>
            <a:pPr>
              <a:defRPr/>
            </a:pPr>
            <a:r>
              <a:rPr lang="en-US" dirty="0"/>
              <a:t>DEPT. of CSE                      CSB4243-Design Project-2</a:t>
            </a:r>
          </a:p>
        </p:txBody>
      </p:sp>
      <p:sp>
        <p:nvSpPr>
          <p:cNvPr id="5" name="Slide Number Placeholder 4">
            <a:extLst>
              <a:ext uri="{FF2B5EF4-FFF2-40B4-BE49-F238E27FC236}">
                <a16:creationId xmlns:a16="http://schemas.microsoft.com/office/drawing/2014/main" id="{A3AFF6DA-92E8-A95B-6409-08FDEE5DB21B}"/>
              </a:ext>
            </a:extLst>
          </p:cNvPr>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B15945B7-1301-4A2B-9852-61BB0A815F76}" type="slidenum">
              <a:rPr lang="en-US" altLang="en-US">
                <a:solidFill>
                  <a:srgbClr val="898989"/>
                </a:solidFill>
              </a:rPr>
              <a:pPr/>
              <a:t>6</a:t>
            </a:fld>
            <a:endParaRPr lang="en-US" altLang="en-US">
              <a:solidFill>
                <a:srgbClr val="898989"/>
              </a:solidFill>
            </a:endParaRPr>
          </a:p>
        </p:txBody>
      </p:sp>
      <p:pic>
        <p:nvPicPr>
          <p:cNvPr id="7" name="image1.jpg" descr="A drawing of a face&#10;&#10;Description automatically generated">
            <a:extLst>
              <a:ext uri="{FF2B5EF4-FFF2-40B4-BE49-F238E27FC236}">
                <a16:creationId xmlns:a16="http://schemas.microsoft.com/office/drawing/2014/main" id="{08CE4D59-E637-6921-5299-9142F14A28A5}"/>
              </a:ext>
            </a:extLst>
          </p:cNvPr>
          <p:cNvPicPr/>
          <p:nvPr/>
        </p:nvPicPr>
        <p:blipFill>
          <a:blip r:embed="rId2" cstate="print"/>
          <a:srcRect/>
          <a:stretch>
            <a:fillRect/>
          </a:stretch>
        </p:blipFill>
        <p:spPr>
          <a:xfrm>
            <a:off x="6400800" y="228600"/>
            <a:ext cx="2533319" cy="659958"/>
          </a:xfrm>
          <a:prstGeom prst="rect">
            <a:avLst/>
          </a:prstGeom>
          <a:ln/>
        </p:spPr>
      </p:pic>
      <p:graphicFrame>
        <p:nvGraphicFramePr>
          <p:cNvPr id="4" name="Content Placeholder 3">
            <a:extLst>
              <a:ext uri="{FF2B5EF4-FFF2-40B4-BE49-F238E27FC236}">
                <a16:creationId xmlns:a16="http://schemas.microsoft.com/office/drawing/2014/main" id="{B9657967-F2DD-ACD8-9336-B01CD9253CA0}"/>
              </a:ext>
            </a:extLst>
          </p:cNvPr>
          <p:cNvGraphicFramePr>
            <a:graphicFrameLocks/>
          </p:cNvGraphicFramePr>
          <p:nvPr/>
        </p:nvGraphicFramePr>
        <p:xfrm>
          <a:off x="426155" y="874394"/>
          <a:ext cx="8305469" cy="5556886"/>
        </p:xfrm>
        <a:graphic>
          <a:graphicData uri="http://schemas.openxmlformats.org/drawingml/2006/table">
            <a:tbl>
              <a:tblPr firstRow="1" bandRow="1">
                <a:tableStyleId>{5C22544A-7EE6-4342-B048-85BDC9FD1C3A}</a:tableStyleId>
              </a:tblPr>
              <a:tblGrid>
                <a:gridCol w="414507">
                  <a:extLst>
                    <a:ext uri="{9D8B030D-6E8A-4147-A177-3AD203B41FA5}">
                      <a16:colId xmlns:a16="http://schemas.microsoft.com/office/drawing/2014/main" val="2738810962"/>
                    </a:ext>
                  </a:extLst>
                </a:gridCol>
                <a:gridCol w="1842248">
                  <a:extLst>
                    <a:ext uri="{9D8B030D-6E8A-4147-A177-3AD203B41FA5}">
                      <a16:colId xmlns:a16="http://schemas.microsoft.com/office/drawing/2014/main" val="2086860346"/>
                    </a:ext>
                  </a:extLst>
                </a:gridCol>
                <a:gridCol w="974690">
                  <a:extLst>
                    <a:ext uri="{9D8B030D-6E8A-4147-A177-3AD203B41FA5}">
                      <a16:colId xmlns:a16="http://schemas.microsoft.com/office/drawing/2014/main" val="3416470480"/>
                    </a:ext>
                  </a:extLst>
                </a:gridCol>
                <a:gridCol w="1483014">
                  <a:extLst>
                    <a:ext uri="{9D8B030D-6E8A-4147-A177-3AD203B41FA5}">
                      <a16:colId xmlns:a16="http://schemas.microsoft.com/office/drawing/2014/main" val="697034839"/>
                    </a:ext>
                  </a:extLst>
                </a:gridCol>
                <a:gridCol w="1925906">
                  <a:extLst>
                    <a:ext uri="{9D8B030D-6E8A-4147-A177-3AD203B41FA5}">
                      <a16:colId xmlns:a16="http://schemas.microsoft.com/office/drawing/2014/main" val="3568170127"/>
                    </a:ext>
                  </a:extLst>
                </a:gridCol>
                <a:gridCol w="1665104">
                  <a:extLst>
                    <a:ext uri="{9D8B030D-6E8A-4147-A177-3AD203B41FA5}">
                      <a16:colId xmlns:a16="http://schemas.microsoft.com/office/drawing/2014/main" val="3185858228"/>
                    </a:ext>
                  </a:extLst>
                </a:gridCol>
              </a:tblGrid>
              <a:tr h="1430508">
                <a:tc>
                  <a:txBody>
                    <a:bodyPr/>
                    <a:lstStyle/>
                    <a:p>
                      <a:r>
                        <a:rPr lang="en-IN" sz="1400" dirty="0" err="1">
                          <a:latin typeface="Times New Roman" panose="02020603050405020304" pitchFamily="18" charset="0"/>
                          <a:cs typeface="Times New Roman" panose="02020603050405020304" pitchFamily="18" charset="0"/>
                        </a:rPr>
                        <a:t>S.No</a:t>
                      </a:r>
                      <a:endParaRPr lang="en-IN" sz="1400" dirty="0">
                        <a:latin typeface="Times New Roman" panose="02020603050405020304" pitchFamily="18" charset="0"/>
                        <a:cs typeface="Times New Roman" panose="02020603050405020304" pitchFamily="18" charset="0"/>
                      </a:endParaRPr>
                    </a:p>
                  </a:txBody>
                  <a:tcPr marT="45728" marB="45728"/>
                </a:tc>
                <a:tc>
                  <a:txBody>
                    <a:bodyPr/>
                    <a:lstStyle/>
                    <a:p>
                      <a:r>
                        <a:rPr lang="en-IN" sz="1400" dirty="0">
                          <a:latin typeface="Times New Roman" panose="02020603050405020304" pitchFamily="18" charset="0"/>
                          <a:cs typeface="Times New Roman" panose="02020603050405020304" pitchFamily="18" charset="0"/>
                        </a:rPr>
                        <a:t>Title of the paper/System</a:t>
                      </a:r>
                    </a:p>
                  </a:txBody>
                  <a:tcPr marT="45728" marB="45728"/>
                </a:tc>
                <a:tc>
                  <a:txBody>
                    <a:bodyPr/>
                    <a:lstStyle/>
                    <a:p>
                      <a:r>
                        <a:rPr lang="en-IN" sz="1400" dirty="0">
                          <a:latin typeface="Times New Roman" panose="02020603050405020304" pitchFamily="18" charset="0"/>
                          <a:cs typeface="Times New Roman" panose="02020603050405020304" pitchFamily="18" charset="0"/>
                        </a:rPr>
                        <a:t>Authors</a:t>
                      </a:r>
                    </a:p>
                  </a:txBody>
                  <a:tcPr marT="45728" marB="45728"/>
                </a:tc>
                <a:tc>
                  <a:txBody>
                    <a:bodyPr/>
                    <a:lstStyle/>
                    <a:p>
                      <a:r>
                        <a:rPr lang="en-IN" sz="1400" dirty="0">
                          <a:latin typeface="Times New Roman" panose="02020603050405020304" pitchFamily="18" charset="0"/>
                          <a:cs typeface="Times New Roman" panose="02020603050405020304" pitchFamily="18" charset="0"/>
                        </a:rPr>
                        <a:t>Publication (Name of the Journal/Conference</a:t>
                      </a:r>
                      <a:r>
                        <a:rPr lang="en-IN" sz="1400" baseline="0" dirty="0">
                          <a:latin typeface="Times New Roman" panose="02020603050405020304" pitchFamily="18" charset="0"/>
                          <a:cs typeface="Times New Roman" panose="02020603050405020304" pitchFamily="18" charset="0"/>
                        </a:rPr>
                        <a:t> proceedings with Year)</a:t>
                      </a:r>
                      <a:endParaRPr lang="en-IN" sz="1400" dirty="0">
                        <a:latin typeface="Times New Roman" panose="02020603050405020304" pitchFamily="18" charset="0"/>
                        <a:cs typeface="Times New Roman" panose="02020603050405020304" pitchFamily="18" charset="0"/>
                      </a:endParaRPr>
                    </a:p>
                  </a:txBody>
                  <a:tcPr marT="45728" marB="45728"/>
                </a:tc>
                <a:tc>
                  <a:txBody>
                    <a:bodyPr/>
                    <a:lstStyle/>
                    <a:p>
                      <a:r>
                        <a:rPr lang="en-IN" sz="1400" dirty="0">
                          <a:latin typeface="Times New Roman" panose="02020603050405020304" pitchFamily="18" charset="0"/>
                          <a:cs typeface="Times New Roman" panose="02020603050405020304" pitchFamily="18" charset="0"/>
                        </a:rPr>
                        <a:t>Algorithm/Methodology adopted</a:t>
                      </a:r>
                    </a:p>
                  </a:txBody>
                  <a:tcPr marT="45728" marB="45728"/>
                </a:tc>
                <a:tc>
                  <a:txBody>
                    <a:bodyPr/>
                    <a:lstStyle/>
                    <a:p>
                      <a:r>
                        <a:rPr lang="en-IN" sz="1400" dirty="0">
                          <a:latin typeface="Times New Roman" panose="02020603050405020304" pitchFamily="18" charset="0"/>
                          <a:cs typeface="Times New Roman" panose="02020603050405020304" pitchFamily="18" charset="0"/>
                        </a:rPr>
                        <a:t>Limitations</a:t>
                      </a:r>
                    </a:p>
                  </a:txBody>
                  <a:tcPr marT="45728" marB="45728"/>
                </a:tc>
                <a:extLst>
                  <a:ext uri="{0D108BD9-81ED-4DB2-BD59-A6C34878D82A}">
                    <a16:rowId xmlns:a16="http://schemas.microsoft.com/office/drawing/2014/main" val="1339749209"/>
                  </a:ext>
                </a:extLst>
              </a:tr>
              <a:tr h="2328058">
                <a:tc>
                  <a:txBody>
                    <a:bodyPr/>
                    <a:lstStyle/>
                    <a:p>
                      <a:r>
                        <a:rPr lang="en-US" sz="1400" dirty="0">
                          <a:latin typeface="Times New Roman" panose="02020603050405020304" pitchFamily="18" charset="0"/>
                          <a:cs typeface="Times New Roman" panose="02020603050405020304" pitchFamily="18" charset="0"/>
                        </a:rPr>
                        <a:t>5.</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ea typeface="Calibri" panose="020F0502020204030204" pitchFamily="34" charset="0"/>
                          <a:cs typeface="Times New Roman" panose="02020603050405020304" pitchFamily="18" charset="0"/>
                        </a:rPr>
                        <a:t>American Sign Language Words Recognition Using Spatio-Temporal Prosodic and Angle Features: A Sequential Learning Approach</a:t>
                      </a: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r>
                        <a:rPr lang="en-IN" sz="1400" dirty="0">
                          <a:latin typeface="Times New Roman" panose="02020603050405020304" pitchFamily="18" charset="0"/>
                          <a:ea typeface="Calibri" panose="020F0502020204030204" pitchFamily="34" charset="0"/>
                          <a:cs typeface="Times New Roman" panose="02020603050405020304" pitchFamily="18" charset="0"/>
                        </a:rPr>
                        <a:t>B.A. Sunusi &amp; C. Kosin</a:t>
                      </a:r>
                    </a:p>
                  </a:txBody>
                  <a:tcPr/>
                </a:tc>
                <a:tc>
                  <a:txBody>
                    <a:bodyPr/>
                    <a:lstStyle/>
                    <a:p>
                      <a:r>
                        <a:rPr lang="en-US" sz="1400" i="0" dirty="0">
                          <a:latin typeface="Times New Roman" panose="02020603050405020304" pitchFamily="18" charset="0"/>
                          <a:ea typeface="Calibri" panose="020F0502020204030204" pitchFamily="34" charset="0"/>
                          <a:cs typeface="Times New Roman" panose="02020603050405020304" pitchFamily="18" charset="0"/>
                        </a:rPr>
                        <a:t>Institute of Electrical and Electronics Engineers Journal(IEEE), 2022</a:t>
                      </a:r>
                      <a:endParaRPr lang="en-IN" sz="1400" i="0" dirty="0">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marL="285750" marR="0" lvl="0" indent="-285750" algn="l" defTabSz="91412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kern="1200" dirty="0">
                          <a:solidFill>
                            <a:schemeClr val="dk1"/>
                          </a:solidFill>
                          <a:effectLst/>
                          <a:latin typeface="Times New Roman" panose="02020603050405020304" pitchFamily="18" charset="0"/>
                          <a:cs typeface="Times New Roman" panose="02020603050405020304" pitchFamily="18" charset="0"/>
                        </a:rPr>
                        <a:t>FFV-Bi-LSTM to train 3D hand skeletal information of motion and orientation angle features learned from the leap motion controller (LMC).</a:t>
                      </a:r>
                    </a:p>
                  </a:txBody>
                  <a:tcPr/>
                </a:tc>
                <a:tc>
                  <a:txBody>
                    <a:bodyPr/>
                    <a:lstStyle/>
                    <a:p>
                      <a:pPr marL="285750" indent="-285750">
                        <a:buFont typeface="Arial" panose="020B0604020202020204" pitchFamily="34" charset="0"/>
                        <a:buChar char="•"/>
                      </a:pPr>
                      <a:r>
                        <a:rPr lang="en-US" sz="1400" b="0" kern="1200" dirty="0">
                          <a:solidFill>
                            <a:schemeClr val="dk1"/>
                          </a:solidFill>
                          <a:effectLst/>
                          <a:latin typeface="Times New Roman" panose="02020603050405020304" pitchFamily="18" charset="0"/>
                          <a:cs typeface="Times New Roman" panose="02020603050405020304" pitchFamily="18" charset="0"/>
                        </a:rPr>
                        <a:t>FFV is trial and error strategy while choosing stable GMM components.</a:t>
                      </a:r>
                    </a:p>
                  </a:txBody>
                  <a:tcPr/>
                </a:tc>
                <a:extLst>
                  <a:ext uri="{0D108BD9-81ED-4DB2-BD59-A6C34878D82A}">
                    <a16:rowId xmlns:a16="http://schemas.microsoft.com/office/drawing/2014/main" val="3118891209"/>
                  </a:ext>
                </a:extLst>
              </a:tr>
              <a:tr h="736275">
                <a:tc>
                  <a:txBody>
                    <a:bodyPr/>
                    <a:lstStyle/>
                    <a:p>
                      <a:r>
                        <a:rPr lang="en-US" sz="1400" dirty="0">
                          <a:latin typeface="Times New Roman" panose="02020603050405020304" pitchFamily="18" charset="0"/>
                          <a:cs typeface="Times New Roman" panose="02020603050405020304" pitchFamily="18" charset="0"/>
                        </a:rPr>
                        <a:t>6.</a:t>
                      </a:r>
                    </a:p>
                  </a:txBody>
                  <a:tcPr/>
                </a:tc>
                <a:tc>
                  <a:txBody>
                    <a:bodyPr/>
                    <a:lstStyle/>
                    <a:p>
                      <a:r>
                        <a:rPr lang="en-US" sz="1400" dirty="0">
                          <a:latin typeface="Times New Roman" panose="02020603050405020304" pitchFamily="18" charset="0"/>
                          <a:ea typeface="Calibri" panose="020F0502020204030204" pitchFamily="34" charset="0"/>
                          <a:cs typeface="Times New Roman" panose="02020603050405020304" pitchFamily="18" charset="0"/>
                        </a:rPr>
                        <a:t>Sign Language Recognition via Late Fusion of Computer Vision and Leap Motion</a:t>
                      </a: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r>
                        <a:rPr lang="en-IN" sz="1400" dirty="0">
                          <a:latin typeface="Times New Roman" panose="02020603050405020304" pitchFamily="18" charset="0"/>
                          <a:ea typeface="Calibri" panose="020F0502020204030204" pitchFamily="34" charset="0"/>
                          <a:cs typeface="Times New Roman" panose="02020603050405020304" pitchFamily="18" charset="0"/>
                        </a:rPr>
                        <a:t>Jordan J. Bird 1, Anikó Ekárt  and Diego R. Faria</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sz="1350" b="0" i="0" kern="1200" dirty="0">
                          <a:solidFill>
                            <a:schemeClr val="dk1"/>
                          </a:solidFill>
                          <a:effectLst/>
                          <a:latin typeface="Times New Roman" panose="02020603050405020304" pitchFamily="18" charset="0"/>
                          <a:ea typeface="+mn-ea"/>
                          <a:cs typeface="Times New Roman" panose="02020603050405020304" pitchFamily="18" charset="0"/>
                        </a:rPr>
                        <a:t>Multidisciplinary Digital Publishing Institute</a:t>
                      </a:r>
                      <a:r>
                        <a:rPr lang="en-US" sz="1400" i="0" dirty="0">
                          <a:latin typeface="Times New Roman" panose="02020603050405020304" pitchFamily="18" charset="0"/>
                          <a:ea typeface="Calibri" panose="020F0502020204030204" pitchFamily="34" charset="0"/>
                          <a:cs typeface="Times New Roman" panose="02020603050405020304" pitchFamily="18" charset="0"/>
                        </a:rPr>
                        <a:t>(MDPI), 2022</a:t>
                      </a:r>
                      <a:endParaRPr lang="en-IN" sz="1400" i="0" dirty="0">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marL="285750" marR="0" lvl="0" indent="-285750" algn="l" defTabSz="91412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i="0" kern="12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rPr>
                        <a:t>Computer Vision Feature Extraction and Leap Motion Data Acquisition</a:t>
                      </a:r>
                    </a:p>
                    <a:p>
                      <a:pPr marL="285750" marR="0" lvl="0" indent="-285750" algn="l" defTabSz="91412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i="0" kern="12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rPr>
                        <a:t>Late Fusion Integration and Gesture Classification</a:t>
                      </a:r>
                    </a:p>
                  </a:txBody>
                  <a:tcPr/>
                </a:tc>
                <a:tc>
                  <a:txBody>
                    <a:bodyPr/>
                    <a:lstStyle/>
                    <a:p>
                      <a:pPr marL="285750" indent="-285750">
                        <a:buFont typeface="Arial" panose="020B0604020202020204" pitchFamily="34" charset="0"/>
                        <a:buChar char="•"/>
                      </a:pPr>
                      <a:r>
                        <a:rPr lang="en-US" sz="1400" b="0" kern="1200" dirty="0">
                          <a:solidFill>
                            <a:schemeClr val="dk1"/>
                          </a:solidFill>
                          <a:effectLst/>
                          <a:latin typeface="Times New Roman" panose="02020603050405020304" pitchFamily="18" charset="0"/>
                          <a:cs typeface="Times New Roman" panose="02020603050405020304" pitchFamily="18" charset="0"/>
                        </a:rPr>
                        <a:t>Limited Leap Motion Range</a:t>
                      </a:r>
                    </a:p>
                    <a:p>
                      <a:pPr marL="285750" indent="-285750">
                        <a:buFont typeface="Arial" panose="020B0604020202020204" pitchFamily="34" charset="0"/>
                        <a:buChar char="•"/>
                      </a:pPr>
                      <a:r>
                        <a:rPr lang="en-US" sz="1400" b="0" kern="1200" dirty="0">
                          <a:solidFill>
                            <a:schemeClr val="dk1"/>
                          </a:solidFill>
                          <a:effectLst/>
                          <a:latin typeface="Times New Roman" panose="02020603050405020304" pitchFamily="18" charset="0"/>
                          <a:cs typeface="Times New Roman" panose="02020603050405020304" pitchFamily="18" charset="0"/>
                        </a:rPr>
                        <a:t>Environmental factors affect accuracy</a:t>
                      </a:r>
                    </a:p>
                  </a:txBody>
                  <a:tcPr/>
                </a:tc>
                <a:extLst>
                  <a:ext uri="{0D108BD9-81ED-4DB2-BD59-A6C34878D82A}">
                    <a16:rowId xmlns:a16="http://schemas.microsoft.com/office/drawing/2014/main" val="2109085276"/>
                  </a:ext>
                </a:extLst>
              </a:tr>
            </a:tbl>
          </a:graphicData>
        </a:graphic>
      </p:graphicFrame>
    </p:spTree>
    <p:extLst>
      <p:ext uri="{BB962C8B-B14F-4D97-AF65-F5344CB8AC3E}">
        <p14:creationId xmlns:p14="http://schemas.microsoft.com/office/powerpoint/2010/main" val="2098206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607BC5-925B-E58D-39B8-4BE2D76E7375}"/>
            </a:ext>
          </a:extLst>
        </p:cNvPr>
        <p:cNvGrpSpPr/>
        <p:nvPr/>
      </p:nvGrpSpPr>
      <p:grpSpPr>
        <a:xfrm>
          <a:off x="0" y="0"/>
          <a:ext cx="0" cy="0"/>
          <a:chOff x="0" y="0"/>
          <a:chExt cx="0" cy="0"/>
        </a:xfrm>
      </p:grpSpPr>
      <p:sp>
        <p:nvSpPr>
          <p:cNvPr id="6146" name="Rectangle 2">
            <a:extLst>
              <a:ext uri="{FF2B5EF4-FFF2-40B4-BE49-F238E27FC236}">
                <a16:creationId xmlns:a16="http://schemas.microsoft.com/office/drawing/2014/main" id="{22227FBE-F8CC-159C-52D1-77603812D160}"/>
              </a:ext>
            </a:extLst>
          </p:cNvPr>
          <p:cNvSpPr>
            <a:spLocks noGrp="1" noChangeArrowheads="1"/>
          </p:cNvSpPr>
          <p:nvPr>
            <p:ph type="title"/>
          </p:nvPr>
        </p:nvSpPr>
        <p:spPr>
          <a:xfrm>
            <a:off x="655544" y="0"/>
            <a:ext cx="7886700" cy="1325563"/>
          </a:xfrm>
        </p:spPr>
        <p:txBody>
          <a:bodyPr rtlCol="0">
            <a:normAutofit fontScale="90000"/>
          </a:bodyPr>
          <a:lstStyle/>
          <a:p>
            <a:pPr eaLnBrk="1" fontAlgn="auto" hangingPunct="1">
              <a:spcAft>
                <a:spcPts val="0"/>
              </a:spcAft>
              <a:defRPr/>
            </a:pPr>
            <a:br>
              <a:rPr lang="en-US" altLang="en-US" dirty="0"/>
            </a:br>
            <a:r>
              <a:rPr lang="en-US" altLang="en-US" dirty="0">
                <a:latin typeface="Times New Roman" panose="02020603050405020304" pitchFamily="18" charset="0"/>
                <a:cs typeface="Times New Roman" panose="02020603050405020304" pitchFamily="18" charset="0"/>
              </a:rPr>
              <a:t>Literature review/Existing Systems</a:t>
            </a:r>
            <a:br>
              <a:rPr lang="en-US" altLang="en-US" dirty="0">
                <a:latin typeface="Times New Roman" panose="02020603050405020304" pitchFamily="18" charset="0"/>
                <a:cs typeface="Times New Roman" panose="02020603050405020304" pitchFamily="18" charset="0"/>
              </a:rPr>
            </a:br>
            <a:endParaRPr lang="en-US" altLang="en-US" dirty="0">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9EBD8D79-E2B2-2E50-00F8-8819A9812A4F}"/>
              </a:ext>
            </a:extLst>
          </p:cNvPr>
          <p:cNvSpPr>
            <a:spLocks noGrp="1"/>
          </p:cNvSpPr>
          <p:nvPr>
            <p:ph type="ftr" sz="quarter" idx="11"/>
          </p:nvPr>
        </p:nvSpPr>
        <p:spPr/>
        <p:txBody>
          <a:bodyPr/>
          <a:lstStyle/>
          <a:p>
            <a:pPr>
              <a:defRPr/>
            </a:pPr>
            <a:r>
              <a:rPr lang="en-US" dirty="0"/>
              <a:t>DEPT. of CSE                      CSB4243-Design Project-2</a:t>
            </a:r>
          </a:p>
        </p:txBody>
      </p:sp>
      <p:sp>
        <p:nvSpPr>
          <p:cNvPr id="5" name="Slide Number Placeholder 4">
            <a:extLst>
              <a:ext uri="{FF2B5EF4-FFF2-40B4-BE49-F238E27FC236}">
                <a16:creationId xmlns:a16="http://schemas.microsoft.com/office/drawing/2014/main" id="{78D45676-991F-90EF-367D-339DA0890262}"/>
              </a:ext>
            </a:extLst>
          </p:cNvPr>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B15945B7-1301-4A2B-9852-61BB0A815F76}" type="slidenum">
              <a:rPr lang="en-US" altLang="en-US">
                <a:solidFill>
                  <a:srgbClr val="898989"/>
                </a:solidFill>
              </a:rPr>
              <a:pPr/>
              <a:t>7</a:t>
            </a:fld>
            <a:endParaRPr lang="en-US" altLang="en-US">
              <a:solidFill>
                <a:srgbClr val="898989"/>
              </a:solidFill>
            </a:endParaRPr>
          </a:p>
        </p:txBody>
      </p:sp>
      <p:pic>
        <p:nvPicPr>
          <p:cNvPr id="7" name="image1.jpg" descr="A drawing of a face&#10;&#10;Description automatically generated">
            <a:extLst>
              <a:ext uri="{FF2B5EF4-FFF2-40B4-BE49-F238E27FC236}">
                <a16:creationId xmlns:a16="http://schemas.microsoft.com/office/drawing/2014/main" id="{4D622E5B-3550-831F-00CB-6ED41A04B26A}"/>
              </a:ext>
            </a:extLst>
          </p:cNvPr>
          <p:cNvPicPr/>
          <p:nvPr/>
        </p:nvPicPr>
        <p:blipFill>
          <a:blip r:embed="rId2" cstate="print"/>
          <a:srcRect/>
          <a:stretch>
            <a:fillRect/>
          </a:stretch>
        </p:blipFill>
        <p:spPr>
          <a:xfrm>
            <a:off x="6400800" y="228600"/>
            <a:ext cx="2533319" cy="659958"/>
          </a:xfrm>
          <a:prstGeom prst="rect">
            <a:avLst/>
          </a:prstGeom>
          <a:ln/>
        </p:spPr>
      </p:pic>
      <p:graphicFrame>
        <p:nvGraphicFramePr>
          <p:cNvPr id="4" name="Content Placeholder 3">
            <a:extLst>
              <a:ext uri="{FF2B5EF4-FFF2-40B4-BE49-F238E27FC236}">
                <a16:creationId xmlns:a16="http://schemas.microsoft.com/office/drawing/2014/main" id="{C78D74D6-4A41-297E-29A2-F1123ED6AABE}"/>
              </a:ext>
            </a:extLst>
          </p:cNvPr>
          <p:cNvGraphicFramePr>
            <a:graphicFrameLocks/>
          </p:cNvGraphicFramePr>
          <p:nvPr/>
        </p:nvGraphicFramePr>
        <p:xfrm>
          <a:off x="426155" y="874394"/>
          <a:ext cx="8305469" cy="5770246"/>
        </p:xfrm>
        <a:graphic>
          <a:graphicData uri="http://schemas.openxmlformats.org/drawingml/2006/table">
            <a:tbl>
              <a:tblPr firstRow="1" bandRow="1">
                <a:tableStyleId>{5C22544A-7EE6-4342-B048-85BDC9FD1C3A}</a:tableStyleId>
              </a:tblPr>
              <a:tblGrid>
                <a:gridCol w="414507">
                  <a:extLst>
                    <a:ext uri="{9D8B030D-6E8A-4147-A177-3AD203B41FA5}">
                      <a16:colId xmlns:a16="http://schemas.microsoft.com/office/drawing/2014/main" val="2738810962"/>
                    </a:ext>
                  </a:extLst>
                </a:gridCol>
                <a:gridCol w="1842248">
                  <a:extLst>
                    <a:ext uri="{9D8B030D-6E8A-4147-A177-3AD203B41FA5}">
                      <a16:colId xmlns:a16="http://schemas.microsoft.com/office/drawing/2014/main" val="2086860346"/>
                    </a:ext>
                  </a:extLst>
                </a:gridCol>
                <a:gridCol w="974690">
                  <a:extLst>
                    <a:ext uri="{9D8B030D-6E8A-4147-A177-3AD203B41FA5}">
                      <a16:colId xmlns:a16="http://schemas.microsoft.com/office/drawing/2014/main" val="3416470480"/>
                    </a:ext>
                  </a:extLst>
                </a:gridCol>
                <a:gridCol w="1483014">
                  <a:extLst>
                    <a:ext uri="{9D8B030D-6E8A-4147-A177-3AD203B41FA5}">
                      <a16:colId xmlns:a16="http://schemas.microsoft.com/office/drawing/2014/main" val="697034839"/>
                    </a:ext>
                  </a:extLst>
                </a:gridCol>
                <a:gridCol w="1925906">
                  <a:extLst>
                    <a:ext uri="{9D8B030D-6E8A-4147-A177-3AD203B41FA5}">
                      <a16:colId xmlns:a16="http://schemas.microsoft.com/office/drawing/2014/main" val="3568170127"/>
                    </a:ext>
                  </a:extLst>
                </a:gridCol>
                <a:gridCol w="1665104">
                  <a:extLst>
                    <a:ext uri="{9D8B030D-6E8A-4147-A177-3AD203B41FA5}">
                      <a16:colId xmlns:a16="http://schemas.microsoft.com/office/drawing/2014/main" val="3185858228"/>
                    </a:ext>
                  </a:extLst>
                </a:gridCol>
              </a:tblGrid>
              <a:tr h="1430508">
                <a:tc>
                  <a:txBody>
                    <a:bodyPr/>
                    <a:lstStyle/>
                    <a:p>
                      <a:r>
                        <a:rPr lang="en-IN" sz="1400" dirty="0" err="1">
                          <a:latin typeface="Times New Roman" panose="02020603050405020304" pitchFamily="18" charset="0"/>
                          <a:cs typeface="Times New Roman" panose="02020603050405020304" pitchFamily="18" charset="0"/>
                        </a:rPr>
                        <a:t>S.No</a:t>
                      </a:r>
                      <a:endParaRPr lang="en-IN" sz="1400" dirty="0">
                        <a:latin typeface="Times New Roman" panose="02020603050405020304" pitchFamily="18" charset="0"/>
                        <a:cs typeface="Times New Roman" panose="02020603050405020304" pitchFamily="18" charset="0"/>
                      </a:endParaRPr>
                    </a:p>
                  </a:txBody>
                  <a:tcPr marT="45728" marB="45728"/>
                </a:tc>
                <a:tc>
                  <a:txBody>
                    <a:bodyPr/>
                    <a:lstStyle/>
                    <a:p>
                      <a:r>
                        <a:rPr lang="en-IN" sz="1400" dirty="0">
                          <a:latin typeface="Times New Roman" panose="02020603050405020304" pitchFamily="18" charset="0"/>
                          <a:cs typeface="Times New Roman" panose="02020603050405020304" pitchFamily="18" charset="0"/>
                        </a:rPr>
                        <a:t>Title of the paper/System</a:t>
                      </a:r>
                    </a:p>
                  </a:txBody>
                  <a:tcPr marT="45728" marB="45728"/>
                </a:tc>
                <a:tc>
                  <a:txBody>
                    <a:bodyPr/>
                    <a:lstStyle/>
                    <a:p>
                      <a:r>
                        <a:rPr lang="en-IN" sz="1400" dirty="0">
                          <a:latin typeface="Times New Roman" panose="02020603050405020304" pitchFamily="18" charset="0"/>
                          <a:cs typeface="Times New Roman" panose="02020603050405020304" pitchFamily="18" charset="0"/>
                        </a:rPr>
                        <a:t>Authors</a:t>
                      </a:r>
                    </a:p>
                  </a:txBody>
                  <a:tcPr marT="45728" marB="45728"/>
                </a:tc>
                <a:tc>
                  <a:txBody>
                    <a:bodyPr/>
                    <a:lstStyle/>
                    <a:p>
                      <a:r>
                        <a:rPr lang="en-IN" sz="1400" dirty="0">
                          <a:latin typeface="Times New Roman" panose="02020603050405020304" pitchFamily="18" charset="0"/>
                          <a:cs typeface="Times New Roman" panose="02020603050405020304" pitchFamily="18" charset="0"/>
                        </a:rPr>
                        <a:t>Publication (Name of the Journal/Conference</a:t>
                      </a:r>
                      <a:r>
                        <a:rPr lang="en-IN" sz="1400" baseline="0" dirty="0">
                          <a:latin typeface="Times New Roman" panose="02020603050405020304" pitchFamily="18" charset="0"/>
                          <a:cs typeface="Times New Roman" panose="02020603050405020304" pitchFamily="18" charset="0"/>
                        </a:rPr>
                        <a:t> proceedings with Year)</a:t>
                      </a:r>
                      <a:endParaRPr lang="en-IN" sz="1400" dirty="0">
                        <a:latin typeface="Times New Roman" panose="02020603050405020304" pitchFamily="18" charset="0"/>
                        <a:cs typeface="Times New Roman" panose="02020603050405020304" pitchFamily="18" charset="0"/>
                      </a:endParaRPr>
                    </a:p>
                  </a:txBody>
                  <a:tcPr marT="45728" marB="45728"/>
                </a:tc>
                <a:tc>
                  <a:txBody>
                    <a:bodyPr/>
                    <a:lstStyle/>
                    <a:p>
                      <a:r>
                        <a:rPr lang="en-IN" sz="1400" dirty="0">
                          <a:latin typeface="Times New Roman" panose="02020603050405020304" pitchFamily="18" charset="0"/>
                          <a:cs typeface="Times New Roman" panose="02020603050405020304" pitchFamily="18" charset="0"/>
                        </a:rPr>
                        <a:t>Algorithm/Methodology adopted</a:t>
                      </a:r>
                    </a:p>
                  </a:txBody>
                  <a:tcPr marT="45728" marB="45728"/>
                </a:tc>
                <a:tc>
                  <a:txBody>
                    <a:bodyPr/>
                    <a:lstStyle/>
                    <a:p>
                      <a:r>
                        <a:rPr lang="en-IN" sz="1400" dirty="0">
                          <a:latin typeface="Times New Roman" panose="02020603050405020304" pitchFamily="18" charset="0"/>
                          <a:cs typeface="Times New Roman" panose="02020603050405020304" pitchFamily="18" charset="0"/>
                        </a:rPr>
                        <a:t>Limitations</a:t>
                      </a:r>
                    </a:p>
                  </a:txBody>
                  <a:tcPr marT="45728" marB="45728"/>
                </a:tc>
                <a:extLst>
                  <a:ext uri="{0D108BD9-81ED-4DB2-BD59-A6C34878D82A}">
                    <a16:rowId xmlns:a16="http://schemas.microsoft.com/office/drawing/2014/main" val="1339749209"/>
                  </a:ext>
                </a:extLst>
              </a:tr>
              <a:tr h="2328058">
                <a:tc>
                  <a:txBody>
                    <a:bodyPr/>
                    <a:lstStyle/>
                    <a:p>
                      <a:r>
                        <a:rPr lang="en-US" sz="1400" dirty="0">
                          <a:latin typeface="Times New Roman" panose="02020603050405020304" pitchFamily="18" charset="0"/>
                          <a:cs typeface="Times New Roman" panose="02020603050405020304" pitchFamily="18" charset="0"/>
                        </a:rPr>
                        <a:t>7.</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ea typeface="Calibri" panose="020F0502020204030204" pitchFamily="34" charset="0"/>
                          <a:cs typeface="Times New Roman" panose="02020603050405020304" pitchFamily="18" charset="0"/>
                        </a:rPr>
                        <a:t>Real Time Sign Language Interpreter</a:t>
                      </a: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r>
                        <a:rPr lang="en-IN" sz="1400" dirty="0">
                          <a:latin typeface="Times New Roman" panose="02020603050405020304" pitchFamily="18" charset="0"/>
                          <a:ea typeface="Calibri" panose="020F0502020204030204" pitchFamily="34" charset="0"/>
                          <a:cs typeface="Times New Roman" panose="02020603050405020304" pitchFamily="18" charset="0"/>
                        </a:rPr>
                        <a:t>G.N. Geethu ,&amp; C.S. Arun</a:t>
                      </a:r>
                    </a:p>
                  </a:txBody>
                  <a:tcPr/>
                </a:tc>
                <a:tc>
                  <a:txBody>
                    <a:bodyPr/>
                    <a:lstStyle/>
                    <a:p>
                      <a:r>
                        <a:rPr lang="en-US" sz="1400" i="0" dirty="0">
                          <a:latin typeface="Times New Roman" panose="02020603050405020304" pitchFamily="18" charset="0"/>
                          <a:ea typeface="Calibri" panose="020F0502020204030204" pitchFamily="34" charset="0"/>
                          <a:cs typeface="Times New Roman" panose="02020603050405020304" pitchFamily="18" charset="0"/>
                        </a:rPr>
                        <a:t>International Journal on Electrical, Instrumentation and Communication Engineering,</a:t>
                      </a:r>
                    </a:p>
                    <a:p>
                      <a:r>
                        <a:rPr lang="en-US" sz="1400" i="0" dirty="0">
                          <a:latin typeface="Times New Roman" panose="02020603050405020304" pitchFamily="18" charset="0"/>
                          <a:ea typeface="Calibri" panose="020F0502020204030204" pitchFamily="34" charset="0"/>
                          <a:cs typeface="Times New Roman" panose="02020603050405020304" pitchFamily="18" charset="0"/>
                        </a:rPr>
                        <a:t>2022</a:t>
                      </a:r>
                      <a:endParaRPr lang="en-IN" sz="1400" i="0" dirty="0">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marL="285750" marR="0" lvl="0" indent="-285750" algn="l" defTabSz="91412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latin typeface="Times New Roman" panose="02020603050405020304" pitchFamily="18" charset="0"/>
                          <a:cs typeface="Times New Roman" panose="02020603050405020304" pitchFamily="18" charset="0"/>
                        </a:rPr>
                        <a:t>Hand sign recognition system was implemented using ARM CORTEX development board. </a:t>
                      </a:r>
                      <a:endParaRPr lang="en-US" sz="1400" b="0" kern="1200" dirty="0">
                        <a:solidFill>
                          <a:schemeClr val="dk1"/>
                        </a:solidFill>
                        <a:effectLst/>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US" sz="1350" b="0" i="0" kern="1200" dirty="0">
                          <a:solidFill>
                            <a:schemeClr val="dk1"/>
                          </a:solidFill>
                          <a:effectLst/>
                          <a:latin typeface="Times New Roman" panose="02020603050405020304" pitchFamily="18" charset="0"/>
                          <a:ea typeface="+mn-ea"/>
                          <a:cs typeface="Times New Roman" panose="02020603050405020304" pitchFamily="18" charset="0"/>
                        </a:rPr>
                        <a:t>Low-resolution images or inconsistent signing can impact accuracy.</a:t>
                      </a:r>
                      <a:endParaRPr lang="en-US" sz="1400" b="0" kern="1200" dirty="0">
                        <a:solidFill>
                          <a:schemeClr val="dk1"/>
                        </a:solidFill>
                        <a:effectLst/>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18891209"/>
                  </a:ext>
                </a:extLst>
              </a:tr>
              <a:tr h="0">
                <a:tc>
                  <a:txBody>
                    <a:bodyPr/>
                    <a:lstStyle/>
                    <a:p>
                      <a:r>
                        <a:rPr lang="en-US" sz="1400" dirty="0">
                          <a:latin typeface="Times New Roman" panose="02020603050405020304" pitchFamily="18" charset="0"/>
                          <a:cs typeface="Times New Roman" panose="02020603050405020304" pitchFamily="18" charset="0"/>
                        </a:rPr>
                        <a:t>8.</a:t>
                      </a:r>
                    </a:p>
                  </a:txBody>
                  <a:tcPr/>
                </a:tc>
                <a:tc>
                  <a:txBody>
                    <a:bodyPr/>
                    <a:lstStyle/>
                    <a:p>
                      <a:r>
                        <a:rPr lang="en-US" sz="1400" dirty="0">
                          <a:latin typeface="Times New Roman" panose="02020603050405020304" pitchFamily="18" charset="0"/>
                          <a:ea typeface="Calibri" panose="020F0502020204030204" pitchFamily="34" charset="0"/>
                          <a:cs typeface="Times New Roman" panose="02020603050405020304" pitchFamily="18" charset="0"/>
                        </a:rPr>
                        <a:t>A Review of the Hand Gesture Recognition</a:t>
                      </a:r>
                    </a:p>
                    <a:p>
                      <a:r>
                        <a:rPr lang="en-US" sz="1400" dirty="0">
                          <a:latin typeface="Times New Roman" panose="02020603050405020304" pitchFamily="18" charset="0"/>
                          <a:ea typeface="Calibri" panose="020F0502020204030204" pitchFamily="34" charset="0"/>
                          <a:cs typeface="Times New Roman" panose="02020603050405020304" pitchFamily="18" charset="0"/>
                        </a:rPr>
                        <a:t>System</a:t>
                      </a: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r>
                        <a:rPr lang="en-IN" sz="1400" dirty="0">
                          <a:latin typeface="Times New Roman" panose="02020603050405020304" pitchFamily="18" charset="0"/>
                          <a:ea typeface="Calibri" panose="020F0502020204030204" pitchFamily="34" charset="0"/>
                          <a:cs typeface="Times New Roman" panose="02020603050405020304" pitchFamily="18" charset="0"/>
                        </a:rPr>
                        <a:t>Noraini Mohamed ,&amp; Nazean Johmar</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400" i="0" dirty="0">
                          <a:latin typeface="Times New Roman" panose="02020603050405020304" pitchFamily="18" charset="0"/>
                          <a:ea typeface="Calibri" panose="020F0502020204030204" pitchFamily="34" charset="0"/>
                          <a:cs typeface="Times New Roman" panose="02020603050405020304" pitchFamily="18" charset="0"/>
                        </a:rPr>
                        <a:t>Institute of Electrical and Electronics Engineers Journal(IEEE), 2021</a:t>
                      </a:r>
                      <a:endParaRPr lang="en-IN" sz="1400" i="0" dirty="0">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Histogram of Oriented Gradient (HOG), Convolutional Neural Network (CNN), and Principal Component Analysis (PCA).</a:t>
                      </a:r>
                      <a:endParaRPr lang="en-IN" sz="1400" dirty="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It needs to work with sign variations. It is difficult to be addressed in practice.</a:t>
                      </a:r>
                      <a:endParaRPr lang="en-US" sz="1400" b="0" kern="1200" dirty="0">
                        <a:solidFill>
                          <a:schemeClr val="dk1"/>
                        </a:solidFill>
                        <a:effectLst/>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09085276"/>
                  </a:ext>
                </a:extLst>
              </a:tr>
            </a:tbl>
          </a:graphicData>
        </a:graphic>
      </p:graphicFrame>
    </p:spTree>
    <p:extLst>
      <p:ext uri="{BB962C8B-B14F-4D97-AF65-F5344CB8AC3E}">
        <p14:creationId xmlns:p14="http://schemas.microsoft.com/office/powerpoint/2010/main" val="2961105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3EC669-817C-B8B8-60FD-B443DE2C6594}"/>
            </a:ext>
          </a:extLst>
        </p:cNvPr>
        <p:cNvGrpSpPr/>
        <p:nvPr/>
      </p:nvGrpSpPr>
      <p:grpSpPr>
        <a:xfrm>
          <a:off x="0" y="0"/>
          <a:ext cx="0" cy="0"/>
          <a:chOff x="0" y="0"/>
          <a:chExt cx="0" cy="0"/>
        </a:xfrm>
      </p:grpSpPr>
      <p:sp>
        <p:nvSpPr>
          <p:cNvPr id="6146" name="Rectangle 2">
            <a:extLst>
              <a:ext uri="{FF2B5EF4-FFF2-40B4-BE49-F238E27FC236}">
                <a16:creationId xmlns:a16="http://schemas.microsoft.com/office/drawing/2014/main" id="{381393ED-D80E-84AC-8187-148D4F24A061}"/>
              </a:ext>
            </a:extLst>
          </p:cNvPr>
          <p:cNvSpPr>
            <a:spLocks noGrp="1" noChangeArrowheads="1"/>
          </p:cNvSpPr>
          <p:nvPr>
            <p:ph type="title"/>
          </p:nvPr>
        </p:nvSpPr>
        <p:spPr>
          <a:xfrm>
            <a:off x="655544" y="0"/>
            <a:ext cx="7886700" cy="1325563"/>
          </a:xfrm>
        </p:spPr>
        <p:txBody>
          <a:bodyPr rtlCol="0">
            <a:normAutofit fontScale="90000"/>
          </a:bodyPr>
          <a:lstStyle/>
          <a:p>
            <a:pPr eaLnBrk="1" fontAlgn="auto" hangingPunct="1">
              <a:spcAft>
                <a:spcPts val="0"/>
              </a:spcAft>
              <a:defRPr/>
            </a:pPr>
            <a:br>
              <a:rPr lang="en-US" altLang="en-US" dirty="0"/>
            </a:br>
            <a:r>
              <a:rPr lang="en-US" altLang="en-US" dirty="0">
                <a:latin typeface="Times New Roman" panose="02020603050405020304" pitchFamily="18" charset="0"/>
                <a:cs typeface="Times New Roman" panose="02020603050405020304" pitchFamily="18" charset="0"/>
              </a:rPr>
              <a:t>Literature review/Existing Systems</a:t>
            </a:r>
            <a:br>
              <a:rPr lang="en-US" altLang="en-US" dirty="0">
                <a:latin typeface="Times New Roman" panose="02020603050405020304" pitchFamily="18" charset="0"/>
                <a:cs typeface="Times New Roman" panose="02020603050405020304" pitchFamily="18" charset="0"/>
              </a:rPr>
            </a:br>
            <a:endParaRPr lang="en-US" altLang="en-US" dirty="0">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3EB324C9-2169-269F-9731-5636A9462C3F}"/>
              </a:ext>
            </a:extLst>
          </p:cNvPr>
          <p:cNvSpPr>
            <a:spLocks noGrp="1"/>
          </p:cNvSpPr>
          <p:nvPr>
            <p:ph type="ftr" sz="quarter" idx="11"/>
          </p:nvPr>
        </p:nvSpPr>
        <p:spPr/>
        <p:txBody>
          <a:bodyPr/>
          <a:lstStyle/>
          <a:p>
            <a:pPr>
              <a:defRPr/>
            </a:pPr>
            <a:r>
              <a:rPr lang="en-US" dirty="0"/>
              <a:t>DEPT. of CSE                      CSB4243-Design Project-2</a:t>
            </a:r>
          </a:p>
        </p:txBody>
      </p:sp>
      <p:sp>
        <p:nvSpPr>
          <p:cNvPr id="5" name="Slide Number Placeholder 4">
            <a:extLst>
              <a:ext uri="{FF2B5EF4-FFF2-40B4-BE49-F238E27FC236}">
                <a16:creationId xmlns:a16="http://schemas.microsoft.com/office/drawing/2014/main" id="{F6FF2781-85EA-8664-D141-4913C3A326F8}"/>
              </a:ext>
            </a:extLst>
          </p:cNvPr>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B15945B7-1301-4A2B-9852-61BB0A815F76}" type="slidenum">
              <a:rPr lang="en-US" altLang="en-US">
                <a:solidFill>
                  <a:srgbClr val="898989"/>
                </a:solidFill>
              </a:rPr>
              <a:pPr/>
              <a:t>8</a:t>
            </a:fld>
            <a:endParaRPr lang="en-US" altLang="en-US">
              <a:solidFill>
                <a:srgbClr val="898989"/>
              </a:solidFill>
            </a:endParaRPr>
          </a:p>
        </p:txBody>
      </p:sp>
      <p:pic>
        <p:nvPicPr>
          <p:cNvPr id="7" name="image1.jpg" descr="A drawing of a face&#10;&#10;Description automatically generated">
            <a:extLst>
              <a:ext uri="{FF2B5EF4-FFF2-40B4-BE49-F238E27FC236}">
                <a16:creationId xmlns:a16="http://schemas.microsoft.com/office/drawing/2014/main" id="{AADA7F0A-0FEA-5144-E5B4-FD7CEFABDEA3}"/>
              </a:ext>
            </a:extLst>
          </p:cNvPr>
          <p:cNvPicPr/>
          <p:nvPr/>
        </p:nvPicPr>
        <p:blipFill>
          <a:blip r:embed="rId2" cstate="print"/>
          <a:srcRect/>
          <a:stretch>
            <a:fillRect/>
          </a:stretch>
        </p:blipFill>
        <p:spPr>
          <a:xfrm>
            <a:off x="6400800" y="228600"/>
            <a:ext cx="2533319" cy="659958"/>
          </a:xfrm>
          <a:prstGeom prst="rect">
            <a:avLst/>
          </a:prstGeom>
          <a:ln/>
        </p:spPr>
      </p:pic>
      <p:graphicFrame>
        <p:nvGraphicFramePr>
          <p:cNvPr id="4" name="Content Placeholder 3">
            <a:extLst>
              <a:ext uri="{FF2B5EF4-FFF2-40B4-BE49-F238E27FC236}">
                <a16:creationId xmlns:a16="http://schemas.microsoft.com/office/drawing/2014/main" id="{433C8F37-6BE9-4A0E-E952-7B8CA2A6C833}"/>
              </a:ext>
            </a:extLst>
          </p:cNvPr>
          <p:cNvGraphicFramePr>
            <a:graphicFrameLocks/>
          </p:cNvGraphicFramePr>
          <p:nvPr/>
        </p:nvGraphicFramePr>
        <p:xfrm>
          <a:off x="419265" y="928245"/>
          <a:ext cx="8305469" cy="5343526"/>
        </p:xfrm>
        <a:graphic>
          <a:graphicData uri="http://schemas.openxmlformats.org/drawingml/2006/table">
            <a:tbl>
              <a:tblPr firstRow="1" bandRow="1">
                <a:tableStyleId>{5C22544A-7EE6-4342-B048-85BDC9FD1C3A}</a:tableStyleId>
              </a:tblPr>
              <a:tblGrid>
                <a:gridCol w="414507">
                  <a:extLst>
                    <a:ext uri="{9D8B030D-6E8A-4147-A177-3AD203B41FA5}">
                      <a16:colId xmlns:a16="http://schemas.microsoft.com/office/drawing/2014/main" val="2738810962"/>
                    </a:ext>
                  </a:extLst>
                </a:gridCol>
                <a:gridCol w="1842248">
                  <a:extLst>
                    <a:ext uri="{9D8B030D-6E8A-4147-A177-3AD203B41FA5}">
                      <a16:colId xmlns:a16="http://schemas.microsoft.com/office/drawing/2014/main" val="2086860346"/>
                    </a:ext>
                  </a:extLst>
                </a:gridCol>
                <a:gridCol w="974690">
                  <a:extLst>
                    <a:ext uri="{9D8B030D-6E8A-4147-A177-3AD203B41FA5}">
                      <a16:colId xmlns:a16="http://schemas.microsoft.com/office/drawing/2014/main" val="3416470480"/>
                    </a:ext>
                  </a:extLst>
                </a:gridCol>
                <a:gridCol w="1483014">
                  <a:extLst>
                    <a:ext uri="{9D8B030D-6E8A-4147-A177-3AD203B41FA5}">
                      <a16:colId xmlns:a16="http://schemas.microsoft.com/office/drawing/2014/main" val="697034839"/>
                    </a:ext>
                  </a:extLst>
                </a:gridCol>
                <a:gridCol w="1925906">
                  <a:extLst>
                    <a:ext uri="{9D8B030D-6E8A-4147-A177-3AD203B41FA5}">
                      <a16:colId xmlns:a16="http://schemas.microsoft.com/office/drawing/2014/main" val="3568170127"/>
                    </a:ext>
                  </a:extLst>
                </a:gridCol>
                <a:gridCol w="1665104">
                  <a:extLst>
                    <a:ext uri="{9D8B030D-6E8A-4147-A177-3AD203B41FA5}">
                      <a16:colId xmlns:a16="http://schemas.microsoft.com/office/drawing/2014/main" val="3185858228"/>
                    </a:ext>
                  </a:extLst>
                </a:gridCol>
              </a:tblGrid>
              <a:tr h="1430508">
                <a:tc>
                  <a:txBody>
                    <a:bodyPr/>
                    <a:lstStyle/>
                    <a:p>
                      <a:r>
                        <a:rPr lang="en-IN" sz="1400" dirty="0" err="1">
                          <a:latin typeface="Times New Roman" panose="02020603050405020304" pitchFamily="18" charset="0"/>
                          <a:cs typeface="Times New Roman" panose="02020603050405020304" pitchFamily="18" charset="0"/>
                        </a:rPr>
                        <a:t>S.No</a:t>
                      </a:r>
                      <a:endParaRPr lang="en-IN" sz="1400" dirty="0">
                        <a:latin typeface="Times New Roman" panose="02020603050405020304" pitchFamily="18" charset="0"/>
                        <a:cs typeface="Times New Roman" panose="02020603050405020304" pitchFamily="18" charset="0"/>
                      </a:endParaRPr>
                    </a:p>
                  </a:txBody>
                  <a:tcPr marT="45728" marB="45728"/>
                </a:tc>
                <a:tc>
                  <a:txBody>
                    <a:bodyPr/>
                    <a:lstStyle/>
                    <a:p>
                      <a:r>
                        <a:rPr lang="en-IN" sz="1400" dirty="0">
                          <a:latin typeface="Times New Roman" panose="02020603050405020304" pitchFamily="18" charset="0"/>
                          <a:cs typeface="Times New Roman" panose="02020603050405020304" pitchFamily="18" charset="0"/>
                        </a:rPr>
                        <a:t>Title of the paper/System</a:t>
                      </a:r>
                    </a:p>
                  </a:txBody>
                  <a:tcPr marT="45728" marB="45728"/>
                </a:tc>
                <a:tc>
                  <a:txBody>
                    <a:bodyPr/>
                    <a:lstStyle/>
                    <a:p>
                      <a:r>
                        <a:rPr lang="en-IN" sz="1400" dirty="0">
                          <a:latin typeface="Times New Roman" panose="02020603050405020304" pitchFamily="18" charset="0"/>
                          <a:cs typeface="Times New Roman" panose="02020603050405020304" pitchFamily="18" charset="0"/>
                        </a:rPr>
                        <a:t>Authors</a:t>
                      </a:r>
                    </a:p>
                  </a:txBody>
                  <a:tcPr marT="45728" marB="45728"/>
                </a:tc>
                <a:tc>
                  <a:txBody>
                    <a:bodyPr/>
                    <a:lstStyle/>
                    <a:p>
                      <a:r>
                        <a:rPr lang="en-IN" sz="1400" dirty="0">
                          <a:latin typeface="Times New Roman" panose="02020603050405020304" pitchFamily="18" charset="0"/>
                          <a:cs typeface="Times New Roman" panose="02020603050405020304" pitchFamily="18" charset="0"/>
                        </a:rPr>
                        <a:t>Publication (Name of the Journal/Conference</a:t>
                      </a:r>
                      <a:r>
                        <a:rPr lang="en-IN" sz="1400" baseline="0" dirty="0">
                          <a:latin typeface="Times New Roman" panose="02020603050405020304" pitchFamily="18" charset="0"/>
                          <a:cs typeface="Times New Roman" panose="02020603050405020304" pitchFamily="18" charset="0"/>
                        </a:rPr>
                        <a:t> proceedings with Year)</a:t>
                      </a:r>
                      <a:endParaRPr lang="en-IN" sz="1400" dirty="0">
                        <a:latin typeface="Times New Roman" panose="02020603050405020304" pitchFamily="18" charset="0"/>
                        <a:cs typeface="Times New Roman" panose="02020603050405020304" pitchFamily="18" charset="0"/>
                      </a:endParaRPr>
                    </a:p>
                  </a:txBody>
                  <a:tcPr marT="45728" marB="45728"/>
                </a:tc>
                <a:tc>
                  <a:txBody>
                    <a:bodyPr/>
                    <a:lstStyle/>
                    <a:p>
                      <a:r>
                        <a:rPr lang="en-IN" sz="1400" dirty="0">
                          <a:latin typeface="Times New Roman" panose="02020603050405020304" pitchFamily="18" charset="0"/>
                          <a:cs typeface="Times New Roman" panose="02020603050405020304" pitchFamily="18" charset="0"/>
                        </a:rPr>
                        <a:t>Algorithm/Methodology adopted</a:t>
                      </a:r>
                    </a:p>
                  </a:txBody>
                  <a:tcPr marT="45728" marB="45728"/>
                </a:tc>
                <a:tc>
                  <a:txBody>
                    <a:bodyPr/>
                    <a:lstStyle/>
                    <a:p>
                      <a:r>
                        <a:rPr lang="en-IN" sz="1400" dirty="0">
                          <a:latin typeface="Times New Roman" panose="02020603050405020304" pitchFamily="18" charset="0"/>
                          <a:cs typeface="Times New Roman" panose="02020603050405020304" pitchFamily="18" charset="0"/>
                        </a:rPr>
                        <a:t>Limitations</a:t>
                      </a:r>
                    </a:p>
                  </a:txBody>
                  <a:tcPr marT="45728" marB="45728"/>
                </a:tc>
                <a:extLst>
                  <a:ext uri="{0D108BD9-81ED-4DB2-BD59-A6C34878D82A}">
                    <a16:rowId xmlns:a16="http://schemas.microsoft.com/office/drawing/2014/main" val="1339749209"/>
                  </a:ext>
                </a:extLst>
              </a:tr>
              <a:tr h="2328058">
                <a:tc>
                  <a:txBody>
                    <a:bodyPr/>
                    <a:lstStyle/>
                    <a:p>
                      <a:r>
                        <a:rPr lang="en-US" sz="1400" dirty="0">
                          <a:latin typeface="Times New Roman" panose="02020603050405020304" pitchFamily="18" charset="0"/>
                          <a:cs typeface="Times New Roman" panose="02020603050405020304" pitchFamily="18" charset="0"/>
                        </a:rPr>
                        <a:t>9.</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a:latin typeface="Times New Roman" panose="02020603050405020304" pitchFamily="18" charset="0"/>
                          <a:ea typeface="Calibri" panose="020F0502020204030204" pitchFamily="34" charset="0"/>
                          <a:cs typeface="Times New Roman" panose="02020603050405020304" pitchFamily="18" charset="0"/>
                        </a:rPr>
                        <a:t>Intelligent Sign Language Recognition Using Image Processing</a:t>
                      </a:r>
                    </a:p>
                  </a:txBody>
                  <a:tcPr/>
                </a:tc>
                <a:tc>
                  <a:txBody>
                    <a:bodyPr/>
                    <a:lstStyle/>
                    <a:p>
                      <a:r>
                        <a:rPr lang="en-IN" sz="1400" dirty="0">
                          <a:latin typeface="Times New Roman" panose="02020603050405020304" pitchFamily="18" charset="0"/>
                          <a:ea typeface="Calibri" panose="020F0502020204030204" pitchFamily="34" charset="0"/>
                          <a:cs typeface="Times New Roman" panose="02020603050405020304" pitchFamily="18" charset="0"/>
                        </a:rPr>
                        <a:t>Sawant Pramada, &amp; Nerkar Samiksh,&amp; S. Vaidya</a:t>
                      </a:r>
                    </a:p>
                  </a:txBody>
                  <a:tcPr/>
                </a:tc>
                <a:tc>
                  <a:txBody>
                    <a:bodyPr/>
                    <a:lstStyle/>
                    <a:p>
                      <a:r>
                        <a:rPr lang="en-US" sz="1400" dirty="0">
                          <a:latin typeface="Times New Roman" panose="02020603050405020304" pitchFamily="18" charset="0"/>
                          <a:cs typeface="Times New Roman" panose="02020603050405020304" pitchFamily="18" charset="0"/>
                        </a:rPr>
                        <a:t>IOSR Journal of Engineering (IOSRJEN) , 2021</a:t>
                      </a:r>
                      <a:endParaRPr lang="en-IN" sz="1400" i="0" dirty="0">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marL="285750" marR="0" lvl="0" indent="-285750" algn="l" defTabSz="91412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latin typeface="Times New Roman" panose="02020603050405020304" pitchFamily="18" charset="0"/>
                          <a:cs typeface="Times New Roman" panose="02020603050405020304" pitchFamily="18" charset="0"/>
                        </a:rPr>
                        <a:t>Image Processing and Template matching for better output generation. </a:t>
                      </a:r>
                      <a:endParaRPr lang="en-US" sz="1400" b="0" kern="1200" dirty="0">
                        <a:solidFill>
                          <a:schemeClr val="dk1"/>
                        </a:solidFill>
                        <a:effectLst/>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These systems may not be able to recognize all signs, especially rare or regional signs.</a:t>
                      </a:r>
                      <a:endParaRPr lang="en-US" sz="1400" b="0" kern="1200" dirty="0">
                        <a:solidFill>
                          <a:schemeClr val="dk1"/>
                        </a:solidFill>
                        <a:effectLst/>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18891209"/>
                  </a:ext>
                </a:extLst>
              </a:tr>
              <a:tr h="0">
                <a:tc>
                  <a:txBody>
                    <a:bodyPr/>
                    <a:lstStyle/>
                    <a:p>
                      <a:r>
                        <a:rPr lang="en-US" sz="1400" dirty="0">
                          <a:latin typeface="Times New Roman" panose="02020603050405020304" pitchFamily="18" charset="0"/>
                          <a:cs typeface="Times New Roman" panose="02020603050405020304" pitchFamily="18" charset="0"/>
                        </a:rPr>
                        <a:t>10.</a:t>
                      </a:r>
                    </a:p>
                  </a:txBody>
                  <a:tcPr/>
                </a:tc>
                <a:tc>
                  <a:txBody>
                    <a:bodyPr/>
                    <a:lstStyle/>
                    <a:p>
                      <a:r>
                        <a:rPr lang="en-US" sz="1400" dirty="0">
                          <a:latin typeface="Times New Roman" panose="02020603050405020304" pitchFamily="18" charset="0"/>
                          <a:ea typeface="Calibri" panose="020F0502020204030204" pitchFamily="34" charset="0"/>
                          <a:cs typeface="Times New Roman" panose="02020603050405020304" pitchFamily="18" charset="0"/>
                        </a:rPr>
                        <a:t>Sign Language Recognition Using Deep </a:t>
                      </a:r>
                    </a:p>
                    <a:p>
                      <a:r>
                        <a:rPr lang="en-US" sz="1400" dirty="0">
                          <a:latin typeface="Times New Roman" panose="02020603050405020304" pitchFamily="18" charset="0"/>
                          <a:ea typeface="Calibri" panose="020F0502020204030204" pitchFamily="34" charset="0"/>
                          <a:cs typeface="Times New Roman" panose="02020603050405020304" pitchFamily="18" charset="0"/>
                        </a:rPr>
                        <a:t>Learning and Computer Vision</a:t>
                      </a: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r>
                        <a:rPr lang="en-IN" sz="1400" dirty="0">
                          <a:latin typeface="Times New Roman" panose="02020603050405020304" pitchFamily="18" charset="0"/>
                          <a:ea typeface="Calibri" panose="020F0502020204030204" pitchFamily="34" charset="0"/>
                          <a:cs typeface="Times New Roman" panose="02020603050405020304" pitchFamily="18" charset="0"/>
                        </a:rPr>
                        <a:t>Dr. Sabeenian R.S</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400" i="0" dirty="0">
                          <a:latin typeface="Times New Roman" panose="02020603050405020304" pitchFamily="18" charset="0"/>
                          <a:ea typeface="Calibri" panose="020F0502020204030204" pitchFamily="34" charset="0"/>
                          <a:cs typeface="Times New Roman" panose="02020603050405020304" pitchFamily="18" charset="0"/>
                        </a:rPr>
                        <a:t>Journal of Advanced Research in Dynamical and Control Systems, 2021</a:t>
                      </a:r>
                      <a:endParaRPr lang="en-IN" sz="1400" i="0" dirty="0">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A CNN based approach for the recognition and classification of the sign language using computer vision. </a:t>
                      </a:r>
                      <a:endParaRPr lang="en-IN" sz="1400" dirty="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It doesn’t support background subtraction when the frames are dropped from a video.</a:t>
                      </a:r>
                      <a:endParaRPr lang="en-US" sz="1400" b="0" kern="1200" dirty="0">
                        <a:solidFill>
                          <a:schemeClr val="dk1"/>
                        </a:solidFill>
                        <a:effectLst/>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09085276"/>
                  </a:ext>
                </a:extLst>
              </a:tr>
            </a:tbl>
          </a:graphicData>
        </a:graphic>
      </p:graphicFrame>
    </p:spTree>
    <p:extLst>
      <p:ext uri="{BB962C8B-B14F-4D97-AF65-F5344CB8AC3E}">
        <p14:creationId xmlns:p14="http://schemas.microsoft.com/office/powerpoint/2010/main" val="3992998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0F69A7B1-B608-F2E1-27B4-37173D4CC58E}"/>
              </a:ext>
            </a:extLst>
          </p:cNvPr>
          <p:cNvSpPr>
            <a:spLocks noGrp="1" noChangeArrowheads="1"/>
          </p:cNvSpPr>
          <p:nvPr>
            <p:ph type="title"/>
          </p:nvPr>
        </p:nvSpPr>
        <p:spPr>
          <a:xfrm>
            <a:off x="660400" y="581025"/>
            <a:ext cx="7886700" cy="1325563"/>
          </a:xfrm>
        </p:spPr>
        <p:txBody>
          <a:bodyPr rtlCol="0">
            <a:normAutofit/>
          </a:bodyPr>
          <a:lstStyle/>
          <a:p>
            <a:pPr eaLnBrk="1" fontAlgn="auto" hangingPunct="1">
              <a:spcAft>
                <a:spcPts val="0"/>
              </a:spcAft>
              <a:defRPr/>
            </a:pPr>
            <a:r>
              <a:rPr lang="en-US" altLang="en-US" dirty="0">
                <a:latin typeface="Times New Roman" panose="02020603050405020304" pitchFamily="18" charset="0"/>
                <a:cs typeface="Times New Roman" panose="02020603050405020304" pitchFamily="18" charset="0"/>
              </a:rPr>
              <a:t>Problem Definition</a:t>
            </a:r>
            <a:endParaRPr lang="en-US" alt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0243" name="Rectangle 3">
            <a:extLst>
              <a:ext uri="{FF2B5EF4-FFF2-40B4-BE49-F238E27FC236}">
                <a16:creationId xmlns:a16="http://schemas.microsoft.com/office/drawing/2014/main" id="{F5AABF87-2C38-54B0-ACCC-86F047AB18E5}"/>
              </a:ext>
            </a:extLst>
          </p:cNvPr>
          <p:cNvSpPr>
            <a:spLocks noGrp="1" noChangeArrowheads="1"/>
          </p:cNvSpPr>
          <p:nvPr>
            <p:ph idx="1"/>
          </p:nvPr>
        </p:nvSpPr>
        <p:spPr/>
        <p:txBody>
          <a:bodyPr rtlCol="0">
            <a:normAutofit/>
          </a:bodyPr>
          <a:lstStyle/>
          <a:p>
            <a:pPr marL="0" indent="0" eaLnBrk="1" fontAlgn="auto" hangingPunct="1">
              <a:spcAft>
                <a:spcPts val="0"/>
              </a:spcAft>
              <a:buFont typeface="Arial" panose="020B0604020202020204" pitchFamily="34" charset="0"/>
              <a:buNone/>
              <a:defRPr/>
            </a:pPr>
            <a:endParaRPr lang="en-US" altLang="en-US" dirty="0"/>
          </a:p>
          <a:p>
            <a:pPr eaLnBrk="1" fontAlgn="auto" hangingPunct="1">
              <a:spcAft>
                <a:spcPts val="0"/>
              </a:spcAft>
              <a:defRPr/>
            </a:pPr>
            <a:endParaRPr lang="en-US" altLang="en-US" dirty="0"/>
          </a:p>
          <a:p>
            <a:pPr marL="0" indent="0" eaLnBrk="1" fontAlgn="auto" hangingPunct="1">
              <a:spcAft>
                <a:spcPts val="0"/>
              </a:spcAft>
              <a:buFont typeface="Arial" panose="020B0604020202020204" pitchFamily="34" charset="0"/>
              <a:buNone/>
              <a:defRPr/>
            </a:pPr>
            <a:endParaRPr lang="en-US" altLang="en-US" dirty="0"/>
          </a:p>
          <a:p>
            <a:pPr eaLnBrk="1" fontAlgn="auto" hangingPunct="1">
              <a:spcAft>
                <a:spcPts val="0"/>
              </a:spcAft>
              <a:defRPr/>
            </a:pPr>
            <a:endParaRPr lang="en-US" altLang="en-US" dirty="0"/>
          </a:p>
        </p:txBody>
      </p:sp>
      <p:sp>
        <p:nvSpPr>
          <p:cNvPr id="2" name="Footer Placeholder 1">
            <a:extLst>
              <a:ext uri="{FF2B5EF4-FFF2-40B4-BE49-F238E27FC236}">
                <a16:creationId xmlns:a16="http://schemas.microsoft.com/office/drawing/2014/main" id="{F330BDF4-F01E-717D-367C-95002BD800F6}"/>
              </a:ext>
            </a:extLst>
          </p:cNvPr>
          <p:cNvSpPr>
            <a:spLocks noGrp="1"/>
          </p:cNvSpPr>
          <p:nvPr>
            <p:ph type="ftr" sz="quarter" idx="11"/>
          </p:nvPr>
        </p:nvSpPr>
        <p:spPr/>
        <p:txBody>
          <a:bodyPr/>
          <a:lstStyle/>
          <a:p>
            <a:pPr>
              <a:defRPr/>
            </a:pPr>
            <a:r>
              <a:rPr lang="en-US" dirty="0"/>
              <a:t>DEPT. of CSE                      Design Project-2</a:t>
            </a:r>
          </a:p>
        </p:txBody>
      </p:sp>
      <p:sp>
        <p:nvSpPr>
          <p:cNvPr id="3" name="Slide Number Placeholder 2">
            <a:extLst>
              <a:ext uri="{FF2B5EF4-FFF2-40B4-BE49-F238E27FC236}">
                <a16:creationId xmlns:a16="http://schemas.microsoft.com/office/drawing/2014/main" id="{65F280EA-916B-D168-6197-0C1C4C85477E}"/>
              </a:ext>
            </a:extLst>
          </p:cNvPr>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793D3B8D-1543-4F83-9E68-EAF9934378FF}" type="slidenum">
              <a:rPr lang="en-US" altLang="en-US">
                <a:solidFill>
                  <a:srgbClr val="898989"/>
                </a:solidFill>
              </a:rPr>
              <a:pPr/>
              <a:t>9</a:t>
            </a:fld>
            <a:endParaRPr lang="en-US" altLang="en-US">
              <a:solidFill>
                <a:srgbClr val="898989"/>
              </a:solidFill>
            </a:endParaRPr>
          </a:p>
        </p:txBody>
      </p:sp>
      <p:pic>
        <p:nvPicPr>
          <p:cNvPr id="7" name="image1.jpg" descr="A drawing of a face&#10;&#10;Description automatically generated"/>
          <p:cNvPicPr/>
          <p:nvPr/>
        </p:nvPicPr>
        <p:blipFill>
          <a:blip r:embed="rId2" cstate="print"/>
          <a:srcRect/>
          <a:stretch>
            <a:fillRect/>
          </a:stretch>
        </p:blipFill>
        <p:spPr>
          <a:xfrm>
            <a:off x="6400800" y="228600"/>
            <a:ext cx="2533319" cy="659958"/>
          </a:xfrm>
          <a:prstGeom prst="rect">
            <a:avLst/>
          </a:prstGeom>
          <a:ln/>
        </p:spPr>
      </p:pic>
      <p:sp>
        <p:nvSpPr>
          <p:cNvPr id="8" name="TextBox 7">
            <a:extLst>
              <a:ext uri="{FF2B5EF4-FFF2-40B4-BE49-F238E27FC236}">
                <a16:creationId xmlns:a16="http://schemas.microsoft.com/office/drawing/2014/main" id="{DE0D72A3-ADDF-445B-A767-C0CD006E1F0D}"/>
              </a:ext>
            </a:extLst>
          </p:cNvPr>
          <p:cNvSpPr txBox="1"/>
          <p:nvPr/>
        </p:nvSpPr>
        <p:spPr>
          <a:xfrm>
            <a:off x="76201" y="1740520"/>
            <a:ext cx="8991600"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ln w="0"/>
                <a:latin typeface="Times New Roman" panose="02020603050405020304" pitchFamily="18" charset="0"/>
                <a:cs typeface="Times New Roman" panose="02020603050405020304" pitchFamily="18" charset="0"/>
              </a:rPr>
              <a:t>Lack of accessibility features, such as real-time sign language interpretation, in mainstream virtual communication platforms.</a:t>
            </a:r>
          </a:p>
          <a:p>
            <a:pPr marL="342900" indent="-342900">
              <a:buFont typeface="Arial" panose="020B0604020202020204" pitchFamily="34" charset="0"/>
              <a:buChar char="•"/>
            </a:pPr>
            <a:r>
              <a:rPr lang="en-US" sz="2400" dirty="0">
                <a:ln w="0"/>
                <a:latin typeface="Times New Roman" panose="02020603050405020304" pitchFamily="18" charset="0"/>
                <a:cs typeface="Times New Roman" panose="02020603050405020304" pitchFamily="18" charset="0"/>
              </a:rPr>
              <a:t>Challenges faced by individuals who are deaf or hard of hearing in expressing themselves effectively during online meetings.</a:t>
            </a:r>
          </a:p>
          <a:p>
            <a:pPr marL="342900" indent="-342900">
              <a:buFont typeface="Arial" panose="020B0604020202020204" pitchFamily="34" charset="0"/>
              <a:buChar char="•"/>
            </a:pPr>
            <a:r>
              <a:rPr lang="en-US" sz="2400" dirty="0">
                <a:ln w="0"/>
                <a:latin typeface="Times New Roman" panose="02020603050405020304" pitchFamily="18" charset="0"/>
                <a:cs typeface="Times New Roman" panose="02020603050405020304" pitchFamily="18" charset="0"/>
              </a:rPr>
              <a:t>Exclusion of a significant portion of the population from meaningful participation in virtual communication due to inaccessible interfaces.</a:t>
            </a:r>
          </a:p>
          <a:p>
            <a:pPr marL="342900" indent="-342900">
              <a:buFont typeface="Arial" panose="020B0604020202020204" pitchFamily="34" charset="0"/>
              <a:buChar char="•"/>
            </a:pPr>
            <a:r>
              <a:rPr lang="en-US" sz="2400" dirty="0">
                <a:ln w="0"/>
                <a:latin typeface="Times New Roman" panose="02020603050405020304" pitchFamily="18" charset="0"/>
                <a:cs typeface="Times New Roman" panose="02020603050405020304" pitchFamily="18" charset="0"/>
              </a:rPr>
              <a:t>Limited options for deaf or hard of hearing users to communicate using their preferred mode of expression, such as sign language, during online interactions.</a:t>
            </a:r>
          </a:p>
          <a:p>
            <a:pPr marL="342900" indent="-342900">
              <a:buFont typeface="Arial" panose="020B0604020202020204" pitchFamily="34" charset="0"/>
              <a:buChar char="•"/>
            </a:pPr>
            <a:r>
              <a:rPr lang="en-US" sz="2400" dirty="0">
                <a:ln w="0"/>
                <a:latin typeface="Times New Roman" panose="02020603050405020304" pitchFamily="18" charset="0"/>
                <a:cs typeface="Times New Roman" panose="02020603050405020304" pitchFamily="18" charset="0"/>
              </a:rPr>
              <a:t>Difficulty in bridging communication gaps between deaf or hard of hearing individuals and other participants in virtual meetings.</a:t>
            </a:r>
            <a:endParaRPr lang="en-GB" sz="2400" dirty="0">
              <a:ln w="0"/>
              <a:effectLst>
                <a:outerShdw blurRad="38100" dist="19050" dir="2700000" algn="tl" rotWithShape="0">
                  <a:schemeClr val="dk1">
                    <a:alpha val="40000"/>
                  </a:schemeClr>
                </a:outerShdw>
              </a:effectLs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20010</TotalTime>
  <Words>1872</Words>
  <Application>Microsoft Office PowerPoint</Application>
  <PresentationFormat>On-screen Show (4:3)</PresentationFormat>
  <Paragraphs>212</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Söhne</vt:lpstr>
      <vt:lpstr>Times New Roman</vt:lpstr>
      <vt:lpstr>Wingdings</vt:lpstr>
      <vt:lpstr>Office Theme</vt:lpstr>
      <vt:lpstr> Department of Computer Science and Engineering  DESIGN PROJECT  2  ZOOM AI SIGN LANGUAGE INTERPRETATION</vt:lpstr>
      <vt:lpstr>Introduction</vt:lpstr>
      <vt:lpstr>Goals and Motivation</vt:lpstr>
      <vt:lpstr> Literature review/Existing Systems </vt:lpstr>
      <vt:lpstr> Literature review/Existing Systems </vt:lpstr>
      <vt:lpstr> Literature review/Existing Systems </vt:lpstr>
      <vt:lpstr> Literature review/Existing Systems </vt:lpstr>
      <vt:lpstr> Literature review/Existing Systems </vt:lpstr>
      <vt:lpstr>Problem Definition</vt:lpstr>
      <vt:lpstr>Objective</vt:lpstr>
      <vt:lpstr>Proposed System/Work</vt:lpstr>
      <vt:lpstr>PowerPoint Presentation</vt:lpstr>
      <vt:lpstr>Modular Description</vt:lpstr>
      <vt:lpstr>PowerPoint Presentation</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Swa234319</dc:creator>
  <cp:lastModifiedBy>Dharshan Rithvik</cp:lastModifiedBy>
  <cp:revision>294</cp:revision>
  <dcterms:created xsi:type="dcterms:W3CDTF">1601-01-01T00:00:00Z</dcterms:created>
  <dcterms:modified xsi:type="dcterms:W3CDTF">2024-05-02T04:43:25Z</dcterms:modified>
</cp:coreProperties>
</file>