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06" r:id="rId1"/>
  </p:sldMasterIdLst>
  <p:notesMasterIdLst>
    <p:notesMasterId r:id="rId30"/>
  </p:notesMasterIdLst>
  <p:handoutMasterIdLst>
    <p:handoutMasterId r:id="rId31"/>
  </p:handoutMasterIdLst>
  <p:sldIdLst>
    <p:sldId id="335" r:id="rId2"/>
    <p:sldId id="348" r:id="rId3"/>
    <p:sldId id="355" r:id="rId4"/>
    <p:sldId id="356" r:id="rId5"/>
    <p:sldId id="349" r:id="rId6"/>
    <p:sldId id="357" r:id="rId7"/>
    <p:sldId id="358" r:id="rId8"/>
    <p:sldId id="359" r:id="rId9"/>
    <p:sldId id="360" r:id="rId10"/>
    <p:sldId id="361" r:id="rId11"/>
    <p:sldId id="337" r:id="rId12"/>
    <p:sldId id="353" r:id="rId13"/>
    <p:sldId id="377" r:id="rId14"/>
    <p:sldId id="378" r:id="rId15"/>
    <p:sldId id="379" r:id="rId16"/>
    <p:sldId id="362" r:id="rId17"/>
    <p:sldId id="363" r:id="rId18"/>
    <p:sldId id="365" r:id="rId19"/>
    <p:sldId id="368" r:id="rId20"/>
    <p:sldId id="369" r:id="rId21"/>
    <p:sldId id="370" r:id="rId22"/>
    <p:sldId id="371" r:id="rId23"/>
    <p:sldId id="338" r:id="rId24"/>
    <p:sldId id="372" r:id="rId25"/>
    <p:sldId id="374" r:id="rId26"/>
    <p:sldId id="375" r:id="rId27"/>
    <p:sldId id="376" r:id="rId28"/>
    <p:sldId id="351" r:id="rId29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27" autoAdjust="0"/>
    <p:restoredTop sz="94660"/>
  </p:normalViewPr>
  <p:slideViewPr>
    <p:cSldViewPr>
      <p:cViewPr varScale="1">
        <p:scale>
          <a:sx n="82" d="100"/>
          <a:sy n="82" d="100"/>
        </p:scale>
        <p:origin x="173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1965E49-9504-D1B5-907E-F0131459EE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8ECBAF-2A61-9D47-E6EB-752E059FB52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2CFA605-1CD3-4C78-896B-08BEF8CD4A73}" type="datetimeFigureOut">
              <a:rPr lang="en-IN"/>
              <a:pPr>
                <a:defRPr/>
              </a:pPr>
              <a:t>19-09-2023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F2FD88-1B5F-3E1A-83C1-75510E69C3E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8C2BB1-75F7-7401-E33F-0E55EB6292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1851FA90-7BBA-45A1-99A8-554CD759728E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5B41DCC-352F-7809-CCFD-F14CBA91859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FD632B-7C00-C336-E5D9-A055FDE9AAB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Arial" charset="0"/>
              </a:defRPr>
            </a:lvl1pPr>
          </a:lstStyle>
          <a:p>
            <a:pPr>
              <a:defRPr/>
            </a:pPr>
            <a:fld id="{7BACDC13-41A5-4CC4-93A9-CE3620CEB7A8}" type="datetimeFigureOut">
              <a:rPr lang="en-US"/>
              <a:pPr>
                <a:defRPr/>
              </a:pPr>
              <a:t>9/19/2023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F1A81BB2-26D2-977C-BCBD-8D5212DA69B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C28849D6-DF25-B74B-E511-794B088A99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2FC16E-5869-CA26-EB64-075AE6193E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C63DF5-175C-85C3-18B4-8A0F49D49C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8F6A354F-4066-4F12-BB96-46DEBB52985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44DED-E418-65BD-B6F7-8284B1F65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F0166-D303-862C-1C47-150A06D1B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DEPT. of CSE                      CSB4243-Design Project-1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458C8-F558-6182-1029-A3BEC922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152F2A-3169-4790-9C21-94A8493C6D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6394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167CE-9B51-950B-274A-757AFCD6B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70E88-D8F8-16FF-538E-EF21DB3D3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DEPT. of CSE                      CSB4243-Design Project-1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54046-7B00-C608-2AF8-C9CE9BEE4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399C60-A3BF-4D47-AEF8-1ACB0F3990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9853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405B3-BBC6-06B6-CC57-716D50BB5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0E5B6-6FFE-8638-2340-1672CDCA1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DEPT. of CSE                      CSB4243-Design Project-1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73481-F4C4-EACC-1EBE-7B001EB5A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22AE11-EF31-47C9-93F7-535AE2BFCD6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6574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6097A-CB85-4D55-558A-80DCA155D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00EC7-DB5E-449D-0471-17C4C7C19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DEPT. of CSE                      CSB4243-Design Project-1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E8697-A91A-F9CE-0E9A-A7273632F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73CAE4-B13A-4AC7-ABCD-5EDF85FE4E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553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1A344-D29A-94DA-E483-02803288B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76310-2949-22FB-D5C4-B5FC6106D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DEPT. of CSE                      CSB4243-Design Project-1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C2BC7-68D5-8C89-E83A-43B1F3B80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908DE3-F629-4FFB-AA9D-8A2CE515A8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2918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CD8CA5D-EA58-07B0-5122-C889EFFCA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4069130-EEF2-5DDA-4828-0F67D60B5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DEPT. of CSE                      CSB4243-Design Project-1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BD87551-578F-2D63-3DA9-91625304C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344E5A-73B4-4FD2-87E4-B633D8DBC7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5244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7AD522F-8E27-A347-ED03-2D5DB6579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BDAB870-F498-3D66-14EA-BE78B3DC1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DEPT. of CSE                      CSB4243-Design Project-1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45D6DE2-21C8-1AED-ABA1-931981B73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EB93F2-5B6C-4321-AE78-82A282D7F2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279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47BB865-D212-7E85-5249-E44225A9C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018684E-A97C-4637-62DE-829C2DDAA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DEPT. of CSE                      CSB4243-Design Project-1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2A94CA-41EF-A02D-A55D-FA64954EA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5988CF-5D30-4D00-93A8-659B07C983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8216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60243A7-75F0-3107-8D3C-3B186210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A523DE1-3358-595E-4A3C-63B619C0D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DEPT. of CSE                      CSB4243-Design Project-1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03237FE-815A-1E09-7261-F164720AA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5413E7-BE16-46B7-8E6A-6BE9CD646E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8662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8469570-A19B-9223-510A-EEBC77508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C6E7D4F-9D80-4EBB-1D4D-32D045CFB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DEPT. of CSE                      CSB4243-Design Project-1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3424799-C1CA-F046-3A3D-F7C3ED962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20EF40-7C6F-41D5-9261-F407CF7E7A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5434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9B65E3A-A942-A246-C148-A75CA5370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17405D5-784F-B615-92A0-877E32E4B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DEPT. of CSE                      CSB4243-Design Project-1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48199D0-5F27-61F2-C5CD-8C89F1060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2FD86B-2F01-41CB-9729-C0DEF4996A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0245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4505A8EF-A152-DE03-32EF-F99B6A447D1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IN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E0F64E9-FCF8-D022-C902-09C25972E6E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I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669A1-F893-E3E6-F395-040AD1052E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E4F02-52B6-8C30-164D-208353B92F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DEPT. of CSE                      CSB4243-Design Project-1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307FB-9F56-24F0-1CEA-16F0472313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rgbClr val="898989"/>
                </a:solidFill>
              </a:defRPr>
            </a:lvl1pPr>
          </a:lstStyle>
          <a:p>
            <a:fld id="{D418F2E0-9650-4F1A-B097-70D7EDB7B81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7" r:id="rId1"/>
    <p:sldLayoutId id="2147484208" r:id="rId2"/>
    <p:sldLayoutId id="2147484209" r:id="rId3"/>
    <p:sldLayoutId id="2147484210" r:id="rId4"/>
    <p:sldLayoutId id="2147484211" r:id="rId5"/>
    <p:sldLayoutId id="2147484212" r:id="rId6"/>
    <p:sldLayoutId id="2147484213" r:id="rId7"/>
    <p:sldLayoutId id="2147484214" r:id="rId8"/>
    <p:sldLayoutId id="2147484215" r:id="rId9"/>
    <p:sldLayoutId id="2147484216" r:id="rId10"/>
    <p:sldLayoutId id="2147484217" r:id="rId11"/>
  </p:sldLayoutIdLst>
  <p:hf hd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F1942-06A9-7BFD-91E9-A2249AC75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828800"/>
            <a:ext cx="8205788" cy="2351087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b="1" dirty="0"/>
            </a:b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b="1" dirty="0"/>
            </a:b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CSB4232 – DESIGN PROJECT WITH IOT</a:t>
            </a:r>
            <a:br>
              <a:rPr lang="en-US" sz="22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b="1" dirty="0"/>
            </a:br>
            <a:r>
              <a:rPr lang="en-US" sz="3600" b="1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CONTACTLESS DOORBELL SYSTEM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Review-1</a:t>
            </a:r>
            <a:endParaRPr lang="en-IN" sz="3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9" name="Subtitle 2">
            <a:extLst>
              <a:ext uri="{FF2B5EF4-FFF2-40B4-BE49-F238E27FC236}">
                <a16:creationId xmlns:a16="http://schemas.microsoft.com/office/drawing/2014/main" id="{4644FD8D-4D98-7E7B-4070-43DD45B515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" y="4572000"/>
            <a:ext cx="7543800" cy="857250"/>
          </a:xfrm>
        </p:spPr>
        <p:txBody>
          <a:bodyPr/>
          <a:lstStyle/>
          <a:p>
            <a:pPr algn="l" eaLnBrk="1" hangingPunct="1"/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Abirajah P A  21113069</a:t>
            </a:r>
          </a:p>
          <a:p>
            <a:pPr algn="l" eaLnBrk="1" hangingPunct="1"/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Dharshan R E  21113049</a:t>
            </a:r>
          </a:p>
          <a:p>
            <a:pPr algn="l" eaLnBrk="1" hangingPunct="1"/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Harish Jayaram S S 21113050</a:t>
            </a:r>
          </a:p>
          <a:p>
            <a:pPr algn="l" eaLnBrk="1" hangingPunct="1"/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1.jpg" descr="A drawing of a face&#10;&#10;Description automatically generated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324600" y="228600"/>
            <a:ext cx="2533319" cy="659958"/>
          </a:xfrm>
          <a:prstGeom prst="rect">
            <a:avLst/>
          </a:prstGeom>
          <a:ln/>
        </p:spPr>
      </p:pic>
      <p:sp>
        <p:nvSpPr>
          <p:cNvPr id="6" name="TextBox 5"/>
          <p:cNvSpPr txBox="1"/>
          <p:nvPr/>
        </p:nvSpPr>
        <p:spPr>
          <a:xfrm>
            <a:off x="5462588" y="5334000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SUPERVISORS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Dr.R.Logeshwari, Professor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870" y="1371600"/>
            <a:ext cx="7886700" cy="1325563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514600"/>
            <a:ext cx="8690026" cy="5401192"/>
          </a:xfrm>
        </p:spPr>
        <p:txBody>
          <a:bodyPr/>
          <a:lstStyle/>
          <a:p>
            <a:pPr marL="0" indent="0" algn="just">
              <a:buNone/>
            </a:pPr>
            <a:r>
              <a:rPr lang="en-US" sz="2200" b="1" dirty="0"/>
              <a:t>Data collection procedures:</a:t>
            </a:r>
          </a:p>
          <a:p>
            <a:pPr marL="0" indent="0" algn="just">
              <a:buNone/>
            </a:pPr>
            <a:r>
              <a:rPr lang="en-US" sz="2000" dirty="0"/>
              <a:t>1.Human Presence Detection</a:t>
            </a:r>
          </a:p>
          <a:p>
            <a:pPr marL="0" indent="0" algn="just">
              <a:buNone/>
            </a:pPr>
            <a:r>
              <a:rPr lang="en-US" sz="2000" dirty="0"/>
              <a:t>2.Image Capture and Storage</a:t>
            </a:r>
          </a:p>
          <a:p>
            <a:pPr marL="0" indent="0" algn="just">
              <a:buNone/>
            </a:pPr>
            <a:r>
              <a:rPr lang="en-US" sz="2000" dirty="0"/>
              <a:t>3.Blynk App Usage</a:t>
            </a:r>
          </a:p>
          <a:p>
            <a:pPr marL="0" indent="0" algn="just">
              <a:buNone/>
            </a:pPr>
            <a:r>
              <a:rPr lang="en-US" sz="2000" dirty="0"/>
              <a:t>4.Security and Privacy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CSE                      CSB4243-Design Project-1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3CAE4-B13A-4AC7-ABCD-5EDF85FE4EA2}" type="slidenum">
              <a:rPr lang="en-US" altLang="en-US" smtClean="0"/>
              <a:pPr/>
              <a:t>10</a:t>
            </a:fld>
            <a:endParaRPr lang="en-US" altLang="en-US"/>
          </a:p>
        </p:txBody>
      </p:sp>
      <p:pic>
        <p:nvPicPr>
          <p:cNvPr id="6" name="image1.jpg" descr="A drawing of a face&#10;&#10;Description automatically generated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400800" y="228600"/>
            <a:ext cx="2533319" cy="65995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897121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D942B7AC-B44C-5539-24F1-8260BD1E57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-104203"/>
            <a:ext cx="7886700" cy="132556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altLang="en-US" dirty="0"/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review/Existing Systems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DAEF27-CE8C-C19C-9EAD-4070D17AD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CSE                      CSB4243-Design Project-1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E65CE4-D6A8-BDF5-0ACA-2557BDE9D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B15945B7-1301-4A2B-9852-61BB0A815F76}" type="slidenum">
              <a:rPr lang="en-US" altLang="en-US">
                <a:solidFill>
                  <a:srgbClr val="898989"/>
                </a:solidFill>
              </a:rPr>
              <a:pPr/>
              <a:t>11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7" name="image1.jpg" descr="A drawing of a face&#10;&#10;Description automatically generated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400800" y="228600"/>
            <a:ext cx="2533319" cy="659958"/>
          </a:xfrm>
          <a:prstGeom prst="rect">
            <a:avLst/>
          </a:prstGeom>
          <a:ln/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B3CC9C-F0E3-41C0-93FB-E037BCAFD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BF6FC37C-2065-4AAB-B49F-50ADBA37E7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033793"/>
              </p:ext>
            </p:extLst>
          </p:nvPr>
        </p:nvGraphicFramePr>
        <p:xfrm>
          <a:off x="426155" y="874394"/>
          <a:ext cx="8305469" cy="59615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507">
                  <a:extLst>
                    <a:ext uri="{9D8B030D-6E8A-4147-A177-3AD203B41FA5}">
                      <a16:colId xmlns:a16="http://schemas.microsoft.com/office/drawing/2014/main" val="2738810962"/>
                    </a:ext>
                  </a:extLst>
                </a:gridCol>
                <a:gridCol w="1842248">
                  <a:extLst>
                    <a:ext uri="{9D8B030D-6E8A-4147-A177-3AD203B41FA5}">
                      <a16:colId xmlns:a16="http://schemas.microsoft.com/office/drawing/2014/main" val="2086860346"/>
                    </a:ext>
                  </a:extLst>
                </a:gridCol>
                <a:gridCol w="974690">
                  <a:extLst>
                    <a:ext uri="{9D8B030D-6E8A-4147-A177-3AD203B41FA5}">
                      <a16:colId xmlns:a16="http://schemas.microsoft.com/office/drawing/2014/main" val="3416470480"/>
                    </a:ext>
                  </a:extLst>
                </a:gridCol>
                <a:gridCol w="1483014">
                  <a:extLst>
                    <a:ext uri="{9D8B030D-6E8A-4147-A177-3AD203B41FA5}">
                      <a16:colId xmlns:a16="http://schemas.microsoft.com/office/drawing/2014/main" val="697034839"/>
                    </a:ext>
                  </a:extLst>
                </a:gridCol>
                <a:gridCol w="1925906">
                  <a:extLst>
                    <a:ext uri="{9D8B030D-6E8A-4147-A177-3AD203B41FA5}">
                      <a16:colId xmlns:a16="http://schemas.microsoft.com/office/drawing/2014/main" val="3568170127"/>
                    </a:ext>
                  </a:extLst>
                </a:gridCol>
                <a:gridCol w="1665104">
                  <a:extLst>
                    <a:ext uri="{9D8B030D-6E8A-4147-A177-3AD203B41FA5}">
                      <a16:colId xmlns:a16="http://schemas.microsoft.com/office/drawing/2014/main" val="3185858228"/>
                    </a:ext>
                  </a:extLst>
                </a:gridCol>
              </a:tblGrid>
              <a:tr h="1430508">
                <a:tc>
                  <a:txBody>
                    <a:bodyPr/>
                    <a:lstStyle/>
                    <a:p>
                      <a:r>
                        <a:rPr lang="en-IN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 of the paper/System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Publication (Name of the Journal/Conference</a:t>
                      </a:r>
                      <a:r>
                        <a:rPr lang="en-IN" sz="1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proceedings with Year)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Algorithm/Methodology adopted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Limitations</a:t>
                      </a:r>
                    </a:p>
                  </a:txBody>
                  <a:tcPr marT="45728" marB="45728"/>
                </a:tc>
                <a:extLst>
                  <a:ext uri="{0D108BD9-81ED-4DB2-BD59-A6C34878D82A}">
                    <a16:rowId xmlns:a16="http://schemas.microsoft.com/office/drawing/2014/main" val="1339749209"/>
                  </a:ext>
                </a:extLst>
              </a:tr>
              <a:tr h="2328058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Contactless IoT Doorbell</a:t>
                      </a:r>
                      <a:endParaRPr lang="en-IN" sz="14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Ms.Shefali Raina,</a:t>
                      </a:r>
                    </a:p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Vishwesh Pratap Singh,</a:t>
                      </a:r>
                    </a:p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Md.Sajid Akhtar,</a:t>
                      </a:r>
                    </a:p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Sidhant Ranjan Rishabh&amp; Ajab Singh</a:t>
                      </a:r>
                      <a:endParaRPr lang="en-IN" sz="14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22nd 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Journal of Emerging Technologies and Innovative Research(JETIR), 2022</a:t>
                      </a:r>
                      <a:endParaRPr lang="en-IN" sz="1400" i="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Ultrasonic sensor detects infrared changes</a:t>
                      </a:r>
                    </a:p>
                    <a:p>
                      <a:pPr marL="285750" marR="0" lvl="0" indent="-28575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Using of Arduino UNO to send info to mobile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Costlier than esp32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Latency of information</a:t>
                      </a:r>
                      <a:endParaRPr lang="en-IN" sz="14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891209"/>
                  </a:ext>
                </a:extLst>
              </a:tr>
              <a:tr h="187927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Doorbell System in Home Using IoT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B.Baron Sam1</a:t>
                      </a:r>
                    </a:p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K. Purna Chander</a:t>
                      </a:r>
                    </a:p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K. Vinay &amp;</a:t>
                      </a:r>
                    </a:p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A.Pio sajin</a:t>
                      </a:r>
                      <a:endParaRPr lang="en-IN" sz="14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International Conference on Frontiers in Materials and Smart System Technologies,2021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Utilizes protocols like MQTT or HTTP for efficient communication.</a:t>
                      </a:r>
                    </a:p>
                    <a:p>
                      <a:pPr marL="285750" marR="0" lvl="0" indent="-28575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Fine-tune sensor parameters to reduce negatives and optimize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Power Consumption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Old Usage of sensor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08527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D942B7AC-B44C-5539-24F1-8260BD1E57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5544" y="0"/>
            <a:ext cx="7886700" cy="132556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altLang="en-US" dirty="0"/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review/Existing Systems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DAEF27-CE8C-C19C-9EAD-4070D17AD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CSE                      CSB4243-Design Project-1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E65CE4-D6A8-BDF5-0ACA-2557BDE9D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B15945B7-1301-4A2B-9852-61BB0A815F76}" type="slidenum">
              <a:rPr lang="en-US" altLang="en-US">
                <a:solidFill>
                  <a:srgbClr val="898989"/>
                </a:solidFill>
              </a:rPr>
              <a:pPr/>
              <a:t>12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7" name="image1.jpg" descr="A drawing of a face&#10;&#10;Description automatically generated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400800" y="228600"/>
            <a:ext cx="2533319" cy="659958"/>
          </a:xfrm>
          <a:prstGeom prst="rect">
            <a:avLst/>
          </a:prstGeom>
          <a:ln/>
        </p:spPr>
      </p:pic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7B45ADE5-0629-47B8-B089-5F0951F9F6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8729791"/>
              </p:ext>
            </p:extLst>
          </p:nvPr>
        </p:nvGraphicFramePr>
        <p:xfrm>
          <a:off x="293593" y="899855"/>
          <a:ext cx="8610602" cy="55780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35">
                  <a:extLst>
                    <a:ext uri="{9D8B030D-6E8A-4147-A177-3AD203B41FA5}">
                      <a16:colId xmlns:a16="http://schemas.microsoft.com/office/drawing/2014/main" val="2738810962"/>
                    </a:ext>
                  </a:extLst>
                </a:gridCol>
                <a:gridCol w="1909930">
                  <a:extLst>
                    <a:ext uri="{9D8B030D-6E8A-4147-A177-3AD203B41FA5}">
                      <a16:colId xmlns:a16="http://schemas.microsoft.com/office/drawing/2014/main" val="2086860346"/>
                    </a:ext>
                  </a:extLst>
                </a:gridCol>
                <a:gridCol w="954965">
                  <a:extLst>
                    <a:ext uri="{9D8B030D-6E8A-4147-A177-3AD203B41FA5}">
                      <a16:colId xmlns:a16="http://schemas.microsoft.com/office/drawing/2014/main" val="3416470480"/>
                    </a:ext>
                  </a:extLst>
                </a:gridCol>
                <a:gridCol w="1593032">
                  <a:extLst>
                    <a:ext uri="{9D8B030D-6E8A-4147-A177-3AD203B41FA5}">
                      <a16:colId xmlns:a16="http://schemas.microsoft.com/office/drawing/2014/main" val="697034839"/>
                    </a:ext>
                  </a:extLst>
                </a:gridCol>
                <a:gridCol w="1996662">
                  <a:extLst>
                    <a:ext uri="{9D8B030D-6E8A-4147-A177-3AD203B41FA5}">
                      <a16:colId xmlns:a16="http://schemas.microsoft.com/office/drawing/2014/main" val="3568170127"/>
                    </a:ext>
                  </a:extLst>
                </a:gridCol>
                <a:gridCol w="1726278">
                  <a:extLst>
                    <a:ext uri="{9D8B030D-6E8A-4147-A177-3AD203B41FA5}">
                      <a16:colId xmlns:a16="http://schemas.microsoft.com/office/drawing/2014/main" val="3185858228"/>
                    </a:ext>
                  </a:extLst>
                </a:gridCol>
              </a:tblGrid>
              <a:tr h="1554737">
                <a:tc>
                  <a:txBody>
                    <a:bodyPr/>
                    <a:lstStyle/>
                    <a:p>
                      <a:r>
                        <a:rPr lang="en-IN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 of the paper/System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Publication (Name of the Journal/Conference</a:t>
                      </a:r>
                      <a:r>
                        <a:rPr lang="en-IN" sz="1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proceedings with Year)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Algorithm/Methodology adopted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Limitations</a:t>
                      </a:r>
                    </a:p>
                  </a:txBody>
                  <a:tcPr marT="45728" marB="45728"/>
                </a:tc>
                <a:extLst>
                  <a:ext uri="{0D108BD9-81ED-4DB2-BD59-A6C34878D82A}">
                    <a16:rowId xmlns:a16="http://schemas.microsoft.com/office/drawing/2014/main" val="1339749209"/>
                  </a:ext>
                </a:extLst>
              </a:tr>
              <a:tr h="370901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IoT &amp; AI Based Smart Doorbell System</a:t>
                      </a:r>
                      <a:endParaRPr lang="en-IN" sz="14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Prof. S.B. Sahu, Arati F. Paswan &amp;, Kavita K. Tandi</a:t>
                      </a:r>
                      <a:endParaRPr lang="en-IN" sz="14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International Journal Of Creative Research Thoughts,2021</a:t>
                      </a:r>
                      <a:endParaRPr lang="en-IN" sz="14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Employs deep learning models (e.g., CNN) to analyze captured images.</a:t>
                      </a:r>
                    </a:p>
                    <a:p>
                      <a:pPr marL="285750" marR="0" lvl="0" indent="-28575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Set up cloud services (e.g., AWS, Azure) for data storage and processing.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Lack of combability.</a:t>
                      </a:r>
                      <a:endParaRPr lang="en-IN" sz="14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Security Risks</a:t>
                      </a:r>
                      <a:endParaRPr lang="en-US" sz="14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891209"/>
                  </a:ext>
                </a:extLst>
              </a:tr>
              <a:tr h="370901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 STUDY ON IOT SMART DOORBELLS</a:t>
                      </a:r>
                      <a:endParaRPr lang="en-IN" sz="14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C.K Gomathy, &amp; Devulapalli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International Journal Of Creative Research Thoughts,2021</a:t>
                      </a:r>
                      <a:endParaRPr lang="en-IN" sz="14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Classifies visitors, distinguishes between humans, animals, and objects.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Validate AI model accuracy, system responsiveness, and image analysis effectiveness.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Bias in AI Models: AI models may inherit biases from training data, affecting visitor classification accuracy.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085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5379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D942B7AC-B44C-5539-24F1-8260BD1E57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5544" y="0"/>
            <a:ext cx="7886700" cy="132556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altLang="en-US" dirty="0"/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review/Existing Systems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DAEF27-CE8C-C19C-9EAD-4070D17AD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CSE                      CSB4243-Design Project-1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E65CE4-D6A8-BDF5-0ACA-2557BDE9D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B15945B7-1301-4A2B-9852-61BB0A815F76}" type="slidenum">
              <a:rPr lang="en-US" altLang="en-US">
                <a:solidFill>
                  <a:srgbClr val="898989"/>
                </a:solidFill>
              </a:rPr>
              <a:pPr/>
              <a:t>13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7" name="image1.jpg" descr="A drawing of a face&#10;&#10;Description automatically generated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400800" y="228600"/>
            <a:ext cx="2533319" cy="659958"/>
          </a:xfrm>
          <a:prstGeom prst="rect">
            <a:avLst/>
          </a:prstGeom>
          <a:ln/>
        </p:spPr>
      </p:pic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7B45ADE5-0629-47B8-B089-5F0951F9F6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1627451"/>
              </p:ext>
            </p:extLst>
          </p:nvPr>
        </p:nvGraphicFramePr>
        <p:xfrm>
          <a:off x="293593" y="899855"/>
          <a:ext cx="8610602" cy="55780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35">
                  <a:extLst>
                    <a:ext uri="{9D8B030D-6E8A-4147-A177-3AD203B41FA5}">
                      <a16:colId xmlns:a16="http://schemas.microsoft.com/office/drawing/2014/main" val="2738810962"/>
                    </a:ext>
                  </a:extLst>
                </a:gridCol>
                <a:gridCol w="1909930">
                  <a:extLst>
                    <a:ext uri="{9D8B030D-6E8A-4147-A177-3AD203B41FA5}">
                      <a16:colId xmlns:a16="http://schemas.microsoft.com/office/drawing/2014/main" val="2086860346"/>
                    </a:ext>
                  </a:extLst>
                </a:gridCol>
                <a:gridCol w="954965">
                  <a:extLst>
                    <a:ext uri="{9D8B030D-6E8A-4147-A177-3AD203B41FA5}">
                      <a16:colId xmlns:a16="http://schemas.microsoft.com/office/drawing/2014/main" val="3416470480"/>
                    </a:ext>
                  </a:extLst>
                </a:gridCol>
                <a:gridCol w="1593032">
                  <a:extLst>
                    <a:ext uri="{9D8B030D-6E8A-4147-A177-3AD203B41FA5}">
                      <a16:colId xmlns:a16="http://schemas.microsoft.com/office/drawing/2014/main" val="697034839"/>
                    </a:ext>
                  </a:extLst>
                </a:gridCol>
                <a:gridCol w="1996662">
                  <a:extLst>
                    <a:ext uri="{9D8B030D-6E8A-4147-A177-3AD203B41FA5}">
                      <a16:colId xmlns:a16="http://schemas.microsoft.com/office/drawing/2014/main" val="3568170127"/>
                    </a:ext>
                  </a:extLst>
                </a:gridCol>
                <a:gridCol w="1726278">
                  <a:extLst>
                    <a:ext uri="{9D8B030D-6E8A-4147-A177-3AD203B41FA5}">
                      <a16:colId xmlns:a16="http://schemas.microsoft.com/office/drawing/2014/main" val="3185858228"/>
                    </a:ext>
                  </a:extLst>
                </a:gridCol>
              </a:tblGrid>
              <a:tr h="1554737">
                <a:tc>
                  <a:txBody>
                    <a:bodyPr/>
                    <a:lstStyle/>
                    <a:p>
                      <a:r>
                        <a:rPr lang="en-IN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 of the paper/System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Publication (Name of the Journal/Conference</a:t>
                      </a:r>
                      <a:r>
                        <a:rPr lang="en-IN" sz="1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proceedings with Year)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Algorithm/Methodology adopted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Limitations</a:t>
                      </a:r>
                    </a:p>
                  </a:txBody>
                  <a:tcPr marT="45728" marB="45728"/>
                </a:tc>
                <a:extLst>
                  <a:ext uri="{0D108BD9-81ED-4DB2-BD59-A6C34878D82A}">
                    <a16:rowId xmlns:a16="http://schemas.microsoft.com/office/drawing/2014/main" val="1339749209"/>
                  </a:ext>
                </a:extLst>
              </a:tr>
              <a:tr h="370901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IoT &amp; AI Based Smart Doorbell System</a:t>
                      </a:r>
                      <a:endParaRPr lang="en-IN" sz="14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Prof. S.B. Sahu, Arati F. Paswan &amp;, Kavita K. Tandi</a:t>
                      </a:r>
                      <a:endParaRPr lang="en-IN" sz="14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International Journal Of Creative Research Thoughts,2021</a:t>
                      </a:r>
                      <a:endParaRPr lang="en-IN" sz="14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Employs deep learning models (e.g., CNN) to analyze captured images.</a:t>
                      </a:r>
                    </a:p>
                    <a:p>
                      <a:pPr marL="285750" marR="0" lvl="0" indent="-28575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Set up cloud services (e.g., AWS, Azure) for data storage and processing.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Lack of combability.</a:t>
                      </a:r>
                      <a:endParaRPr lang="en-IN" sz="14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Security Risks</a:t>
                      </a:r>
                      <a:endParaRPr lang="en-US" sz="14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891209"/>
                  </a:ext>
                </a:extLst>
              </a:tr>
              <a:tr h="370901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 STUDY ON IOT SMART DOORBELLS</a:t>
                      </a:r>
                      <a:endParaRPr lang="en-IN" sz="14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C.K Gomathy, &amp; Devulapalli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International Journal Of Creative Research Thoughts,2021</a:t>
                      </a:r>
                      <a:endParaRPr lang="en-IN" sz="14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Classifies visitors, distinguishes between humans, animals, and objects.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Validate AI model accuracy, system responsiveness, and image analysis effectiveness.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Bias in AI Models: AI models may inherit biases from training data, affecting visitor classification accuracy.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085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4302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D942B7AC-B44C-5539-24F1-8260BD1E57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5544" y="0"/>
            <a:ext cx="7886700" cy="132556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altLang="en-US" dirty="0"/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review/Existing Systems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DAEF27-CE8C-C19C-9EAD-4070D17AD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CSE                      CSB4243-Design Project-1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E65CE4-D6A8-BDF5-0ACA-2557BDE9D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B15945B7-1301-4A2B-9852-61BB0A815F76}" type="slidenum">
              <a:rPr lang="en-US" altLang="en-US">
                <a:solidFill>
                  <a:srgbClr val="898989"/>
                </a:solidFill>
              </a:rPr>
              <a:pPr/>
              <a:t>14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7" name="image1.jpg" descr="A drawing of a face&#10;&#10;Description automatically generated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400800" y="228600"/>
            <a:ext cx="2533319" cy="659958"/>
          </a:xfrm>
          <a:prstGeom prst="rect">
            <a:avLst/>
          </a:prstGeom>
          <a:ln/>
        </p:spPr>
      </p:pic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7B45ADE5-0629-47B8-B089-5F0951F9F6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2296185"/>
              </p:ext>
            </p:extLst>
          </p:nvPr>
        </p:nvGraphicFramePr>
        <p:xfrm>
          <a:off x="293593" y="899855"/>
          <a:ext cx="8610602" cy="55780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35">
                  <a:extLst>
                    <a:ext uri="{9D8B030D-6E8A-4147-A177-3AD203B41FA5}">
                      <a16:colId xmlns:a16="http://schemas.microsoft.com/office/drawing/2014/main" val="2738810962"/>
                    </a:ext>
                  </a:extLst>
                </a:gridCol>
                <a:gridCol w="1909930">
                  <a:extLst>
                    <a:ext uri="{9D8B030D-6E8A-4147-A177-3AD203B41FA5}">
                      <a16:colId xmlns:a16="http://schemas.microsoft.com/office/drawing/2014/main" val="2086860346"/>
                    </a:ext>
                  </a:extLst>
                </a:gridCol>
                <a:gridCol w="954965">
                  <a:extLst>
                    <a:ext uri="{9D8B030D-6E8A-4147-A177-3AD203B41FA5}">
                      <a16:colId xmlns:a16="http://schemas.microsoft.com/office/drawing/2014/main" val="3416470480"/>
                    </a:ext>
                  </a:extLst>
                </a:gridCol>
                <a:gridCol w="1593032">
                  <a:extLst>
                    <a:ext uri="{9D8B030D-6E8A-4147-A177-3AD203B41FA5}">
                      <a16:colId xmlns:a16="http://schemas.microsoft.com/office/drawing/2014/main" val="697034839"/>
                    </a:ext>
                  </a:extLst>
                </a:gridCol>
                <a:gridCol w="1996662">
                  <a:extLst>
                    <a:ext uri="{9D8B030D-6E8A-4147-A177-3AD203B41FA5}">
                      <a16:colId xmlns:a16="http://schemas.microsoft.com/office/drawing/2014/main" val="3568170127"/>
                    </a:ext>
                  </a:extLst>
                </a:gridCol>
                <a:gridCol w="1726278">
                  <a:extLst>
                    <a:ext uri="{9D8B030D-6E8A-4147-A177-3AD203B41FA5}">
                      <a16:colId xmlns:a16="http://schemas.microsoft.com/office/drawing/2014/main" val="3185858228"/>
                    </a:ext>
                  </a:extLst>
                </a:gridCol>
              </a:tblGrid>
              <a:tr h="1554737">
                <a:tc>
                  <a:txBody>
                    <a:bodyPr/>
                    <a:lstStyle/>
                    <a:p>
                      <a:r>
                        <a:rPr lang="en-IN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 of the paper/System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Publication (Name of the Journal/Conference</a:t>
                      </a:r>
                      <a:r>
                        <a:rPr lang="en-IN" sz="1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proceedings with Year)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Algorithm/Methodology adopted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Limitations</a:t>
                      </a:r>
                    </a:p>
                  </a:txBody>
                  <a:tcPr marT="45728" marB="45728"/>
                </a:tc>
                <a:extLst>
                  <a:ext uri="{0D108BD9-81ED-4DB2-BD59-A6C34878D82A}">
                    <a16:rowId xmlns:a16="http://schemas.microsoft.com/office/drawing/2014/main" val="1339749209"/>
                  </a:ext>
                </a:extLst>
              </a:tr>
              <a:tr h="370901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IoT &amp; AI Based Smart Doorbell System</a:t>
                      </a:r>
                      <a:endParaRPr lang="en-IN" sz="14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Prof. S.B. Sahu, Arati F. Paswan &amp;, Kavita K. Tandi</a:t>
                      </a:r>
                      <a:endParaRPr lang="en-IN" sz="14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International Journal Of Creative Research Thoughts,2021</a:t>
                      </a:r>
                      <a:endParaRPr lang="en-IN" sz="14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Employs deep learning models (e.g., CNN) to analyze captured images.</a:t>
                      </a:r>
                    </a:p>
                    <a:p>
                      <a:pPr marL="285750" marR="0" lvl="0" indent="-28575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Set up cloud services (e.g., AWS, Azure) for data storage and processing.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Lack of combability.</a:t>
                      </a:r>
                      <a:endParaRPr lang="en-IN" sz="14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Security Risks</a:t>
                      </a:r>
                      <a:endParaRPr lang="en-US" sz="14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891209"/>
                  </a:ext>
                </a:extLst>
              </a:tr>
              <a:tr h="370901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 STUDY ON IOT SMART DOORBELLS</a:t>
                      </a:r>
                      <a:endParaRPr lang="en-IN" sz="14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C.K Gomathy, &amp; Devulapalli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International Journal Of Creative Research Thoughts,2021</a:t>
                      </a:r>
                      <a:endParaRPr lang="en-IN" sz="14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Classifies visitors, distinguishes between humans, animals, and objects.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Validate AI model accuracy, system responsiveness, and image analysis effectiveness.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Bias in AI Models: AI models may inherit biases from training data, affecting visitor classification accuracy.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085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3193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D942B7AC-B44C-5539-24F1-8260BD1E57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5544" y="0"/>
            <a:ext cx="7886700" cy="132556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altLang="en-US" dirty="0"/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review/Existing Systems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DAEF27-CE8C-C19C-9EAD-4070D17AD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CSE                      CSB4243-Design Project-1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E65CE4-D6A8-BDF5-0ACA-2557BDE9D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B15945B7-1301-4A2B-9852-61BB0A815F76}" type="slidenum">
              <a:rPr lang="en-US" altLang="en-US">
                <a:solidFill>
                  <a:srgbClr val="898989"/>
                </a:solidFill>
              </a:rPr>
              <a:pPr/>
              <a:t>15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7" name="image1.jpg" descr="A drawing of a face&#10;&#10;Description automatically generated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400800" y="228600"/>
            <a:ext cx="2533319" cy="659958"/>
          </a:xfrm>
          <a:prstGeom prst="rect">
            <a:avLst/>
          </a:prstGeom>
          <a:ln/>
        </p:spPr>
      </p:pic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7B45ADE5-0629-47B8-B089-5F0951F9F6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9714757"/>
              </p:ext>
            </p:extLst>
          </p:nvPr>
        </p:nvGraphicFramePr>
        <p:xfrm>
          <a:off x="293593" y="899855"/>
          <a:ext cx="8610602" cy="55780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35">
                  <a:extLst>
                    <a:ext uri="{9D8B030D-6E8A-4147-A177-3AD203B41FA5}">
                      <a16:colId xmlns:a16="http://schemas.microsoft.com/office/drawing/2014/main" val="2738810962"/>
                    </a:ext>
                  </a:extLst>
                </a:gridCol>
                <a:gridCol w="1909930">
                  <a:extLst>
                    <a:ext uri="{9D8B030D-6E8A-4147-A177-3AD203B41FA5}">
                      <a16:colId xmlns:a16="http://schemas.microsoft.com/office/drawing/2014/main" val="2086860346"/>
                    </a:ext>
                  </a:extLst>
                </a:gridCol>
                <a:gridCol w="954965">
                  <a:extLst>
                    <a:ext uri="{9D8B030D-6E8A-4147-A177-3AD203B41FA5}">
                      <a16:colId xmlns:a16="http://schemas.microsoft.com/office/drawing/2014/main" val="3416470480"/>
                    </a:ext>
                  </a:extLst>
                </a:gridCol>
                <a:gridCol w="1593032">
                  <a:extLst>
                    <a:ext uri="{9D8B030D-6E8A-4147-A177-3AD203B41FA5}">
                      <a16:colId xmlns:a16="http://schemas.microsoft.com/office/drawing/2014/main" val="697034839"/>
                    </a:ext>
                  </a:extLst>
                </a:gridCol>
                <a:gridCol w="1996662">
                  <a:extLst>
                    <a:ext uri="{9D8B030D-6E8A-4147-A177-3AD203B41FA5}">
                      <a16:colId xmlns:a16="http://schemas.microsoft.com/office/drawing/2014/main" val="3568170127"/>
                    </a:ext>
                  </a:extLst>
                </a:gridCol>
                <a:gridCol w="1726278">
                  <a:extLst>
                    <a:ext uri="{9D8B030D-6E8A-4147-A177-3AD203B41FA5}">
                      <a16:colId xmlns:a16="http://schemas.microsoft.com/office/drawing/2014/main" val="3185858228"/>
                    </a:ext>
                  </a:extLst>
                </a:gridCol>
              </a:tblGrid>
              <a:tr h="1554737">
                <a:tc>
                  <a:txBody>
                    <a:bodyPr/>
                    <a:lstStyle/>
                    <a:p>
                      <a:r>
                        <a:rPr lang="en-IN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 of the paper/System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Publication (Name of the Journal/Conference</a:t>
                      </a:r>
                      <a:r>
                        <a:rPr lang="en-IN" sz="1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proceedings with Year)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Algorithm/Methodology adopted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Limitations</a:t>
                      </a:r>
                    </a:p>
                  </a:txBody>
                  <a:tcPr marT="45728" marB="45728"/>
                </a:tc>
                <a:extLst>
                  <a:ext uri="{0D108BD9-81ED-4DB2-BD59-A6C34878D82A}">
                    <a16:rowId xmlns:a16="http://schemas.microsoft.com/office/drawing/2014/main" val="1339749209"/>
                  </a:ext>
                </a:extLst>
              </a:tr>
              <a:tr h="370901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IoT &amp; AI Based Smart Doorbell System</a:t>
                      </a:r>
                      <a:endParaRPr lang="en-IN" sz="14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Prof. S.B. Sahu, Arati F. Paswan &amp;, Kavita K. Tandi</a:t>
                      </a:r>
                      <a:endParaRPr lang="en-IN" sz="14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International Journal Of Creative Research Thoughts,2021</a:t>
                      </a:r>
                      <a:endParaRPr lang="en-IN" sz="14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Employs deep learning models (e.g., CNN) to analyze captured images.</a:t>
                      </a:r>
                    </a:p>
                    <a:p>
                      <a:pPr marL="285750" marR="0" lvl="0" indent="-28575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Set up cloud services (e.g., AWS, Azure) for data storage and processing.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Lack of combability.</a:t>
                      </a:r>
                      <a:endParaRPr lang="en-IN" sz="14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Security Risks</a:t>
                      </a:r>
                      <a:endParaRPr lang="en-US" sz="14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891209"/>
                  </a:ext>
                </a:extLst>
              </a:tr>
              <a:tr h="370901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 STUDY ON IOT SMART DOORBELLS</a:t>
                      </a:r>
                      <a:endParaRPr lang="en-IN" sz="14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C.K Gomathy, &amp; Devulapalli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International Journal Of Creative Research Thoughts,2021</a:t>
                      </a:r>
                      <a:endParaRPr lang="en-IN" sz="14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Classifies visitors, distinguishes between humans, animals, and objects.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Validate AI model accuracy, system responsiveness, and image analysis effectiveness.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Bias in AI Models: AI models may inherit biases from training data, affecting visitor classification accuracy.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085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0561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888558"/>
            <a:ext cx="7886700" cy="1325563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44006"/>
            <a:ext cx="7696200" cy="4705792"/>
          </a:xfrm>
        </p:spPr>
        <p:txBody>
          <a:bodyPr/>
          <a:lstStyle/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on IoT and related technologies: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research landscape in IoT and related technologies is diverse and impactful, addressing various aspects of implementation and challenges: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Focus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and Privacy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 and Fog Computing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Interoperability and Standards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Sustainability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CSE                      CSB4243-Design Project-1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3CAE4-B13A-4AC7-ABCD-5EDF85FE4EA2}" type="slidenum">
              <a:rPr lang="en-US" altLang="en-US" smtClean="0"/>
              <a:pPr/>
              <a:t>16</a:t>
            </a:fld>
            <a:endParaRPr lang="en-US" altLang="en-US"/>
          </a:p>
        </p:txBody>
      </p:sp>
      <p:pic>
        <p:nvPicPr>
          <p:cNvPr id="6" name="image1.jpg" descr="A drawing of a face&#10;&#10;Description automatically generated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400800" y="228600"/>
            <a:ext cx="2533319" cy="65995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916176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95574"/>
            <a:ext cx="7886700" cy="1325563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426" y="1760030"/>
            <a:ext cx="3402174" cy="319297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Concepts: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Presence Detection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Communication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 Interaction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Trends: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User Experience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 Processing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Focus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CSE                      CSB4243-Design Project-1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3CAE4-B13A-4AC7-ABCD-5EDF85FE4EA2}" type="slidenum">
              <a:rPr lang="en-US" altLang="en-US" smtClean="0"/>
              <a:pPr/>
              <a:t>17</a:t>
            </a:fld>
            <a:endParaRPr lang="en-US" altLang="en-US"/>
          </a:p>
        </p:txBody>
      </p:sp>
      <p:pic>
        <p:nvPicPr>
          <p:cNvPr id="6" name="image1.jpg" descr="A drawing of a face&#10;&#10;Description automatically generated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400800" y="228600"/>
            <a:ext cx="2533319" cy="659958"/>
          </a:xfrm>
          <a:prstGeom prst="rect">
            <a:avLst/>
          </a:prstGeom>
          <a:ln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FD73D53-EC96-96F0-1F30-5482BFB30732}"/>
              </a:ext>
            </a:extLst>
          </p:cNvPr>
          <p:cNvSpPr txBox="1">
            <a:spLocks/>
          </p:cNvSpPr>
          <p:nvPr/>
        </p:nvSpPr>
        <p:spPr bwMode="auto">
          <a:xfrm>
            <a:off x="4572000" y="1888111"/>
            <a:ext cx="4590719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on IoT implementation: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Accurate Detection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Privacy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Security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Compatibility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Management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Reliability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Factors</a:t>
            </a:r>
          </a:p>
        </p:txBody>
      </p:sp>
    </p:spTree>
    <p:extLst>
      <p:ext uri="{BB962C8B-B14F-4D97-AF65-F5344CB8AC3E}">
        <p14:creationId xmlns:p14="http://schemas.microsoft.com/office/powerpoint/2010/main" val="833281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50837"/>
            <a:ext cx="7886700" cy="1325563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Design Requirements: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870" y="1676400"/>
            <a:ext cx="7670930" cy="61722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200" dirty="0"/>
              <a:t>Identification and explanation of the specific requirements for the IoT design project:</a:t>
            </a:r>
          </a:p>
          <a:p>
            <a:pPr marL="0" indent="0" algn="just">
              <a:buNone/>
            </a:pPr>
            <a:r>
              <a:rPr lang="en-US" sz="2000" dirty="0"/>
              <a:t>1.Accurate Human Presence Detection:</a:t>
            </a:r>
          </a:p>
          <a:p>
            <a:pPr marL="0" indent="0" algn="just">
              <a:buNone/>
            </a:pPr>
            <a:r>
              <a:rPr lang="en-US" sz="2000" dirty="0"/>
              <a:t>2.Real-Time Alerts and Image Capture:</a:t>
            </a:r>
          </a:p>
          <a:p>
            <a:pPr marL="0" indent="0" algn="just">
              <a:buNone/>
            </a:pPr>
            <a:r>
              <a:rPr lang="en-US" sz="2000" dirty="0"/>
              <a:t>3.Secure Data Transmission</a:t>
            </a:r>
          </a:p>
          <a:p>
            <a:pPr marL="0" indent="0" algn="just">
              <a:buNone/>
            </a:pPr>
            <a:r>
              <a:rPr lang="en-US" sz="2000" dirty="0"/>
              <a:t>4.Intuitive User Interface</a:t>
            </a:r>
          </a:p>
          <a:p>
            <a:pPr marL="0" indent="0" algn="just">
              <a:buNone/>
            </a:pPr>
            <a:r>
              <a:rPr lang="en-US" sz="2000" dirty="0"/>
              <a:t>5.Local Cloud Server Setup</a:t>
            </a:r>
          </a:p>
          <a:p>
            <a:pPr marL="0" indent="0" algn="just">
              <a:buNone/>
            </a:pPr>
            <a:r>
              <a:rPr lang="en-US" sz="2000" dirty="0"/>
              <a:t>6.Energy Efficiency</a:t>
            </a:r>
          </a:p>
          <a:p>
            <a:pPr marL="0" indent="0" algn="just">
              <a:buNone/>
            </a:pPr>
            <a:r>
              <a:rPr lang="en-US" sz="2000" dirty="0"/>
              <a:t>7.Remote Door Unlock Functionality</a:t>
            </a:r>
          </a:p>
          <a:p>
            <a:pPr marL="0" indent="0" algn="just">
              <a:buNone/>
            </a:pPr>
            <a:r>
              <a:rPr lang="en-US" sz="2000" dirty="0"/>
              <a:t>8.User Privacy</a:t>
            </a:r>
          </a:p>
          <a:p>
            <a:pPr marL="0" indent="0" algn="just">
              <a:buNone/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CSE                      CSB4243-Design Project-1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3CAE4-B13A-4AC7-ABCD-5EDF85FE4EA2}" type="slidenum">
              <a:rPr lang="en-US" altLang="en-US" smtClean="0"/>
              <a:pPr/>
              <a:t>18</a:t>
            </a:fld>
            <a:endParaRPr lang="en-US" altLang="en-US"/>
          </a:p>
        </p:txBody>
      </p:sp>
      <p:pic>
        <p:nvPicPr>
          <p:cNvPr id="6" name="image1.jpg" descr="A drawing of a face&#10;&#10;Description automatically generated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400800" y="228600"/>
            <a:ext cx="2533319" cy="65995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276572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678014"/>
            <a:ext cx="7886700" cy="1325563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Design Requirements: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2600"/>
            <a:ext cx="7258381" cy="61722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Considerations for hardware, software, connectivity, security, and user experience</a:t>
            </a:r>
            <a:r>
              <a:rPr lang="en-US" sz="2200" dirty="0"/>
              <a:t>: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1.Hardware:</a:t>
            </a:r>
          </a:p>
          <a:p>
            <a:pPr algn="just"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 Selection</a:t>
            </a:r>
          </a:p>
          <a:p>
            <a:pPr algn="just"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Camera Quality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2.Software:</a:t>
            </a:r>
          </a:p>
          <a:p>
            <a:pPr algn="just"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 Interface</a:t>
            </a:r>
          </a:p>
          <a:p>
            <a:pPr algn="just"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Cloud Server Software</a:t>
            </a:r>
          </a:p>
          <a:p>
            <a:pPr algn="just"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Compatibility</a:t>
            </a:r>
          </a:p>
          <a:p>
            <a:pPr algn="just"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Authentication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CSE                      CSB4243-Design Project-1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3CAE4-B13A-4AC7-ABCD-5EDF85FE4EA2}" type="slidenum">
              <a:rPr lang="en-US" altLang="en-US" smtClean="0"/>
              <a:pPr/>
              <a:t>19</a:t>
            </a:fld>
            <a:endParaRPr lang="en-US" altLang="en-US"/>
          </a:p>
        </p:txBody>
      </p:sp>
      <p:pic>
        <p:nvPicPr>
          <p:cNvPr id="6" name="image1.jpg" descr="A drawing of a face&#10;&#10;Description automatically generated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400800" y="228600"/>
            <a:ext cx="2533319" cy="65995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325541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340248"/>
            <a:ext cx="7886700" cy="1325563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1.Executive Summary: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514600"/>
            <a:ext cx="7886700" cy="2667000"/>
          </a:xfrm>
        </p:spPr>
        <p:txBody>
          <a:bodyPr/>
          <a:lstStyle/>
          <a:p>
            <a:pPr marL="0" indent="0">
              <a:buNone/>
            </a:pPr>
            <a:r>
              <a:rPr lang="en-US" sz="2200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overview of the project:</a:t>
            </a:r>
            <a:endParaRPr lang="en-US" sz="20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The Contactless Doorbell System with Local Cloud Server is an creative and practical solution designed to enhance security and convenience in residential and commercial settings. This system utilizes an ESP32-CAM device to detect human presence at the door, capture images, and provide real-time remote monitoring through the Blynk app.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CSE                      CSB4243-Design Project-1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3CAE4-B13A-4AC7-ABCD-5EDF85FE4EA2}" type="slidenum">
              <a:rPr lang="en-US" altLang="en-US" smtClean="0"/>
              <a:pPr/>
              <a:t>2</a:t>
            </a:fld>
            <a:endParaRPr lang="en-US" altLang="en-US"/>
          </a:p>
        </p:txBody>
      </p:sp>
      <p:pic>
        <p:nvPicPr>
          <p:cNvPr id="6" name="image1.jpg" descr="A drawing of a face&#10;&#10;Description automatically generated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400800" y="228600"/>
            <a:ext cx="2533319" cy="659958"/>
          </a:xfrm>
          <a:prstGeom prst="rect">
            <a:avLst/>
          </a:prstGeom>
          <a:ln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70854"/>
            <a:ext cx="7886700" cy="1325563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Design Requirements: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0512" y="1905000"/>
            <a:ext cx="8690026" cy="5582222"/>
          </a:xfrm>
        </p:spPr>
        <p:txBody>
          <a:bodyPr/>
          <a:lstStyle/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3.Connectivity: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Options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Stable Connection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4.Security: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Data Protection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5.User Experience: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Ease of Use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Speed and Responsiveness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CSE                      CSB4243-Design Project-1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3CAE4-B13A-4AC7-ABCD-5EDF85FE4EA2}" type="slidenum">
              <a:rPr lang="en-US" altLang="en-US" smtClean="0"/>
              <a:pPr/>
              <a:t>20</a:t>
            </a:fld>
            <a:endParaRPr lang="en-US" altLang="en-US"/>
          </a:p>
        </p:txBody>
      </p:sp>
      <p:pic>
        <p:nvPicPr>
          <p:cNvPr id="6" name="image1.jpg" descr="A drawing of a face&#10;&#10;Description automatically generated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400800" y="228600"/>
            <a:ext cx="2533319" cy="65995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2008508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042" y="762000"/>
            <a:ext cx="7886700" cy="1325563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893024"/>
            <a:ext cx="7414784" cy="3493072"/>
          </a:xfrm>
        </p:spPr>
        <p:txBody>
          <a:bodyPr/>
          <a:lstStyle/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the proposed system architecture for the IoT design: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architecture for the IoT-based contactless doorbell system presents a comprehensive framework that integrates hardware, software, and connectivity components to create an efficient and user-friendly solution. This architecture is designed to provide accurate human presence detection, real-time communication, secure data handling, and seamless user interaction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CSE                      CSB4243-Design Project-1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3CAE4-B13A-4AC7-ABCD-5EDF85FE4EA2}" type="slidenum">
              <a:rPr lang="en-US" altLang="en-US" smtClean="0"/>
              <a:pPr/>
              <a:t>21</a:t>
            </a:fld>
            <a:endParaRPr lang="en-US" altLang="en-US"/>
          </a:p>
        </p:txBody>
      </p:sp>
      <p:pic>
        <p:nvPicPr>
          <p:cNvPr id="6" name="image1.jpg" descr="A drawing of a face&#10;&#10;Description automatically generated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400800" y="228600"/>
            <a:ext cx="2533319" cy="65995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0231079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103" y="1143000"/>
            <a:ext cx="7886700" cy="1325563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System Architecture: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362200"/>
            <a:ext cx="8690026" cy="5582222"/>
          </a:xfrm>
        </p:spPr>
        <p:txBody>
          <a:bodyPr/>
          <a:lstStyle/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and Interconnections: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1.Human Presence Detection Sensor: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2.Microcontroller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3.Camera Module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4.Local Cloud Server (Hosted on Windows Platform)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5.Smartphone App (iOS/Android)</a:t>
            </a: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CSE                      CSB4243-Design Project-1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3CAE4-B13A-4AC7-ABCD-5EDF85FE4EA2}" type="slidenum">
              <a:rPr lang="en-US" altLang="en-US" smtClean="0"/>
              <a:pPr/>
              <a:t>22</a:t>
            </a:fld>
            <a:endParaRPr lang="en-US" altLang="en-US"/>
          </a:p>
        </p:txBody>
      </p:sp>
      <p:pic>
        <p:nvPicPr>
          <p:cNvPr id="6" name="image1.jpg" descr="A drawing of a face&#10;&#10;Description automatically generated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400800" y="228600"/>
            <a:ext cx="2533319" cy="65995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0264410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F69A7B1-B608-F2E1-27B4-37173D4CC5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9881" y="412190"/>
            <a:ext cx="7886700" cy="13255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Architecture: Data Flow</a:t>
            </a: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F5AABF87-2C38-54B0-ACCC-86F047AB18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330BDF4-F01E-717D-367C-95002BD80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CSE                      CSB4243-Design Project-1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F280EA-916B-D168-6197-0C1C4C854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793D3B8D-1543-4F83-9E68-EAF9934378FF}" type="slidenum">
              <a:rPr lang="en-US" altLang="en-US">
                <a:solidFill>
                  <a:srgbClr val="898989"/>
                </a:solidFill>
              </a:rPr>
              <a:pPr/>
              <a:t>23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7" name="image1.jpg" descr="A drawing of a face&#10;&#10;Description automatically generated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400800" y="228600"/>
            <a:ext cx="2533319" cy="659958"/>
          </a:xfrm>
          <a:prstGeom prst="rect">
            <a:avLst/>
          </a:prstGeom>
          <a:ln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A1712A-EE91-3043-86DF-B67AAA8873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99" y="1532200"/>
            <a:ext cx="8779001" cy="4938188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881" y="-190392"/>
            <a:ext cx="7886700" cy="1325563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Hardware Design: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881" y="813600"/>
            <a:ext cx="8690026" cy="5582222"/>
          </a:xfrm>
        </p:spPr>
        <p:txBody>
          <a:bodyPr/>
          <a:lstStyle/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Detailed explanation of the hardware components and their specifications.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1.LED and Resistor (1 ohm)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2.Battery 12v or 9v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3.Breadboard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4.Buzzer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5.Solenoid Lock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6.Push Button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7.Relay Module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8.UART TTL Module</a:t>
            </a: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CSE                      CSB4243-Design Project-1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3CAE4-B13A-4AC7-ABCD-5EDF85FE4EA2}" type="slidenum">
              <a:rPr lang="en-US" altLang="en-US" smtClean="0"/>
              <a:pPr/>
              <a:t>24</a:t>
            </a:fld>
            <a:endParaRPr lang="en-US" altLang="en-US"/>
          </a:p>
        </p:txBody>
      </p:sp>
      <p:pic>
        <p:nvPicPr>
          <p:cNvPr id="6" name="image1.jpg" descr="A drawing of a face&#10;&#10;Description automatically generated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400800" y="228600"/>
            <a:ext cx="2533319" cy="65995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5982347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615" y="695898"/>
            <a:ext cx="7886700" cy="1325563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Hardware Design: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883" y="1828800"/>
            <a:ext cx="8134350" cy="5582222"/>
          </a:xfrm>
        </p:spPr>
        <p:txBody>
          <a:bodyPr/>
          <a:lstStyle/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Detailed explanation of the hardware components and their specifications.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9.7805 IC Voltage Regulator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10.25V 100uF Capacitor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11.IR Proximity Sensor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12.ESP32-CAM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CSE                      CSB4243-Design Project-1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3CAE4-B13A-4AC7-ABCD-5EDF85FE4EA2}" type="slidenum">
              <a:rPr lang="en-US" altLang="en-US" smtClean="0"/>
              <a:pPr/>
              <a:t>25</a:t>
            </a:fld>
            <a:endParaRPr lang="en-US" altLang="en-US"/>
          </a:p>
        </p:txBody>
      </p:sp>
      <p:pic>
        <p:nvPicPr>
          <p:cNvPr id="6" name="image1.jpg" descr="A drawing of a face&#10;&#10;Description automatically generated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400800" y="228600"/>
            <a:ext cx="2533319" cy="65995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4728409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881" y="472389"/>
            <a:ext cx="7886700" cy="1325563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Hardware Design: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881" y="1500553"/>
            <a:ext cx="8690026" cy="365125"/>
          </a:xfrm>
        </p:spPr>
        <p:txBody>
          <a:bodyPr/>
          <a:lstStyle/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 diagrams, schematics, and PCB layouts if applicable.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CSE                      CSB4243-Design Project-1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3CAE4-B13A-4AC7-ABCD-5EDF85FE4EA2}" type="slidenum">
              <a:rPr lang="en-US" altLang="en-US" smtClean="0"/>
              <a:pPr/>
              <a:t>26</a:t>
            </a:fld>
            <a:endParaRPr lang="en-US" altLang="en-US"/>
          </a:p>
        </p:txBody>
      </p:sp>
      <p:pic>
        <p:nvPicPr>
          <p:cNvPr id="6" name="image1.jpg" descr="A drawing of a face&#10;&#10;Description automatically generated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400800" y="228600"/>
            <a:ext cx="2533319" cy="659958"/>
          </a:xfrm>
          <a:prstGeom prst="rect">
            <a:avLst/>
          </a:prstGeom>
          <a:ln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E8D88A-AFFB-7D43-8F52-4610EA1EE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26" y="2362200"/>
            <a:ext cx="8497748" cy="362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9185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053414"/>
            <a:ext cx="7886700" cy="1325563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Hardware Design: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209800"/>
            <a:ext cx="5334000" cy="2438400"/>
          </a:xfrm>
        </p:spPr>
        <p:txBody>
          <a:bodyPr/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 Selection – Choosing of IR proximity sensor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Actuator Integration – Integrating microcontroller to control devices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Management – Optimizing the battery performance and efficiency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CSE                      CSB4243-Design Project-1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3CAE4-B13A-4AC7-ABCD-5EDF85FE4EA2}" type="slidenum">
              <a:rPr lang="en-US" altLang="en-US" smtClean="0"/>
              <a:pPr/>
              <a:t>27</a:t>
            </a:fld>
            <a:endParaRPr lang="en-US" altLang="en-US"/>
          </a:p>
        </p:txBody>
      </p:sp>
      <p:pic>
        <p:nvPicPr>
          <p:cNvPr id="6" name="image1.jpg" descr="A drawing of a face&#10;&#10;Description automatically generated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400800" y="228600"/>
            <a:ext cx="2533319" cy="65995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8672664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CSE                      CSB4243-Design Project-1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3CAE4-B13A-4AC7-ABCD-5EDF85FE4EA2}" type="slidenum">
              <a:rPr lang="en-US" altLang="en-US" smtClean="0"/>
              <a:pPr/>
              <a:t>28</a:t>
            </a:fld>
            <a:endParaRPr lang="en-US" altLang="en-US"/>
          </a:p>
        </p:txBody>
      </p:sp>
      <p:pic>
        <p:nvPicPr>
          <p:cNvPr id="6" name="image1.jpg" descr="A drawing of a face&#10;&#10;Description automatically generated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400800" y="228600"/>
            <a:ext cx="2533319" cy="659958"/>
          </a:xfrm>
          <a:prstGeom prst="rect">
            <a:avLst/>
          </a:prstGeom>
          <a:ln/>
        </p:spPr>
      </p:pic>
      <p:sp>
        <p:nvSpPr>
          <p:cNvPr id="7" name="Rectangle 6"/>
          <p:cNvSpPr/>
          <p:nvPr/>
        </p:nvSpPr>
        <p:spPr>
          <a:xfrm>
            <a:off x="2752133" y="2967335"/>
            <a:ext cx="36307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95400"/>
            <a:ext cx="7886700" cy="1325563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1.Executive Summary: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583641"/>
            <a:ext cx="7886700" cy="5114132"/>
          </a:xfrm>
        </p:spPr>
        <p:txBody>
          <a:bodyPr/>
          <a:lstStyle/>
          <a:p>
            <a:pPr marL="0" indent="0">
              <a:buNone/>
            </a:pPr>
            <a:r>
              <a:rPr lang="en-US" sz="2200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findings:</a:t>
            </a:r>
            <a:endParaRPr lang="en-US" sz="20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Enhanced security - Comparing to existing system</a:t>
            </a:r>
          </a:p>
          <a:p>
            <a:pPr algn="just"/>
            <a:r>
              <a:rPr lang="en-US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interaction – Best User Interface Software</a:t>
            </a:r>
          </a:p>
          <a:p>
            <a:pPr algn="just"/>
            <a:r>
              <a:rPr lang="en-US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Privacy and Data Control – More Security</a:t>
            </a:r>
          </a:p>
          <a:p>
            <a:pPr algn="just"/>
            <a:r>
              <a:rPr lang="en-US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Inspiration for Industry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CSE                      CSB4243-Design Project-1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3CAE4-B13A-4AC7-ABCD-5EDF85FE4EA2}" type="slidenum">
              <a:rPr lang="en-US" altLang="en-US" smtClean="0"/>
              <a:pPr/>
              <a:t>3</a:t>
            </a:fld>
            <a:endParaRPr lang="en-US" altLang="en-US"/>
          </a:p>
        </p:txBody>
      </p:sp>
      <p:pic>
        <p:nvPicPr>
          <p:cNvPr id="6" name="image1.jpg" descr="A drawing of a face&#10;&#10;Description automatically generated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400800" y="228600"/>
            <a:ext cx="2533319" cy="65995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693995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220" y="888558"/>
            <a:ext cx="7886700" cy="1325563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1.Executive Summary: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991599" cy="5670551"/>
          </a:xfrm>
        </p:spPr>
        <p:txBody>
          <a:bodyPr/>
          <a:lstStyle/>
          <a:p>
            <a:pPr marL="0" indent="0">
              <a:buNone/>
            </a:pPr>
            <a:r>
              <a:rPr lang="en-US" sz="2200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Recommendations:</a:t>
            </a:r>
          </a:p>
          <a:p>
            <a:pPr algn="just"/>
            <a:r>
              <a:rPr lang="en-US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 Enhancement – Better template compared to existing system</a:t>
            </a:r>
          </a:p>
          <a:p>
            <a:pPr algn="just"/>
            <a:r>
              <a:rPr lang="en-US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Education – Simple and understandable guide to user</a:t>
            </a:r>
          </a:p>
          <a:p>
            <a:pPr algn="just"/>
            <a:r>
              <a:rPr lang="en-US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Scalability Planning – Make a proper execution planning </a:t>
            </a:r>
          </a:p>
          <a:p>
            <a:pPr algn="just"/>
            <a:r>
              <a:rPr lang="en-US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Legal and Privacy Compliance – Legal rights to the product and patent </a:t>
            </a:r>
          </a:p>
          <a:p>
            <a:pPr algn="just"/>
            <a:r>
              <a:rPr lang="en-US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 Improvement – Improvement in app by software update.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CSE                      CSB4243-Design Project-1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3CAE4-B13A-4AC7-ABCD-5EDF85FE4EA2}" type="slidenum">
              <a:rPr lang="en-US" altLang="en-US" smtClean="0"/>
              <a:pPr/>
              <a:t>4</a:t>
            </a:fld>
            <a:endParaRPr lang="en-US" altLang="en-US"/>
          </a:p>
        </p:txBody>
      </p:sp>
      <p:pic>
        <p:nvPicPr>
          <p:cNvPr id="6" name="image1.jpg" descr="A drawing of a face&#10;&#10;Description automatically generated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400800" y="228600"/>
            <a:ext cx="2533319" cy="65995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649913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11246"/>
            <a:ext cx="7886700" cy="1325563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36809"/>
            <a:ext cx="7886700" cy="3660775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information on IoT and its significance: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IoT, which stands for the Internet of Things, is a term that is used for connecting a bunch of devices we use in the real world to the internet.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significance of IoT lies in its ability to make our lives more efficient, convenient, and interconnected by enabling devices to communicate, share data for enhancing various industries.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CSE                      CSB4243-Design Project-1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3CAE4-B13A-4AC7-ABCD-5EDF85FE4EA2}" type="slidenum">
              <a:rPr lang="en-US" altLang="en-US" smtClean="0"/>
              <a:pPr/>
              <a:t>5</a:t>
            </a:fld>
            <a:endParaRPr lang="en-US" altLang="en-US"/>
          </a:p>
        </p:txBody>
      </p:sp>
      <p:pic>
        <p:nvPicPr>
          <p:cNvPr id="6" name="image1.jpg" descr="A drawing of a face&#10;&#10;Description automatically generated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400800" y="228600"/>
            <a:ext cx="2533319" cy="659958"/>
          </a:xfrm>
          <a:prstGeom prst="rect">
            <a:avLst/>
          </a:prstGeom>
          <a:ln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881" y="628643"/>
            <a:ext cx="7886700" cy="1325563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857291"/>
            <a:ext cx="8755282" cy="4096192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contactless doorbell system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real-time remote monitoring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 images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 intuitive user interface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Prioritize privacy and data security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Inspire individuals and companies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CSE                      CSB4243-Design Project-1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3CAE4-B13A-4AC7-ABCD-5EDF85FE4EA2}" type="slidenum">
              <a:rPr lang="en-US" altLang="en-US" smtClean="0"/>
              <a:pPr/>
              <a:t>6</a:t>
            </a:fld>
            <a:endParaRPr lang="en-US" altLang="en-US"/>
          </a:p>
        </p:txBody>
      </p:sp>
      <p:pic>
        <p:nvPicPr>
          <p:cNvPr id="6" name="image1.jpg" descr="A drawing of a face&#10;&#10;Description automatically generated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400800" y="228600"/>
            <a:ext cx="2533319" cy="65995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897723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960437"/>
            <a:ext cx="7886700" cy="1325563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654" y="2286000"/>
            <a:ext cx="8755282" cy="4705792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Scope: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Designing the hardware setup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the Blynk app interface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the local cloud server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Demonstrating the system's effectiveness through scenarios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Documenting the project's design, development process, and implementation, providing a comprehensive guide for users and developers interested in similar solutions.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CSE                      CSB4243-Design Project-1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3CAE4-B13A-4AC7-ABCD-5EDF85FE4EA2}" type="slidenum">
              <a:rPr lang="en-US" altLang="en-US" smtClean="0"/>
              <a:pPr/>
              <a:t>7</a:t>
            </a:fld>
            <a:endParaRPr lang="en-US" altLang="en-US"/>
          </a:p>
        </p:txBody>
      </p:sp>
      <p:pic>
        <p:nvPicPr>
          <p:cNvPr id="6" name="image1.jpg" descr="A drawing of a face&#10;&#10;Description automatically generated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400800" y="228600"/>
            <a:ext cx="2533319" cy="65995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954865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26645"/>
            <a:ext cx="7886700" cy="1325563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152208"/>
            <a:ext cx="8755282" cy="4705792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of Research Methods: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development of the Contactless Doorbell System with Local Cloud Server involves a systematic approach that encompasses diverse research methods to ensure the project's success. These methods contribute to the design, implementation, and validation of the system's functionalities and objectives.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Testing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User-Centric Approach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Assessment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Iterative Development - Continuous adjustments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CSE                      CSB4243-Design Project-1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3CAE4-B13A-4AC7-ABCD-5EDF85FE4EA2}" type="slidenum">
              <a:rPr lang="en-US" altLang="en-US" smtClean="0"/>
              <a:pPr/>
              <a:t>8</a:t>
            </a:fld>
            <a:endParaRPr lang="en-US" altLang="en-US"/>
          </a:p>
        </p:txBody>
      </p:sp>
      <p:pic>
        <p:nvPicPr>
          <p:cNvPr id="6" name="image1.jpg" descr="A drawing of a face&#10;&#10;Description automatically generated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400800" y="228600"/>
            <a:ext cx="2533319" cy="65995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92542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419" y="990600"/>
            <a:ext cx="7886700" cy="1325563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058277"/>
            <a:ext cx="8690026" cy="4705792"/>
          </a:xfrm>
        </p:spPr>
        <p:txBody>
          <a:bodyPr/>
          <a:lstStyle/>
          <a:p>
            <a:pPr marL="0" indent="0" algn="just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used: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Integration – Integrating Hardware components in board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Development – Creating template in software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Experimentation – Human presence test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Assessment – Testing vulnerabilities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Testing – Engaging user interact with interface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Iterative Refinement – Continuous refinement of hardware and software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Ethical Considerations – Obtain user consent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CSE                      CSB4243-Design Project-1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3CAE4-B13A-4AC7-ABCD-5EDF85FE4EA2}" type="slidenum">
              <a:rPr lang="en-US" altLang="en-US" smtClean="0"/>
              <a:pPr/>
              <a:t>9</a:t>
            </a:fld>
            <a:endParaRPr lang="en-US" altLang="en-US"/>
          </a:p>
        </p:txBody>
      </p:sp>
      <p:pic>
        <p:nvPicPr>
          <p:cNvPr id="6" name="image1.jpg" descr="A drawing of a face&#10;&#10;Description automatically generated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400800" y="228600"/>
            <a:ext cx="2533319" cy="65995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839540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20186</TotalTime>
  <Words>1985</Words>
  <Application>Microsoft Office PowerPoint</Application>
  <PresentationFormat>On-screen Show (4:3)</PresentationFormat>
  <Paragraphs>325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Times New Roman</vt:lpstr>
      <vt:lpstr>Office Theme</vt:lpstr>
      <vt:lpstr> Department of Computer Science and Engineering  CSB4232 – DESIGN PROJECT WITH IOT  CONTACTLESS DOORBELL SYSTEM Review-1</vt:lpstr>
      <vt:lpstr>1.Executive Summary:</vt:lpstr>
      <vt:lpstr>1.Executive Summary:</vt:lpstr>
      <vt:lpstr>1.Executive Summary:</vt:lpstr>
      <vt:lpstr>Introduction</vt:lpstr>
      <vt:lpstr>Introduction</vt:lpstr>
      <vt:lpstr>Introduction</vt:lpstr>
      <vt:lpstr>Methodology</vt:lpstr>
      <vt:lpstr>Methodology</vt:lpstr>
      <vt:lpstr>Methodology</vt:lpstr>
      <vt:lpstr> Literature review/Existing Systems </vt:lpstr>
      <vt:lpstr> Literature review/Existing Systems </vt:lpstr>
      <vt:lpstr> Literature review/Existing Systems </vt:lpstr>
      <vt:lpstr> Literature review/Existing Systems </vt:lpstr>
      <vt:lpstr> Literature review/Existing Systems </vt:lpstr>
      <vt:lpstr>Literature Review</vt:lpstr>
      <vt:lpstr>Literature Review</vt:lpstr>
      <vt:lpstr>Design Requirements:</vt:lpstr>
      <vt:lpstr>Design Requirements:</vt:lpstr>
      <vt:lpstr>Design Requirements:</vt:lpstr>
      <vt:lpstr>System Architecture</vt:lpstr>
      <vt:lpstr>System Architecture:</vt:lpstr>
      <vt:lpstr>System Architecture: Data Flow</vt:lpstr>
      <vt:lpstr>Hardware Design:</vt:lpstr>
      <vt:lpstr>Hardware Design:</vt:lpstr>
      <vt:lpstr>Hardware Design:</vt:lpstr>
      <vt:lpstr>Hardware Design: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Swa234319</dc:creator>
  <cp:lastModifiedBy>Dharshan Rithvik</cp:lastModifiedBy>
  <cp:revision>317</cp:revision>
  <dcterms:created xsi:type="dcterms:W3CDTF">1601-01-01T00:00:00Z</dcterms:created>
  <dcterms:modified xsi:type="dcterms:W3CDTF">2023-09-19T02:06:17Z</dcterms:modified>
</cp:coreProperties>
</file>