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06" r:id="rId1"/>
  </p:sldMasterIdLst>
  <p:notesMasterIdLst>
    <p:notesMasterId r:id="rId24"/>
  </p:notesMasterIdLst>
  <p:handoutMasterIdLst>
    <p:handoutMasterId r:id="rId25"/>
  </p:handoutMasterIdLst>
  <p:sldIdLst>
    <p:sldId id="335" r:id="rId2"/>
    <p:sldId id="349" r:id="rId3"/>
    <p:sldId id="350" r:id="rId4"/>
    <p:sldId id="368" r:id="rId5"/>
    <p:sldId id="337" r:id="rId6"/>
    <p:sldId id="353" r:id="rId7"/>
    <p:sldId id="338" r:id="rId8"/>
    <p:sldId id="336" r:id="rId9"/>
    <p:sldId id="339" r:id="rId10"/>
    <p:sldId id="355" r:id="rId11"/>
    <p:sldId id="358" r:id="rId12"/>
    <p:sldId id="363" r:id="rId13"/>
    <p:sldId id="364" r:id="rId14"/>
    <p:sldId id="367" r:id="rId15"/>
    <p:sldId id="361" r:id="rId16"/>
    <p:sldId id="369" r:id="rId17"/>
    <p:sldId id="362" r:id="rId18"/>
    <p:sldId id="370" r:id="rId19"/>
    <p:sldId id="360" r:id="rId20"/>
    <p:sldId id="340" r:id="rId21"/>
    <p:sldId id="341" r:id="rId22"/>
    <p:sldId id="351" r:id="rId2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4660"/>
  </p:normalViewPr>
  <p:slideViewPr>
    <p:cSldViewPr>
      <p:cViewPr varScale="1">
        <p:scale>
          <a:sx n="82" d="100"/>
          <a:sy n="82" d="100"/>
        </p:scale>
        <p:origin x="161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965E49-9504-D1B5-907E-F0131459EE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8ECBAF-2A61-9D47-E6EB-752E059FB5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2CFA605-1CD3-4C78-896B-08BEF8CD4A73}" type="datetimeFigureOut">
              <a:rPr lang="en-IN"/>
              <a:pPr>
                <a:defRPr/>
              </a:pPr>
              <a:t>15-11-2023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2FD88-1B5F-3E1A-83C1-75510E69C3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C2BB1-75F7-7401-E33F-0E55EB6292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851FA90-7BBA-45A1-99A8-554CD759728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B41DCC-352F-7809-CCFD-F14CBA9185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D632B-7C00-C336-E5D9-A055FDE9AAB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7BACDC13-41A5-4CC4-93A9-CE3620CEB7A8}" type="datetimeFigureOut">
              <a:rPr lang="en-US"/>
              <a:pPr>
                <a:defRPr/>
              </a:pPr>
              <a:t>11/15/2023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1A81BB2-26D2-977C-BCBD-8D5212DA69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28849D6-DF25-B74B-E511-794B088A9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FC16E-5869-CA26-EB64-075AE6193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63DF5-175C-85C3-18B4-8A0F49D49C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F6A354F-4066-4F12-BB96-46DEBB52985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44DED-E418-65BD-B6F7-8284B1F6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F0166-D303-862C-1C47-150A06D1B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458C8-F558-6182-1029-A3BEC922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52F2A-3169-4790-9C21-94A8493C6D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639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167CE-9B51-950B-274A-757AFCD6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70E88-D8F8-16FF-538E-EF21DB3D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54046-7B00-C608-2AF8-C9CE9BEE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399C60-A3BF-4D47-AEF8-1ACB0F3990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85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405B3-BBC6-06B6-CC57-716D50BB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0E5B6-6FFE-8638-2340-1672CDCA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73481-F4C4-EACC-1EBE-7B001EB5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22AE11-EF31-47C9-93F7-535AE2BFCD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57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6097A-CB85-4D55-558A-80DCA155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00EC7-DB5E-449D-0471-17C4C7C1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E8697-A91A-F9CE-0E9A-A7273632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73CAE4-B13A-4AC7-ABCD-5EDF85FE4E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53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1A344-D29A-94DA-E483-02803288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76310-2949-22FB-D5C4-B5FC6106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C2BC7-68D5-8C89-E83A-43B1F3B8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908DE3-F629-4FFB-AA9D-8A2CE515A8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291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CD8CA5D-EA58-07B0-5122-C889EFFC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069130-EEF2-5DDA-4828-0F67D60B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D87551-578F-2D63-3DA9-91625304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344E5A-73B4-4FD2-87E4-B633D8DBC7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24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7AD522F-8E27-A347-ED03-2D5DB657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BDAB870-F498-3D66-14EA-BE78B3DC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45D6DE2-21C8-1AED-ABA1-931981B7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B93F2-5B6C-4321-AE78-82A282D7F2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27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47BB865-D212-7E85-5249-E44225A9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018684E-A97C-4637-62DE-829C2DDA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2A94CA-41EF-A02D-A55D-FA64954E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988CF-5D30-4D00-93A8-659B07C983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21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60243A7-75F0-3107-8D3C-3B186210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A523DE1-3358-595E-4A3C-63B619C0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03237FE-815A-1E09-7261-F164720A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413E7-BE16-46B7-8E6A-6BE9CD646E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866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8469570-A19B-9223-510A-EEBC7750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6E7D4F-9D80-4EBB-1D4D-32D045CF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3424799-C1CA-F046-3A3D-F7C3ED96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0EF40-7C6F-41D5-9261-F407CF7E7A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543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9B65E3A-A942-A246-C148-A75CA537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17405D5-784F-B615-92A0-877E32E4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8199D0-5F27-61F2-C5CD-8C89F106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FD86B-2F01-41CB-9729-C0DEF4996A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024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505A8EF-A152-DE03-32EF-F99B6A447D1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E0F64E9-FCF8-D022-C902-09C25972E6E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669A1-F893-E3E6-F395-040AD1052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E4F02-52B6-8C30-164D-208353B92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307FB-9F56-24F0-1CEA-16F047231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D418F2E0-9650-4F1A-B097-70D7EDB7B81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7" r:id="rId1"/>
    <p:sldLayoutId id="2147484208" r:id="rId2"/>
    <p:sldLayoutId id="2147484209" r:id="rId3"/>
    <p:sldLayoutId id="2147484210" r:id="rId4"/>
    <p:sldLayoutId id="2147484211" r:id="rId5"/>
    <p:sldLayoutId id="2147484212" r:id="rId6"/>
    <p:sldLayoutId id="2147484213" r:id="rId7"/>
    <p:sldLayoutId id="2147484214" r:id="rId8"/>
    <p:sldLayoutId id="2147484215" r:id="rId9"/>
    <p:sldLayoutId id="2147484216" r:id="rId10"/>
    <p:sldLayoutId id="2147484217" r:id="rId11"/>
  </p:sldLayoutIdLst>
  <p:hf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1942-06A9-7BFD-91E9-A2249AC75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05788" cy="235108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/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/>
            </a:b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CSB4332 – DESIGN PROJECT  WITH IOT</a:t>
            </a:r>
            <a:br>
              <a:rPr lang="en-US" sz="20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/>
            </a:br>
            <a:r>
              <a:rPr lang="en-US" sz="36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CONTACTLESS DOORBELL SYSTEM</a:t>
            </a:r>
            <a:endParaRPr lang="en-IN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Subtitle 2">
            <a:extLst>
              <a:ext uri="{FF2B5EF4-FFF2-40B4-BE49-F238E27FC236}">
                <a16:creationId xmlns:a16="http://schemas.microsoft.com/office/drawing/2014/main" id="{4644FD8D-4D98-7E7B-4070-43DD45B51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4724400"/>
            <a:ext cx="7543800" cy="857250"/>
          </a:xfrm>
        </p:spPr>
        <p:txBody>
          <a:bodyPr/>
          <a:lstStyle/>
          <a:p>
            <a:pPr algn="l" eaLnBrk="1" hangingPunct="1"/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E Dharshan  21113049</a:t>
            </a:r>
          </a:p>
          <a:p>
            <a:pPr algn="l" eaLnBrk="1" hangingPunct="1"/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Harish Jayaram  21113050</a:t>
            </a:r>
          </a:p>
          <a:p>
            <a:pPr algn="l" eaLnBrk="1" hangingPunct="1"/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A Abirajah 21113050</a:t>
            </a:r>
          </a:p>
          <a:p>
            <a:pPr algn="l" eaLnBrk="1" hangingPunct="1"/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324600" y="228600"/>
            <a:ext cx="2533319" cy="659958"/>
          </a:xfrm>
          <a:prstGeom prst="rect">
            <a:avLst/>
          </a:prstGeom>
          <a:ln/>
        </p:spPr>
      </p:pic>
      <p:sp>
        <p:nvSpPr>
          <p:cNvPr id="6" name="TextBox 5"/>
          <p:cNvSpPr txBox="1"/>
          <p:nvPr/>
        </p:nvSpPr>
        <p:spPr>
          <a:xfrm>
            <a:off x="5486400" y="53340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SUPERVISORS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Dr.K.Vijayalakshmi, Professor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9301E3-1799-EC15-CAB3-1E69F387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0B3DAB-CE1B-0DD7-4457-40F1428F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13E7-BE16-46B7-8E6A-6BE9CD646E83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5" name="image1.jpg" descr="A drawing of a face&#10;&#10;Description automatically generated">
            <a:extLst>
              <a:ext uri="{FF2B5EF4-FFF2-40B4-BE49-F238E27FC236}">
                <a16:creationId xmlns:a16="http://schemas.microsoft.com/office/drawing/2014/main" id="{44A1FBC8-F5CF-8492-9247-B70D94454A68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B58DD7-9DFE-35FE-1D4B-9C20BD9BD7CA}"/>
              </a:ext>
            </a:extLst>
          </p:cNvPr>
          <p:cNvSpPr txBox="1"/>
          <p:nvPr/>
        </p:nvSpPr>
        <p:spPr>
          <a:xfrm>
            <a:off x="609600" y="353573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ARCHITECHTURE DIAGRAM: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3A7137-1EB4-C4CE-C5D3-9B7565657FDC}"/>
              </a:ext>
            </a:extLst>
          </p:cNvPr>
          <p:cNvGrpSpPr>
            <a:grpSpLocks/>
          </p:cNvGrpSpPr>
          <p:nvPr/>
        </p:nvGrpSpPr>
        <p:grpSpPr>
          <a:xfrm>
            <a:off x="838200" y="1143000"/>
            <a:ext cx="7772400" cy="4953000"/>
            <a:chOff x="0" y="0"/>
            <a:chExt cx="5920740" cy="3589020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83CD14FF-3F95-B7E6-1A9E-25AE5D0EC33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5920740" cy="3589020"/>
            </a:xfrm>
            <a:prstGeom prst="rect">
              <a:avLst/>
            </a:prstGeom>
          </p:spPr>
        </p:pic>
        <p:pic>
          <p:nvPicPr>
            <p:cNvPr id="9" name="Image 7">
              <a:extLst>
                <a:ext uri="{FF2B5EF4-FFF2-40B4-BE49-F238E27FC236}">
                  <a16:creationId xmlns:a16="http://schemas.microsoft.com/office/drawing/2014/main" id="{F9D4E200-5241-FF4D-AE8A-C399F1F5F32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18" y="18160"/>
              <a:ext cx="5753861" cy="3477895"/>
            </a:xfrm>
            <a:prstGeom prst="rect">
              <a:avLst/>
            </a:prstGeom>
          </p:spPr>
        </p:pic>
        <p:sp>
          <p:nvSpPr>
            <p:cNvPr id="10" name="Graphic 8">
              <a:extLst>
                <a:ext uri="{FF2B5EF4-FFF2-40B4-BE49-F238E27FC236}">
                  <a16:creationId xmlns:a16="http://schemas.microsoft.com/office/drawing/2014/main" id="{9409A24D-3E07-E0B3-638F-F2EA726B108F}"/>
                </a:ext>
              </a:extLst>
            </p:cNvPr>
            <p:cNvSpPr/>
            <p:nvPr/>
          </p:nvSpPr>
          <p:spPr>
            <a:xfrm>
              <a:off x="28765" y="14224"/>
              <a:ext cx="5765800" cy="3485515"/>
            </a:xfrm>
            <a:custGeom>
              <a:avLst/>
              <a:gdLst/>
              <a:ahLst/>
              <a:cxnLst/>
              <a:rect l="l" t="t" r="r" b="b"/>
              <a:pathLst>
                <a:path w="5765800" h="3485515">
                  <a:moveTo>
                    <a:pt x="0" y="3485515"/>
                  </a:moveTo>
                  <a:lnTo>
                    <a:pt x="5765419" y="3485515"/>
                  </a:lnTo>
                  <a:lnTo>
                    <a:pt x="5765419" y="0"/>
                  </a:lnTo>
                  <a:lnTo>
                    <a:pt x="0" y="0"/>
                  </a:lnTo>
                  <a:lnTo>
                    <a:pt x="0" y="3485515"/>
                  </a:lnTo>
                  <a:close/>
                </a:path>
              </a:pathLst>
            </a:custGeom>
            <a:ln w="6349">
              <a:solidFill>
                <a:srgbClr val="000000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41915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8299EA-09FF-B069-D880-56397C4C5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881" y="192833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Description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46E4C1A-FEAF-FAD7-12D7-EDAAB091D3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C42DC8-24EF-2F2D-E196-846E4696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6122AD-60FF-63E8-B028-C03771D1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9E271D1-1D46-47DF-B834-D7C1A7145DFD}" type="slidenum">
              <a:rPr lang="en-US" altLang="en-US">
                <a:solidFill>
                  <a:srgbClr val="898989"/>
                </a:solidFill>
              </a:rPr>
              <a:pPr/>
              <a:t>11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7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0450BF-E0B7-4B1F-885E-5D0A2D13046A}"/>
              </a:ext>
            </a:extLst>
          </p:cNvPr>
          <p:cNvSpPr txBox="1"/>
          <p:nvPr/>
        </p:nvSpPr>
        <p:spPr>
          <a:xfrm>
            <a:off x="209881" y="1067945"/>
            <a:ext cx="7848600" cy="521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Bef>
                <a:spcPts val="25"/>
              </a:spcBef>
            </a:pPr>
            <a:r>
              <a:rPr lang="en-US" sz="1600" b="1" dirty="0"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Human Presence detection:</a:t>
            </a:r>
          </a:p>
          <a:p>
            <a:pPr indent="457200" algn="just">
              <a:lnSpc>
                <a:spcPct val="150000"/>
              </a:lnSpc>
              <a:spcBef>
                <a:spcPts val="25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Utilizes an infrared sensor and ESP32-CAM for accurate detection of human presence</a:t>
            </a:r>
          </a:p>
          <a:p>
            <a:pPr indent="457200" algn="just">
              <a:lnSpc>
                <a:spcPct val="150000"/>
              </a:lnSpc>
              <a:spcBef>
                <a:spcPts val="25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at the door.</a:t>
            </a:r>
          </a:p>
          <a:p>
            <a:pPr indent="457200" algn="just">
              <a:lnSpc>
                <a:spcPct val="150000"/>
              </a:lnSpc>
              <a:spcBef>
                <a:spcPts val="25"/>
              </a:spcBef>
            </a:pPr>
            <a:r>
              <a:rPr lang="en-US" sz="1600" b="1" dirty="0"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Image Capturing and Processing:</a:t>
            </a:r>
          </a:p>
          <a:p>
            <a:pPr indent="457200" algn="just">
              <a:lnSpc>
                <a:spcPct val="150000"/>
              </a:lnSpc>
              <a:spcBef>
                <a:spcPts val="25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Captures images of visitors and processes them for further analysis and storage.</a:t>
            </a:r>
          </a:p>
          <a:p>
            <a:pPr indent="457200" algn="just">
              <a:lnSpc>
                <a:spcPct val="150000"/>
              </a:lnSpc>
              <a:spcBef>
                <a:spcPts val="25"/>
              </a:spcBef>
            </a:pPr>
            <a:r>
              <a:rPr lang="en-US" sz="1600" b="1" dirty="0"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Data Transmission:</a:t>
            </a:r>
          </a:p>
          <a:p>
            <a:pPr indent="457200" algn="just">
              <a:lnSpc>
                <a:spcPct val="150000"/>
              </a:lnSpc>
              <a:spcBef>
                <a:spcPts val="25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Implements protocols like MQTT or HTTP for efficient communication between the</a:t>
            </a:r>
          </a:p>
          <a:p>
            <a:pPr indent="457200" algn="just">
              <a:lnSpc>
                <a:spcPct val="150000"/>
              </a:lnSpc>
              <a:spcBef>
                <a:spcPts val="25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system components.</a:t>
            </a:r>
          </a:p>
          <a:p>
            <a:pPr indent="457200" algn="just">
              <a:lnSpc>
                <a:spcPct val="150000"/>
              </a:lnSpc>
              <a:spcBef>
                <a:spcPts val="25"/>
              </a:spcBef>
            </a:pPr>
            <a:r>
              <a:rPr lang="en-US" sz="1600" b="1" dirty="0"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Remote Monitoring:</a:t>
            </a:r>
          </a:p>
          <a:p>
            <a:pPr indent="457200" algn="just">
              <a:lnSpc>
                <a:spcPct val="150000"/>
              </a:lnSpc>
              <a:spcBef>
                <a:spcPts val="25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Integrates the Blynk app for real-time remote monitoring and control of the</a:t>
            </a:r>
          </a:p>
          <a:p>
            <a:pPr indent="457200" algn="just">
              <a:lnSpc>
                <a:spcPct val="150000"/>
              </a:lnSpc>
              <a:spcBef>
                <a:spcPts val="25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doorbell system.</a:t>
            </a:r>
          </a:p>
          <a:p>
            <a:pPr indent="457200" algn="just">
              <a:lnSpc>
                <a:spcPct val="150000"/>
              </a:lnSpc>
              <a:spcBef>
                <a:spcPts val="25"/>
              </a:spcBef>
            </a:pPr>
            <a:r>
              <a:rPr lang="en-US" sz="1600" b="1" dirty="0"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Local Cloud Storage:</a:t>
            </a:r>
          </a:p>
          <a:p>
            <a:pPr indent="457200" algn="just">
              <a:lnSpc>
                <a:spcPct val="150000"/>
              </a:lnSpc>
              <a:spcBef>
                <a:spcPts val="25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Utilizes a Windows-based local server for secure storage of captured images,</a:t>
            </a:r>
          </a:p>
          <a:p>
            <a:pPr indent="457200" algn="just">
              <a:lnSpc>
                <a:spcPct val="150000"/>
              </a:lnSpc>
              <a:spcBef>
                <a:spcPts val="25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ensuring data privacy and integrity.</a:t>
            </a:r>
            <a:endParaRPr lang="en-IN" sz="1600" dirty="0">
              <a:effectLst/>
              <a:latin typeface="Times New Roman" panose="02020603050405020304" pitchFamily="18" charset="0"/>
              <a:ea typeface="Liberation Serif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061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8299EA-09FF-B069-D880-56397C4C5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803631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Requirements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46E4C1A-FEAF-FAD7-12D7-EDAAB091D3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C42DC8-24EF-2F2D-E196-846E4696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6122AD-60FF-63E8-B028-C03771D1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9E271D1-1D46-47DF-B834-D7C1A7145DFD}" type="slidenum">
              <a:rPr lang="en-US" altLang="en-US">
                <a:solidFill>
                  <a:srgbClr val="898989"/>
                </a:solidFill>
              </a:rPr>
              <a:pPr/>
              <a:t>12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7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0450BF-E0B7-4B1F-885E-5D0A2D13046A}"/>
              </a:ext>
            </a:extLst>
          </p:cNvPr>
          <p:cNvSpPr txBox="1"/>
          <p:nvPr/>
        </p:nvSpPr>
        <p:spPr>
          <a:xfrm>
            <a:off x="762000" y="1910552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1.Accurate Human Presence Detection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2.Real-Time Alerts and Image Capture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3.Secure Data Transmission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4.User Authentication and Access Control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5.Intuitive User Interface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6.Compatibility and Interoperability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7.Local Server Setup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8.Energy Efficiency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9.Remote Door Unlock Functionality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10.Responsive Real-Time Communication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11.User Privacy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12.Scalability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3079446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8299EA-09FF-B069-D880-56397C4C5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444" y="-269519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Requirements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46E4C1A-FEAF-FAD7-12D7-EDAAB091D3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C42DC8-24EF-2F2D-E196-846E4696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6122AD-60FF-63E8-B028-C03771D1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9E271D1-1D46-47DF-B834-D7C1A7145DFD}" type="slidenum">
              <a:rPr lang="en-US" altLang="en-US">
                <a:solidFill>
                  <a:srgbClr val="898989"/>
                </a:solidFill>
              </a:rPr>
              <a:pPr/>
              <a:t>13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7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F9E9F7-E80A-CBFF-38E9-C6B4066CDFC0}"/>
              </a:ext>
            </a:extLst>
          </p:cNvPr>
          <p:cNvSpPr txBox="1"/>
          <p:nvPr/>
        </p:nvSpPr>
        <p:spPr>
          <a:xfrm>
            <a:off x="457200" y="741686"/>
            <a:ext cx="868680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Considerations for hardware, software, connectivity,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security, and user experience: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Hardware: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Selection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Quality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Software: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Interface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Server Software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Connectivity: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Options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Connection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Security: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Data Protection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User Experience: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Use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and Responsiveness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291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8299EA-09FF-B069-D880-56397C4C5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544" y="702746"/>
            <a:ext cx="7981619" cy="1325563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Hardware Design :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46E4C1A-FEAF-FAD7-12D7-EDAAB091D3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C42DC8-24EF-2F2D-E196-846E4696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6122AD-60FF-63E8-B028-C03771D1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9E271D1-1D46-47DF-B834-D7C1A7145DFD}" type="slidenum">
              <a:rPr lang="en-US" altLang="en-US">
                <a:solidFill>
                  <a:srgbClr val="898989"/>
                </a:solidFill>
              </a:rPr>
              <a:pPr/>
              <a:t>14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7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0450BF-E0B7-4B1F-885E-5D0A2D13046A}"/>
              </a:ext>
            </a:extLst>
          </p:cNvPr>
          <p:cNvSpPr txBox="1"/>
          <p:nvPr/>
        </p:nvSpPr>
        <p:spPr>
          <a:xfrm>
            <a:off x="990600" y="1368266"/>
            <a:ext cx="86868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LED and Resistor (1 ohm)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12V Battery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Breadboard-2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000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5.Solenoid Lock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6.Relay Module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7.UART TTL Module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8.7805 IC Voltage Regulator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9.26V 100uF Capacitor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10.IR Proximity Sensor-1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11.ESP32-CAM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215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F17164-AA8D-4CBD-B5A3-24B9A6B5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B82CAD-8369-4F69-96EC-B12407FC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13E7-BE16-46B7-8E6A-6BE9CD646E83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9D6BEEB-5052-4674-8ACB-269CFE797895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092210"/>
            <a:ext cx="7886700" cy="638175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28771-33E4-44A7-936C-B5E260786101}"/>
              </a:ext>
            </a:extLst>
          </p:cNvPr>
          <p:cNvSpPr txBox="1"/>
          <p:nvPr/>
        </p:nvSpPr>
        <p:spPr>
          <a:xfrm>
            <a:off x="990600" y="1828800"/>
            <a:ext cx="77533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 Human Presence Detection: The system effectively identified human presence, demonstrating its reliability in detecting visitors at the door.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Remote Monitoring: Users experienced seamless real-time monitoring through the Blynk app,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Image Storage: Captured images were securely stored on the local server, guaranteeing data integrity and user privacy. </a:t>
            </a:r>
          </a:p>
        </p:txBody>
      </p:sp>
    </p:spTree>
    <p:extLst>
      <p:ext uri="{BB962C8B-B14F-4D97-AF65-F5344CB8AC3E}">
        <p14:creationId xmlns:p14="http://schemas.microsoft.com/office/powerpoint/2010/main" val="2132415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F17164-AA8D-4CBD-B5A3-24B9A6B5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B82CAD-8369-4F69-96EC-B12407FC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13E7-BE16-46B7-8E6A-6BE9CD646E83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9D6BEEB-5052-4674-8ACB-269CFE797895}"/>
              </a:ext>
            </a:extLst>
          </p:cNvPr>
          <p:cNvSpPr txBox="1">
            <a:spLocks noChangeArrowheads="1"/>
          </p:cNvSpPr>
          <p:nvPr/>
        </p:nvSpPr>
        <p:spPr>
          <a:xfrm>
            <a:off x="633315" y="1024788"/>
            <a:ext cx="7886700" cy="638175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28771-33E4-44A7-936C-B5E260786101}"/>
              </a:ext>
            </a:extLst>
          </p:cNvPr>
          <p:cNvSpPr txBox="1"/>
          <p:nvPr/>
        </p:nvSpPr>
        <p:spPr>
          <a:xfrm>
            <a:off x="782216" y="1536174"/>
            <a:ext cx="77533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Reliability: The discussion focused on the system's overall reliability, highlighting its consistent and accurate performance in detecting human presence and capturing visitor images.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Experience: User feedback and interface usability were discussed, emphasizing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Security: The discussion delved into the measures taken to ensure secure image storage.</a:t>
            </a:r>
            <a:endParaRPr lang="en-US" sz="2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76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008BB9-E9EC-475F-B81D-78871F4D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0501E5-8F7D-44A6-9B4E-3A43A42EF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13E7-BE16-46B7-8E6A-6BE9CD646E83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6B579B8-6C7A-4A9C-B2F0-CE35492C356C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109712"/>
            <a:ext cx="7886700" cy="638175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BB747-2487-4E7A-A03C-A3500EABBF88}"/>
              </a:ext>
            </a:extLst>
          </p:cNvPr>
          <p:cNvSpPr txBox="1"/>
          <p:nvPr/>
        </p:nvSpPr>
        <p:spPr>
          <a:xfrm>
            <a:off x="838200" y="1981200"/>
            <a:ext cx="7886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sz="2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 Security Solution: The Contactless Doorbell System proves to be a reliable and efficient security solution.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User-Centric Design: With a focus on user experience and privacy, the</a:t>
            </a:r>
            <a:endParaRPr lang="en-US" sz="2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067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008BB9-E9EC-475F-B81D-78871F4D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0501E5-8F7D-44A6-9B4E-3A43A42EF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13E7-BE16-46B7-8E6A-6BE9CD646E83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6B579B8-6C7A-4A9C-B2F0-CE35492C356C}"/>
              </a:ext>
            </a:extLst>
          </p:cNvPr>
          <p:cNvSpPr txBox="1">
            <a:spLocks noChangeArrowheads="1"/>
          </p:cNvSpPr>
          <p:nvPr/>
        </p:nvSpPr>
        <p:spPr>
          <a:xfrm>
            <a:off x="659752" y="1149315"/>
            <a:ext cx="7886700" cy="638175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BB747-2487-4E7A-A03C-A3500EABBF88}"/>
              </a:ext>
            </a:extLst>
          </p:cNvPr>
          <p:cNvSpPr txBox="1"/>
          <p:nvPr/>
        </p:nvSpPr>
        <p:spPr>
          <a:xfrm>
            <a:off x="914400" y="1787490"/>
            <a:ext cx="78867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Facial Recognition Integration: Explore integrating facial recognition technology to enhance visitor identification accuracy and add an extra layer of security.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Energy-Efficient Sensor Research: Investigate energy-efficient sensor options to minimize power consumption, promoting sustainability and prolonged system usage.</a:t>
            </a:r>
            <a:endParaRPr lang="en-US" sz="2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24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8299EA-09FF-B069-D880-56397C4C5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405163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and Hardware Implementation: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46E4C1A-FEAF-FAD7-12D7-EDAAB091D3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1179" y="1848037"/>
            <a:ext cx="7886700" cy="435133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C42DC8-24EF-2F2D-E196-846E4696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01479" y="6378762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6122AD-60FF-63E8-B028-C03771D1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0479" y="6378762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9E271D1-1D46-47DF-B834-D7C1A7145DFD}" type="slidenum">
              <a:rPr lang="en-US" altLang="en-US">
                <a:solidFill>
                  <a:srgbClr val="898989"/>
                </a:solidFill>
              </a:rPr>
              <a:pPr/>
              <a:t>19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7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94CFF4-C556-DC16-45A0-C7771EB55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05" y="4023706"/>
            <a:ext cx="5330687" cy="22148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9EDD6E-1C5A-61F8-2BDB-243849100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88" y="1279559"/>
            <a:ext cx="4187461" cy="260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9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CAE4-B13A-4AC7-ABCD-5EDF85FE4EA2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6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2514F9-F36E-4860-B543-FA5C1AF77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82257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our groundbreaking project: The Contactless Doorbell System. In today's fast-paced world, security and convenience are non-negotiable. Our system is a fusion of innovation and practicality, utilizing advanced technologies to redefine home security. By combining precise human presence detection, secure data storage, and user-friendly interfaces, we've crafted a doorbell solution that not only guarantees safety but also respects your privacy.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19FB739-7A50-4A09-38E0-BEF0D6B35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0550" y="71046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of Team members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A078322-177B-1CBA-AFE3-372E769B85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31D390-07A2-6801-3B0B-37B6B51F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0D504B-D476-F633-595C-08F8DA21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57308A5-EFD6-4255-91E5-1102AAF6A28D}" type="slidenum">
              <a:rPr lang="en-US" altLang="en-US">
                <a:solidFill>
                  <a:srgbClr val="898989"/>
                </a:solidFill>
              </a:rPr>
              <a:pPr/>
              <a:t>20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7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734D70C3-542B-465F-85DA-9E721C9BB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74286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2A54E0-1FE1-40F1-8196-11CD6585C572}"/>
              </a:ext>
            </a:extLst>
          </p:cNvPr>
          <p:cNvSpPr txBox="1"/>
          <p:nvPr/>
        </p:nvSpPr>
        <p:spPr>
          <a:xfrm>
            <a:off x="359229" y="1133162"/>
            <a:ext cx="8763000" cy="5653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0700">
              <a:lnSpc>
                <a:spcPct val="115000"/>
              </a:lnSpc>
            </a:pPr>
            <a:r>
              <a:rPr lang="en-US" sz="1700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 E Dharshan</a:t>
            </a:r>
            <a:r>
              <a:rPr lang="en-US" sz="17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(21113049)</a:t>
            </a:r>
            <a:endParaRPr lang="en-IN" sz="17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20700">
              <a:lnSpc>
                <a:spcPct val="115000"/>
              </a:lnSpc>
            </a:pPr>
            <a:r>
              <a:rPr lang="en-US" sz="170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Oversees</a:t>
            </a:r>
            <a:r>
              <a:rPr lang="en-US" sz="1700" spc="-4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70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the</a:t>
            </a:r>
            <a:r>
              <a:rPr lang="en-US" sz="1700" spc="-3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70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project,</a:t>
            </a:r>
            <a:r>
              <a:rPr lang="en-US" sz="1700" spc="-3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70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sets</a:t>
            </a:r>
            <a:r>
              <a:rPr lang="en-US" sz="1700" spc="-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70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goals,</a:t>
            </a:r>
            <a:r>
              <a:rPr lang="en-US" sz="1700" spc="-3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70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and</a:t>
            </a:r>
            <a:r>
              <a:rPr lang="en-US" sz="1700" spc="-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70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establishes</a:t>
            </a:r>
            <a:r>
              <a:rPr lang="en-US" sz="1700" spc="-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7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timelines.</a:t>
            </a:r>
            <a:endParaRPr lang="en-IN" sz="1700" dirty="0">
              <a:latin typeface="Times New Roman" panose="02020603050405020304" pitchFamily="18" charset="0"/>
              <a:ea typeface="Arial MT"/>
              <a:cs typeface="Arial MT"/>
            </a:endParaRPr>
          </a:p>
          <a:p>
            <a:pPr marL="520700">
              <a:lnSpc>
                <a:spcPct val="115000"/>
              </a:lnSpc>
            </a:pPr>
            <a:r>
              <a:rPr lang="en-US" sz="170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Allocates</a:t>
            </a:r>
            <a:r>
              <a:rPr lang="en-US" sz="1700" spc="-3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70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resources</a:t>
            </a:r>
            <a:r>
              <a:rPr lang="en-US" sz="1700" spc="-2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70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effectively</a:t>
            </a:r>
            <a:r>
              <a:rPr lang="en-US" sz="1700" spc="-2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70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and</a:t>
            </a:r>
            <a:r>
              <a:rPr lang="en-US" sz="1700" spc="-2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70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manages</a:t>
            </a:r>
            <a:r>
              <a:rPr lang="en-US" sz="1700" spc="-2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70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the</a:t>
            </a:r>
            <a:r>
              <a:rPr lang="en-US" sz="1700" spc="-4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7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budget.</a:t>
            </a:r>
          </a:p>
          <a:p>
            <a:pPr marL="520700">
              <a:lnSpc>
                <a:spcPct val="115000"/>
              </a:lnSpc>
            </a:pPr>
            <a:r>
              <a:rPr lang="en-US" sz="180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Ensures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the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hardware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is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robust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and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cost-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effective.</a:t>
            </a:r>
            <a:endParaRPr lang="en-IN" sz="1800" spc="0" dirty="0">
              <a:effectLst/>
              <a:latin typeface="Times New Roman" panose="02020603050405020304" pitchFamily="18" charset="0"/>
              <a:ea typeface="Arial MT"/>
              <a:cs typeface="Arial MT"/>
            </a:endParaRPr>
          </a:p>
          <a:p>
            <a:pPr marL="520700">
              <a:lnSpc>
                <a:spcPct val="115000"/>
              </a:lnSpc>
            </a:pPr>
            <a:r>
              <a:rPr lang="en-US" sz="180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Designs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the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physical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components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of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the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doorbell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system.</a:t>
            </a:r>
            <a:endParaRPr lang="en-IN" sz="1800" spc="0" dirty="0">
              <a:effectLst/>
              <a:latin typeface="Times New Roman" panose="02020603050405020304" pitchFamily="18" charset="0"/>
              <a:ea typeface="Arial MT"/>
              <a:cs typeface="Arial MT"/>
            </a:endParaRPr>
          </a:p>
          <a:p>
            <a:pPr marL="443230">
              <a:spcBef>
                <a:spcPts val="1600"/>
              </a:spcBef>
            </a:pPr>
            <a:r>
              <a:rPr lang="en-US" sz="1700" b="1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S S Harish Jayaram</a:t>
            </a:r>
            <a:r>
              <a:rPr lang="en-US" sz="1700" b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(21113050)</a:t>
            </a:r>
            <a:endParaRPr lang="en-IN" sz="17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20700">
              <a:lnSpc>
                <a:spcPct val="115000"/>
              </a:lnSpc>
            </a:pP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evelops</a:t>
            </a:r>
            <a:r>
              <a:rPr lang="en-US" sz="17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7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firmware</a:t>
            </a:r>
            <a:r>
              <a:rPr lang="en-US" sz="17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7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7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doorbell</a:t>
            </a:r>
            <a:r>
              <a:rPr lang="en-US" sz="17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</a:p>
          <a:p>
            <a:pPr marL="520700">
              <a:lnSpc>
                <a:spcPct val="115000"/>
              </a:lnSpc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Implements</a:t>
            </a:r>
            <a:r>
              <a:rPr lang="en-US" sz="17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features</a:t>
            </a:r>
            <a:r>
              <a:rPr lang="en-US" sz="17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like</a:t>
            </a:r>
            <a:r>
              <a:rPr lang="en-US" sz="17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remote</a:t>
            </a:r>
            <a:r>
              <a:rPr lang="en-US" sz="17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access,</a:t>
            </a:r>
            <a:r>
              <a:rPr lang="en-US" sz="17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notifications,</a:t>
            </a:r>
            <a:r>
              <a:rPr lang="en-US" sz="17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7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7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interfaces.</a:t>
            </a:r>
          </a:p>
          <a:p>
            <a:pPr marL="520700">
              <a:lnSpc>
                <a:spcPct val="115000"/>
              </a:lnSpc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Ensures</a:t>
            </a:r>
            <a:r>
              <a:rPr lang="en-US" sz="17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7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</a:t>
            </a:r>
            <a:r>
              <a:rPr lang="en-US" sz="17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7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user-friendly</a:t>
            </a:r>
            <a:r>
              <a:rPr lang="en-US" sz="17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7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compatible</a:t>
            </a:r>
            <a:r>
              <a:rPr lang="en-US" sz="17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7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various</a:t>
            </a:r>
            <a:r>
              <a:rPr lang="en-US" sz="17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platforms</a:t>
            </a:r>
            <a:r>
              <a:rPr lang="en-US" sz="17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.</a:t>
            </a:r>
            <a:endParaRPr lang="en-IN" sz="1700" spc="0" dirty="0">
              <a:effectLst/>
              <a:latin typeface="Times New Roman" panose="02020603050405020304" pitchFamily="18" charset="0"/>
              <a:ea typeface="Arial MT"/>
              <a:cs typeface="Arial MT"/>
            </a:endParaRPr>
          </a:p>
          <a:p>
            <a:pPr marL="520700">
              <a:lnSpc>
                <a:spcPct val="115000"/>
              </a:lnSpc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Designs</a:t>
            </a:r>
            <a:r>
              <a:rPr lang="en-US" sz="17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7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7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interface</a:t>
            </a:r>
            <a:r>
              <a:rPr lang="en-US" sz="17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7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7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mobile</a:t>
            </a:r>
            <a:r>
              <a:rPr lang="en-US" sz="17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</a:t>
            </a:r>
            <a:r>
              <a:rPr lang="en-US" sz="17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7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en-US" sz="17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portal</a:t>
            </a:r>
            <a:r>
              <a:rPr lang="en-US" sz="17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.</a:t>
            </a:r>
            <a:endParaRPr lang="en-IN" sz="1800" spc="0" dirty="0">
              <a:effectLst/>
              <a:latin typeface="Times New Roman" panose="02020603050405020304" pitchFamily="18" charset="0"/>
              <a:ea typeface="Arial MT"/>
              <a:cs typeface="Arial MT"/>
            </a:endParaRPr>
          </a:p>
          <a:p>
            <a:pPr marL="443230">
              <a:spcBef>
                <a:spcPts val="1600"/>
              </a:spcBef>
            </a:pPr>
            <a:r>
              <a:rPr lang="en-US" sz="1700" b="1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P A Abirajah</a:t>
            </a:r>
            <a:r>
              <a:rPr lang="en-US" sz="1700" b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(21113069)</a:t>
            </a:r>
            <a:endParaRPr lang="en-IN" sz="17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20700">
              <a:lnSpc>
                <a:spcPct val="115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Works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product's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physical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appearance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aesthetics.</a:t>
            </a:r>
          </a:p>
          <a:p>
            <a:pPr marL="520700">
              <a:lnSpc>
                <a:spcPct val="115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Takes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ergonomics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installation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into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consideration.</a:t>
            </a:r>
          </a:p>
          <a:p>
            <a:pPr marL="520700">
              <a:lnSpc>
                <a:spcPct val="115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Identifies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reports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bugs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issues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.</a:t>
            </a:r>
            <a:endParaRPr lang="en-IN" sz="1800" spc="0" dirty="0">
              <a:effectLst/>
              <a:latin typeface="Times New Roman" panose="02020603050405020304" pitchFamily="18" charset="0"/>
              <a:ea typeface="Arial MT"/>
              <a:cs typeface="Arial MT"/>
            </a:endParaRPr>
          </a:p>
          <a:p>
            <a:pPr marL="520700">
              <a:lnSpc>
                <a:spcPct val="115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Ensures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meets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quality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standards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safety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regulations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.</a:t>
            </a:r>
          </a:p>
          <a:p>
            <a:pPr marL="520700">
              <a:lnSpc>
                <a:spcPct val="115000"/>
              </a:lnSpc>
            </a:pPr>
            <a:endParaRPr lang="en-IN" sz="1800" spc="0" dirty="0">
              <a:effectLst/>
              <a:latin typeface="Times New Roman" panose="02020603050405020304" pitchFamily="18" charset="0"/>
              <a:ea typeface="Arial MT"/>
              <a:cs typeface="Arial MT"/>
            </a:endParaRPr>
          </a:p>
          <a:p>
            <a:pPr marL="520700">
              <a:lnSpc>
                <a:spcPct val="115000"/>
              </a:lnSpc>
            </a:pPr>
            <a:endParaRPr lang="en-IN" sz="1700" spc="0" dirty="0">
              <a:effectLst/>
              <a:latin typeface="Times New Roman" panose="02020603050405020304" pitchFamily="18" charset="0"/>
              <a:ea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91EB126-DDD0-13C7-1DC9-0C279C364C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609600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093BEFE-62EA-9A8D-983F-8A0147DE35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471AA6-BB50-2F15-3397-3DDD8784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2640-4351-B73D-06CE-97DBA77D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9A6B9F8-4BB4-422D-A390-E1E000D6D2D8}" type="slidenum">
              <a:rPr lang="en-US" altLang="en-US">
                <a:solidFill>
                  <a:srgbClr val="898989"/>
                </a:solidFill>
              </a:rPr>
              <a:pPr/>
              <a:t>21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1271" name="Rectangle 3">
            <a:extLst>
              <a:ext uri="{FF2B5EF4-FFF2-40B4-BE49-F238E27FC236}">
                <a16:creationId xmlns:a16="http://schemas.microsoft.com/office/drawing/2014/main" id="{7A6D02C3-6528-745F-4DA7-BFC0EB8BA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03842"/>
            <a:ext cx="798195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r>
              <a:rPr lang="en-IN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400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eferences: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Ms.Shefali Raina and Vishwesh Pratap Singh (2022): Contactless IoT Doorbell. 22nd Journal of Emerging Technologies and Innovative Research(JETIR),Volume 15, pp:6-17,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B.Baron Sam and </a:t>
            </a:r>
            <a:r>
              <a:rPr lang="en-US" sz="1400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A.Pio</a:t>
            </a:r>
            <a:r>
              <a:rPr lang="en-US" sz="1400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sajin (2022): Doorbell System in Home using IoT. International Conference on Frontiers in Materials and Smart System Technologies,Volume 34, pp:4,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Prof. S.B. Sahu and Kavita K. Tandi(2021): IoT &amp; AI Based Smart Doorbell System. International Journal Of Creative Research Thoughts, Volume 13, pp:93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C.K Gomathy and Devulapalli (2021): A Study on IoT Smart Doorbells.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od Creative Research Thoughts, Volume 17, pp:200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Abhishek Gudipalli and Riddhi Gupta (2023): A smart doorbell solution for prevention of Covid-19. Journal of Behaviour Robotics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Nguyen and Chi-Ngon (2023): Design of a smart doorbell for a leader’s office with availability status notification and visitor recognition features. Journal of Innovation and Sustainable Development.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Satyam Kumar and Sajjan Singh (2021): Detection Smart Doorbell Based on IoT. Journal of Advanced Research in Medical Science &amp; Technology Volume 8, Issue 4 - 2021, Pg. No. 7-10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Jaychand and Noman (2022): Smart Doorbell System based on Face Recognition. International Research Journal of Engineering and Technology (IRJET). Volume: 04 Issue: 03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Ms. Priyanka and Mr. Parveen Kantha(2020): Realization of an IoT System to Ensure Doorway Security by Integrating ESP32-CAM with Cloud Server. International Research Journal of Engineering and Technology (IRJET). Volume: 07 Issue: 10</a:t>
            </a:r>
          </a:p>
        </p:txBody>
      </p:sp>
      <p:pic>
        <p:nvPicPr>
          <p:cNvPr id="8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831145-7147-4991-B76F-555ED20DDE8A}"/>
              </a:ext>
            </a:extLst>
          </p:cNvPr>
          <p:cNvSpPr txBox="1"/>
          <p:nvPr/>
        </p:nvSpPr>
        <p:spPr>
          <a:xfrm>
            <a:off x="536510" y="4258291"/>
            <a:ext cx="845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CAE4-B13A-4AC7-ABCD-5EDF85FE4EA2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6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  <p:sp>
        <p:nvSpPr>
          <p:cNvPr id="7" name="Rectangle 6"/>
          <p:cNvSpPr/>
          <p:nvPr/>
        </p:nvSpPr>
        <p:spPr>
          <a:xfrm>
            <a:off x="2400347" y="296733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1680"/>
            <a:ext cx="7886700" cy="1325563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 and Motivation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CAE4-B13A-4AC7-ABCD-5EDF85FE4EA2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6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936A27-85D5-44E7-8119-5736E744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78062"/>
            <a:ext cx="7886700" cy="4351338"/>
          </a:xfrm>
        </p:spPr>
        <p:txBody>
          <a:bodyPr/>
          <a:lstStyle/>
          <a:p>
            <a:r>
              <a:rPr lang="en-US" sz="2400" b="1" i="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Goals:</a:t>
            </a:r>
          </a:p>
          <a:p>
            <a:r>
              <a:rPr lang="en-US" sz="2400" i="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Minimize physical contact for safety and hygiene.</a:t>
            </a:r>
          </a:p>
          <a:p>
            <a:r>
              <a:rPr lang="en-US" sz="2400" i="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Log visitor and delivery data for security and accountability.</a:t>
            </a:r>
          </a:p>
          <a:p>
            <a:r>
              <a:rPr lang="en-US" sz="2400" i="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Prioritize user privacy by enabling complete ownership and control over captured data</a:t>
            </a:r>
          </a:p>
          <a:p>
            <a:r>
              <a:rPr lang="en-US" sz="2400" i="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Optimize system response time to provide real-time notifications and user interaction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67901"/>
            <a:ext cx="7886700" cy="1325563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 and Motivation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CAE4-B13A-4AC7-ABCD-5EDF85FE4EA2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6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936A27-85D5-44E7-8119-5736E744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78062"/>
            <a:ext cx="7886700" cy="4351338"/>
          </a:xfrm>
        </p:spPr>
        <p:txBody>
          <a:bodyPr/>
          <a:lstStyle/>
          <a:p>
            <a:r>
              <a:rPr lang="en-US" sz="2400" b="1" i="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</a:p>
          <a:p>
            <a:r>
              <a:rPr lang="en-US" sz="2400" i="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The motivation behind this project Address the growing need for advanced security solutions in both residential and commercial environments.</a:t>
            </a:r>
          </a:p>
          <a:p>
            <a:r>
              <a:rPr lang="en-US" sz="2400" i="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Streamline the visitor identification process, allowing users to make informed decisions and control access remotely through a smartphone app.</a:t>
            </a:r>
            <a:endParaRPr lang="en-IN" sz="24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33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942B7AC-B44C-5539-24F1-8260BD1E57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104203"/>
            <a:ext cx="7886700" cy="13255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en-US" dirty="0"/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review/Existing Systems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DAEF27-CE8C-C19C-9EAD-4070D17A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65CE4-D6A8-BDF5-0ACA-2557BDE9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15945B7-1301-4A2B-9852-61BB0A815F76}" type="slidenum">
              <a:rPr lang="en-US" altLang="en-US">
                <a:solidFill>
                  <a:srgbClr val="898989"/>
                </a:solidFill>
              </a:rPr>
              <a:pPr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7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CC3F1-1BB4-450B-8E12-D2FC42971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A5967743-7F45-42E5-8764-3D17AB9A33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8487"/>
              </p:ext>
            </p:extLst>
          </p:nvPr>
        </p:nvGraphicFramePr>
        <p:xfrm>
          <a:off x="426155" y="874394"/>
          <a:ext cx="8305469" cy="5541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507">
                  <a:extLst>
                    <a:ext uri="{9D8B030D-6E8A-4147-A177-3AD203B41FA5}">
                      <a16:colId xmlns:a16="http://schemas.microsoft.com/office/drawing/2014/main" val="2738810962"/>
                    </a:ext>
                  </a:extLst>
                </a:gridCol>
                <a:gridCol w="1842248">
                  <a:extLst>
                    <a:ext uri="{9D8B030D-6E8A-4147-A177-3AD203B41FA5}">
                      <a16:colId xmlns:a16="http://schemas.microsoft.com/office/drawing/2014/main" val="2086860346"/>
                    </a:ext>
                  </a:extLst>
                </a:gridCol>
                <a:gridCol w="921124">
                  <a:extLst>
                    <a:ext uri="{9D8B030D-6E8A-4147-A177-3AD203B41FA5}">
                      <a16:colId xmlns:a16="http://schemas.microsoft.com/office/drawing/2014/main" val="3416470480"/>
                    </a:ext>
                  </a:extLst>
                </a:gridCol>
                <a:gridCol w="1536580">
                  <a:extLst>
                    <a:ext uri="{9D8B030D-6E8A-4147-A177-3AD203B41FA5}">
                      <a16:colId xmlns:a16="http://schemas.microsoft.com/office/drawing/2014/main" val="697034839"/>
                    </a:ext>
                  </a:extLst>
                </a:gridCol>
                <a:gridCol w="1925906">
                  <a:extLst>
                    <a:ext uri="{9D8B030D-6E8A-4147-A177-3AD203B41FA5}">
                      <a16:colId xmlns:a16="http://schemas.microsoft.com/office/drawing/2014/main" val="3568170127"/>
                    </a:ext>
                  </a:extLst>
                </a:gridCol>
                <a:gridCol w="1665104">
                  <a:extLst>
                    <a:ext uri="{9D8B030D-6E8A-4147-A177-3AD203B41FA5}">
                      <a16:colId xmlns:a16="http://schemas.microsoft.com/office/drawing/2014/main" val="3185858228"/>
                    </a:ext>
                  </a:extLst>
                </a:gridCol>
              </a:tblGrid>
              <a:tr h="1430508">
                <a:tc>
                  <a:txBody>
                    <a:bodyPr/>
                    <a:lstStyle/>
                    <a:p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paper/System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 (Name of the Journal/Conference</a:t>
                      </a:r>
                      <a:r>
                        <a:rPr lang="en-IN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proceedings with Year)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Algorithm/Methodology adopted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339749209"/>
                  </a:ext>
                </a:extLst>
              </a:tr>
              <a:tr h="188609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With The Pong Game</a:t>
                      </a:r>
                      <a:endParaRPr lang="en-I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Doina ,Logofătu </a:t>
                      </a:r>
                      <a:endParaRPr lang="en-I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21st International Conference on Computational Science and Applications(ICCSA)</a:t>
                      </a:r>
                      <a:r>
                        <a:rPr lang="en-US" sz="14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,2021</a:t>
                      </a:r>
                      <a:endParaRPr lang="en-IN" sz="1400" i="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Q-learning is reinforcement learning algorithm where an agent learns to make decisions.</a:t>
                      </a:r>
                    </a:p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Algorithm:Q-Learning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Accuracy:44.6%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Q-values requires more data</a:t>
                      </a:r>
                      <a:endParaRPr lang="en-I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891209"/>
                  </a:ext>
                </a:extLst>
              </a:tr>
              <a:tr h="18792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Vision-Based Ping Pong Ball Rotation Trajectory </a:t>
                      </a:r>
                      <a:endParaRPr lang="en-I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Yilei, Wang  &amp; Ling, Wang</a:t>
                      </a:r>
                      <a:endParaRPr lang="en-I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Journal of 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Computational Intelligence and Neuroscience,2022</a:t>
                      </a:r>
                      <a:endParaRPr lang="en-IN" sz="1400" i="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 also known as convnets used for image processing and object detection</a:t>
                      </a:r>
                    </a:p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Convolutional neural network(CNN)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Accuracy:40.6%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clarity of the captured video is not high enough, and the noise is high enough to make it indistinguishable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85276"/>
                  </a:ext>
                </a:extLst>
              </a:tr>
            </a:tbl>
          </a:graphicData>
        </a:graphic>
      </p:graphicFrame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D60B5022-7EAE-316C-B343-5E4B4C4C86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3129933"/>
              </p:ext>
            </p:extLst>
          </p:nvPr>
        </p:nvGraphicFramePr>
        <p:xfrm>
          <a:off x="426155" y="874394"/>
          <a:ext cx="8305469" cy="5961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507">
                  <a:extLst>
                    <a:ext uri="{9D8B030D-6E8A-4147-A177-3AD203B41FA5}">
                      <a16:colId xmlns:a16="http://schemas.microsoft.com/office/drawing/2014/main" val="2738810962"/>
                    </a:ext>
                  </a:extLst>
                </a:gridCol>
                <a:gridCol w="1842248">
                  <a:extLst>
                    <a:ext uri="{9D8B030D-6E8A-4147-A177-3AD203B41FA5}">
                      <a16:colId xmlns:a16="http://schemas.microsoft.com/office/drawing/2014/main" val="2086860346"/>
                    </a:ext>
                  </a:extLst>
                </a:gridCol>
                <a:gridCol w="974690">
                  <a:extLst>
                    <a:ext uri="{9D8B030D-6E8A-4147-A177-3AD203B41FA5}">
                      <a16:colId xmlns:a16="http://schemas.microsoft.com/office/drawing/2014/main" val="3416470480"/>
                    </a:ext>
                  </a:extLst>
                </a:gridCol>
                <a:gridCol w="1483014">
                  <a:extLst>
                    <a:ext uri="{9D8B030D-6E8A-4147-A177-3AD203B41FA5}">
                      <a16:colId xmlns:a16="http://schemas.microsoft.com/office/drawing/2014/main" val="697034839"/>
                    </a:ext>
                  </a:extLst>
                </a:gridCol>
                <a:gridCol w="1925906">
                  <a:extLst>
                    <a:ext uri="{9D8B030D-6E8A-4147-A177-3AD203B41FA5}">
                      <a16:colId xmlns:a16="http://schemas.microsoft.com/office/drawing/2014/main" val="3568170127"/>
                    </a:ext>
                  </a:extLst>
                </a:gridCol>
                <a:gridCol w="1665104">
                  <a:extLst>
                    <a:ext uri="{9D8B030D-6E8A-4147-A177-3AD203B41FA5}">
                      <a16:colId xmlns:a16="http://schemas.microsoft.com/office/drawing/2014/main" val="3185858228"/>
                    </a:ext>
                  </a:extLst>
                </a:gridCol>
              </a:tblGrid>
              <a:tr h="1430508">
                <a:tc>
                  <a:txBody>
                    <a:bodyPr/>
                    <a:lstStyle/>
                    <a:p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paper/System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 (Name of the Journal/Conference</a:t>
                      </a:r>
                      <a:r>
                        <a:rPr lang="en-IN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proceedings with Year)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Algorithm/Methodology adopted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339749209"/>
                  </a:ext>
                </a:extLst>
              </a:tr>
              <a:tr h="23280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Contactless IoT Doorbell</a:t>
                      </a:r>
                      <a:endParaRPr lang="en-I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Ms.Shefali Raina,</a:t>
                      </a: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Vishwesh Pratap Singh,</a:t>
                      </a: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Md.Sajid Akhtar,</a:t>
                      </a: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Sidhant Ranjan Rishabh&amp; Ajab Singh</a:t>
                      </a:r>
                      <a:endParaRPr lang="en-I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22nd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Journal of Emerging Technologies and Innovative Research(JETIR), 2022</a:t>
                      </a:r>
                      <a:endParaRPr lang="en-IN" sz="1400" i="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Ultrasonic sensor detects infrared changes</a:t>
                      </a:r>
                    </a:p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Using of Arduino UNO to send info to 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Costlier than esp32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Latency of information</a:t>
                      </a:r>
                      <a:endParaRPr lang="en-I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891209"/>
                  </a:ext>
                </a:extLst>
              </a:tr>
              <a:tr h="18792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Doorbell System in Home Using IoT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B.Baron Sam1</a:t>
                      </a: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K. Purna Chander</a:t>
                      </a: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K. Vinay &amp;</a:t>
                      </a: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A.Pio sajin</a:t>
                      </a:r>
                      <a:endParaRPr lang="en-I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International Conference on Frontiers in Materials and Smart System Technologies,2021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Utilizes protocols like MQTT or HTTP for efficient communication.</a:t>
                      </a:r>
                    </a:p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Fine-tune sensor parameters to reduce negatives and optimize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Power Consumption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Old Usage of sensor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852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942B7AC-B44C-5539-24F1-8260BD1E57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544" y="0"/>
            <a:ext cx="7886700" cy="13255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en-US" dirty="0"/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review/Existing Systems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DAEF27-CE8C-C19C-9EAD-4070D17A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1C7B9C-D289-1266-49C8-62273D86D9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701904"/>
              </p:ext>
            </p:extLst>
          </p:nvPr>
        </p:nvGraphicFramePr>
        <p:xfrm>
          <a:off x="293593" y="899855"/>
          <a:ext cx="8610602" cy="5364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5">
                  <a:extLst>
                    <a:ext uri="{9D8B030D-6E8A-4147-A177-3AD203B41FA5}">
                      <a16:colId xmlns:a16="http://schemas.microsoft.com/office/drawing/2014/main" val="2738810962"/>
                    </a:ext>
                  </a:extLst>
                </a:gridCol>
                <a:gridCol w="1909930">
                  <a:extLst>
                    <a:ext uri="{9D8B030D-6E8A-4147-A177-3AD203B41FA5}">
                      <a16:colId xmlns:a16="http://schemas.microsoft.com/office/drawing/2014/main" val="2086860346"/>
                    </a:ext>
                  </a:extLst>
                </a:gridCol>
                <a:gridCol w="954965">
                  <a:extLst>
                    <a:ext uri="{9D8B030D-6E8A-4147-A177-3AD203B41FA5}">
                      <a16:colId xmlns:a16="http://schemas.microsoft.com/office/drawing/2014/main" val="3416470480"/>
                    </a:ext>
                  </a:extLst>
                </a:gridCol>
                <a:gridCol w="1593032">
                  <a:extLst>
                    <a:ext uri="{9D8B030D-6E8A-4147-A177-3AD203B41FA5}">
                      <a16:colId xmlns:a16="http://schemas.microsoft.com/office/drawing/2014/main" val="697034839"/>
                    </a:ext>
                  </a:extLst>
                </a:gridCol>
                <a:gridCol w="1996662">
                  <a:extLst>
                    <a:ext uri="{9D8B030D-6E8A-4147-A177-3AD203B41FA5}">
                      <a16:colId xmlns:a16="http://schemas.microsoft.com/office/drawing/2014/main" val="3568170127"/>
                    </a:ext>
                  </a:extLst>
                </a:gridCol>
                <a:gridCol w="1726278">
                  <a:extLst>
                    <a:ext uri="{9D8B030D-6E8A-4147-A177-3AD203B41FA5}">
                      <a16:colId xmlns:a16="http://schemas.microsoft.com/office/drawing/2014/main" val="3185858228"/>
                    </a:ext>
                  </a:extLst>
                </a:gridCol>
              </a:tblGrid>
              <a:tr h="1554737">
                <a:tc>
                  <a:txBody>
                    <a:bodyPr/>
                    <a:lstStyle/>
                    <a:p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paper/System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 (Name of the Journal/Conference</a:t>
                      </a:r>
                      <a:r>
                        <a:rPr lang="en-IN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proceedings with Year)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Algorithm/Methodology adopted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339749209"/>
                  </a:ext>
                </a:extLst>
              </a:tr>
              <a:tr h="37090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Pong Game using AI</a:t>
                      </a:r>
                      <a:endParaRPr lang="en-I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Akash ,R., Ruchika ,P .,&amp; Ashish ,P.K</a:t>
                      </a:r>
                      <a:endParaRPr lang="en-I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International Journal of Scientific and Research Publications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,2022</a:t>
                      </a:r>
                      <a:endParaRPr lang="en-I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Q-learning is reinforcement learning algorithm where an agent learns to make decisions.</a:t>
                      </a:r>
                    </a:p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algorithm takes on both paddles using ai or bot</a:t>
                      </a:r>
                    </a:p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Algorithm:Q-Learning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adaptability in different environment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Accuracy:64.7 %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891209"/>
                  </a:ext>
                </a:extLst>
              </a:tr>
              <a:tr h="37090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Design of  Game Pong using VHDL</a:t>
                      </a:r>
                      <a:endParaRPr lang="en-I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Sudhanshu M.M., Nakul.N.,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Journal of Engineering Research &amp; Technology (IJERT)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,2022</a:t>
                      </a:r>
                      <a:endParaRPr lang="en-I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 the paddles is done without clicking repeatedly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Algorithm:State Machine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will work only in the platform of windows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Accuracy-50.4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8527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65CE4-D6A8-BDF5-0ACA-2557BDE9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15945B7-1301-4A2B-9852-61BB0A815F76}" type="slidenum">
              <a:rPr lang="en-US" altLang="en-US">
                <a:solidFill>
                  <a:srgbClr val="898989"/>
                </a:solidFill>
              </a:rPr>
              <a:pPr/>
              <a:t>6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7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7DDD2405-B62F-80F5-CFB7-5FEE002610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245388"/>
              </p:ext>
            </p:extLst>
          </p:nvPr>
        </p:nvGraphicFramePr>
        <p:xfrm>
          <a:off x="293593" y="899855"/>
          <a:ext cx="8610602" cy="5578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5">
                  <a:extLst>
                    <a:ext uri="{9D8B030D-6E8A-4147-A177-3AD203B41FA5}">
                      <a16:colId xmlns:a16="http://schemas.microsoft.com/office/drawing/2014/main" val="2738810962"/>
                    </a:ext>
                  </a:extLst>
                </a:gridCol>
                <a:gridCol w="1909930">
                  <a:extLst>
                    <a:ext uri="{9D8B030D-6E8A-4147-A177-3AD203B41FA5}">
                      <a16:colId xmlns:a16="http://schemas.microsoft.com/office/drawing/2014/main" val="2086860346"/>
                    </a:ext>
                  </a:extLst>
                </a:gridCol>
                <a:gridCol w="954965">
                  <a:extLst>
                    <a:ext uri="{9D8B030D-6E8A-4147-A177-3AD203B41FA5}">
                      <a16:colId xmlns:a16="http://schemas.microsoft.com/office/drawing/2014/main" val="3416470480"/>
                    </a:ext>
                  </a:extLst>
                </a:gridCol>
                <a:gridCol w="1593032">
                  <a:extLst>
                    <a:ext uri="{9D8B030D-6E8A-4147-A177-3AD203B41FA5}">
                      <a16:colId xmlns:a16="http://schemas.microsoft.com/office/drawing/2014/main" val="697034839"/>
                    </a:ext>
                  </a:extLst>
                </a:gridCol>
                <a:gridCol w="1996662">
                  <a:extLst>
                    <a:ext uri="{9D8B030D-6E8A-4147-A177-3AD203B41FA5}">
                      <a16:colId xmlns:a16="http://schemas.microsoft.com/office/drawing/2014/main" val="3568170127"/>
                    </a:ext>
                  </a:extLst>
                </a:gridCol>
                <a:gridCol w="1726278">
                  <a:extLst>
                    <a:ext uri="{9D8B030D-6E8A-4147-A177-3AD203B41FA5}">
                      <a16:colId xmlns:a16="http://schemas.microsoft.com/office/drawing/2014/main" val="3185858228"/>
                    </a:ext>
                  </a:extLst>
                </a:gridCol>
              </a:tblGrid>
              <a:tr h="1554737">
                <a:tc>
                  <a:txBody>
                    <a:bodyPr/>
                    <a:lstStyle/>
                    <a:p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paper/System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 (Name of the Journal/Conference</a:t>
                      </a:r>
                      <a:r>
                        <a:rPr lang="en-IN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proceedings with Year)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Algorithm/Methodology adopted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339749209"/>
                  </a:ext>
                </a:extLst>
              </a:tr>
              <a:tr h="37090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 &amp; AI Based Smart Doorbell System</a:t>
                      </a:r>
                      <a:endParaRPr lang="en-I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Prof. S.B. Sahu, Arati F. Paswan &amp;, Kavita K. Tandi</a:t>
                      </a:r>
                      <a:endParaRPr lang="en-I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International Journal Of Creative Research Thoughts,2021</a:t>
                      </a:r>
                      <a:endParaRPr lang="en-I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Employs deep learning models (e.g., CNN) to analyze captured images.</a:t>
                      </a:r>
                    </a:p>
                    <a:p>
                      <a:pPr marL="285750" marR="0" lvl="0" indent="-28575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 up cloud services (e.g., AWS, Azure) for data storage and processing.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combability.</a:t>
                      </a:r>
                      <a:endParaRPr lang="en-IN" sz="1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 Risks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891209"/>
                  </a:ext>
                </a:extLst>
              </a:tr>
              <a:tr h="37090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STUDY ON IOT SMART DOORBELLS</a:t>
                      </a:r>
                      <a:endParaRPr lang="en-I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C.K Gomathy, &amp; Devulapalli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Journal Of Creative Research Thoughts,2021</a:t>
                      </a:r>
                      <a:endParaRPr lang="en-I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Classifies visitors, distinguishes between humans, animals, and objects.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AI model accuracy, system responsiveness, and image analysis effectiveness.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Bias in AI Models: AI models may inherit biases from training data, affecting visitor classification accuracy.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85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37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F69A7B1-B608-F2E1-27B4-37173D4CC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9427"/>
            <a:ext cx="7886700" cy="132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5AABF87-2C38-54B0-ACCC-86F047AB18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30BDF4-F01E-717D-367C-95002BD8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280EA-916B-D168-6197-0C1C4C85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93D3B8D-1543-4F83-9E68-EAF9934378FF}" type="slidenum">
              <a:rPr lang="en-US" altLang="en-US">
                <a:solidFill>
                  <a:srgbClr val="898989"/>
                </a:solidFill>
              </a:rPr>
              <a:pPr/>
              <a:t>7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7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0D72A3-ADDF-445B-A767-C0CD006E1F0D}"/>
              </a:ext>
            </a:extLst>
          </p:cNvPr>
          <p:cNvSpPr txBox="1"/>
          <p:nvPr/>
        </p:nvSpPr>
        <p:spPr>
          <a:xfrm>
            <a:off x="304800" y="1554470"/>
            <a:ext cx="899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contactless doorbell system that enhances security and convenience in residential and commercial settings.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real-time remote monitoring of the doorstep through a smartphone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images when human presence is detected and securely store them on a local cloud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 intuitive user interface within the Blynk app for viewing images and making informed decisions.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privacy and data security by storing images locally and implementing robust security measures.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Inspire individuals and companies to develop IoT solutions with a focus on user privacy and data control.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0C9BAF4-1A4F-A42D-049D-26B277FE1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1032120"/>
            <a:ext cx="7886700" cy="132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80E7D1F-8044-5C62-237C-CE2A28C53E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36A0CE-53D6-87B8-1DDE-85E4E8B2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01A68B-9214-51D1-CE86-A05133A8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F16B00A-EB03-47A7-99E1-6BA880D12178}" type="slidenum">
              <a:rPr lang="en-US" altLang="en-US">
                <a:solidFill>
                  <a:srgbClr val="898989"/>
                </a:solidFill>
              </a:rPr>
              <a:pPr/>
              <a:t>8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7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D39895-144C-4ED9-ACC7-DB1C31FF6C92}"/>
              </a:ext>
            </a:extLst>
          </p:cNvPr>
          <p:cNvSpPr txBox="1"/>
          <p:nvPr/>
        </p:nvSpPr>
        <p:spPr>
          <a:xfrm>
            <a:off x="533400" y="2063563"/>
            <a:ext cx="84007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real-time remote monitoring of the doorstep through a smartphone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images when human presence is detected and securely store them on a local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 intuitive user interface within the Blynk app for viewing images and making informed decisions.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privacy and data security by storing images locally and implementing robust security measures.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8299EA-09FF-B069-D880-56397C4C5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58102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System/Work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46E4C1A-FEAF-FAD7-12D7-EDAAB091D3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C42DC8-24EF-2F2D-E196-846E4696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CSE                      CSB4243-Design Project-1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6122AD-60FF-63E8-B028-C03771D1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9E271D1-1D46-47DF-B834-D7C1A7145DFD}" type="slidenum">
              <a:rPr lang="en-US" altLang="en-US">
                <a:solidFill>
                  <a:srgbClr val="898989"/>
                </a:solidFill>
              </a:rPr>
              <a:pPr/>
              <a:t>9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7" name="image1.jpg" descr="A drawing of a face&#10;&#10;Description automatically generated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00800" y="228600"/>
            <a:ext cx="2533319" cy="659958"/>
          </a:xfrm>
          <a:prstGeom prst="rect">
            <a:avLst/>
          </a:prstGeom>
          <a:ln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4A3B57-A46A-4125-A684-61FC1B86FF91}"/>
              </a:ext>
            </a:extLst>
          </p:cNvPr>
          <p:cNvSpPr txBox="1"/>
          <p:nvPr/>
        </p:nvSpPr>
        <p:spPr>
          <a:xfrm>
            <a:off x="457200" y="1683425"/>
            <a:ext cx="847691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are going to make contactless doorbell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the hardware setup using the ESP32-CAM device, including integrating sensors for human presence detection and a buzzer for alerts.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the Blynk app interface that enables remote monitoring, image viewing, and remote door unlock control.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the local cloud server infrastructure on a Windows platform to securely store and manage captured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the system's reliability, security, and user-friendliness through thorough testing and user feedback.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the system's effectiveness through scenarios involving human presence detection, image capture, remote monitoring, and remote door unlock.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20074</TotalTime>
  <Words>2176</Words>
  <Application>Microsoft Office PowerPoint</Application>
  <PresentationFormat>On-screen Show (4:3)</PresentationFormat>
  <Paragraphs>297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Theme</vt:lpstr>
      <vt:lpstr> Department of Computer Science and Engineering  CSB4332 – DESIGN PROJECT  WITH IOT  CONTACTLESS DOORBELL SYSTEM</vt:lpstr>
      <vt:lpstr>Introduction</vt:lpstr>
      <vt:lpstr>Goals and Motivation</vt:lpstr>
      <vt:lpstr>Goals and Motivation</vt:lpstr>
      <vt:lpstr> Literature review/Existing Systems </vt:lpstr>
      <vt:lpstr> Literature review/Existing Systems </vt:lpstr>
      <vt:lpstr>Problem Definition</vt:lpstr>
      <vt:lpstr>Objective</vt:lpstr>
      <vt:lpstr>Proposed System/Work</vt:lpstr>
      <vt:lpstr>PowerPoint Presentation</vt:lpstr>
      <vt:lpstr>Modules Description</vt:lpstr>
      <vt:lpstr>Design Requirements</vt:lpstr>
      <vt:lpstr>Design Requirements</vt:lpstr>
      <vt:lpstr>Hardware Design :</vt:lpstr>
      <vt:lpstr>PowerPoint Presentation</vt:lpstr>
      <vt:lpstr>PowerPoint Presentation</vt:lpstr>
      <vt:lpstr>PowerPoint Presentation</vt:lpstr>
      <vt:lpstr>PowerPoint Presentation</vt:lpstr>
      <vt:lpstr>Circuit and Hardware Implementation:</vt:lpstr>
      <vt:lpstr>Contribution of Team members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Swa234319</dc:creator>
  <cp:lastModifiedBy>Dharshan Rithvik</cp:lastModifiedBy>
  <cp:revision>338</cp:revision>
  <dcterms:created xsi:type="dcterms:W3CDTF">1601-01-01T00:00:00Z</dcterms:created>
  <dcterms:modified xsi:type="dcterms:W3CDTF">2023-11-15T02:57:19Z</dcterms:modified>
</cp:coreProperties>
</file>