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06" r:id="rId1"/>
  </p:sldMasterIdLst>
  <p:notesMasterIdLst>
    <p:notesMasterId r:id="rId7"/>
  </p:notesMasterIdLst>
  <p:handoutMasterIdLst>
    <p:handoutMasterId r:id="rId8"/>
  </p:handoutMasterIdLst>
  <p:sldIdLst>
    <p:sldId id="335" r:id="rId2"/>
    <p:sldId id="348" r:id="rId3"/>
    <p:sldId id="349" r:id="rId4"/>
    <p:sldId id="338" r:id="rId5"/>
    <p:sldId id="351" r:id="rId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60"/>
  </p:normalViewPr>
  <p:slideViewPr>
    <p:cSldViewPr>
      <p:cViewPr varScale="1">
        <p:scale>
          <a:sx n="85" d="100"/>
          <a:sy n="85" d="100"/>
        </p:scale>
        <p:origin x="169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965E49-9504-D1B5-907E-F0131459EEB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9E8ECBAF-2A61-9D47-E6EB-752E059FB52E}"/>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2CFA605-1CD3-4C78-896B-08BEF8CD4A73}" type="datetimeFigureOut">
              <a:rPr lang="en-IN"/>
              <a:pPr>
                <a:defRPr/>
              </a:pPr>
              <a:t>25-07-2023</a:t>
            </a:fld>
            <a:endParaRPr lang="en-IN"/>
          </a:p>
        </p:txBody>
      </p:sp>
      <p:sp>
        <p:nvSpPr>
          <p:cNvPr id="4" name="Footer Placeholder 3">
            <a:extLst>
              <a:ext uri="{FF2B5EF4-FFF2-40B4-BE49-F238E27FC236}">
                <a16:creationId xmlns:a16="http://schemas.microsoft.com/office/drawing/2014/main" id="{D9F2FD88-1B5F-3E1A-83C1-75510E69C3EF}"/>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5" name="Slide Number Placeholder 4">
            <a:extLst>
              <a:ext uri="{FF2B5EF4-FFF2-40B4-BE49-F238E27FC236}">
                <a16:creationId xmlns:a16="http://schemas.microsoft.com/office/drawing/2014/main" id="{488C2BB1-75F7-7401-E33F-0E55EB62923B}"/>
              </a:ext>
            </a:extLst>
          </p:cNvPr>
          <p:cNvSpPr>
            <a:spLocks noGrp="1"/>
          </p:cNvSpPr>
          <p:nvPr>
            <p:ph type="sldNum" sz="quarter" idx="3"/>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851FA90-7BBA-45A1-99A8-554CD759728E}"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B41DCC-352F-7809-CCFD-F14CBA918591}"/>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a:extLst>
              <a:ext uri="{FF2B5EF4-FFF2-40B4-BE49-F238E27FC236}">
                <a16:creationId xmlns:a16="http://schemas.microsoft.com/office/drawing/2014/main" id="{90FD632B-7C00-C336-E5D9-A055FDE9AAB9}"/>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7BACDC13-41A5-4CC4-93A9-CE3620CEB7A8}" type="datetimeFigureOut">
              <a:rPr lang="en-US"/>
              <a:pPr>
                <a:defRPr/>
              </a:pPr>
              <a:t>7/25/2023</a:t>
            </a:fld>
            <a:endParaRPr lang="en-US"/>
          </a:p>
        </p:txBody>
      </p:sp>
      <p:sp>
        <p:nvSpPr>
          <p:cNvPr id="4" name="Slide Image Placeholder 3">
            <a:extLst>
              <a:ext uri="{FF2B5EF4-FFF2-40B4-BE49-F238E27FC236}">
                <a16:creationId xmlns:a16="http://schemas.microsoft.com/office/drawing/2014/main" id="{F1A81BB2-26D2-977C-BCBD-8D5212DA69BB}"/>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28849D6-DF25-B74B-E511-794B088A9959}"/>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E2FC16E-5869-CA26-EB64-075AE6193E7F}"/>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9C63DF5-175C-85C3-18B4-8A0F49D49C95}"/>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F6A354F-4066-4F12-BB96-46DEBB52985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144DED-E418-65BD-B6F7-8284B1F6594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32F0166-D303-862C-1C47-150A06D1B8E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E2458C8-F558-6182-1029-A3BEC9223991}"/>
              </a:ext>
            </a:extLst>
          </p:cNvPr>
          <p:cNvSpPr>
            <a:spLocks noGrp="1"/>
          </p:cNvSpPr>
          <p:nvPr>
            <p:ph type="sldNum" sz="quarter" idx="12"/>
          </p:nvPr>
        </p:nvSpPr>
        <p:spPr/>
        <p:txBody>
          <a:bodyPr/>
          <a:lstStyle>
            <a:lvl1pPr>
              <a:defRPr/>
            </a:lvl1pPr>
          </a:lstStyle>
          <a:p>
            <a:fld id="{7F152F2A-3169-4790-9C21-94A8493C6D59}" type="slidenum">
              <a:rPr lang="en-US" altLang="en-US"/>
              <a:pPr/>
              <a:t>‹#›</a:t>
            </a:fld>
            <a:endParaRPr lang="en-US" altLang="en-US"/>
          </a:p>
        </p:txBody>
      </p:sp>
    </p:spTree>
    <p:extLst>
      <p:ext uri="{BB962C8B-B14F-4D97-AF65-F5344CB8AC3E}">
        <p14:creationId xmlns:p14="http://schemas.microsoft.com/office/powerpoint/2010/main" val="222639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167CE-9B51-950B-274A-757AFCD6B9E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4270E88-D8F8-16FF-538E-EF21DB3D3253}"/>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9DF54046-7B00-C608-2AF8-C9CE9BEE4BC4}"/>
              </a:ext>
            </a:extLst>
          </p:cNvPr>
          <p:cNvSpPr>
            <a:spLocks noGrp="1"/>
          </p:cNvSpPr>
          <p:nvPr>
            <p:ph type="sldNum" sz="quarter" idx="12"/>
          </p:nvPr>
        </p:nvSpPr>
        <p:spPr/>
        <p:txBody>
          <a:bodyPr/>
          <a:lstStyle>
            <a:lvl1pPr>
              <a:defRPr/>
            </a:lvl1pPr>
          </a:lstStyle>
          <a:p>
            <a:fld id="{09399C60-A3BF-4D47-AEF8-1ACB0F399047}" type="slidenum">
              <a:rPr lang="en-US" altLang="en-US"/>
              <a:pPr/>
              <a:t>‹#›</a:t>
            </a:fld>
            <a:endParaRPr lang="en-US" altLang="en-US"/>
          </a:p>
        </p:txBody>
      </p:sp>
    </p:spTree>
    <p:extLst>
      <p:ext uri="{BB962C8B-B14F-4D97-AF65-F5344CB8AC3E}">
        <p14:creationId xmlns:p14="http://schemas.microsoft.com/office/powerpoint/2010/main" val="280985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405B3-BBC6-06B6-CC57-716D50BB56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D40E5B6-6FFE-8638-2340-1672CDCA156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00E73481-F4C4-EACC-1EBE-7B001EB5A7BA}"/>
              </a:ext>
            </a:extLst>
          </p:cNvPr>
          <p:cNvSpPr>
            <a:spLocks noGrp="1"/>
          </p:cNvSpPr>
          <p:nvPr>
            <p:ph type="sldNum" sz="quarter" idx="12"/>
          </p:nvPr>
        </p:nvSpPr>
        <p:spPr/>
        <p:txBody>
          <a:bodyPr/>
          <a:lstStyle>
            <a:lvl1pPr>
              <a:defRPr/>
            </a:lvl1pPr>
          </a:lstStyle>
          <a:p>
            <a:fld id="{2622AE11-EF31-47C9-93F7-535AE2BFCD69}" type="slidenum">
              <a:rPr lang="en-US" altLang="en-US"/>
              <a:pPr/>
              <a:t>‹#›</a:t>
            </a:fld>
            <a:endParaRPr lang="en-US" altLang="en-US"/>
          </a:p>
        </p:txBody>
      </p:sp>
    </p:spTree>
    <p:extLst>
      <p:ext uri="{BB962C8B-B14F-4D97-AF65-F5344CB8AC3E}">
        <p14:creationId xmlns:p14="http://schemas.microsoft.com/office/powerpoint/2010/main" val="259657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6097A-CB85-4D55-558A-80DCA155D39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4B00EC7-DB5E-449D-0471-17C4C7C19D0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95E8697-A91A-F9CE-0E9A-A7273632FD41}"/>
              </a:ext>
            </a:extLst>
          </p:cNvPr>
          <p:cNvSpPr>
            <a:spLocks noGrp="1"/>
          </p:cNvSpPr>
          <p:nvPr>
            <p:ph type="sldNum" sz="quarter" idx="12"/>
          </p:nvPr>
        </p:nvSpPr>
        <p:spPr/>
        <p:txBody>
          <a:bodyPr/>
          <a:lstStyle>
            <a:lvl1pPr>
              <a:defRPr/>
            </a:lvl1pPr>
          </a:lstStyle>
          <a:p>
            <a:fld id="{9D73CAE4-B13A-4AC7-ABCD-5EDF85FE4EA2}" type="slidenum">
              <a:rPr lang="en-US" altLang="en-US"/>
              <a:pPr/>
              <a:t>‹#›</a:t>
            </a:fld>
            <a:endParaRPr lang="en-US" altLang="en-US"/>
          </a:p>
        </p:txBody>
      </p:sp>
    </p:spTree>
    <p:extLst>
      <p:ext uri="{BB962C8B-B14F-4D97-AF65-F5344CB8AC3E}">
        <p14:creationId xmlns:p14="http://schemas.microsoft.com/office/powerpoint/2010/main" val="50553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31A344-D29A-94DA-E483-02803288B47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D976310-2949-22FB-D5C4-B5FC6106D26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CF2C2BC7-68D5-8C89-E83A-43B1F3B80857}"/>
              </a:ext>
            </a:extLst>
          </p:cNvPr>
          <p:cNvSpPr>
            <a:spLocks noGrp="1"/>
          </p:cNvSpPr>
          <p:nvPr>
            <p:ph type="sldNum" sz="quarter" idx="12"/>
          </p:nvPr>
        </p:nvSpPr>
        <p:spPr/>
        <p:txBody>
          <a:bodyPr/>
          <a:lstStyle>
            <a:lvl1pPr>
              <a:defRPr/>
            </a:lvl1pPr>
          </a:lstStyle>
          <a:p>
            <a:fld id="{5C908DE3-F629-4FFB-AA9D-8A2CE515A849}" type="slidenum">
              <a:rPr lang="en-US" altLang="en-US"/>
              <a:pPr/>
              <a:t>‹#›</a:t>
            </a:fld>
            <a:endParaRPr lang="en-US" altLang="en-US"/>
          </a:p>
        </p:txBody>
      </p:sp>
    </p:spTree>
    <p:extLst>
      <p:ext uri="{BB962C8B-B14F-4D97-AF65-F5344CB8AC3E}">
        <p14:creationId xmlns:p14="http://schemas.microsoft.com/office/powerpoint/2010/main" val="250291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CD8CA5D-EA58-07B0-5122-C889EFFCA96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4069130-EEF2-5DDA-4828-0F67D60B551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6BD87551-578F-2D63-3DA9-91625304C841}"/>
              </a:ext>
            </a:extLst>
          </p:cNvPr>
          <p:cNvSpPr>
            <a:spLocks noGrp="1"/>
          </p:cNvSpPr>
          <p:nvPr>
            <p:ph type="sldNum" sz="quarter" idx="12"/>
          </p:nvPr>
        </p:nvSpPr>
        <p:spPr/>
        <p:txBody>
          <a:bodyPr/>
          <a:lstStyle>
            <a:lvl1pPr>
              <a:defRPr/>
            </a:lvl1pPr>
          </a:lstStyle>
          <a:p>
            <a:fld id="{77344E5A-73B4-4FD2-87E4-B633D8DBC72C}" type="slidenum">
              <a:rPr lang="en-US" altLang="en-US"/>
              <a:pPr/>
              <a:t>‹#›</a:t>
            </a:fld>
            <a:endParaRPr lang="en-US" altLang="en-US"/>
          </a:p>
        </p:txBody>
      </p:sp>
    </p:spTree>
    <p:extLst>
      <p:ext uri="{BB962C8B-B14F-4D97-AF65-F5344CB8AC3E}">
        <p14:creationId xmlns:p14="http://schemas.microsoft.com/office/powerpoint/2010/main" val="248524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7AD522F-8E27-A347-ED03-2D5DB6579247}"/>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3BDAB870-F498-3D66-14EA-BE78B3DC1ED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9" name="Slide Number Placeholder 5">
            <a:extLst>
              <a:ext uri="{FF2B5EF4-FFF2-40B4-BE49-F238E27FC236}">
                <a16:creationId xmlns:a16="http://schemas.microsoft.com/office/drawing/2014/main" id="{645D6DE2-21C8-1AED-ABA1-931981B7328D}"/>
              </a:ext>
            </a:extLst>
          </p:cNvPr>
          <p:cNvSpPr>
            <a:spLocks noGrp="1"/>
          </p:cNvSpPr>
          <p:nvPr>
            <p:ph type="sldNum" sz="quarter" idx="12"/>
          </p:nvPr>
        </p:nvSpPr>
        <p:spPr/>
        <p:txBody>
          <a:bodyPr/>
          <a:lstStyle>
            <a:lvl1pPr>
              <a:defRPr/>
            </a:lvl1pPr>
          </a:lstStyle>
          <a:p>
            <a:fld id="{F1EB93F2-5B6C-4321-AE78-82A282D7F213}" type="slidenum">
              <a:rPr lang="en-US" altLang="en-US"/>
              <a:pPr/>
              <a:t>‹#›</a:t>
            </a:fld>
            <a:endParaRPr lang="en-US" altLang="en-US"/>
          </a:p>
        </p:txBody>
      </p:sp>
    </p:spTree>
    <p:extLst>
      <p:ext uri="{BB962C8B-B14F-4D97-AF65-F5344CB8AC3E}">
        <p14:creationId xmlns:p14="http://schemas.microsoft.com/office/powerpoint/2010/main" val="15927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A47BB865-D212-7E85-5249-E44225A9C68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B018684E-A97C-4637-62DE-829C2DDAA106}"/>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5" name="Slide Number Placeholder 5">
            <a:extLst>
              <a:ext uri="{FF2B5EF4-FFF2-40B4-BE49-F238E27FC236}">
                <a16:creationId xmlns:a16="http://schemas.microsoft.com/office/drawing/2014/main" id="{AC2A94CA-41EF-A02D-A55D-FA64954EAD88}"/>
              </a:ext>
            </a:extLst>
          </p:cNvPr>
          <p:cNvSpPr>
            <a:spLocks noGrp="1"/>
          </p:cNvSpPr>
          <p:nvPr>
            <p:ph type="sldNum" sz="quarter" idx="12"/>
          </p:nvPr>
        </p:nvSpPr>
        <p:spPr/>
        <p:txBody>
          <a:bodyPr/>
          <a:lstStyle>
            <a:lvl1pPr>
              <a:defRPr/>
            </a:lvl1pPr>
          </a:lstStyle>
          <a:p>
            <a:fld id="{675988CF-5D30-4D00-93A8-659B07C9834F}" type="slidenum">
              <a:rPr lang="en-US" altLang="en-US"/>
              <a:pPr/>
              <a:t>‹#›</a:t>
            </a:fld>
            <a:endParaRPr lang="en-US" altLang="en-US"/>
          </a:p>
        </p:txBody>
      </p:sp>
    </p:spTree>
    <p:extLst>
      <p:ext uri="{BB962C8B-B14F-4D97-AF65-F5344CB8AC3E}">
        <p14:creationId xmlns:p14="http://schemas.microsoft.com/office/powerpoint/2010/main" val="379821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0243A7-75F0-3107-8D3C-3B186210903A}"/>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0A523DE1-3358-595E-4A3C-63B619C0DD29}"/>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4" name="Slide Number Placeholder 5">
            <a:extLst>
              <a:ext uri="{FF2B5EF4-FFF2-40B4-BE49-F238E27FC236}">
                <a16:creationId xmlns:a16="http://schemas.microsoft.com/office/drawing/2014/main" id="{E03237FE-815A-1E09-7261-F164720AAAB7}"/>
              </a:ext>
            </a:extLst>
          </p:cNvPr>
          <p:cNvSpPr>
            <a:spLocks noGrp="1"/>
          </p:cNvSpPr>
          <p:nvPr>
            <p:ph type="sldNum" sz="quarter" idx="12"/>
          </p:nvPr>
        </p:nvSpPr>
        <p:spPr/>
        <p:txBody>
          <a:bodyPr/>
          <a:lstStyle>
            <a:lvl1pPr>
              <a:defRPr/>
            </a:lvl1pPr>
          </a:lstStyle>
          <a:p>
            <a:fld id="{185413E7-BE16-46B7-8E6A-6BE9CD646E83}" type="slidenum">
              <a:rPr lang="en-US" altLang="en-US"/>
              <a:pPr/>
              <a:t>‹#›</a:t>
            </a:fld>
            <a:endParaRPr lang="en-US" altLang="en-US"/>
          </a:p>
        </p:txBody>
      </p:sp>
    </p:spTree>
    <p:extLst>
      <p:ext uri="{BB962C8B-B14F-4D97-AF65-F5344CB8AC3E}">
        <p14:creationId xmlns:p14="http://schemas.microsoft.com/office/powerpoint/2010/main" val="415866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F8469570-A19B-9223-510A-EEBC77508A8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C6E7D4F-9D80-4EBB-1D4D-32D045CFB89F}"/>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03424799-C1CA-F046-3A3D-F7C3ED962F6D}"/>
              </a:ext>
            </a:extLst>
          </p:cNvPr>
          <p:cNvSpPr>
            <a:spLocks noGrp="1"/>
          </p:cNvSpPr>
          <p:nvPr>
            <p:ph type="sldNum" sz="quarter" idx="12"/>
          </p:nvPr>
        </p:nvSpPr>
        <p:spPr/>
        <p:txBody>
          <a:bodyPr/>
          <a:lstStyle>
            <a:lvl1pPr>
              <a:defRPr/>
            </a:lvl1pPr>
          </a:lstStyle>
          <a:p>
            <a:fld id="{7120EF40-7C6F-41D5-9261-F407CF7E7AA7}" type="slidenum">
              <a:rPr lang="en-US" altLang="en-US"/>
              <a:pPr/>
              <a:t>‹#›</a:t>
            </a:fld>
            <a:endParaRPr lang="en-US" altLang="en-US"/>
          </a:p>
        </p:txBody>
      </p:sp>
    </p:spTree>
    <p:extLst>
      <p:ext uri="{BB962C8B-B14F-4D97-AF65-F5344CB8AC3E}">
        <p14:creationId xmlns:p14="http://schemas.microsoft.com/office/powerpoint/2010/main" val="254543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9B65E3A-A942-A246-C148-A75CA5370FD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17405D5-784F-B615-92A0-877E32E4B245}"/>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548199D0-5F27-61F2-C5CD-8C89F10605BC}"/>
              </a:ext>
            </a:extLst>
          </p:cNvPr>
          <p:cNvSpPr>
            <a:spLocks noGrp="1"/>
          </p:cNvSpPr>
          <p:nvPr>
            <p:ph type="sldNum" sz="quarter" idx="12"/>
          </p:nvPr>
        </p:nvSpPr>
        <p:spPr/>
        <p:txBody>
          <a:bodyPr/>
          <a:lstStyle>
            <a:lvl1pPr>
              <a:defRPr/>
            </a:lvl1pPr>
          </a:lstStyle>
          <a:p>
            <a:fld id="{A62FD86B-2F01-41CB-9729-C0DEF4996AAE}" type="slidenum">
              <a:rPr lang="en-US" altLang="en-US"/>
              <a:pPr/>
              <a:t>‹#›</a:t>
            </a:fld>
            <a:endParaRPr lang="en-US" altLang="en-US"/>
          </a:p>
        </p:txBody>
      </p:sp>
    </p:spTree>
    <p:extLst>
      <p:ext uri="{BB962C8B-B14F-4D97-AF65-F5344CB8AC3E}">
        <p14:creationId xmlns:p14="http://schemas.microsoft.com/office/powerpoint/2010/main" val="283024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505A8EF-A152-DE03-32EF-F99B6A447D15}"/>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7E0F64E9-FCF8-D022-C902-09C25972E6E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BA669A1-F893-E3E6-F395-040AD1052EA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780E4F02-52B6-8C30-164D-208353B92FB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4E0307FB-9F56-24F0-1CEA-16F04723133D}"/>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D418F2E0-9650-4F1A-B097-70D7EDB7B8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1942-06A9-7BFD-91E9-A2249AC75080}"/>
              </a:ext>
            </a:extLst>
          </p:cNvPr>
          <p:cNvSpPr>
            <a:spLocks noGrp="1"/>
          </p:cNvSpPr>
          <p:nvPr>
            <p:ph type="ctrTitle"/>
          </p:nvPr>
        </p:nvSpPr>
        <p:spPr>
          <a:xfrm>
            <a:off x="457200" y="1828800"/>
            <a:ext cx="8205788" cy="2351087"/>
          </a:xfrm>
        </p:spPr>
        <p:txBody>
          <a:bodyPr rtlCol="0">
            <a:normAutofit fontScale="90000"/>
          </a:bodyPr>
          <a:lstStyle/>
          <a:p>
            <a:pPr eaLnBrk="1" fontAlgn="auto" hangingPunct="1">
              <a:spcAft>
                <a:spcPts val="0"/>
              </a:spcAft>
              <a:defRPr/>
            </a:pPr>
            <a:br>
              <a:rPr lang="en-US" b="1" dirty="0"/>
            </a:br>
            <a:r>
              <a:rPr lang="en-US" sz="3600" b="1" dirty="0">
                <a:latin typeface="Times New Roman" panose="02020603050405020304" pitchFamily="18" charset="0"/>
                <a:cs typeface="Times New Roman" panose="02020603050405020304" pitchFamily="18" charset="0"/>
              </a:rPr>
              <a:t>Department of Computer Science and Engineering</a:t>
            </a:r>
            <a:br>
              <a:rPr lang="en-US" sz="3600" b="1" dirty="0">
                <a:latin typeface="Times New Roman" panose="02020603050405020304" pitchFamily="18" charset="0"/>
                <a:cs typeface="Times New Roman" panose="02020603050405020304" pitchFamily="18" charset="0"/>
              </a:rPr>
            </a:br>
            <a:br>
              <a:rPr lang="en-US" sz="3600" b="1" dirty="0"/>
            </a:br>
            <a:r>
              <a:rPr lang="en-US" sz="2200" b="1" dirty="0">
                <a:latin typeface="Times New Roman" pitchFamily="18" charset="0"/>
                <a:cs typeface="Times New Roman" pitchFamily="18" charset="0"/>
              </a:rPr>
              <a:t>CSB4232 – DESIGN </a:t>
            </a:r>
            <a:r>
              <a:rPr lang="en-US" sz="2200" b="1">
                <a:latin typeface="Times New Roman" pitchFamily="18" charset="0"/>
                <a:cs typeface="Times New Roman" pitchFamily="18" charset="0"/>
              </a:rPr>
              <a:t>PROJECT WITH </a:t>
            </a:r>
            <a:r>
              <a:rPr lang="en-US" sz="2200" b="1" dirty="0">
                <a:latin typeface="Times New Roman" pitchFamily="18" charset="0"/>
                <a:cs typeface="Times New Roman" pitchFamily="18" charset="0"/>
              </a:rPr>
              <a:t>IOT</a:t>
            </a:r>
            <a:br>
              <a:rPr lang="en-US" sz="2200" b="1" dirty="0">
                <a:latin typeface="Times New Roman" pitchFamily="18" charset="0"/>
                <a:cs typeface="Times New Roman" pitchFamily="18" charset="0"/>
              </a:rPr>
            </a:br>
            <a:br>
              <a:rPr lang="en-US" b="1" dirty="0"/>
            </a:br>
            <a:r>
              <a:rPr lang="en-US" sz="3600" b="1"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Contactless Doorbell System</a:t>
            </a:r>
            <a:br>
              <a:rPr lang="en-US"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Title Confirmation</a:t>
            </a:r>
            <a:endParaRPr lang="en-IN" sz="3100" b="1" dirty="0">
              <a:latin typeface="Times New Roman" panose="02020603050405020304" pitchFamily="18" charset="0"/>
              <a:cs typeface="Times New Roman" panose="02020603050405020304" pitchFamily="18" charset="0"/>
            </a:endParaRPr>
          </a:p>
        </p:txBody>
      </p:sp>
      <p:sp>
        <p:nvSpPr>
          <p:cNvPr id="4099" name="Subtitle 2">
            <a:extLst>
              <a:ext uri="{FF2B5EF4-FFF2-40B4-BE49-F238E27FC236}">
                <a16:creationId xmlns:a16="http://schemas.microsoft.com/office/drawing/2014/main" id="{4644FD8D-4D98-7E7B-4070-43DD45B51516}"/>
              </a:ext>
            </a:extLst>
          </p:cNvPr>
          <p:cNvSpPr>
            <a:spLocks noGrp="1"/>
          </p:cNvSpPr>
          <p:nvPr>
            <p:ph type="subTitle" idx="1"/>
          </p:nvPr>
        </p:nvSpPr>
        <p:spPr>
          <a:xfrm>
            <a:off x="304800" y="4572000"/>
            <a:ext cx="7543800" cy="857250"/>
          </a:xfrm>
        </p:spPr>
        <p:txBody>
          <a:bodyPr/>
          <a:lstStyle/>
          <a:p>
            <a:pPr algn="l" eaLnBrk="1" hangingPunct="1"/>
            <a:r>
              <a:rPr lang="en-IN" altLang="en-US" sz="2400" dirty="0">
                <a:latin typeface="Times New Roman" panose="02020603050405020304" pitchFamily="18" charset="0"/>
                <a:cs typeface="Times New Roman" panose="02020603050405020304" pitchFamily="18" charset="0"/>
              </a:rPr>
              <a:t>Presented by:</a:t>
            </a:r>
          </a:p>
          <a:p>
            <a:pPr algn="l" eaLnBrk="1" hangingPunct="1"/>
            <a:r>
              <a:rPr lang="en-IN" altLang="en-US" sz="2400" dirty="0">
                <a:latin typeface="Times New Roman" panose="02020603050405020304" pitchFamily="18" charset="0"/>
                <a:cs typeface="Times New Roman" panose="02020603050405020304" pitchFamily="18" charset="0"/>
              </a:rPr>
              <a:t>P A Abirajah  21113069</a:t>
            </a:r>
          </a:p>
          <a:p>
            <a:pPr algn="l" eaLnBrk="1" hangingPunct="1"/>
            <a:r>
              <a:rPr lang="en-IN" altLang="en-US" sz="2400" dirty="0">
                <a:latin typeface="Times New Roman" panose="02020603050405020304" pitchFamily="18" charset="0"/>
                <a:cs typeface="Times New Roman" panose="02020603050405020304" pitchFamily="18" charset="0"/>
              </a:rPr>
              <a:t>Dharshan R E  21113049</a:t>
            </a:r>
          </a:p>
          <a:p>
            <a:pPr algn="l" eaLnBrk="1" hangingPunct="1"/>
            <a:r>
              <a:rPr lang="en-IN" altLang="en-US" sz="2400" dirty="0">
                <a:latin typeface="Times New Roman" panose="02020603050405020304" pitchFamily="18" charset="0"/>
                <a:cs typeface="Times New Roman" panose="02020603050405020304" pitchFamily="18" charset="0"/>
              </a:rPr>
              <a:t>Harish Jayaram S S 21113050</a:t>
            </a:r>
          </a:p>
          <a:p>
            <a:pPr algn="l" eaLnBrk="1" hangingPunct="1"/>
            <a:endParaRPr lang="en-IN" altLang="en-US" sz="2400" dirty="0">
              <a:latin typeface="Times New Roman" panose="02020603050405020304" pitchFamily="18" charset="0"/>
              <a:cs typeface="Times New Roman" panose="02020603050405020304" pitchFamily="18" charset="0"/>
            </a:endParaRPr>
          </a:p>
        </p:txBody>
      </p:sp>
      <p:pic>
        <p:nvPicPr>
          <p:cNvPr id="5" name="image1.jpg" descr="A drawing of a face&#10;&#10;Description automatically generated"/>
          <p:cNvPicPr/>
          <p:nvPr/>
        </p:nvPicPr>
        <p:blipFill>
          <a:blip r:embed="rId2" cstate="print"/>
          <a:srcRect/>
          <a:stretch>
            <a:fillRect/>
          </a:stretch>
        </p:blipFill>
        <p:spPr>
          <a:xfrm>
            <a:off x="6324600" y="228600"/>
            <a:ext cx="2533319" cy="659958"/>
          </a:xfrm>
          <a:prstGeom prst="rect">
            <a:avLst/>
          </a:prstGeom>
          <a:ln/>
        </p:spPr>
      </p:pic>
      <p:sp>
        <p:nvSpPr>
          <p:cNvPr id="6" name="TextBox 5"/>
          <p:cNvSpPr txBox="1"/>
          <p:nvPr/>
        </p:nvSpPr>
        <p:spPr>
          <a:xfrm>
            <a:off x="5562600" y="5398994"/>
            <a:ext cx="3200400" cy="646331"/>
          </a:xfrm>
          <a:prstGeom prst="rect">
            <a:avLst/>
          </a:prstGeom>
          <a:noFill/>
        </p:spPr>
        <p:txBody>
          <a:bodyPr wrap="square" rtlCol="0">
            <a:spAutoFit/>
          </a:bodyPr>
          <a:lstStyle/>
          <a:p>
            <a:r>
              <a:rPr lang="en-US" b="1" dirty="0">
                <a:latin typeface="Times New Roman" pitchFamily="18" charset="0"/>
                <a:cs typeface="Times New Roman" pitchFamily="18" charset="0"/>
              </a:rPr>
              <a:t>SUPERVISOR</a:t>
            </a:r>
          </a:p>
          <a:p>
            <a:r>
              <a:rPr lang="en-US" dirty="0">
                <a:latin typeface="Times New Roman" pitchFamily="18" charset="0"/>
                <a:cs typeface="Times New Roman" pitchFamily="18" charset="0"/>
              </a:rPr>
              <a:t>Dr.R.Logeshwari, Professor</a:t>
            </a:r>
          </a:p>
        </p:txBody>
      </p:sp>
      <p:sp>
        <p:nvSpPr>
          <p:cNvPr id="7" name="TextBox 6">
            <a:extLst>
              <a:ext uri="{FF2B5EF4-FFF2-40B4-BE49-F238E27FC236}">
                <a16:creationId xmlns:a16="http://schemas.microsoft.com/office/drawing/2014/main" id="{67B79688-5BB9-49AC-B8D2-DD08B9D08FE9}"/>
              </a:ext>
            </a:extLst>
          </p:cNvPr>
          <p:cNvSpPr txBox="1"/>
          <p:nvPr/>
        </p:nvSpPr>
        <p:spPr>
          <a:xfrm>
            <a:off x="5562600" y="6071578"/>
            <a:ext cx="3200400" cy="369332"/>
          </a:xfrm>
          <a:prstGeom prst="rect">
            <a:avLst/>
          </a:prstGeom>
          <a:noFill/>
        </p:spPr>
        <p:txBody>
          <a:bodyPr wrap="square" rtlCol="0">
            <a:spAutoFit/>
          </a:bodyPr>
          <a:lstStyle/>
          <a:p>
            <a:r>
              <a:rPr lang="en-US" b="1" dirty="0">
                <a:latin typeface="Times New Roman" pitchFamily="18" charset="0"/>
                <a:cs typeface="Times New Roman" pitchFamily="18" charset="0"/>
              </a:rPr>
              <a:t>Presentation Date: </a:t>
            </a:r>
            <a:r>
              <a:rPr lang="en-US" dirty="0">
                <a:latin typeface="Times New Roman" pitchFamily="18" charset="0"/>
                <a:cs typeface="Times New Roman" pitchFamily="18" charset="0"/>
              </a:rPr>
              <a:t>25/07/2023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Times New Roman" pitchFamily="18" charset="0"/>
                <a:cs typeface="Times New Roman" pitchFamily="18" charset="0"/>
              </a:rPr>
              <a:t>Project Overview</a:t>
            </a:r>
          </a:p>
        </p:txBody>
      </p:sp>
      <p:sp>
        <p:nvSpPr>
          <p:cNvPr id="3" name="Content Placeholder 2"/>
          <p:cNvSpPr>
            <a:spLocks noGrp="1"/>
          </p:cNvSpPr>
          <p:nvPr>
            <p:ph idx="1"/>
          </p:nvPr>
        </p:nvSpPr>
        <p:spPr>
          <a:xfrm>
            <a:off x="628650" y="1257300"/>
            <a:ext cx="7886700" cy="4343400"/>
          </a:xfrm>
        </p:spPr>
        <p:txBody>
          <a:bodyPr/>
          <a:lstStyle/>
          <a:p>
            <a:pPr marL="0" indent="0">
              <a:buNone/>
            </a:pPr>
            <a:r>
              <a:rPr lang="en-US" sz="1600" b="0" i="0" dirty="0">
                <a:solidFill>
                  <a:sysClr val="windowText" lastClr="000000"/>
                </a:solidFill>
                <a:effectLst/>
                <a:latin typeface="Times New Roman" panose="02020603050405020304" pitchFamily="18" charset="0"/>
                <a:cs typeface="Times New Roman" panose="02020603050405020304" pitchFamily="18" charset="0"/>
              </a:rPr>
              <a:t>The purpose of this project is to develop a doorbell system that doesn't require physical contact. We will use an ESP32 camera and a Blynk app to make it possible. The goal is to enhance security and convenience for homeowners by allowing them to interact with visitors from a distance. This means homeowners can see and talk to visitors without having to go to the door. </a:t>
            </a:r>
          </a:p>
          <a:p>
            <a:pPr marL="0" indent="0">
              <a:buNone/>
            </a:pPr>
            <a:r>
              <a:rPr lang="en-US" sz="1600" b="0" i="0" dirty="0">
                <a:solidFill>
                  <a:sysClr val="windowText" lastClr="000000"/>
                </a:solidFill>
                <a:effectLst/>
                <a:latin typeface="Times New Roman" panose="02020603050405020304" pitchFamily="18" charset="0"/>
                <a:cs typeface="Times New Roman" panose="02020603050405020304" pitchFamily="18" charset="0"/>
              </a:rPr>
              <a:t>The project addresses the problem of traditional doorbell systems requiring physical contact, which can be unhygienic, especially during health concerns like the COVID-19 pandemic. By implementing a contactless system, the project aims to promote hygiene and reduce the risk of germ transmission while ensuring homeowners can still manage visitors effectively.</a:t>
            </a:r>
            <a:endParaRPr lang="en-US" sz="1600" dirty="0">
              <a:solidFill>
                <a:sysClr val="windowText" lastClr="000000"/>
              </a:solidFill>
              <a:latin typeface="Times New Roman" panose="02020603050405020304" pitchFamily="18" charset="0"/>
              <a:cs typeface="Times New Roman" panose="02020603050405020304" pitchFamily="18" charset="0"/>
            </a:endParaRPr>
          </a:p>
          <a:p>
            <a:pPr marL="0" indent="0">
              <a:buNone/>
            </a:pPr>
            <a:r>
              <a:rPr lang="en-US" sz="1600" dirty="0">
                <a:solidFill>
                  <a:sysClr val="windowText" lastClr="000000"/>
                </a:solidFill>
                <a:latin typeface="Times New Roman" panose="02020603050405020304" pitchFamily="18" charset="0"/>
                <a:cs typeface="Times New Roman" panose="02020603050405020304" pitchFamily="18" charset="0"/>
              </a:rPr>
              <a:t>The scope of this project will design and integrate an ESP32 microcontroller with a camera module and a Blynk app for real-time communication. The camera will capture images of visitors, and the ESP32 will process this data to send notifications to the homeowner's smartphone via the Blynk app. Homeowners can remotely unlock the door for authorized entry, and a motion sensor will trigger alerts when someone approaches the door.</a:t>
            </a:r>
          </a:p>
          <a:p>
            <a:pPr marL="0" indent="0">
              <a:buNone/>
            </a:pPr>
            <a:r>
              <a:rPr lang="en-US" sz="1600" dirty="0">
                <a:solidFill>
                  <a:sysClr val="windowText" lastClr="000000"/>
                </a:solidFill>
                <a:latin typeface="Times New Roman" panose="02020603050405020304" pitchFamily="18" charset="0"/>
                <a:cs typeface="Times New Roman" panose="02020603050405020304" pitchFamily="18" charset="0"/>
              </a:rPr>
              <a:t>The project's main deliverable is a fully functional contactless doorbell system with integrated camera and Blynk app, providing real-time notifications and remote interaction with visitors. The system will also include mobile-controlled door unlocking and motion sensor alerts.</a:t>
            </a:r>
          </a:p>
          <a:p>
            <a:pPr marL="0" indent="0">
              <a:buNone/>
            </a:pPr>
            <a:endParaRPr lang="en-US" sz="1600" b="0" i="0" dirty="0">
              <a:solidFill>
                <a:sysClr val="windowText" lastClr="000000"/>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ysClr val="windowText" lastClr="00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2</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Times New Roman" pitchFamily="18" charset="0"/>
                <a:cs typeface="Times New Roman" pitchFamily="18" charset="0"/>
              </a:rPr>
              <a:t>Project Team</a:t>
            </a:r>
          </a:p>
        </p:txBody>
      </p:sp>
      <p:sp>
        <p:nvSpPr>
          <p:cNvPr id="3" name="Content Placeholder 2"/>
          <p:cNvSpPr>
            <a:spLocks noGrp="1"/>
          </p:cNvSpPr>
          <p:nvPr>
            <p:ph idx="1"/>
          </p:nvPr>
        </p:nvSpPr>
        <p:spPr>
          <a:xfrm>
            <a:off x="628650" y="1295400"/>
            <a:ext cx="7886700" cy="4876800"/>
          </a:xfrm>
        </p:spPr>
        <p:txBody>
          <a:bodyPr/>
          <a:lstStyle/>
          <a:p>
            <a:pPr marL="0" indent="0">
              <a:buNone/>
            </a:pPr>
            <a:r>
              <a:rPr lang="en-US" sz="1600" i="0" dirty="0">
                <a:ln w="0"/>
                <a:latin typeface="Times New Roman" panose="02020603050405020304" pitchFamily="18" charset="0"/>
                <a:cs typeface="Times New Roman" panose="02020603050405020304" pitchFamily="18" charset="0"/>
              </a:rPr>
              <a:t>Abirajah is our hardware expert, leading the project. With a background in electronics engineering, they are responsible for designing and integrating the ESP32 microcontroller and camera module.</a:t>
            </a:r>
          </a:p>
          <a:p>
            <a:pPr marL="0" indent="0">
              <a:buNone/>
            </a:pPr>
            <a:r>
              <a:rPr lang="en-US" sz="1600" i="0" dirty="0">
                <a:ln w="0"/>
                <a:latin typeface="Times New Roman" panose="02020603050405020304" pitchFamily="18" charset="0"/>
                <a:cs typeface="Times New Roman" panose="02020603050405020304" pitchFamily="18" charset="0"/>
              </a:rPr>
              <a:t>Dharshan is our software developer, focusing on mobile apps. They are in charge of creating and integrating the Blynk app, ensuring smooth communication between the homeowner's smartphone and the system.</a:t>
            </a:r>
          </a:p>
          <a:p>
            <a:pPr marL="0" indent="0">
              <a:buNone/>
            </a:pPr>
            <a:r>
              <a:rPr lang="en-US" sz="1600" i="0" dirty="0">
                <a:ln w="0"/>
                <a:latin typeface="Times New Roman" panose="02020603050405020304" pitchFamily="18" charset="0"/>
                <a:cs typeface="Times New Roman" panose="02020603050405020304" pitchFamily="18" charset="0"/>
              </a:rPr>
              <a:t>Harish is our embedded systems engineer, with expertise in sensors and motion detection. They will incorporate the motion sensor into the system, enabling timely alerts when someone approaches the door.</a:t>
            </a:r>
          </a:p>
          <a:p>
            <a:pPr marL="0" indent="0">
              <a:buNone/>
            </a:pPr>
            <a:r>
              <a:rPr lang="en-US" sz="1600" i="0" dirty="0">
                <a:ln w="0"/>
                <a:latin typeface="Times New Roman" panose="02020603050405020304" pitchFamily="18" charset="0"/>
                <a:cs typeface="Times New Roman" panose="02020603050405020304" pitchFamily="18" charset="0"/>
              </a:rPr>
              <a:t>Together, our team brings diverse skills to create a functional and user-friendly contactless doorbell system.</a:t>
            </a:r>
          </a:p>
          <a:p>
            <a:pPr marL="0" indent="0">
              <a:buNone/>
            </a:pPr>
            <a:endParaRPr lang="en-US" sz="1600" dirty="0">
              <a:ln w="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Key Stakeholders: </a:t>
            </a:r>
          </a:p>
          <a:p>
            <a:pPr marL="0" indent="0">
              <a:buNone/>
            </a:pPr>
            <a:r>
              <a:rPr lang="en-US" sz="1600" dirty="0">
                <a:latin typeface="Times New Roman" panose="02020603050405020304" pitchFamily="18" charset="0"/>
                <a:cs typeface="Times New Roman" panose="02020603050405020304" pitchFamily="18" charset="0"/>
              </a:rPr>
              <a:t>The main people involved and interested in the project are the homeowners who will use the contactless doorbell system. Their needs and opinions are vital in deciding how the system should work and be easy to use. Also, the project team may work with outside suppliers to get good-quality components like the ESP32 microcontroller, camera module, and motion sensor to make sure the system works well and is reliable.</a:t>
            </a:r>
          </a:p>
        </p:txBody>
      </p:sp>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3</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F69A7B1-B608-F2E1-27B4-37173D4CC58E}"/>
              </a:ext>
            </a:extLst>
          </p:cNvPr>
          <p:cNvSpPr>
            <a:spLocks noGrp="1" noChangeArrowheads="1"/>
          </p:cNvSpPr>
          <p:nvPr>
            <p:ph type="title"/>
          </p:nvPr>
        </p:nvSpPr>
        <p:spPr>
          <a:xfrm>
            <a:off x="457200" y="713292"/>
            <a:ext cx="7886700" cy="1325563"/>
          </a:xfrm>
        </p:spPr>
        <p:txBody>
          <a:bodyPr rtlCol="0">
            <a:normAutofit/>
          </a:bodyPr>
          <a:lstStyle/>
          <a:p>
            <a:pPr eaLnBrk="1" fontAlgn="auto" hangingPunct="1">
              <a:spcAft>
                <a:spcPts val="0"/>
              </a:spcAft>
              <a:defRPr/>
            </a:pPr>
            <a:r>
              <a:rPr lang="en-US" altLang="en-US" sz="2000" b="1" dirty="0">
                <a:latin typeface="Times New Roman" panose="02020603050405020304" pitchFamily="18" charset="0"/>
                <a:cs typeface="Times New Roman" panose="02020603050405020304" pitchFamily="18" charset="0"/>
              </a:rPr>
              <a:t>Project Benefits and Impact</a:t>
            </a:r>
            <a:br>
              <a:rPr lang="en-US" altLang="en-US" sz="2000" b="1" dirty="0">
                <a:latin typeface="Times New Roman" panose="02020603050405020304" pitchFamily="18" charset="0"/>
                <a:cs typeface="Times New Roman" panose="02020603050405020304" pitchFamily="18" charset="0"/>
              </a:rPr>
            </a:br>
            <a:endParaRPr lang="en-US"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F5AABF87-2C38-54B0-ACCC-86F047AB18E5}"/>
              </a:ext>
            </a:extLst>
          </p:cNvPr>
          <p:cNvSpPr>
            <a:spLocks noGrp="1" noChangeArrowheads="1"/>
          </p:cNvSpPr>
          <p:nvPr>
            <p:ph idx="1"/>
          </p:nvPr>
        </p:nvSpPr>
        <p:spPr>
          <a:xfrm>
            <a:off x="533400" y="1600200"/>
            <a:ext cx="7886700" cy="4351338"/>
          </a:xfrm>
        </p:spPr>
        <p:txBody>
          <a:bodyPr rtlCol="0">
            <a:normAutofit/>
          </a:bodyPr>
          <a:lstStyle/>
          <a:p>
            <a:pPr marL="0" indent="0" eaLnBrk="1" fontAlgn="auto" hangingPunct="1">
              <a:spcAft>
                <a:spcPts val="0"/>
              </a:spcAft>
              <a:buFont typeface="Arial" panose="020B0604020202020204" pitchFamily="34" charset="0"/>
              <a:buNone/>
              <a:defRPr/>
            </a:pPr>
            <a:r>
              <a:rPr lang="en-US" altLang="en-US" sz="1600" dirty="0">
                <a:latin typeface="Times New Roman" panose="02020603050405020304" pitchFamily="18" charset="0"/>
                <a:cs typeface="Times New Roman" panose="02020603050405020304" pitchFamily="18" charset="0"/>
              </a:rPr>
              <a:t>The project is expected to bring contactless doorbell system and that will offer homeowners a safer and hygienic way to interact with visitors, reducing the risk of germ transmission during health concerns like the COVID-19 pandemic. This will enhance convenience and peace of mind for homeowners while aligning with the organization's commitment to customer safety and innovation.</a:t>
            </a:r>
          </a:p>
          <a:p>
            <a:pPr marL="0" indent="0" eaLnBrk="1" fontAlgn="auto" hangingPunct="1">
              <a:spcAft>
                <a:spcPts val="0"/>
              </a:spcAft>
              <a:buFont typeface="Arial" panose="020B0604020202020204" pitchFamily="34" charset="0"/>
              <a:buNone/>
              <a:defRPr/>
            </a:pPr>
            <a:r>
              <a:rPr lang="en-US" altLang="en-US" sz="1600" dirty="0">
                <a:latin typeface="Times New Roman" panose="02020603050405020304" pitchFamily="18" charset="0"/>
                <a:cs typeface="Times New Roman" panose="02020603050405020304" pitchFamily="18" charset="0"/>
              </a:rPr>
              <a:t>The project aligns with organizational goals by promoting innovation and technological advancements. By developing a smart and contactless solution, the organization demonstrates its commitment to improving customer experiences and addressing current challenges in the market.</a:t>
            </a:r>
          </a:p>
          <a:p>
            <a:pPr marL="0" indent="0" eaLnBrk="1" fontAlgn="auto" hangingPunct="1">
              <a:spcAft>
                <a:spcPts val="0"/>
              </a:spcAft>
              <a:buFont typeface="Arial" panose="020B0604020202020204" pitchFamily="34" charset="0"/>
              <a:buNone/>
              <a:defRPr/>
            </a:pPr>
            <a:r>
              <a:rPr lang="en-US" altLang="en-US" sz="1600" dirty="0">
                <a:latin typeface="Times New Roman" panose="02020603050405020304" pitchFamily="18" charset="0"/>
                <a:cs typeface="Times New Roman" panose="02020603050405020304" pitchFamily="18" charset="0"/>
              </a:rPr>
              <a:t>Anticipated outcomes and deliverables include a fully functional contactless doorbell system that seamlessly communicates with homeowners' smartphones through the Blynk app. Homeowners will be able to remotely view captured images of visitors and interact with them without the need for physical contact. The system's mobile-controlled door unlocking feature and motion sensor alerts will add to its overall effectiveness and convenience.</a:t>
            </a:r>
          </a:p>
        </p:txBody>
      </p:sp>
      <p:sp>
        <p:nvSpPr>
          <p:cNvPr id="2" name="Footer Placeholder 1">
            <a:extLst>
              <a:ext uri="{FF2B5EF4-FFF2-40B4-BE49-F238E27FC236}">
                <a16:creationId xmlns:a16="http://schemas.microsoft.com/office/drawing/2014/main" id="{F330BDF4-F01E-717D-367C-95002BD800F6}"/>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65F280EA-916B-D168-6197-0C1C4C85477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93D3B8D-1543-4F83-9E68-EAF9934378FF}" type="slidenum">
              <a:rPr lang="en-US" altLang="en-US">
                <a:solidFill>
                  <a:srgbClr val="898989"/>
                </a:solidFill>
              </a:rPr>
              <a:pPr/>
              <a:t>4</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5</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7" name="Rectangle 6"/>
          <p:cNvSpPr/>
          <p:nvPr/>
        </p:nvSpPr>
        <p:spPr>
          <a:xfrm>
            <a:off x="2752133" y="2967335"/>
            <a:ext cx="3630738" cy="923330"/>
          </a:xfrm>
          <a:prstGeom prst="rect">
            <a:avLst/>
          </a:prstGeom>
          <a:noFill/>
        </p:spPr>
        <p:txBody>
          <a:bodyPr wrap="none" lIns="91440" tIns="45720" rIns="91440" bIns="45720">
            <a:spAutoFit/>
          </a:bodyPr>
          <a:lstStyle/>
          <a:p>
            <a:pPr algn="ctr"/>
            <a:r>
              <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19938</TotalTime>
  <Words>685</Words>
  <Application>Microsoft Office PowerPoint</Application>
  <PresentationFormat>On-screen Show (4:3)</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 Department of Computer Science and Engineering  CSB4232 – DESIGN PROJECT WITH IOT  Contactless Doorbell System Title Confirmation</vt:lpstr>
      <vt:lpstr>Project Overview</vt:lpstr>
      <vt:lpstr>Project Team</vt:lpstr>
      <vt:lpstr>Project Benefits and Impact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Swa234319</dc:creator>
  <cp:lastModifiedBy>Dharshan Rithvik</cp:lastModifiedBy>
  <cp:revision>274</cp:revision>
  <dcterms:created xsi:type="dcterms:W3CDTF">1601-01-01T00:00:00Z</dcterms:created>
  <dcterms:modified xsi:type="dcterms:W3CDTF">2023-07-25T07:50:20Z</dcterms:modified>
</cp:coreProperties>
</file>